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0"/>
  </p:notesMasterIdLst>
  <p:sldIdLst>
    <p:sldId id="344" r:id="rId2"/>
    <p:sldId id="256" r:id="rId3"/>
    <p:sldId id="349" r:id="rId4"/>
    <p:sldId id="276" r:id="rId5"/>
    <p:sldId id="345" r:id="rId6"/>
    <p:sldId id="346" r:id="rId7"/>
    <p:sldId id="347" r:id="rId8"/>
    <p:sldId id="350" r:id="rId9"/>
    <p:sldId id="278" r:id="rId10"/>
    <p:sldId id="305" r:id="rId11"/>
    <p:sldId id="279" r:id="rId12"/>
    <p:sldId id="280" r:id="rId13"/>
    <p:sldId id="281" r:id="rId14"/>
    <p:sldId id="282" r:id="rId15"/>
    <p:sldId id="283" r:id="rId16"/>
    <p:sldId id="348" r:id="rId17"/>
    <p:sldId id="341" r:id="rId18"/>
    <p:sldId id="284" r:id="rId19"/>
    <p:sldId id="313" r:id="rId20"/>
    <p:sldId id="343" r:id="rId21"/>
    <p:sldId id="314" r:id="rId22"/>
    <p:sldId id="287" r:id="rId23"/>
    <p:sldId id="316" r:id="rId24"/>
    <p:sldId id="288" r:id="rId25"/>
    <p:sldId id="289" r:id="rId26"/>
    <p:sldId id="317" r:id="rId27"/>
    <p:sldId id="290" r:id="rId28"/>
    <p:sldId id="318" r:id="rId29"/>
    <p:sldId id="319" r:id="rId30"/>
    <p:sldId id="320" r:id="rId31"/>
    <p:sldId id="321" r:id="rId32"/>
    <p:sldId id="325" r:id="rId33"/>
    <p:sldId id="326" r:id="rId34"/>
    <p:sldId id="324" r:id="rId35"/>
    <p:sldId id="322" r:id="rId36"/>
    <p:sldId id="323" r:id="rId37"/>
    <p:sldId id="291" r:id="rId38"/>
    <p:sldId id="292" r:id="rId39"/>
    <p:sldId id="293" r:id="rId40"/>
    <p:sldId id="327" r:id="rId41"/>
    <p:sldId id="330" r:id="rId42"/>
    <p:sldId id="331" r:id="rId43"/>
    <p:sldId id="296" r:id="rId44"/>
    <p:sldId id="298" r:id="rId45"/>
    <p:sldId id="299" r:id="rId46"/>
    <p:sldId id="332" r:id="rId47"/>
    <p:sldId id="300" r:id="rId48"/>
    <p:sldId id="33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00"/>
    <a:srgbClr val="008000"/>
    <a:srgbClr val="4E1A00"/>
    <a:srgbClr val="724C00"/>
    <a:srgbClr val="996600"/>
    <a:srgbClr val="4A1900"/>
    <a:srgbClr val="722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2" autoAdjust="0"/>
  </p:normalViewPr>
  <p:slideViewPr>
    <p:cSldViewPr snapToGrid="0">
      <p:cViewPr>
        <p:scale>
          <a:sx n="90" d="100"/>
          <a:sy n="90" d="100"/>
        </p:scale>
        <p:origin x="-749" y="-58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026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-108" charset="0"/>
              </a:defRPr>
            </a:lvl1pPr>
          </a:lstStyle>
          <a:p>
            <a:pPr>
              <a:defRPr/>
            </a:pPr>
            <a:fld id="{E94457D6-DC1A-4CD3-8310-64987016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F4A3A99D-1CCA-404C-98A5-4B322C4B1556}" type="slidenum">
              <a:rPr lang="en-US" altLang="en-US">
                <a:latin typeface="Times New Roman" pitchFamily="-108" charset="0"/>
              </a:rPr>
              <a:pPr/>
              <a:t>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B23CFDF6-7222-4BFB-B497-075143BCC1E1}" type="slidenum">
              <a:rPr lang="en-US" altLang="en-US">
                <a:latin typeface="Times New Roman" pitchFamily="-108" charset="0"/>
              </a:rPr>
              <a:pPr/>
              <a:t>13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AF5E14D-9452-404C-BD3E-E9F9C4A9474E}" type="slidenum">
              <a:rPr lang="en-US" altLang="en-US">
                <a:latin typeface="Times New Roman" pitchFamily="-108" charset="0"/>
              </a:rPr>
              <a:pPr/>
              <a:t>14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D9D70417-6A35-4078-9D01-07C036796331}" type="slidenum">
              <a:rPr lang="en-US" altLang="en-US">
                <a:latin typeface="Times New Roman" pitchFamily="-108" charset="0"/>
              </a:rPr>
              <a:pPr/>
              <a:t>15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E536052-DE5E-4CA3-BBC6-ECE6AA735315}" type="slidenum">
              <a:rPr lang="en-US" altLang="en-US">
                <a:latin typeface="Times New Roman" pitchFamily="-108" charset="0"/>
              </a:rPr>
              <a:pPr/>
              <a:t>17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2276414F-1917-4BB6-A175-58B217B20418}" type="slidenum">
              <a:rPr lang="en-US" altLang="en-US">
                <a:latin typeface="Times New Roman" pitchFamily="-108" charset="0"/>
              </a:rPr>
              <a:pPr/>
              <a:t>18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FA819DA-A2E8-4C4A-89A2-87E7A0048AB7}" type="slidenum">
              <a:rPr lang="en-US" altLang="en-US">
                <a:latin typeface="Times New Roman" pitchFamily="-108" charset="0"/>
              </a:rPr>
              <a:pPr/>
              <a:t>19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F950ED29-CD5D-4C30-9BAC-F930761F3867}" type="slidenum">
              <a:rPr lang="en-US" altLang="en-US">
                <a:latin typeface="Times New Roman" pitchFamily="-108" charset="0"/>
              </a:rPr>
              <a:pPr/>
              <a:t>20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63C7296-F9A4-44C2-A7D5-A44A6A82C759}" type="slidenum">
              <a:rPr lang="en-US" altLang="en-US">
                <a:latin typeface="Times New Roman" pitchFamily="-108" charset="0"/>
              </a:rPr>
              <a:pPr/>
              <a:t>21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F1E884F7-85EB-4B35-9F80-FA016A43D8FF}" type="slidenum">
              <a:rPr lang="en-US" altLang="en-US">
                <a:latin typeface="Times New Roman" pitchFamily="-108" charset="0"/>
              </a:rPr>
              <a:pPr/>
              <a:t>22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B9DF2000-925D-47D6-9C7A-59C942F4DD2F}" type="slidenum">
              <a:rPr lang="en-US" altLang="en-US">
                <a:latin typeface="Times New Roman" pitchFamily="-108" charset="0"/>
              </a:rPr>
              <a:pPr/>
              <a:t>23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A37860E-7890-41E9-B4A4-BD170D6794F5}" type="slidenum">
              <a:rPr lang="en-US" altLang="en-US">
                <a:latin typeface="Times New Roman" pitchFamily="-108" charset="0"/>
              </a:rPr>
              <a:pPr/>
              <a:t>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CF8E407A-CDFE-4561-9B82-2381EB92D5BF}" type="slidenum">
              <a:rPr lang="en-US" altLang="en-US">
                <a:latin typeface="Times New Roman" pitchFamily="-108" charset="0"/>
              </a:rPr>
              <a:pPr/>
              <a:t>24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735FC393-69DC-4038-A08B-0DB82DDF3E47}" type="slidenum">
              <a:rPr lang="en-US" altLang="en-US">
                <a:latin typeface="Times New Roman" pitchFamily="-108" charset="0"/>
              </a:rPr>
              <a:pPr/>
              <a:t>25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3263AEBF-6EB3-415B-B957-C59FFE46D004}" type="slidenum">
              <a:rPr lang="en-US" altLang="en-US">
                <a:latin typeface="Times New Roman" pitchFamily="-108" charset="0"/>
              </a:rPr>
              <a:pPr/>
              <a:t>26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71138AEC-2CD3-4A0E-AD4B-72C0C219BFF7}" type="slidenum">
              <a:rPr lang="en-US" altLang="en-US">
                <a:latin typeface="Times New Roman" pitchFamily="-108" charset="0"/>
              </a:rPr>
              <a:pPr/>
              <a:t>27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A31C33E-526B-4A7E-9347-D61D5926BA71}" type="slidenum">
              <a:rPr lang="en-US" altLang="en-US">
                <a:latin typeface="Times New Roman" pitchFamily="-108" charset="0"/>
              </a:rPr>
              <a:pPr/>
              <a:t>28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3D6F29F-6D2A-4814-9818-94BB6220F014}" type="slidenum">
              <a:rPr lang="en-US" altLang="en-US">
                <a:latin typeface="Times New Roman" pitchFamily="-108" charset="0"/>
              </a:rPr>
              <a:pPr/>
              <a:t>29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46C2D712-00AB-40E2-BE55-59FC272E7B26}" type="slidenum">
              <a:rPr lang="en-US" altLang="en-US">
                <a:latin typeface="Times New Roman" pitchFamily="-108" charset="0"/>
              </a:rPr>
              <a:pPr/>
              <a:t>30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D2BCD3B3-AFDA-486E-BDB0-E82764103D39}" type="slidenum">
              <a:rPr lang="en-US" altLang="en-US">
                <a:latin typeface="Times New Roman" pitchFamily="-108" charset="0"/>
              </a:rPr>
              <a:pPr/>
              <a:t>31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987D96FF-8245-4B2C-91F1-EF9263CB75CD}" type="slidenum">
              <a:rPr lang="en-US" altLang="en-US">
                <a:latin typeface="Times New Roman" pitchFamily="-108" charset="0"/>
              </a:rPr>
              <a:pPr/>
              <a:t>32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BE98DB44-7277-45CB-96BD-C1CA12335527}" type="slidenum">
              <a:rPr lang="en-US" altLang="en-US">
                <a:latin typeface="Times New Roman" pitchFamily="-108" charset="0"/>
              </a:rPr>
              <a:pPr/>
              <a:t>33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6BCC-D5DC-4B3E-A4FF-310A1BFECB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756578F-A283-4DAC-BA34-EFA50888B560}" type="slidenum">
              <a:rPr lang="en-US" altLang="en-US">
                <a:latin typeface="Times New Roman" pitchFamily="-108" charset="0"/>
              </a:rPr>
              <a:pPr/>
              <a:t>34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76F29BEF-9AD3-45A4-86C2-34039368077B}" type="slidenum">
              <a:rPr lang="en-US" altLang="en-US">
                <a:latin typeface="Times New Roman" pitchFamily="-108" charset="0"/>
              </a:rPr>
              <a:pPr/>
              <a:t>35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716490F-709D-4426-AC8C-43D4FE0C9F00}" type="slidenum">
              <a:rPr lang="en-US" altLang="en-US">
                <a:latin typeface="Times New Roman" pitchFamily="-108" charset="0"/>
              </a:rPr>
              <a:pPr/>
              <a:t>36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518FA696-477C-49BC-8860-4032F6540B97}" type="slidenum">
              <a:rPr lang="en-US" altLang="en-US">
                <a:latin typeface="Times New Roman" pitchFamily="-108" charset="0"/>
              </a:rPr>
              <a:pPr/>
              <a:t>37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3B9D69E0-630F-4C7D-A993-C7C4F4F82B9E}" type="slidenum">
              <a:rPr lang="en-US" altLang="en-US">
                <a:latin typeface="Times New Roman" pitchFamily="-108" charset="0"/>
              </a:rPr>
              <a:pPr/>
              <a:t>38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138FD842-29DD-4338-BD9E-DE2C39638833}" type="slidenum">
              <a:rPr lang="en-US" altLang="en-US">
                <a:latin typeface="Times New Roman" pitchFamily="-108" charset="0"/>
              </a:rPr>
              <a:pPr/>
              <a:t>39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D668F3B5-3B14-4396-B02C-5142B0E14440}" type="slidenum">
              <a:rPr lang="en-US" altLang="en-US">
                <a:latin typeface="Times New Roman" pitchFamily="-108" charset="0"/>
              </a:rPr>
              <a:pPr/>
              <a:t>40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5013EDE-B6BA-4E33-BF63-E931FFE942F2}" type="slidenum">
              <a:rPr lang="en-US" altLang="en-US">
                <a:latin typeface="Times New Roman" pitchFamily="-108" charset="0"/>
              </a:rPr>
              <a:pPr/>
              <a:t>41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6F310DF6-CC2A-4412-8EEF-D9B9E22F5D6D}" type="slidenum">
              <a:rPr lang="en-US" altLang="en-US">
                <a:latin typeface="Times New Roman" pitchFamily="-108" charset="0"/>
              </a:rPr>
              <a:pPr/>
              <a:t>42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191B3302-C0E9-4AE0-A2E0-6D633DEA51E4}" type="slidenum">
              <a:rPr lang="en-US" altLang="en-US">
                <a:latin typeface="Times New Roman" pitchFamily="-108" charset="0"/>
              </a:rPr>
              <a:pPr/>
              <a:t>43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6BCC-D5DC-4B3E-A4FF-310A1BFECB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978C870-837E-48FC-BB81-8369C37AE12A}" type="slidenum">
              <a:rPr lang="en-US" altLang="en-US">
                <a:latin typeface="Times New Roman" pitchFamily="-108" charset="0"/>
              </a:rPr>
              <a:pPr/>
              <a:t>44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38FA3D10-A90A-4FDC-AD1C-F54E5F5DF3E2}" type="slidenum">
              <a:rPr lang="en-US" altLang="en-US">
                <a:latin typeface="Times New Roman" pitchFamily="-108" charset="0"/>
              </a:rPr>
              <a:pPr/>
              <a:t>45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F7DC561-EECD-46B3-AE76-4DCBD145E6C2}" type="slidenum">
              <a:rPr lang="en-US" altLang="en-US">
                <a:latin typeface="Times New Roman" pitchFamily="-108" charset="0"/>
              </a:rPr>
              <a:pPr/>
              <a:t>46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6A3E71FF-E603-47C4-ADE2-10DE89A3E114}" type="slidenum">
              <a:rPr lang="en-US" altLang="en-US">
                <a:latin typeface="Times New Roman" pitchFamily="-108" charset="0"/>
              </a:rPr>
              <a:pPr/>
              <a:t>47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CBAF9A48-51FE-47A7-93AF-8B2C72198540}" type="slidenum">
              <a:rPr lang="en-US" altLang="en-US">
                <a:latin typeface="Times New Roman" pitchFamily="-108" charset="0"/>
              </a:rPr>
              <a:pPr/>
              <a:t>48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6BCC-D5DC-4B3E-A4FF-310A1BFECB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64C1005-81BE-4511-AC0B-868C6FA4D455}" type="slidenum">
              <a:rPr lang="en-US" altLang="en-US">
                <a:latin typeface="Times New Roman" pitchFamily="-108" charset="0"/>
              </a:rPr>
              <a:pPr/>
              <a:t>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B337967-8F14-4474-B886-3DACB3BE162B}" type="slidenum">
              <a:rPr lang="en-US" altLang="en-US">
                <a:latin typeface="Times New Roman" pitchFamily="-108" charset="0"/>
              </a:rPr>
              <a:pPr/>
              <a:t>10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EF74A0F-6EDB-4E8D-A6FA-8D7E0FCBF3B4}" type="slidenum">
              <a:rPr lang="en-US" altLang="en-US">
                <a:latin typeface="Times New Roman" pitchFamily="-108" charset="0"/>
              </a:rPr>
              <a:pPr/>
              <a:t>11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464BDC6-1219-45D2-81BB-55AF956DBD7C}" type="slidenum">
              <a:rPr lang="en-US" altLang="en-US">
                <a:latin typeface="Times New Roman" pitchFamily="-108" charset="0"/>
              </a:rPr>
              <a:pPr/>
              <a:t>12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068388"/>
            <a:ext cx="4189412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8388"/>
            <a:ext cx="4191000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7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068388"/>
            <a:ext cx="4189412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068388"/>
            <a:ext cx="4191000" cy="2817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038600"/>
            <a:ext cx="4191000" cy="281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Tuesday, July 14,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Tuesday, July 14,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serving/se/code.ht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Software Engineering (Introduction) 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46482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Standish Group Data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2208212" cy="21701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>
                <a:ea typeface="ＭＳ Ｐゴシック" pitchFamily="-108" charset="-128"/>
              </a:rPr>
              <a:t>Data on projects completed in 2006</a:t>
            </a: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>
              <a:buFont typeface="Monotype Sorts" pitchFamily="-108" charset="2"/>
              <a:buNone/>
            </a:pPr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sz="1800" dirty="0" smtClean="0">
              <a:ea typeface="ＭＳ Ｐゴシック" pitchFamily="-108" charset="-128"/>
            </a:endParaRPr>
          </a:p>
          <a:p>
            <a:pPr eaLnBrk="1" hangingPunct="1">
              <a:buFont typeface="Webdings" pitchFamily="-108" charset="2"/>
              <a:buNone/>
            </a:pPr>
            <a:r>
              <a:rPr lang="en-US" altLang="en-US" sz="1800" dirty="0" smtClean="0">
                <a:ea typeface="ＭＳ Ｐゴシック" pitchFamily="-108" charset="-128"/>
              </a:rPr>
              <a:t> </a:t>
            </a: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7691438" y="5668963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en-US" sz="1400"/>
              <a:t>Figure 1.1</a:t>
            </a:r>
          </a:p>
        </p:txBody>
      </p:sp>
      <p:sp>
        <p:nvSpPr>
          <p:cNvPr id="7173" name="Rectangle 7"/>
          <p:cNvSpPr txBox="1">
            <a:spLocks noChangeArrowheads="1"/>
          </p:cNvSpPr>
          <p:nvPr/>
        </p:nvSpPr>
        <p:spPr bwMode="auto">
          <a:xfrm>
            <a:off x="585788" y="6034088"/>
            <a:ext cx="834231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r>
              <a:rPr lang="en-US" altLang="en-US" sz="2800">
                <a:solidFill>
                  <a:srgbClr val="FFFFFF"/>
                </a:solidFill>
              </a:rPr>
              <a:t>Just over one in three projects was successful</a:t>
            </a: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Monotype Sorts" pitchFamily="-108" charset="2"/>
              <a:buChar char="l"/>
            </a:pPr>
            <a:endParaRPr lang="en-US" altLang="en-US" sz="2400">
              <a:solidFill>
                <a:srgbClr val="FFFF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98DC"/>
              </a:buClr>
              <a:buSzPct val="65000"/>
              <a:buFont typeface="Webdings" pitchFamily="-108" charset="2"/>
              <a:buNone/>
            </a:pPr>
            <a:r>
              <a:rPr lang="en-US" altLang="en-US" sz="24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17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139825"/>
            <a:ext cx="485933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Arrow 1"/>
          <p:cNvSpPr/>
          <p:nvPr/>
        </p:nvSpPr>
        <p:spPr>
          <a:xfrm rot="18732065">
            <a:off x="6988591" y="928343"/>
            <a:ext cx="1119714" cy="889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Cutter Consortium Data</a:t>
            </a:r>
          </a:p>
        </p:txBody>
      </p:sp>
      <p:sp>
        <p:nvSpPr>
          <p:cNvPr id="819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2002 survey of information technology organizations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78% have been involved in disputes ending in litigation</a:t>
            </a:r>
          </a:p>
          <a:p>
            <a:pPr eaLnBrk="1" hangingPunct="1"/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For the organizations that entered into litigation: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In 67% of the disputes, the functionality of the information system as delivered did not meet up to the claims of the developers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In 56% of the disputes, the promised delivery date slipped several times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In 45% of the disputes, the defects were so severe that the information system was unusable</a:t>
            </a:r>
            <a:endParaRPr lang="en-US" altLang="en-US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Conclusion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software crisis has not been solved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Perhaps it should be called the </a:t>
            </a:r>
            <a:r>
              <a:rPr lang="en-US" altLang="en-US" i="1" smtClean="0">
                <a:ea typeface="ＭＳ Ｐゴシック" pitchFamily="-108" charset="-128"/>
              </a:rPr>
              <a:t>software depression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Long duration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Poor prognosis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Economic Aspects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Suppose coding method </a:t>
            </a:r>
            <a:r>
              <a:rPr lang="en-US" altLang="en-US" dirty="0" err="1" smtClean="0">
                <a:ea typeface="ＭＳ Ｐゴシック" pitchFamily="-108" charset="-128"/>
              </a:rPr>
              <a:t>CM</a:t>
            </a:r>
            <a:r>
              <a:rPr lang="en-US" altLang="en-US" baseline="-25000" dirty="0" err="1" smtClean="0">
                <a:ea typeface="ＭＳ Ｐゴシック" pitchFamily="-108" charset="-128"/>
              </a:rPr>
              <a:t>new</a:t>
            </a:r>
            <a:r>
              <a:rPr lang="en-US" altLang="en-US" dirty="0" smtClean="0">
                <a:ea typeface="ＭＳ Ｐゴシック" pitchFamily="-108" charset="-128"/>
              </a:rPr>
              <a:t> is 10% faster than currently used method </a:t>
            </a:r>
            <a:r>
              <a:rPr lang="en-US" altLang="en-US" dirty="0" err="1" smtClean="0">
                <a:ea typeface="ＭＳ Ｐゴシック" pitchFamily="-108" charset="-128"/>
              </a:rPr>
              <a:t>CM</a:t>
            </a:r>
            <a:r>
              <a:rPr lang="en-US" altLang="en-US" baseline="-25000" dirty="0" err="1" smtClean="0">
                <a:ea typeface="ＭＳ Ｐゴシック" pitchFamily="-108" charset="-128"/>
              </a:rPr>
              <a:t>old</a:t>
            </a:r>
            <a:r>
              <a:rPr lang="en-US" altLang="en-US" dirty="0" smtClean="0">
                <a:ea typeface="ＭＳ Ｐゴシック" pitchFamily="-108" charset="-128"/>
              </a:rPr>
              <a:t>.  Should it be used?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Common sense answer 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Of course!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Software Engineering answer 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Consider the cost of training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Consider the  impact of introducing a new technology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Consider the effect of </a:t>
            </a:r>
            <a:r>
              <a:rPr lang="en-US" altLang="en-US" dirty="0" err="1" smtClean="0">
                <a:ea typeface="ＭＳ Ｐゴシック" pitchFamily="-108" charset="-128"/>
              </a:rPr>
              <a:t>CM</a:t>
            </a:r>
            <a:r>
              <a:rPr lang="en-US" altLang="en-US" baseline="-25000" dirty="0" err="1" smtClean="0">
                <a:ea typeface="ＭＳ Ｐゴシック" pitchFamily="-108" charset="-128"/>
              </a:rPr>
              <a:t>new</a:t>
            </a:r>
            <a:r>
              <a:rPr lang="en-US" altLang="en-US" dirty="0" smtClean="0">
                <a:ea typeface="ＭＳ Ｐゴシック" pitchFamily="-108" charset="-128"/>
              </a:rPr>
              <a:t> on maintenance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Life Cycle Models</a:t>
            </a:r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1126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Life-cycle model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The steps (</a:t>
            </a:r>
            <a:r>
              <a:rPr lang="en-US" altLang="en-US" i="1" dirty="0" smtClean="0">
                <a:ea typeface="ＭＳ Ｐゴシック" pitchFamily="-108" charset="-128"/>
              </a:rPr>
              <a:t>phases</a:t>
            </a:r>
            <a:r>
              <a:rPr lang="en-US" altLang="en-US" dirty="0" smtClean="0">
                <a:ea typeface="ＭＳ Ｐゴシック" pitchFamily="-108" charset="-128"/>
              </a:rPr>
              <a:t>) to follow when building software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A theoretical description of what should be done</a:t>
            </a:r>
          </a:p>
          <a:p>
            <a:pPr lvl="1" eaLnBrk="1" hangingPunct="1"/>
            <a:endParaRPr lang="en-US" altLang="en-US" dirty="0" smtClean="0">
              <a:ea typeface="ＭＳ Ｐゴシック" pitchFamily="-108" charset="-128"/>
            </a:endParaRPr>
          </a:p>
          <a:p>
            <a:r>
              <a:rPr lang="en-US" altLang="en-US" dirty="0" smtClean="0">
                <a:ea typeface="ＭＳ Ｐゴシック" pitchFamily="-108" charset="-128"/>
              </a:rPr>
              <a:t>Important models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Waterfall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Iterative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Incremental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Agile</a:t>
            </a:r>
          </a:p>
          <a:p>
            <a:pPr lvl="1"/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>
          <a:xfrm>
            <a:off x="169335" y="431806"/>
            <a:ext cx="77295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Waterfall Life-Cycle Model</a:t>
            </a:r>
          </a:p>
        </p:txBody>
      </p:sp>
      <p:sp>
        <p:nvSpPr>
          <p:cNvPr id="12291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Classical model (1970)</a:t>
            </a:r>
          </a:p>
          <a:p>
            <a:pPr eaLnBrk="1" hangingPunct="1"/>
            <a:endParaRPr lang="en-US" altLang="en-US" sz="1200" dirty="0" smtClean="0">
              <a:solidFill>
                <a:schemeClr val="tx2"/>
              </a:solidFill>
              <a:ea typeface="ＭＳ Ｐゴシック" pitchFamily="-108" charset="-128"/>
            </a:endParaRPr>
          </a:p>
        </p:txBody>
      </p:sp>
      <p:sp>
        <p:nvSpPr>
          <p:cNvPr id="12293" name="AutoShape 15" descr="The image “ftp://icc-india:ftp%2Emcgrawhill@ftp.eppg.com/Schach_0073191264/JPEG_file/Schach_JPEG_files/ch01/sch91264_0102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12294" name="AutoShape 17" descr="The image “ftp://icc-india:ftp%2Emcgrawhill@ftp.eppg.com/Schach_0073191264/JPEG_file/Schach_JPEG_files/ch01/sch91264_0102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12295" name="AutoShape 19" descr="The image “ftp://icc-india:ftp%2Emcgrawhill@ftp.eppg.com/Schach_0073191264/JPEG_file/Schach_JPEG_files/ch01/sch91264_0102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pic>
        <p:nvPicPr>
          <p:cNvPr id="1229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2110378"/>
            <a:ext cx="5451451" cy="38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noupe.com/wp-content/uploads/2010/04/Waterfall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00" y="560977"/>
            <a:ext cx="3232741" cy="22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1066" y="681435"/>
            <a:ext cx="8229600" cy="533996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/>
              <a:t>Problems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950119"/>
            <a:ext cx="8229600" cy="5039916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dirty="0" smtClean="0">
              <a:latin typeface="+mn-lt"/>
            </a:endParaRPr>
          </a:p>
          <a:p>
            <a:pPr>
              <a:defRPr/>
            </a:pPr>
            <a:r>
              <a:rPr lang="en-US" dirty="0" smtClean="0">
                <a:latin typeface="+mn-lt"/>
              </a:rPr>
              <a:t>Most of the real projects rarely follow the sequential flow that the model proposes.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Difficult for the customer to state all requirements explicitly before the next step.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A working version will not be available until late in the project time-span.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Some project team members must wait for other members of the team to complete dependent tasks.</a:t>
            </a:r>
          </a:p>
        </p:txBody>
      </p:sp>
    </p:spTree>
    <p:extLst>
      <p:ext uri="{BB962C8B-B14F-4D97-AF65-F5344CB8AC3E}">
        <p14:creationId xmlns:p14="http://schemas.microsoft.com/office/powerpoint/2010/main" val="20047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Modern Maintenance Definition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In 1995, the International Standards Organization and International Electrotechnical Commission defined maintenance </a:t>
            </a:r>
            <a:r>
              <a:rPr lang="en-US" altLang="en-US" i="1" smtClean="0">
                <a:solidFill>
                  <a:schemeClr val="tx1"/>
                </a:solidFill>
                <a:ea typeface="ＭＳ Ｐゴシック" pitchFamily="-108" charset="-128"/>
              </a:rPr>
              <a:t>operationally</a:t>
            </a:r>
          </a:p>
          <a:p>
            <a:pPr eaLnBrk="1" hangingPunct="1"/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Maintenance is nowadays defined as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The process that occurs when a software artifact is modified because of a problem or because of a need for improvement or adaptation</a:t>
            </a:r>
            <a:endParaRPr lang="en-US" altLang="en-US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The Importance of Post-delivery Maintenance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Development (building software from scratch) is rare today</a:t>
            </a:r>
          </a:p>
          <a:p>
            <a:r>
              <a:rPr lang="en-US" altLang="en-US" dirty="0">
                <a:ea typeface="ＭＳ Ｐゴシック" pitchFamily="-108" charset="-128"/>
              </a:rPr>
              <a:t>Reuse is </a:t>
            </a:r>
            <a:r>
              <a:rPr lang="en-US" altLang="en-US" dirty="0" smtClean="0">
                <a:ea typeface="ＭＳ Ｐゴシック" pitchFamily="-108" charset="-128"/>
              </a:rPr>
              <a:t>widespread</a:t>
            </a: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Bad </a:t>
            </a:r>
            <a:r>
              <a:rPr lang="en-US" altLang="en-US" dirty="0" smtClean="0">
                <a:ea typeface="ＭＳ Ｐゴシック" pitchFamily="-108" charset="-128"/>
              </a:rPr>
              <a:t>software is </a:t>
            </a:r>
            <a:r>
              <a:rPr lang="en-US" altLang="en-US" dirty="0" smtClean="0">
                <a:ea typeface="ＭＳ Ｐゴシック" pitchFamily="-108" charset="-128"/>
              </a:rPr>
              <a:t>discarded</a:t>
            </a: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Good software is maintained, for 10, 20 years, or </a:t>
            </a:r>
            <a:r>
              <a:rPr lang="en-US" altLang="en-US" dirty="0" smtClean="0">
                <a:ea typeface="ＭＳ Ｐゴシック" pitchFamily="-108" charset="-128"/>
              </a:rPr>
              <a:t>more</a:t>
            </a: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Software is a model of reality, which is constantly changing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542925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Time (= Cost) of Post-delivery Maintenance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73188"/>
            <a:ext cx="4189412" cy="5484812"/>
          </a:xfrm>
        </p:spPr>
        <p:txBody>
          <a:bodyPr/>
          <a:lstStyle/>
          <a:p>
            <a:pPr marL="533400" indent="-533400" eaLnBrk="1" hangingPunct="1"/>
            <a:endParaRPr lang="en-US" altLang="en-US" sz="240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>
              <a:buFont typeface="Webdings" pitchFamily="-108" charset="2"/>
              <a:buNone/>
            </a:pPr>
            <a:r>
              <a:rPr lang="en-US" altLang="en-US" sz="2400" smtClean="0">
                <a:ea typeface="ＭＳ Ｐゴシック" pitchFamily="-108" charset="-128"/>
              </a:rPr>
              <a:t> </a:t>
            </a:r>
          </a:p>
          <a:p>
            <a:pPr marL="533400" indent="-533400" eaLnBrk="1" hangingPunct="1">
              <a:buFont typeface="Webdings" pitchFamily="-108" charset="2"/>
              <a:buNone/>
            </a:pPr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>
              <a:buFont typeface="Webdings" pitchFamily="-108" charset="2"/>
              <a:buNone/>
            </a:pPr>
            <a:endParaRPr lang="en-US" altLang="en-US" sz="2400" smtClean="0">
              <a:ea typeface="ＭＳ Ｐゴシック" pitchFamily="-108" charset="-128"/>
            </a:endParaRPr>
          </a:p>
          <a:p>
            <a:pPr marL="533400" indent="-533400" eaLnBrk="1" hangingPunct="1">
              <a:buFont typeface="Webdings" pitchFamily="-108" charset="2"/>
              <a:buNone/>
            </a:pPr>
            <a:r>
              <a:rPr lang="en-US" altLang="en-US" sz="2400" smtClean="0">
                <a:ea typeface="ＭＳ Ｐゴシック" pitchFamily="-108" charset="-128"/>
              </a:rPr>
              <a:t>(a) Between 1976 and 1981</a:t>
            </a:r>
          </a:p>
          <a:p>
            <a:pPr marL="533400" indent="-533400" eaLnBrk="1" hangingPunct="1">
              <a:buFont typeface="Webdings" pitchFamily="-108" charset="2"/>
              <a:buNone/>
            </a:pPr>
            <a:r>
              <a:rPr lang="en-US" altLang="en-US" sz="2400" smtClean="0">
                <a:ea typeface="ＭＳ Ｐゴシック" pitchFamily="-108" charset="-128"/>
              </a:rPr>
              <a:t>(b) Between 1992 and 1998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796213" y="5610225"/>
            <a:ext cx="99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400"/>
              <a:t>Figure 1.3</a:t>
            </a:r>
          </a:p>
        </p:txBody>
      </p:sp>
      <p:sp>
        <p:nvSpPr>
          <p:cNvPr id="24581" name="AutoShape 11" descr="The image “ftp://icc-india:ftp%2Emcgrawhill@ftp.eppg.com/Schach_0073191264/JPEG_file/Schach_JPEG_files/ch01/sch91264_0103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-228600" y="-1371600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24582" name="AutoShape 13" descr="The image “ftp://icc-india:ftp%2Emcgrawhill@ftp.eppg.com/Schach_0073191264/JPEG_file/Schach_JPEG_files/ch01/sch91264_0103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-228600" y="-1371600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24583" name="AutoShape 15" descr="The image “ftp://icc-india:ftp%2Emcgrawhill@ftp.eppg.com/Schach_0073191264/JPEG_file/Schach_JPEG_files/ch01/sch91264_0103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168275" y="46038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24584" name="AutoShape 17" descr="The image “ftp://icc-india:ftp%2Emcgrawhill@ftp.eppg.com/Schach_0073191264/JPEG_file/Schach_JPEG_files/ch01/sch91264_0103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-228600" y="-1371600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24585" name="AutoShape 19" descr="The image “ftp://icc-india:ftp%2Emcgrawhill@ftp.eppg.com/Schach_0073191264/JPEG_file/Schach_JPEG_files/ch01/sch91264_0103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168275" y="46038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24586" name="AutoShape 21" descr="The image “ftp://icc-india:ftp%2Emcgrawhill@ftp.eppg.com/Schach_0073191264/JPEG_file/Schach_JPEG_files/ch01/sch91264_0103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-228600" y="-1371600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pic>
        <p:nvPicPr>
          <p:cNvPr id="24587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30313"/>
            <a:ext cx="8377238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>
                <a:ea typeface="ＭＳ Ｐゴシック" pitchFamily="-108" charset="-128"/>
              </a:rPr>
              <a:t>Text</a:t>
            </a:r>
            <a:r>
              <a:rPr lang="en-US" altLang="en-US" sz="2800" dirty="0" smtClean="0">
                <a:ea typeface="ＭＳ Ｐゴシック" pitchFamily="-108" charset="-128"/>
              </a:rPr>
              <a:t/>
            </a:r>
            <a:br>
              <a:rPr lang="en-US" altLang="en-US" sz="2800" dirty="0" smtClean="0">
                <a:ea typeface="ＭＳ Ｐゴシック" pitchFamily="-108" charset="-128"/>
              </a:rPr>
            </a:b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pitchFamily="-108" charset="-128"/>
              </a:rPr>
              <a:t>Object-Oriented </a:t>
            </a:r>
            <a:r>
              <a:rPr lang="en-US" altLang="en-US" dirty="0">
                <a:ea typeface="ＭＳ Ｐゴシック" pitchFamily="-108" charset="-128"/>
              </a:rPr>
              <a:t>and </a:t>
            </a:r>
            <a:r>
              <a:rPr lang="en-US" altLang="en-US" dirty="0" smtClean="0">
                <a:ea typeface="ＭＳ Ｐゴシック" pitchFamily="-108" charset="-128"/>
              </a:rPr>
              <a:t>Classical </a:t>
            </a:r>
            <a:r>
              <a:rPr lang="en-US" altLang="en-US" dirty="0">
                <a:ea typeface="ＭＳ Ｐゴシック" pitchFamily="-108" charset="-128"/>
              </a:rPr>
              <a:t>Software </a:t>
            </a:r>
            <a:r>
              <a:rPr lang="en-US" altLang="en-US" dirty="0" smtClean="0">
                <a:ea typeface="ＭＳ Ｐゴシック" pitchFamily="-108" charset="-128"/>
              </a:rPr>
              <a:t>Engineering</a:t>
            </a:r>
          </a:p>
          <a:p>
            <a:pPr marL="0" indent="0">
              <a:buNone/>
            </a:pPr>
            <a:r>
              <a:rPr lang="en-US" altLang="en-US" dirty="0" smtClean="0">
                <a:ea typeface="ＭＳ Ｐゴシック" pitchFamily="-108" charset="-128"/>
              </a:rPr>
              <a:t>Eighth </a:t>
            </a:r>
            <a:r>
              <a:rPr lang="en-US" altLang="en-US" dirty="0">
                <a:ea typeface="ＭＳ Ｐゴシック" pitchFamily="-108" charset="-128"/>
              </a:rPr>
              <a:t>Edition, WCB/McGraw-Hill, </a:t>
            </a:r>
            <a:r>
              <a:rPr lang="en-US" altLang="en-US" dirty="0" smtClean="0">
                <a:ea typeface="ＭＳ Ｐゴシック" pitchFamily="-108" charset="-128"/>
              </a:rPr>
              <a:t>2011</a:t>
            </a:r>
            <a:r>
              <a:rPr lang="en-US" altLang="en-US" dirty="0">
                <a:ea typeface="ＭＳ Ｐゴシック" pitchFamily="-108" charset="-128"/>
              </a:rPr>
              <a:t/>
            </a:r>
            <a:br>
              <a:rPr lang="en-US" altLang="en-US" dirty="0">
                <a:ea typeface="ＭＳ Ｐゴシック" pitchFamily="-108" charset="-128"/>
              </a:rPr>
            </a:br>
            <a:r>
              <a:rPr lang="en-US" altLang="en-US" dirty="0">
                <a:ea typeface="ＭＳ Ｐゴシック" pitchFamily="-108" charset="-128"/>
              </a:rPr>
              <a:t>Stephen R. </a:t>
            </a:r>
            <a:r>
              <a:rPr lang="en-US" altLang="en-US" dirty="0" err="1">
                <a:ea typeface="ＭＳ Ｐゴシック" pitchFamily="-108" charset="-128"/>
              </a:rPr>
              <a:t>Schach</a:t>
            </a:r>
            <a:r>
              <a:rPr lang="en-US" altLang="en-US" dirty="0">
                <a:ea typeface="ＭＳ Ｐゴシック" pitchFamily="-108" charset="-128"/>
              </a:rPr>
              <a:t/>
            </a:r>
            <a:br>
              <a:rPr lang="en-US" altLang="en-US" dirty="0">
                <a:ea typeface="ＭＳ Ｐゴシック" pitchFamily="-108" charset="-128"/>
              </a:rPr>
            </a:br>
            <a:endParaRPr lang="en-US" altLang="en-US" dirty="0" smtClean="0">
              <a:ea typeface="ＭＳ Ｐゴシック" pitchFamily="-108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-108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-108" charset="-128"/>
              </a:rPr>
              <a:t>Reading assignment </a:t>
            </a:r>
          </a:p>
          <a:p>
            <a:pPr marL="0" indent="0">
              <a:buNone/>
            </a:pPr>
            <a:endParaRPr lang="en-US" dirty="0">
              <a:ea typeface="ＭＳ Ｐゴシック" pitchFamily="-108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-108" charset="-128"/>
              </a:rPr>
              <a:t>Chapter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Costs of the Classical Phases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Surprisingly, the costs of the classical phases have hardly changed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93025" y="4783138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400"/>
              <a:t>Figure 1.4</a:t>
            </a:r>
          </a:p>
        </p:txBody>
      </p:sp>
      <p:sp>
        <p:nvSpPr>
          <p:cNvPr id="25605" name="AutoShape 7" descr="The image “ftp://icc-india:ftp%2Emcgrawhill@ftp.eppg.com/Schach_0073191264/JPEG_file/Schach_JPEG_files/ch01/sch91264_0104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168275" y="46038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sp>
        <p:nvSpPr>
          <p:cNvPr id="25606" name="AutoShape 9" descr="The image “ftp://icc-india:ftp%2Emcgrawhill@ftp.eppg.com/Schach_0073191264/JPEG_file/Schach_JPEG_files/ch01/sch91264_0104.jpg” cannot be displayed, because it contains errors."/>
          <p:cNvSpPr>
            <a:spLocks noChangeAspect="1" noChangeArrowheads="1"/>
          </p:cNvSpPr>
          <p:nvPr/>
        </p:nvSpPr>
        <p:spPr bwMode="auto">
          <a:xfrm>
            <a:off x="168275" y="46038"/>
            <a:ext cx="96012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/>
          </a:p>
        </p:txBody>
      </p:sp>
      <p:pic>
        <p:nvPicPr>
          <p:cNvPr id="2560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762779"/>
            <a:ext cx="8178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Consequence of  Relative Costs of Phases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Return to CM</a:t>
            </a:r>
            <a:r>
              <a:rPr lang="en-US" altLang="en-US" baseline="-25000" smtClean="0">
                <a:ea typeface="ＭＳ Ｐゴシック" pitchFamily="-108" charset="-128"/>
              </a:rPr>
              <a:t>old</a:t>
            </a:r>
            <a:r>
              <a:rPr lang="en-US" altLang="en-US" smtClean="0">
                <a:ea typeface="ＭＳ Ｐゴシック" pitchFamily="-108" charset="-128"/>
              </a:rPr>
              <a:t> and CM</a:t>
            </a:r>
            <a:r>
              <a:rPr lang="en-US" altLang="en-US" baseline="-25000" smtClean="0">
                <a:ea typeface="ＭＳ Ｐゴシック" pitchFamily="-108" charset="-128"/>
              </a:rPr>
              <a:t>new</a:t>
            </a:r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Reducing the coding cost by 10% yields at most a 0.85% reduction in total costs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Consider the expenses and disruption incurred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Reducing postdelivery maintenance cost by 10% yields a 7.5% reduction in overall costs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Requirements, Analysis, and Design Aspects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The earlier we detect and correct a fault, the less it costs</a:t>
            </a: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solidFill>
                <a:schemeClr val="hlink"/>
              </a:solidFill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4" y="2119624"/>
            <a:ext cx="6121399" cy="526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50333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Requirements, Analysis, and Design Aspects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8388"/>
            <a:ext cx="2133600" cy="5789612"/>
          </a:xfrm>
        </p:spPr>
        <p:txBody>
          <a:bodyPr/>
          <a:lstStyle/>
          <a:p>
            <a:pPr eaLnBrk="1" hangingPunct="1"/>
            <a:endParaRPr lang="en-US" altLang="en-US" sz="240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The previous figure redrawn on a linear scale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88263" y="6102350"/>
            <a:ext cx="98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400"/>
              <a:t>Figure 1.6</a:t>
            </a:r>
          </a:p>
        </p:txBody>
      </p:sp>
      <p:pic>
        <p:nvPicPr>
          <p:cNvPr id="2970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292225"/>
            <a:ext cx="6529387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" y="819150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Requirements, Analysis, and Design Aspects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</a:p>
        </p:txBody>
      </p:sp>
      <p:sp>
        <p:nvSpPr>
          <p:cNvPr id="3072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To correct a fault early in the life cycle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Usually just a document needs to be changed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To correct a fault late in the life cycle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Change the code and the documentation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Test the change itself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Perform regression testing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Reinstall the product on the client’s computer(s)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/>
          </p:nvPr>
        </p:nvSpPr>
        <p:spPr>
          <a:xfrm>
            <a:off x="177800" y="637116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Requirements, Analysis, and Design Aspects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</a:p>
        </p:txBody>
      </p:sp>
      <p:sp>
        <p:nvSpPr>
          <p:cNvPr id="3174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Between 60 and 70% of all faults in large-scale products are requirements, analysis, and design faults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Example: Jet Propulsion Laboratory inspections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1.9 faults per page of specifications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0.9 per page of design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0.3 per page of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Conclusion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It is vital to improve our requirements, analysis, and design techniques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To find faults as early as possible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To reduce the overall number of faults (and, hence, the overall cost)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Team Programming Aspects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Hardware is cheap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We can build products that are too large to be written by one person in the available time</a:t>
            </a:r>
          </a:p>
          <a:p>
            <a:pPr eaLnBrk="1" hangingPunct="1">
              <a:buFont typeface="Webdings" pitchFamily="-108" charset="2"/>
              <a:buNone/>
            </a:pPr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Software is built by teams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Interfacing problems between modules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Communication problems among team members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Why There Is No Planning Phase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We cannot plan at the beginning of the project —we do not yet know exactly what is to be built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6" y="90805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Planning Activities of the Classical Paradigm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Preliminary planning of the requirements and analysis phases at the start of the project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software project management plan is drawn up when the specifications have been signed off by the client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Management needs to monitor the SPMP throughout the rest of the project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want to get out of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-108" charset="-128"/>
              </a:rPr>
              <a:t>Conclusion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Planning activities are carried out throughout the life </a:t>
            </a:r>
            <a:r>
              <a:rPr lang="en-US" altLang="en-US" dirty="0" smtClean="0">
                <a:ea typeface="ＭＳ Ｐゴシック" pitchFamily="-108" charset="-128"/>
              </a:rPr>
              <a:t>cycle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On-going process</a:t>
            </a: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There is no separate planning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Why There Is No Testing Phase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It is far too late to test after development and before delivery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Testing Activities of the Classical Paradigm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99534" y="1981200"/>
            <a:ext cx="8229600" cy="368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Verification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Testing at the end of each phase (too late)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Validation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Testing at the end of the project (far too late)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-108" charset="-128"/>
              </a:rPr>
              <a:t>Conclusion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Continual testing activities must be carried out throughout the life cycle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This testing is the responsibility of 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Every software professional, and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software quality assurance group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There is no separate testing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Why There Is No Documentation Phase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It is far too late to document after development and before delivery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Documentation Must Always be Current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Key individuals may leave before the documentation is complete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We cannot perform a phase without having the documentation of the previous phase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We cannot test without documentation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We cannot maintain without documentation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-108" charset="-128"/>
              </a:rPr>
              <a:t>Conclusion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Documentation activities must be performed in parallel with all other development and maintenance activities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There is no separate documentation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The Object-Oriented Paradigm</a:t>
            </a:r>
          </a:p>
        </p:txBody>
      </p:sp>
      <p:sp>
        <p:nvSpPr>
          <p:cNvPr id="4403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The structured paradigm was successful initially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It started to fail with larger products (&gt; 50,000 LOC)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Post-delivery maintenance problems (today, 70 to 80% of total effort)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Reason: Structured methods are 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Action oriented (e.g., finite state machines, data flow diagrams); or 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Data oriented (e.g., entity-relationship diagrams, Jackson’s method);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But not both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The Object-Oriented Paradigm (</a:t>
            </a:r>
            <a:r>
              <a:rPr lang="en-US" altLang="en-US" dirty="0" err="1" smtClean="0">
                <a:ea typeface="ＭＳ Ｐゴシック" pitchFamily="-108" charset="-128"/>
              </a:rPr>
              <a:t>cont</a:t>
            </a:r>
            <a:r>
              <a:rPr lang="en-US" altLang="en-US" dirty="0" smtClean="0">
                <a:ea typeface="ＭＳ Ｐゴシック" pitchFamily="-108" charset="-128"/>
              </a:rPr>
              <a:t>)</a:t>
            </a:r>
          </a:p>
        </p:txBody>
      </p:sp>
      <p:sp>
        <p:nvSpPr>
          <p:cNvPr id="4505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173288" algn="l"/>
              </a:tabLst>
            </a:pPr>
            <a:r>
              <a:rPr lang="en-US" altLang="en-US" dirty="0" smtClean="0">
                <a:ea typeface="ＭＳ Ｐゴシック" pitchFamily="-108" charset="-128"/>
              </a:rPr>
              <a:t>Both data and actions are of equal importance</a:t>
            </a:r>
          </a:p>
          <a:p>
            <a:pPr eaLnBrk="1" hangingPunct="1">
              <a:tabLst>
                <a:tab pos="2173288" algn="l"/>
              </a:tabLst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tabLst>
                <a:tab pos="2173288" algn="l"/>
              </a:tabLst>
            </a:pPr>
            <a:r>
              <a:rPr lang="en-US" altLang="en-US" dirty="0" smtClean="0">
                <a:ea typeface="ＭＳ Ｐゴシック" pitchFamily="-108" charset="-128"/>
              </a:rPr>
              <a:t>Object: </a:t>
            </a:r>
          </a:p>
          <a:p>
            <a:pPr lvl="1" eaLnBrk="1" hangingPunct="1">
              <a:tabLst>
                <a:tab pos="2173288" algn="l"/>
              </a:tabLst>
            </a:pPr>
            <a:r>
              <a:rPr lang="en-US" altLang="en-US" dirty="0" smtClean="0">
                <a:ea typeface="ＭＳ Ｐゴシック" pitchFamily="-108" charset="-128"/>
              </a:rPr>
              <a:t>A software component that incorporates both data and the actions that are performed on that </a:t>
            </a:r>
            <a:r>
              <a:rPr lang="en-US" altLang="en-US" dirty="0" smtClean="0">
                <a:ea typeface="ＭＳ Ｐゴシック" pitchFamily="-108" charset="-128"/>
              </a:rPr>
              <a:t>data</a:t>
            </a:r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" y="58420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Structured versus Object-Oriented Paradigm </a:t>
            </a:r>
          </a:p>
        </p:txBody>
      </p:sp>
      <p:sp>
        <p:nvSpPr>
          <p:cNvPr id="46083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6432550" cy="5789612"/>
          </a:xfrm>
        </p:spPr>
        <p:txBody>
          <a:bodyPr/>
          <a:lstStyle/>
          <a:p>
            <a:pPr eaLnBrk="1" hangingPunct="1"/>
            <a:endParaRPr lang="en-US" altLang="en-US" sz="240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hlink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sz="2400" smtClean="0">
                <a:solidFill>
                  <a:schemeClr val="tx1"/>
                </a:solidFill>
                <a:ea typeface="ＭＳ Ｐゴシック" pitchFamily="-108" charset="-128"/>
              </a:rPr>
              <a:t>Information hiding </a:t>
            </a:r>
          </a:p>
          <a:p>
            <a:pPr eaLnBrk="1" hangingPunct="1"/>
            <a:r>
              <a:rPr lang="en-US" altLang="en-US" sz="2400" smtClean="0">
                <a:solidFill>
                  <a:schemeClr val="tx1"/>
                </a:solidFill>
                <a:ea typeface="ＭＳ Ｐゴシック" pitchFamily="-108" charset="-128"/>
              </a:rPr>
              <a:t>Responsibility-driven design</a:t>
            </a:r>
          </a:p>
          <a:p>
            <a:pPr eaLnBrk="1" hangingPunct="1"/>
            <a:r>
              <a:rPr lang="en-US" altLang="en-US" sz="2400" smtClean="0">
                <a:solidFill>
                  <a:schemeClr val="tx1"/>
                </a:solidFill>
                <a:ea typeface="ＭＳ Ｐゴシック" pitchFamily="-108" charset="-128"/>
              </a:rPr>
              <a:t>Impact on maintenance, development</a:t>
            </a:r>
          </a:p>
        </p:txBody>
      </p:sp>
      <p:sp>
        <p:nvSpPr>
          <p:cNvPr id="46084" name="Rectangle 14"/>
          <p:cNvSpPr>
            <a:spLocks noChangeArrowheads="1"/>
          </p:cNvSpPr>
          <p:nvPr/>
        </p:nvSpPr>
        <p:spPr bwMode="auto">
          <a:xfrm>
            <a:off x="7851775" y="4398963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400"/>
              <a:t>Figure 1.7</a:t>
            </a:r>
          </a:p>
        </p:txBody>
      </p:sp>
      <p:pic>
        <p:nvPicPr>
          <p:cNvPr id="4608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01738"/>
            <a:ext cx="850582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CHAPTER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26400" cy="1827213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ebdings" pitchFamily="-108" charset="2"/>
              <a:buNone/>
            </a:pPr>
            <a:r>
              <a:rPr lang="en-US" altLang="en-US" sz="4800" smtClean="0">
                <a:solidFill>
                  <a:schemeClr val="tx1"/>
                </a:solidFill>
                <a:ea typeface="ＭＳ Ｐゴシック" pitchFamily="-108" charset="-128"/>
              </a:rPr>
              <a:t>THE SCOPE OF</a:t>
            </a:r>
          </a:p>
          <a:p>
            <a:pPr algn="ctr" eaLnBrk="1" hangingPunct="1">
              <a:lnSpc>
                <a:spcPct val="90000"/>
              </a:lnSpc>
              <a:buFont typeface="Webdings" pitchFamily="-108" charset="2"/>
              <a:buNone/>
            </a:pPr>
            <a:r>
              <a:rPr lang="en-US" altLang="en-US" sz="4800" smtClean="0">
                <a:solidFill>
                  <a:schemeClr val="tx1"/>
                </a:solidFill>
                <a:ea typeface="ＭＳ Ｐゴシック" pitchFamily="-108" charset="-128"/>
              </a:rPr>
              <a:t> SOFTWARE </a:t>
            </a:r>
          </a:p>
          <a:p>
            <a:pPr algn="ctr" eaLnBrk="1" hangingPunct="1">
              <a:lnSpc>
                <a:spcPct val="90000"/>
              </a:lnSpc>
              <a:buFont typeface="Webdings" pitchFamily="-108" charset="2"/>
              <a:buNone/>
            </a:pPr>
            <a:r>
              <a:rPr lang="en-US" altLang="en-US" sz="4800" smtClean="0">
                <a:solidFill>
                  <a:schemeClr val="tx1"/>
                </a:solidFill>
                <a:ea typeface="ＭＳ Ｐゴシック" pitchFamily="-108" charset="-128"/>
              </a:rPr>
              <a:t>ENGINEERING</a:t>
            </a:r>
          </a:p>
          <a:p>
            <a:pPr algn="ctr" eaLnBrk="1" hangingPunct="1">
              <a:lnSpc>
                <a:spcPct val="90000"/>
              </a:lnSpc>
              <a:buFont typeface="Webdings" pitchFamily="-108" charset="2"/>
              <a:buNone/>
            </a:pPr>
            <a:endParaRPr lang="en-US" altLang="en-US" sz="2400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044440" cy="329184"/>
          </a:xfrm>
        </p:spPr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60925" y="1030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Strengths of the Object-Oriented Paradigm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With information hiding, postdelivery maintenance is safer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chances of a regression fault are reduced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Development is easier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Objects generally have physical counterparts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This simplifies modeling (a key aspect of the object-oriented paradigm)</a:t>
            </a:r>
          </a:p>
          <a:p>
            <a:pPr lvl="1"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764117"/>
            <a:ext cx="9067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a typeface="ＭＳ Ｐゴシック" pitchFamily="-108" charset="-128"/>
              </a:rPr>
              <a:t>Strengths of the Object-Oriented Paradigm (</a:t>
            </a:r>
            <a:r>
              <a:rPr lang="en-US" altLang="en-US" sz="3200" dirty="0" err="1" smtClean="0">
                <a:ea typeface="ＭＳ Ｐゴシック" pitchFamily="-108" charset="-128"/>
              </a:rPr>
              <a:t>cont</a:t>
            </a:r>
            <a:r>
              <a:rPr lang="en-US" altLang="en-US" sz="3200" dirty="0" smtClean="0">
                <a:ea typeface="ＭＳ Ｐゴシック" pitchFamily="-108" charset="-128"/>
              </a:rPr>
              <a:t>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Well-designed objects are independent units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Everything that relates to the real-world item being modeled is in the corresponding object</a:t>
            </a:r>
            <a:r>
              <a:rPr lang="en-US" altLang="en-US" dirty="0" smtClean="0">
                <a:ea typeface="ＭＳ Ｐゴシック" pitchFamily="-108" charset="-128"/>
                <a:sym typeface="Wingdings" pitchFamily="-108" charset="2"/>
              </a:rPr>
              <a:t> — </a:t>
            </a:r>
            <a:r>
              <a:rPr lang="en-US" altLang="en-US" dirty="0" smtClean="0">
                <a:ea typeface="ＭＳ Ｐゴシック" pitchFamily="-108" charset="-128"/>
              </a:rPr>
              <a:t> </a:t>
            </a:r>
            <a:r>
              <a:rPr lang="en-US" altLang="en-US" i="1" dirty="0" smtClean="0">
                <a:ea typeface="ＭＳ Ｐゴシック" pitchFamily="-108" charset="-128"/>
              </a:rPr>
              <a:t>encapsulation</a:t>
            </a:r>
            <a:endParaRPr lang="en-US" altLang="en-US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Communication is by sending </a:t>
            </a:r>
            <a:r>
              <a:rPr lang="en-US" altLang="en-US" i="1" dirty="0" smtClean="0">
                <a:ea typeface="ＭＳ Ｐゴシック" pitchFamily="-108" charset="-128"/>
              </a:rPr>
              <a:t>messages</a:t>
            </a:r>
            <a:endParaRPr lang="en-US" altLang="en-US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This independence is enhanced by </a:t>
            </a:r>
            <a:r>
              <a:rPr lang="en-US" altLang="en-US" i="1" dirty="0" smtClean="0">
                <a:ea typeface="ＭＳ Ｐゴシック" pitchFamily="-108" charset="-128"/>
              </a:rPr>
              <a:t>responsibility-driven design</a:t>
            </a:r>
          </a:p>
          <a:p>
            <a:pPr marL="274320" lvl="1" indent="0" eaLnBrk="1" hangingPunct="1">
              <a:buNone/>
            </a:pPr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A classical product conceptually consists of a single unit (although it is implemented as a set of modules)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The object-oriented paradigm reduces complexity because the product generally consists of independent units</a:t>
            </a:r>
          </a:p>
          <a:p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The object-oriented paradigm promotes reuse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Objects are independent entities</a:t>
            </a:r>
          </a:p>
          <a:p>
            <a:pPr lvl="1"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lvl="1"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81075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Classical Phases vs Object-Oriented Workflows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165600"/>
            <a:ext cx="7556500" cy="1819275"/>
          </a:xfrm>
        </p:spPr>
        <p:txBody>
          <a:bodyPr/>
          <a:lstStyle/>
          <a:p>
            <a:pPr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/>
                </a:solidFill>
                <a:ea typeface="ＭＳ Ｐゴシック" pitchFamily="-108" charset="-128"/>
              </a:rPr>
              <a:t>There is no correspondence between phases and workflows</a:t>
            </a:r>
          </a:p>
        </p:txBody>
      </p:sp>
      <p:pic>
        <p:nvPicPr>
          <p:cNvPr id="522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277004"/>
            <a:ext cx="855186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Analysis/Design “Hump”</a:t>
            </a:r>
          </a:p>
        </p:txBody>
      </p:sp>
      <p:sp>
        <p:nvSpPr>
          <p:cNvPr id="532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Structured paradigm: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There is a jolt between analysis (what) and design (how)</a:t>
            </a:r>
          </a:p>
          <a:p>
            <a:pPr marL="274320" lvl="1" indent="0" eaLnBrk="1" hangingPunct="1">
              <a:buNone/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Object-oriented paradigm: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Objects enter from the very beginning</a:t>
            </a:r>
          </a:p>
          <a:p>
            <a:pPr lvl="1" eaLnBrk="1" hangingPunct="1"/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In the classical paradigm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Classical analysis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Determine what has to be done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Design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Determine how to do it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Architectural design — determine the modules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Detailed design — design each module</a:t>
            </a:r>
          </a:p>
          <a:p>
            <a:pPr marL="274320" lvl="1" indent="0" eaLnBrk="1" hangingPunct="1">
              <a:buNone/>
            </a:pPr>
            <a:endParaRPr lang="en-US" altLang="en-US" dirty="0" smtClean="0">
              <a:ea typeface="ＭＳ Ｐゴシック" pitchFamily="-108" charset="-128"/>
            </a:endParaRPr>
          </a:p>
          <a:p>
            <a:pPr lvl="1" eaLnBrk="1" hangingPunct="1"/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Removing the “Hump”</a:t>
            </a:r>
          </a:p>
        </p:txBody>
      </p:sp>
      <p:sp>
        <p:nvSpPr>
          <p:cNvPr id="5529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In the object-oriented paradigm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Object-oriented analysis</a:t>
            </a:r>
          </a:p>
          <a:p>
            <a:pPr lvl="2" eaLnBrk="1" hangingPunct="1"/>
            <a:r>
              <a:rPr lang="en-US" altLang="en-US" smtClean="0">
                <a:ea typeface="ＭＳ Ｐゴシック" pitchFamily="-108" charset="-128"/>
              </a:rPr>
              <a:t>Determine what has to be done</a:t>
            </a:r>
          </a:p>
          <a:p>
            <a:pPr lvl="2" eaLnBrk="1" hangingPunct="1"/>
            <a:r>
              <a:rPr lang="en-US" altLang="en-US" smtClean="0">
                <a:ea typeface="ＭＳ Ｐゴシック" pitchFamily="-108" charset="-128"/>
              </a:rPr>
              <a:t>Determine the objects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Object-oriented design</a:t>
            </a:r>
          </a:p>
          <a:p>
            <a:pPr lvl="2" eaLnBrk="1" hangingPunct="1"/>
            <a:r>
              <a:rPr lang="en-US" altLang="en-US" smtClean="0">
                <a:ea typeface="ＭＳ Ｐゴシック" pitchFamily="-108" charset="-128"/>
              </a:rPr>
              <a:t>Determine how to do it</a:t>
            </a:r>
          </a:p>
          <a:p>
            <a:pPr lvl="2" eaLnBrk="1" hangingPunct="1"/>
            <a:r>
              <a:rPr lang="en-US" altLang="en-US" smtClean="0">
                <a:ea typeface="ＭＳ Ｐゴシック" pitchFamily="-108" charset="-128"/>
              </a:rPr>
              <a:t>Design the objects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difference between the two paradigms is shown on the next slide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" y="50165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In More Detail</a:t>
            </a:r>
          </a:p>
        </p:txBody>
      </p:sp>
      <p:sp>
        <p:nvSpPr>
          <p:cNvPr id="56323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20788"/>
            <a:ext cx="4189412" cy="4418012"/>
          </a:xfrm>
        </p:spPr>
        <p:txBody>
          <a:bodyPr/>
          <a:lstStyle/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endParaRPr lang="en-US" altLang="en-US" sz="240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z="2400" smtClean="0">
                <a:ea typeface="ＭＳ Ｐゴシック" pitchFamily="-108" charset="-128"/>
              </a:rPr>
              <a:t>Objects enter here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0" y="90488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en-US" sz="2400"/>
              <a:t> </a:t>
            </a:r>
          </a:p>
          <a:p>
            <a:endParaRPr lang="en-US" altLang="en-US" sz="2400">
              <a:latin typeface="Times New Roman" pitchFamily="-108" charset="0"/>
            </a:endParaRPr>
          </a:p>
        </p:txBody>
      </p:sp>
      <p:pic>
        <p:nvPicPr>
          <p:cNvPr id="563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150938"/>
            <a:ext cx="8540750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Line 6"/>
          <p:cNvSpPr>
            <a:spLocks noChangeShapeType="1"/>
          </p:cNvSpPr>
          <p:nvPr/>
        </p:nvSpPr>
        <p:spPr bwMode="auto">
          <a:xfrm flipV="1">
            <a:off x="3616325" y="2519363"/>
            <a:ext cx="1708150" cy="23479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Object-Oriented Paradigm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Modules (objects) are introduced as early as the object-oriented analysis workflow 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This ensures a smooth transition from the analysis workflow to the design workflow 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The objects are then coded during the implementation workflow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Ideally, </a:t>
            </a:r>
            <a:r>
              <a:rPr lang="en-US" altLang="en-US" dirty="0" smtClean="0">
                <a:ea typeface="ＭＳ Ｐゴシック" pitchFamily="-108" charset="-128"/>
              </a:rPr>
              <a:t>the transition is smooth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The Object-Oriented Paradigm in Perspective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The object-oriented paradigm has to be used correctly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All paradigms are easy to misuse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When used correctly, the object-oriented paradigm can solve some (but not all) of the problems of the classical paradigm</a:t>
            </a:r>
          </a:p>
          <a:p>
            <a:pPr eaLnBrk="1" hangingPunct="1"/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The object-oriented paradigm has problems of its own</a:t>
            </a:r>
          </a:p>
          <a:p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The object-oriented paradigm is the best alternative available today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However, it is certain to be (hopefully) superseded by something better in the future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Ethical Issues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Developers and maintainers need to be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Hard working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Intelligent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Sensible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Up to date and, above all,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  <a:ea typeface="ＭＳ Ｐゴシック" pitchFamily="-108" charset="-128"/>
              </a:rPr>
              <a:t>Ethical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IEEE-CS ACM Software Engineering Code of Ethics and Professional Practice </a:t>
            </a:r>
            <a:r>
              <a:rPr lang="en-US" altLang="en-US" smtClean="0">
                <a:ea typeface="ＭＳ Ｐゴシック" pitchFamily="-108" charset="-128"/>
                <a:hlinkClick r:id="rId3"/>
              </a:rPr>
              <a:t>www.acm.org/serving/se/code.htm</a:t>
            </a:r>
            <a:endParaRPr lang="en-US" altLang="en-US" smtClean="0">
              <a:ea typeface="ＭＳ Ｐゴシック" pitchFamily="-108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Software is: </a:t>
            </a:r>
          </a:p>
          <a:p>
            <a:pPr>
              <a:buNone/>
            </a:pPr>
            <a:r>
              <a:rPr lang="en-US" sz="2800" dirty="0" smtClean="0"/>
              <a:t>(1) </a:t>
            </a:r>
            <a:r>
              <a:rPr lang="en-US" sz="2800" dirty="0" smtClean="0">
                <a:solidFill>
                  <a:schemeClr val="folHlink"/>
                </a:solidFill>
              </a:rPr>
              <a:t>instructions</a:t>
            </a:r>
            <a:r>
              <a:rPr lang="en-US" sz="2800" dirty="0" smtClean="0"/>
              <a:t> (computer programs) that when executed provide desired features, function, and performance;  </a:t>
            </a:r>
          </a:p>
          <a:p>
            <a:pPr>
              <a:buNone/>
            </a:pPr>
            <a:r>
              <a:rPr lang="en-US" sz="2800" dirty="0" smtClean="0"/>
              <a:t>(2) </a:t>
            </a:r>
            <a:r>
              <a:rPr lang="en-US" sz="2800" dirty="0" smtClean="0">
                <a:solidFill>
                  <a:schemeClr val="folHlink"/>
                </a:solidFill>
              </a:rPr>
              <a:t>data structures</a:t>
            </a:r>
            <a:r>
              <a:rPr lang="en-US" sz="2800" dirty="0" smtClean="0"/>
              <a:t> that enable the programs to adequately manipulate information</a:t>
            </a:r>
          </a:p>
          <a:p>
            <a:pPr>
              <a:buNone/>
            </a:pPr>
            <a:r>
              <a:rPr lang="en-US" sz="2800" dirty="0" smtClean="0"/>
              <a:t>(3) </a:t>
            </a:r>
            <a:r>
              <a:rPr lang="en-US" sz="2800" dirty="0" smtClean="0">
                <a:solidFill>
                  <a:schemeClr val="folHlink"/>
                </a:solidFill>
              </a:rPr>
              <a:t>documentation</a:t>
            </a:r>
            <a:r>
              <a:rPr lang="en-US" sz="2800" dirty="0" smtClean="0"/>
              <a:t> that describes the operation and use of the programs.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Software is developed or engineered, it is not manufactured in the classical sense.</a:t>
            </a:r>
          </a:p>
          <a:p>
            <a:r>
              <a:rPr lang="en-US" sz="2800" dirty="0" smtClean="0"/>
              <a:t>Software doesn't "wear out." </a:t>
            </a:r>
          </a:p>
          <a:p>
            <a:r>
              <a:rPr lang="en-US" sz="2800" dirty="0" smtClean="0"/>
              <a:t>Although the industry is moving toward component-based construction, most software continues to be custom-built.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is software </a:t>
            </a:r>
            <a:r>
              <a:rPr lang="en-US" dirty="0" smtClean="0"/>
              <a:t>d</a:t>
            </a:r>
            <a:r>
              <a:rPr lang="en-US" smtClean="0"/>
              <a:t>ifferent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vs. Deterioration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1600" y="1600200"/>
            <a:ext cx="6781800" cy="4438650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85925"/>
            <a:ext cx="6600825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0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i="1" dirty="0">
                <a:latin typeface="Palatino" pitchFamily="-128" charset="0"/>
              </a:rPr>
              <a:t>Software Engineering: </a:t>
            </a:r>
            <a:endParaRPr lang="en-US" i="1" dirty="0" smtClean="0">
              <a:latin typeface="Palatino" pitchFamily="-128" charset="0"/>
            </a:endParaRPr>
          </a:p>
          <a:p>
            <a:pPr lvl="1" indent="-457200">
              <a:buAutoNum type="arabicParenBoth"/>
            </a:pPr>
            <a:r>
              <a:rPr lang="en-US" i="1" dirty="0" smtClean="0">
                <a:latin typeface="Palatino" pitchFamily="-128" charset="0"/>
              </a:rPr>
              <a:t>The </a:t>
            </a:r>
            <a:r>
              <a:rPr lang="en-US" i="1" dirty="0">
                <a:latin typeface="Palatino" pitchFamily="-128" charset="0"/>
              </a:rPr>
              <a:t>application of a </a:t>
            </a:r>
            <a:r>
              <a:rPr lang="en-US" i="1" dirty="0">
                <a:solidFill>
                  <a:schemeClr val="folHlink"/>
                </a:solidFill>
                <a:latin typeface="Palatino" pitchFamily="-128" charset="0"/>
              </a:rPr>
              <a:t>systematic, disciplined, quantifiable approach</a:t>
            </a:r>
            <a:r>
              <a:rPr lang="en-US" i="1" dirty="0">
                <a:latin typeface="Palatino" pitchFamily="-128" charset="0"/>
              </a:rPr>
              <a:t> to the </a:t>
            </a:r>
            <a:r>
              <a:rPr lang="en-US" i="1" dirty="0">
                <a:solidFill>
                  <a:schemeClr val="folHlink"/>
                </a:solidFill>
                <a:latin typeface="Palatino" pitchFamily="-128" charset="0"/>
              </a:rPr>
              <a:t>development, operation, and maintenance</a:t>
            </a:r>
            <a:r>
              <a:rPr lang="en-US" i="1" dirty="0">
                <a:latin typeface="Palatino" pitchFamily="-128" charset="0"/>
              </a:rPr>
              <a:t> of software; that is, the application of engineering to software.  </a:t>
            </a:r>
            <a:endParaRPr lang="en-US" i="1" dirty="0" smtClean="0">
              <a:latin typeface="Palatino" pitchFamily="-128" charset="0"/>
            </a:endParaRPr>
          </a:p>
          <a:p>
            <a:pPr lvl="1" indent="-457200">
              <a:buAutoNum type="arabicParenBoth"/>
            </a:pPr>
            <a:r>
              <a:rPr lang="en-US" i="1" dirty="0" smtClean="0">
                <a:latin typeface="Palatino" pitchFamily="-128" charset="0"/>
              </a:rPr>
              <a:t>The </a:t>
            </a:r>
            <a:r>
              <a:rPr lang="en-US" i="1" dirty="0">
                <a:latin typeface="Palatino" pitchFamily="-128" charset="0"/>
              </a:rPr>
              <a:t>study of approaches as in (1).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Historical Aspects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1968 NATO Conference, </a:t>
            </a:r>
            <a:r>
              <a:rPr lang="en-US" altLang="en-US" dirty="0" err="1" smtClean="0">
                <a:ea typeface="ＭＳ Ｐゴシック" pitchFamily="-108" charset="-128"/>
              </a:rPr>
              <a:t>Garmisch</a:t>
            </a:r>
            <a:r>
              <a:rPr lang="en-US" altLang="en-US" dirty="0" smtClean="0">
                <a:ea typeface="ＭＳ Ｐゴシック" pitchFamily="-108" charset="-128"/>
              </a:rPr>
              <a:t>, Germany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Aim: To solve the </a:t>
            </a:r>
            <a:r>
              <a:rPr lang="en-US" altLang="en-US" b="1" i="1" u="sng" dirty="0" smtClean="0">
                <a:solidFill>
                  <a:srgbClr val="FF0000"/>
                </a:solidFill>
                <a:ea typeface="ＭＳ Ｐゴシック" pitchFamily="-108" charset="-128"/>
              </a:rPr>
              <a:t>software crisis</a:t>
            </a:r>
          </a:p>
          <a:p>
            <a:pPr eaLnBrk="1" hangingPunct="1"/>
            <a:endParaRPr lang="en-US" altLang="en-US" i="1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Software is delivered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Late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Over budget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With residual faults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Object-Oriented and Classical Software Engineering, Schach, 8th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801</TotalTime>
  <Words>2103</Words>
  <Application>Microsoft Office PowerPoint</Application>
  <PresentationFormat>On-screen Show (4:3)</PresentationFormat>
  <Paragraphs>416</Paragraphs>
  <Slides>48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Clarity</vt:lpstr>
      <vt:lpstr>Software Engineering (Introduction) </vt:lpstr>
      <vt:lpstr>Text </vt:lpstr>
      <vt:lpstr>What do you want to get out of this class?</vt:lpstr>
      <vt:lpstr>CHAPTER 1</vt:lpstr>
      <vt:lpstr>What is software?</vt:lpstr>
      <vt:lpstr>Why is software different?</vt:lpstr>
      <vt:lpstr>Wear vs. Deterioration</vt:lpstr>
      <vt:lpstr>Software Engineering Defined</vt:lpstr>
      <vt:lpstr>Historical Aspects</vt:lpstr>
      <vt:lpstr>Standish Group Data</vt:lpstr>
      <vt:lpstr>Cutter Consortium Data</vt:lpstr>
      <vt:lpstr>Conclusion</vt:lpstr>
      <vt:lpstr>Economic Aspects</vt:lpstr>
      <vt:lpstr>Life Cycle Models</vt:lpstr>
      <vt:lpstr>Waterfall Life-Cycle Model</vt:lpstr>
      <vt:lpstr>Problems</vt:lpstr>
      <vt:lpstr>Modern Maintenance Definition</vt:lpstr>
      <vt:lpstr>The Importance of Post-delivery Maintenance</vt:lpstr>
      <vt:lpstr>Time (= Cost) of Post-delivery Maintenance</vt:lpstr>
      <vt:lpstr>The Costs of the Classical Phases</vt:lpstr>
      <vt:lpstr>Consequence of  Relative Costs of Phases</vt:lpstr>
      <vt:lpstr>Requirements, Analysis, and Design Aspects</vt:lpstr>
      <vt:lpstr>Requirements, Analysis, and Design Aspects (cont)</vt:lpstr>
      <vt:lpstr>Requirements, Analysis, and Design Aspects (cont)</vt:lpstr>
      <vt:lpstr>Requirements, Analysis, and Design Aspects (cont)</vt:lpstr>
      <vt:lpstr>Conclusion</vt:lpstr>
      <vt:lpstr>Team Programming Aspects</vt:lpstr>
      <vt:lpstr>Why There Is No Planning Phase</vt:lpstr>
      <vt:lpstr>Planning Activities of the Classical Paradigm</vt:lpstr>
      <vt:lpstr>Conclusion</vt:lpstr>
      <vt:lpstr>Why There Is No Testing Phase</vt:lpstr>
      <vt:lpstr>Testing Activities of the Classical Paradigm</vt:lpstr>
      <vt:lpstr>Conclusion</vt:lpstr>
      <vt:lpstr>Why There Is No Documentation Phase</vt:lpstr>
      <vt:lpstr>Documentation Must Always be Current</vt:lpstr>
      <vt:lpstr>Conclusion</vt:lpstr>
      <vt:lpstr>The Object-Oriented Paradigm</vt:lpstr>
      <vt:lpstr>The Object-Oriented Paradigm (cont)</vt:lpstr>
      <vt:lpstr>Structured versus Object-Oriented Paradigm </vt:lpstr>
      <vt:lpstr>Strengths of the Object-Oriented Paradigm</vt:lpstr>
      <vt:lpstr>Strengths of the Object-Oriented Paradigm (cont)</vt:lpstr>
      <vt:lpstr>Classical Phases vs Object-Oriented Workflows</vt:lpstr>
      <vt:lpstr>Analysis/Design “Hump”</vt:lpstr>
      <vt:lpstr>Removing the “Hump”</vt:lpstr>
      <vt:lpstr>In More Detail</vt:lpstr>
      <vt:lpstr>Object-Oriented Paradigm</vt:lpstr>
      <vt:lpstr>The Object-Oriented Paradigm in Perspective</vt:lpstr>
      <vt:lpstr>Ethical Issues</vt:lpstr>
    </vt:vector>
  </TitlesOfParts>
  <Company>EECS Dept, 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and  Classical Software Engineering   Seventh Edition, WCB/McGraw-Hill, 2007  Stephen R. Schach srs@vuse.vanderbilt.edu</dc:title>
  <dc:creator>Steve Schach</dc:creator>
  <cp:lastModifiedBy>Debra Calliss</cp:lastModifiedBy>
  <cp:revision>161</cp:revision>
  <dcterms:created xsi:type="dcterms:W3CDTF">2010-07-12T20:22:07Z</dcterms:created>
  <dcterms:modified xsi:type="dcterms:W3CDTF">2015-08-21T16:20:59Z</dcterms:modified>
</cp:coreProperties>
</file>