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5" r:id="rId3"/>
    <p:sldId id="257" r:id="rId4"/>
    <p:sldId id="260" r:id="rId5"/>
    <p:sldId id="277" r:id="rId6"/>
    <p:sldId id="261" r:id="rId7"/>
    <p:sldId id="278" r:id="rId8"/>
    <p:sldId id="279" r:id="rId9"/>
    <p:sldId id="276" r:id="rId10"/>
    <p:sldId id="263" r:id="rId11"/>
    <p:sldId id="264" r:id="rId12"/>
    <p:sldId id="265" r:id="rId13"/>
    <p:sldId id="266" r:id="rId14"/>
    <p:sldId id="267" r:id="rId15"/>
    <p:sldId id="268" r:id="rId16"/>
    <p:sldId id="269" r:id="rId17"/>
    <p:sldId id="270" r:id="rId18"/>
    <p:sldId id="272" r:id="rId19"/>
    <p:sldId id="274" r:id="rId20"/>
    <p:sldId id="280"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67" d="100"/>
          <a:sy n="67" d="100"/>
        </p:scale>
        <p:origin x="-14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5DB489-F00F-49B8-8C93-7658661398CA}" type="datetimeFigureOut">
              <a:rPr lang="zh-CN" altLang="en-US" smtClean="0"/>
              <a:t>2016/8/17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3586FC-57FE-4D0D-A77F-70A0613A85CE}" type="slidenum">
              <a:rPr lang="zh-CN" altLang="en-US" smtClean="0"/>
              <a:t>‹#›</a:t>
            </a:fld>
            <a:endParaRPr lang="zh-CN" altLang="en-US"/>
          </a:p>
        </p:txBody>
      </p:sp>
    </p:spTree>
    <p:extLst>
      <p:ext uri="{BB962C8B-B14F-4D97-AF65-F5344CB8AC3E}">
        <p14:creationId xmlns:p14="http://schemas.microsoft.com/office/powerpoint/2010/main" val="102827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3586FC-57FE-4D0D-A77F-70A0613A85CE}" type="slidenum">
              <a:rPr lang="zh-CN" altLang="en-US" smtClean="0"/>
              <a:t>1</a:t>
            </a:fld>
            <a:endParaRPr lang="zh-CN" altLang="en-US"/>
          </a:p>
        </p:txBody>
      </p:sp>
    </p:spTree>
    <p:extLst>
      <p:ext uri="{BB962C8B-B14F-4D97-AF65-F5344CB8AC3E}">
        <p14:creationId xmlns:p14="http://schemas.microsoft.com/office/powerpoint/2010/main" val="167869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http://www.ibm.com/developerworks/cn/cloud/library/1605-bluemix-microservices/index.html</a:t>
            </a:r>
            <a:endParaRPr lang="zh-CN" altLang="en-US" dirty="0"/>
          </a:p>
        </p:txBody>
      </p:sp>
      <p:sp>
        <p:nvSpPr>
          <p:cNvPr id="4" name="灯片编号占位符 3"/>
          <p:cNvSpPr>
            <a:spLocks noGrp="1"/>
          </p:cNvSpPr>
          <p:nvPr>
            <p:ph type="sldNum" sz="quarter" idx="10"/>
          </p:nvPr>
        </p:nvSpPr>
        <p:spPr/>
        <p:txBody>
          <a:bodyPr/>
          <a:lstStyle/>
          <a:p>
            <a:fld id="{D23586FC-57FE-4D0D-A77F-70A0613A85CE}" type="slidenum">
              <a:rPr lang="zh-CN" altLang="en-US" smtClean="0"/>
              <a:t>6</a:t>
            </a:fld>
            <a:endParaRPr lang="zh-CN" altLang="en-US"/>
          </a:p>
        </p:txBody>
      </p:sp>
    </p:spTree>
    <p:extLst>
      <p:ext uri="{BB962C8B-B14F-4D97-AF65-F5344CB8AC3E}">
        <p14:creationId xmlns:p14="http://schemas.microsoft.com/office/powerpoint/2010/main" val="299884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另外一个关于微服务的挑战来自于分区的数据库架构。商业交易中同时给多个业务分主体更新消息很普遍。这种交易对于单体式应用来说很容易，因为只有一个数据 库。在微服务架构应用中，需要更新不同服务所使用的不同的数据库。使用分布式交易并不一定是好的选择，不仅仅是因为</a:t>
            </a:r>
            <a:r>
              <a:rPr lang="en-US" altLang="zh-CN" dirty="0" smtClean="0"/>
              <a:t>CAP</a:t>
            </a:r>
            <a:r>
              <a:rPr lang="zh-CN" altLang="en-US" dirty="0" smtClean="0"/>
              <a:t>理论，还因为今天高扩展性的 </a:t>
            </a:r>
            <a:r>
              <a:rPr lang="en-US" altLang="zh-CN" dirty="0" smtClean="0"/>
              <a:t>NoSQL</a:t>
            </a:r>
            <a:r>
              <a:rPr lang="zh-CN" altLang="en-US" dirty="0" smtClean="0"/>
              <a:t>数据库和消息传递中间件并不支持这一需求。最终你不得不使用一个最终一致性的方法，从而对开发者提出了更高的要求和挑战。</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另外一个挑战在于，微服务架构模式应用的改变将会波及多个服务。比如，假设你在完成一个案例，需要修改服务</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，而</a:t>
            </a:r>
            <a:r>
              <a:rPr lang="en-US" altLang="zh-CN" dirty="0" smtClean="0"/>
              <a:t>A</a:t>
            </a:r>
            <a:r>
              <a:rPr lang="zh-CN" altLang="en-US" dirty="0" smtClean="0"/>
              <a:t>依赖</a:t>
            </a:r>
            <a:r>
              <a:rPr lang="en-US" altLang="zh-CN" dirty="0" smtClean="0"/>
              <a:t>B</a:t>
            </a:r>
            <a:r>
              <a:rPr lang="zh-CN" altLang="en-US" dirty="0" smtClean="0"/>
              <a:t>，</a:t>
            </a:r>
            <a:r>
              <a:rPr lang="en-US" altLang="zh-CN" dirty="0" smtClean="0"/>
              <a:t>B</a:t>
            </a:r>
            <a:r>
              <a:rPr lang="zh-CN" altLang="en-US" dirty="0" smtClean="0"/>
              <a:t>依赖</a:t>
            </a:r>
            <a:r>
              <a:rPr lang="en-US" altLang="zh-CN" dirty="0" smtClean="0"/>
              <a:t>C</a:t>
            </a:r>
            <a:r>
              <a:rPr lang="zh-CN" altLang="en-US" dirty="0" smtClean="0"/>
              <a:t>。在单体式应 用中，你只需要改变相关模块，整合变化，部署就好了。对比之下，微服务架构模式就需要考虑相关改变对不同服务的影响。比如，你需要更新服务</a:t>
            </a:r>
            <a:r>
              <a:rPr lang="en-US" altLang="zh-CN" dirty="0" smtClean="0"/>
              <a:t>C</a:t>
            </a:r>
            <a:r>
              <a:rPr lang="zh-CN" altLang="en-US" dirty="0" smtClean="0"/>
              <a:t>，然后是</a:t>
            </a:r>
            <a:r>
              <a:rPr lang="en-US" altLang="zh-CN" dirty="0" smtClean="0"/>
              <a:t>B</a:t>
            </a:r>
            <a:r>
              <a:rPr lang="zh-CN" altLang="en-US" dirty="0" smtClean="0"/>
              <a:t>， 最后才是</a:t>
            </a:r>
            <a:r>
              <a:rPr lang="en-US" altLang="zh-CN" dirty="0" smtClean="0"/>
              <a:t>A</a:t>
            </a:r>
            <a:r>
              <a:rPr lang="zh-CN" altLang="en-US" dirty="0" smtClean="0"/>
              <a:t>，幸运的是，许多改变一般只影响一个服务，而需要协调多服务的改变很少。</a:t>
            </a:r>
          </a:p>
          <a:p>
            <a:endParaRPr lang="zh-CN" altLang="en-US" dirty="0"/>
          </a:p>
        </p:txBody>
      </p:sp>
      <p:sp>
        <p:nvSpPr>
          <p:cNvPr id="4" name="灯片编号占位符 3"/>
          <p:cNvSpPr>
            <a:spLocks noGrp="1"/>
          </p:cNvSpPr>
          <p:nvPr>
            <p:ph type="sldNum" sz="quarter" idx="10"/>
          </p:nvPr>
        </p:nvSpPr>
        <p:spPr/>
        <p:txBody>
          <a:bodyPr/>
          <a:lstStyle/>
          <a:p>
            <a:fld id="{D23586FC-57FE-4D0D-A77F-70A0613A85CE}" type="slidenum">
              <a:rPr lang="zh-CN" altLang="en-US" smtClean="0"/>
              <a:t>18</a:t>
            </a:fld>
            <a:endParaRPr lang="zh-CN" altLang="en-US"/>
          </a:p>
        </p:txBody>
      </p:sp>
    </p:spTree>
    <p:extLst>
      <p:ext uri="{BB962C8B-B14F-4D97-AF65-F5344CB8AC3E}">
        <p14:creationId xmlns:p14="http://schemas.microsoft.com/office/powerpoint/2010/main" val="416557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3586FC-57FE-4D0D-A77F-70A0613A85CE}" type="slidenum">
              <a:rPr lang="zh-CN" altLang="en-US" smtClean="0"/>
              <a:t>20</a:t>
            </a:fld>
            <a:endParaRPr lang="zh-CN" altLang="en-US"/>
          </a:p>
        </p:txBody>
      </p:sp>
    </p:spTree>
    <p:extLst>
      <p:ext uri="{BB962C8B-B14F-4D97-AF65-F5344CB8AC3E}">
        <p14:creationId xmlns:p14="http://schemas.microsoft.com/office/powerpoint/2010/main" val="388958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308567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346205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420105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128237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338520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101259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420215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210138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292980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248447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9A26F4-6028-4B41-BF56-29259A6C2031}" type="datetimeFigureOut">
              <a:rPr lang="zh-CN" altLang="en-US" smtClean="0"/>
              <a:t>2016/8/17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78215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A26F4-6028-4B41-BF56-29259A6C2031}" type="datetimeFigureOut">
              <a:rPr lang="zh-CN" altLang="en-US" smtClean="0"/>
              <a:t>2016/8/17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FAD34-DC24-40B0-BD6A-3AE8F1CFDB54}" type="slidenum">
              <a:rPr lang="zh-CN" altLang="en-US" smtClean="0"/>
              <a:t>‹#›</a:t>
            </a:fld>
            <a:endParaRPr lang="zh-CN" altLang="en-US"/>
          </a:p>
        </p:txBody>
      </p:sp>
    </p:spTree>
    <p:extLst>
      <p:ext uri="{BB962C8B-B14F-4D97-AF65-F5344CB8AC3E}">
        <p14:creationId xmlns:p14="http://schemas.microsoft.com/office/powerpoint/2010/main" val="3373774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techblog.youdao.com/?p=37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udo.hailoapp.com/services/2015/03/09/journey-into-a-microservice-world-part-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组件</a:t>
            </a:r>
            <a:r>
              <a:rPr lang="zh-CN" altLang="en-US" dirty="0" smtClean="0"/>
              <a:t>化</a:t>
            </a:r>
            <a:r>
              <a:rPr lang="en-US" altLang="zh-CN" dirty="0"/>
              <a:t> </a:t>
            </a:r>
            <a:r>
              <a:rPr lang="en-US" altLang="zh-CN" dirty="0" smtClean="0"/>
              <a:t>vs </a:t>
            </a:r>
            <a:r>
              <a:rPr lang="zh-CN" altLang="en-US" dirty="0" smtClean="0"/>
              <a:t>微服务</a:t>
            </a:r>
            <a:endParaRPr lang="zh-CN" altLang="en-US" dirty="0"/>
          </a:p>
        </p:txBody>
      </p:sp>
      <p:sp>
        <p:nvSpPr>
          <p:cNvPr id="3" name="副标题 2"/>
          <p:cNvSpPr>
            <a:spLocks noGrp="1"/>
          </p:cNvSpPr>
          <p:nvPr>
            <p:ph type="subTitle" idx="1"/>
          </p:nvPr>
        </p:nvSpPr>
        <p:spPr/>
        <p:txBody>
          <a:bodyPr/>
          <a:lstStyle/>
          <a:p>
            <a:pPr algn="r"/>
            <a:r>
              <a:rPr lang="zh-CN" altLang="en-US" dirty="0">
                <a:latin typeface="华文隶书" panose="02010800040101010101" pitchFamily="2" charset="-122"/>
                <a:ea typeface="华文隶书" panose="02010800040101010101" pitchFamily="2" charset="-122"/>
              </a:rPr>
              <a:t>刘树</a:t>
            </a:r>
            <a:r>
              <a:rPr lang="zh-CN" altLang="en-US" dirty="0" smtClean="0">
                <a:latin typeface="华文隶书" panose="02010800040101010101" pitchFamily="2" charset="-122"/>
                <a:ea typeface="华文隶书" panose="02010800040101010101" pitchFamily="2" charset="-122"/>
              </a:rPr>
              <a:t>友</a:t>
            </a:r>
            <a:endParaRPr lang="en-US" altLang="zh-CN" dirty="0" smtClean="0">
              <a:latin typeface="华文隶书" panose="02010800040101010101" pitchFamily="2" charset="-122"/>
              <a:ea typeface="华文隶书" panose="02010800040101010101" pitchFamily="2" charset="-122"/>
            </a:endParaRPr>
          </a:p>
          <a:p>
            <a:pPr algn="r"/>
            <a:r>
              <a:rPr lang="en-US" altLang="zh-CN" dirty="0" smtClean="0">
                <a:latin typeface="华文隶书" panose="02010800040101010101" pitchFamily="2" charset="-122"/>
                <a:ea typeface="华文隶书" panose="02010800040101010101" pitchFamily="2" charset="-122"/>
              </a:rPr>
              <a:t>2016/08/17</a:t>
            </a:r>
            <a:endParaRPr lang="zh-CN" altLang="en-US"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842093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单体式应用的不足</a:t>
            </a:r>
            <a:br>
              <a:rPr lang="zh-CN" altLang="en-US" b="1"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764704"/>
            <a:ext cx="6768752"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410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单体式应用的不足</a:t>
            </a:r>
            <a:br>
              <a:rPr lang="zh-CN" altLang="en-US" b="1" dirty="0"/>
            </a:b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应用核心是业务逻辑，由定义服务、域对象和事件的模块完成。围绕着核心的是与外界打交道的适配器。适配器包括数据库访问组件、生产和处理消息的消息组件，以及提供</a:t>
            </a:r>
            <a:r>
              <a:rPr lang="en-US" altLang="zh-CN" dirty="0"/>
              <a:t>API</a:t>
            </a:r>
            <a:r>
              <a:rPr lang="zh-CN" altLang="en-US" dirty="0"/>
              <a:t>或者</a:t>
            </a:r>
            <a:r>
              <a:rPr lang="en-US" altLang="zh-CN" dirty="0"/>
              <a:t>UI</a:t>
            </a:r>
            <a:r>
              <a:rPr lang="zh-CN" altLang="en-US" dirty="0"/>
              <a:t>访问支持的</a:t>
            </a:r>
            <a:r>
              <a:rPr lang="en-US" altLang="zh-CN" dirty="0"/>
              <a:t>web</a:t>
            </a:r>
            <a:r>
              <a:rPr lang="zh-CN" altLang="en-US" dirty="0"/>
              <a:t>模块等</a:t>
            </a:r>
            <a:r>
              <a:rPr lang="zh-CN" altLang="en-US" dirty="0" smtClean="0"/>
              <a:t>。</a:t>
            </a:r>
            <a:endParaRPr lang="en-US" altLang="zh-CN" dirty="0" smtClean="0"/>
          </a:p>
          <a:p>
            <a:endParaRPr lang="en-US" altLang="zh-CN" dirty="0"/>
          </a:p>
          <a:p>
            <a:r>
              <a:rPr lang="zh-CN" altLang="en-US" dirty="0">
                <a:solidFill>
                  <a:schemeClr val="tx2">
                    <a:lumMod val="75000"/>
                  </a:schemeClr>
                </a:solidFill>
              </a:rPr>
              <a:t>不幸的是，这种简单方法却有很大的局限性。一个简单的应用会随着时间推移逐渐变大。在每次的</a:t>
            </a:r>
            <a:r>
              <a:rPr lang="en-US" altLang="zh-CN" dirty="0">
                <a:solidFill>
                  <a:schemeClr val="tx2">
                    <a:lumMod val="75000"/>
                  </a:schemeClr>
                </a:solidFill>
                <a:hlinkClick r:id="rId2"/>
              </a:rPr>
              <a:t>sprint</a:t>
            </a:r>
            <a:r>
              <a:rPr lang="zh-CN" altLang="en-US" dirty="0">
                <a:solidFill>
                  <a:schemeClr val="tx2">
                    <a:lumMod val="75000"/>
                  </a:schemeClr>
                </a:solidFill>
              </a:rPr>
              <a:t>中，开发团队都会面对新“故事”，然后开发许多新代码。几年后，这个小而简单的应用会变成了一个巨大的怪物。</a:t>
            </a:r>
          </a:p>
        </p:txBody>
      </p:sp>
    </p:spTree>
    <p:extLst>
      <p:ext uri="{BB962C8B-B14F-4D97-AF65-F5344CB8AC3E}">
        <p14:creationId xmlns:p14="http://schemas.microsoft.com/office/powerpoint/2010/main" val="833179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微处理架构</a:t>
            </a:r>
            <a:r>
              <a:rPr lang="en-US" altLang="zh-CN" b="1" dirty="0"/>
              <a:t>——</a:t>
            </a:r>
            <a:r>
              <a:rPr lang="zh-CN" altLang="en-US" b="1" dirty="0"/>
              <a:t>处理复杂</a:t>
            </a:r>
            <a:r>
              <a:rPr lang="zh-CN" altLang="en-US" b="1" dirty="0" smtClean="0"/>
              <a:t>事物</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许多公司，比如</a:t>
            </a:r>
            <a:r>
              <a:rPr lang="en-US" altLang="zh-CN" dirty="0"/>
              <a:t>Amazon</a:t>
            </a:r>
            <a:r>
              <a:rPr lang="zh-CN" altLang="en-US" dirty="0"/>
              <a:t>、</a:t>
            </a:r>
            <a:r>
              <a:rPr lang="en-US" altLang="zh-CN" dirty="0"/>
              <a:t>eBay</a:t>
            </a:r>
            <a:r>
              <a:rPr lang="zh-CN" altLang="en-US" dirty="0"/>
              <a:t>和</a:t>
            </a:r>
            <a:r>
              <a:rPr lang="en-US" altLang="zh-CN" dirty="0" err="1"/>
              <a:t>NetFlix</a:t>
            </a:r>
            <a:r>
              <a:rPr lang="zh-CN" altLang="en-US" dirty="0"/>
              <a:t>，通过采用微处理结构模式解决了上述问题。其思路不是开发一个巨大的单体式的应用，而是将应用分解为小的、互相连接的微服务</a:t>
            </a:r>
            <a:r>
              <a:rPr lang="zh-CN" altLang="en-US" dirty="0" smtClean="0"/>
              <a:t>。</a:t>
            </a:r>
            <a:endParaRPr lang="en-US" altLang="zh-CN" dirty="0" smtClean="0"/>
          </a:p>
          <a:p>
            <a:r>
              <a:rPr lang="zh-CN" altLang="en-US" dirty="0">
                <a:solidFill>
                  <a:schemeClr val="tx2">
                    <a:lumMod val="75000"/>
                  </a:schemeClr>
                </a:solidFill>
              </a:rPr>
              <a:t>一个微服务一般完成某个特定的功能，比如下单管理、客户管理等等。每一个微服务都是微型六角形应用，都有自己的业务逻辑和适配器。一些微服务还会发布 </a:t>
            </a:r>
            <a:r>
              <a:rPr lang="en-US" altLang="zh-CN" dirty="0">
                <a:solidFill>
                  <a:schemeClr val="tx2">
                    <a:lumMod val="75000"/>
                  </a:schemeClr>
                </a:solidFill>
              </a:rPr>
              <a:t>API</a:t>
            </a:r>
            <a:r>
              <a:rPr lang="zh-CN" altLang="en-US" dirty="0">
                <a:solidFill>
                  <a:schemeClr val="tx2">
                    <a:lumMod val="75000"/>
                  </a:schemeClr>
                </a:solidFill>
              </a:rPr>
              <a:t>给其它微服务和应用客户端使用。其它微服务完成一个</a:t>
            </a:r>
            <a:r>
              <a:rPr lang="en-US" altLang="zh-CN" dirty="0">
                <a:solidFill>
                  <a:schemeClr val="tx2">
                    <a:lumMod val="75000"/>
                  </a:schemeClr>
                </a:solidFill>
              </a:rPr>
              <a:t>Web UI</a:t>
            </a:r>
            <a:r>
              <a:rPr lang="zh-CN" altLang="en-US" dirty="0">
                <a:solidFill>
                  <a:schemeClr val="tx2">
                    <a:lumMod val="75000"/>
                  </a:schemeClr>
                </a:solidFill>
              </a:rPr>
              <a:t>，运行时，每一个实例可能是一个云</a:t>
            </a:r>
            <a:r>
              <a:rPr lang="en-US" altLang="zh-CN" dirty="0">
                <a:solidFill>
                  <a:schemeClr val="tx2">
                    <a:lumMod val="75000"/>
                  </a:schemeClr>
                </a:solidFill>
              </a:rPr>
              <a:t>VM</a:t>
            </a:r>
            <a:r>
              <a:rPr lang="zh-CN" altLang="en-US" dirty="0">
                <a:solidFill>
                  <a:schemeClr val="tx2">
                    <a:lumMod val="75000"/>
                  </a:schemeClr>
                </a:solidFill>
              </a:rPr>
              <a:t>或者是</a:t>
            </a:r>
            <a:r>
              <a:rPr lang="en-US" altLang="zh-CN" dirty="0">
                <a:solidFill>
                  <a:schemeClr val="tx2">
                    <a:lumMod val="75000"/>
                  </a:schemeClr>
                </a:solidFill>
              </a:rPr>
              <a:t>Docker</a:t>
            </a:r>
            <a:r>
              <a:rPr lang="zh-CN" altLang="en-US" dirty="0">
                <a:solidFill>
                  <a:schemeClr val="tx2">
                    <a:lumMod val="75000"/>
                  </a:schemeClr>
                </a:solidFill>
              </a:rPr>
              <a:t>容器</a:t>
            </a:r>
          </a:p>
        </p:txBody>
      </p:sp>
    </p:spTree>
    <p:extLst>
      <p:ext uri="{BB962C8B-B14F-4D97-AF65-F5344CB8AC3E}">
        <p14:creationId xmlns:p14="http://schemas.microsoft.com/office/powerpoint/2010/main" val="4239396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43" y="0"/>
            <a:ext cx="6485771" cy="661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954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19470"/>
            <a:ext cx="8307105"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630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API </a:t>
            </a:r>
            <a:r>
              <a:rPr lang="en-US" altLang="zh-CN" dirty="0" err="1" smtClean="0"/>
              <a:t>GateWay</a:t>
            </a:r>
            <a:endParaRPr lang="zh-CN" altLang="en-US" dirty="0"/>
          </a:p>
        </p:txBody>
      </p:sp>
      <p:sp>
        <p:nvSpPr>
          <p:cNvPr id="3" name="内容占位符 2"/>
          <p:cNvSpPr>
            <a:spLocks noGrp="1"/>
          </p:cNvSpPr>
          <p:nvPr>
            <p:ph idx="1"/>
          </p:nvPr>
        </p:nvSpPr>
        <p:spPr/>
        <p:txBody>
          <a:bodyPr/>
          <a:lstStyle/>
          <a:p>
            <a:r>
              <a:rPr lang="zh-CN" altLang="en-US" dirty="0"/>
              <a:t>一些</a:t>
            </a:r>
            <a:r>
              <a:rPr lang="en-US" altLang="zh-CN" dirty="0"/>
              <a:t>REST API</a:t>
            </a:r>
            <a:r>
              <a:rPr lang="zh-CN" altLang="en-US" dirty="0"/>
              <a:t>也对乘客和驾驶员采用的移动应用开放。这些应用并不直接访问后台服务，而是通过</a:t>
            </a:r>
            <a:r>
              <a:rPr lang="en-US" altLang="zh-CN" dirty="0"/>
              <a:t>API Gateway</a:t>
            </a:r>
            <a:r>
              <a:rPr lang="zh-CN" altLang="en-US" dirty="0"/>
              <a:t>来传递中间消息。</a:t>
            </a:r>
            <a:r>
              <a:rPr lang="en-US" altLang="zh-CN" dirty="0"/>
              <a:t>API Gateway</a:t>
            </a:r>
            <a:r>
              <a:rPr lang="zh-CN" altLang="en-US" dirty="0"/>
              <a:t>负责负载均衡、缓存、访问控制、</a:t>
            </a:r>
            <a:r>
              <a:rPr lang="en-US" altLang="zh-CN" dirty="0"/>
              <a:t>API </a:t>
            </a:r>
            <a:r>
              <a:rPr lang="zh-CN" altLang="en-US" dirty="0"/>
              <a:t>计费监控等等任务，可以通过</a:t>
            </a:r>
            <a:r>
              <a:rPr lang="en-US" altLang="zh-CN" dirty="0"/>
              <a:t>NGINX</a:t>
            </a:r>
            <a:r>
              <a:rPr lang="zh-CN" altLang="en-US" dirty="0"/>
              <a:t>方便实现，后续文章将会介绍到</a:t>
            </a:r>
            <a:r>
              <a:rPr lang="en-US" altLang="zh-CN" dirty="0"/>
              <a:t>API Gateway</a:t>
            </a:r>
            <a:r>
              <a:rPr lang="zh-CN" altLang="en-US" dirty="0"/>
              <a:t>。</a:t>
            </a:r>
          </a:p>
        </p:txBody>
      </p:sp>
    </p:spTree>
    <p:extLst>
      <p:ext uri="{BB962C8B-B14F-4D97-AF65-F5344CB8AC3E}">
        <p14:creationId xmlns:p14="http://schemas.microsoft.com/office/powerpoint/2010/main" val="182560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微服务架构</a:t>
            </a:r>
            <a:r>
              <a:rPr lang="zh-CN" altLang="en-US" b="1" dirty="0" smtClean="0"/>
              <a:t>的</a:t>
            </a:r>
            <a:r>
              <a:rPr lang="en-US" altLang="zh-CN" b="1" dirty="0" smtClean="0"/>
              <a:t>-</a:t>
            </a:r>
            <a:r>
              <a:rPr lang="zh-CN" altLang="en-US" b="1" dirty="0" smtClean="0"/>
              <a:t>目的</a:t>
            </a:r>
            <a:endParaRPr lang="zh-CN" altLang="en-US" dirty="0"/>
          </a:p>
        </p:txBody>
      </p:sp>
      <p:sp>
        <p:nvSpPr>
          <p:cNvPr id="3" name="内容占位符 2"/>
          <p:cNvSpPr>
            <a:spLocks noGrp="1"/>
          </p:cNvSpPr>
          <p:nvPr>
            <p:ph idx="1"/>
          </p:nvPr>
        </p:nvSpPr>
        <p:spPr/>
        <p:txBody>
          <a:bodyPr/>
          <a:lstStyle/>
          <a:p>
            <a:r>
              <a:rPr lang="zh-CN" altLang="en-US" dirty="0" smtClean="0"/>
              <a:t>微</a:t>
            </a:r>
            <a:r>
              <a:rPr lang="zh-CN" altLang="en-US" dirty="0"/>
              <a:t>服务的目的是有效的拆分应用，实现敏捷开发和部署。</a:t>
            </a:r>
          </a:p>
        </p:txBody>
      </p:sp>
    </p:spTree>
    <p:extLst>
      <p:ext uri="{BB962C8B-B14F-4D97-AF65-F5344CB8AC3E}">
        <p14:creationId xmlns:p14="http://schemas.microsoft.com/office/powerpoint/2010/main" val="213497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a:t>
            </a:r>
            <a:r>
              <a:rPr lang="en-US" altLang="zh-CN" dirty="0" smtClean="0"/>
              <a:t>-</a:t>
            </a:r>
            <a:r>
              <a:rPr lang="zh-CN" altLang="en-US" dirty="0" smtClean="0"/>
              <a:t>复杂</a:t>
            </a:r>
            <a:endParaRPr lang="zh-CN" altLang="en-US" dirty="0"/>
          </a:p>
        </p:txBody>
      </p:sp>
      <p:sp>
        <p:nvSpPr>
          <p:cNvPr id="3" name="内容占位符 2"/>
          <p:cNvSpPr>
            <a:spLocks noGrp="1"/>
          </p:cNvSpPr>
          <p:nvPr>
            <p:ph idx="1"/>
          </p:nvPr>
        </p:nvSpPr>
        <p:spPr/>
        <p:txBody>
          <a:bodyPr/>
          <a:lstStyle/>
          <a:p>
            <a:r>
              <a:rPr lang="zh-CN" altLang="en-US" dirty="0"/>
              <a:t>另外一个主要的不足是，微服务应用是分布式系统，由此会带来固有的复杂性。开发者需要在</a:t>
            </a:r>
            <a:r>
              <a:rPr lang="en-US" altLang="zh-CN" dirty="0"/>
              <a:t>RPC</a:t>
            </a:r>
            <a:r>
              <a:rPr lang="zh-CN" altLang="en-US" dirty="0"/>
              <a:t>或者消息传递之间选择并完成进程间通讯机制。更甚于，他们必 须写代码来处理消息传递中速度过慢或者不可用等局部失效问题。当然这并不是什么难事，但相对于单体式应用中通过语言层级的方法或者进程调用，微服务下这种 技术显得更复杂一些。</a:t>
            </a:r>
          </a:p>
        </p:txBody>
      </p:sp>
    </p:spTree>
    <p:extLst>
      <p:ext uri="{BB962C8B-B14F-4D97-AF65-F5344CB8AC3E}">
        <p14:creationId xmlns:p14="http://schemas.microsoft.com/office/powerpoint/2010/main" val="2168175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不能低估</a:t>
            </a:r>
            <a:r>
              <a:rPr lang="zh-CN" altLang="en-US" dirty="0" smtClean="0"/>
              <a:t>了</a:t>
            </a:r>
            <a:r>
              <a:rPr lang="en-US" altLang="zh-CN" dirty="0" smtClean="0"/>
              <a:t>-</a:t>
            </a:r>
            <a:r>
              <a:rPr lang="zh-CN" altLang="en-US" dirty="0" smtClean="0"/>
              <a:t>复杂性</a:t>
            </a:r>
            <a:endParaRPr lang="zh-CN" altLang="en-US" dirty="0"/>
          </a:p>
        </p:txBody>
      </p:sp>
      <p:sp>
        <p:nvSpPr>
          <p:cNvPr id="3" name="内容占位符 2"/>
          <p:cNvSpPr>
            <a:spLocks noGrp="1"/>
          </p:cNvSpPr>
          <p:nvPr>
            <p:ph idx="1"/>
          </p:nvPr>
        </p:nvSpPr>
        <p:spPr/>
        <p:txBody>
          <a:bodyPr/>
          <a:lstStyle/>
          <a:p>
            <a:r>
              <a:rPr lang="zh-CN" altLang="en-US" dirty="0"/>
              <a:t>测试一个基于微服务架构的应用也是很复杂的任务。比如，采用流行的</a:t>
            </a:r>
            <a:r>
              <a:rPr lang="en-US" altLang="zh-CN" dirty="0"/>
              <a:t>Spring Boot</a:t>
            </a:r>
            <a:r>
              <a:rPr lang="zh-CN" altLang="en-US" dirty="0"/>
              <a:t>架构，对一个单体式</a:t>
            </a:r>
            <a:r>
              <a:rPr lang="en-US" altLang="zh-CN" dirty="0"/>
              <a:t>web</a:t>
            </a:r>
            <a:r>
              <a:rPr lang="zh-CN" altLang="en-US" dirty="0"/>
              <a:t>应用，测试它的</a:t>
            </a:r>
            <a:r>
              <a:rPr lang="en-US" altLang="zh-CN" dirty="0"/>
              <a:t>REST API</a:t>
            </a:r>
            <a:r>
              <a:rPr lang="zh-CN" altLang="en-US" dirty="0"/>
              <a:t>，是很容易的事情。反过来，同样的服务测试需要启动和它有关的所有服务（至少需要这些服务的</a:t>
            </a:r>
            <a:r>
              <a:rPr lang="en-US" altLang="zh-CN" dirty="0"/>
              <a:t>stubs</a:t>
            </a:r>
            <a:r>
              <a:rPr lang="zh-CN" altLang="en-US" dirty="0"/>
              <a:t>）。再重申一次，不能低估了采用微服务架构带 来的复杂性。</a:t>
            </a:r>
          </a:p>
        </p:txBody>
      </p:sp>
    </p:spTree>
    <p:extLst>
      <p:ext uri="{BB962C8B-B14F-4D97-AF65-F5344CB8AC3E}">
        <p14:creationId xmlns:p14="http://schemas.microsoft.com/office/powerpoint/2010/main" val="4070726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a:t>
            </a:r>
            <a:r>
              <a:rPr lang="en-US" altLang="zh-CN" dirty="0"/>
              <a:t>-</a:t>
            </a:r>
            <a:r>
              <a:rPr lang="zh-CN" altLang="en-US" dirty="0" smtClean="0"/>
              <a:t>也</a:t>
            </a:r>
            <a:r>
              <a:rPr lang="zh-CN" altLang="en-US" dirty="0"/>
              <a:t>很复杂</a:t>
            </a:r>
          </a:p>
        </p:txBody>
      </p:sp>
      <p:sp>
        <p:nvSpPr>
          <p:cNvPr id="3" name="内容占位符 2"/>
          <p:cNvSpPr>
            <a:spLocks noGrp="1"/>
          </p:cNvSpPr>
          <p:nvPr>
            <p:ph idx="1"/>
          </p:nvPr>
        </p:nvSpPr>
        <p:spPr/>
        <p:txBody>
          <a:bodyPr>
            <a:normAutofit fontScale="85000" lnSpcReduction="20000"/>
          </a:bodyPr>
          <a:lstStyle/>
          <a:p>
            <a:r>
              <a:rPr lang="zh-CN" altLang="en-US" dirty="0"/>
              <a:t>　部署一个微服务应用也很复杂，一个分布式应用只需要简单在复杂均衡器后面部署各自的服务器就好了。每个应用实例是需要配置诸如数据库和消息中间件等基础服务。相对比，一个微服务应用一般由大批服务构成。例如，根据</a:t>
            </a:r>
            <a:r>
              <a:rPr lang="en-US" altLang="zh-CN" dirty="0"/>
              <a:t>Adrian Cockcroft</a:t>
            </a:r>
            <a:r>
              <a:rPr lang="zh-CN" altLang="en-US" dirty="0"/>
              <a:t>，</a:t>
            </a:r>
            <a:r>
              <a:rPr lang="en-US" altLang="zh-CN" dirty="0" err="1">
                <a:hlinkClick r:id="rId2"/>
              </a:rPr>
              <a:t>Hailo</a:t>
            </a:r>
            <a:r>
              <a:rPr lang="zh-CN" altLang="en-US" dirty="0">
                <a:hlinkClick r:id="rId2"/>
              </a:rPr>
              <a:t>有</a:t>
            </a:r>
            <a:r>
              <a:rPr lang="en-US" altLang="zh-CN" dirty="0">
                <a:hlinkClick r:id="rId2"/>
              </a:rPr>
              <a:t>160</a:t>
            </a:r>
            <a:r>
              <a:rPr lang="zh-CN" altLang="en-US" dirty="0">
                <a:hlinkClick r:id="rId2"/>
              </a:rPr>
              <a:t>个不同服务构成</a:t>
            </a:r>
            <a:r>
              <a:rPr lang="zh-CN" altLang="en-US" dirty="0"/>
              <a:t>，</a:t>
            </a:r>
            <a:r>
              <a:rPr lang="en-US" altLang="zh-CN" dirty="0" err="1"/>
              <a:t>NetFlix</a:t>
            </a:r>
            <a:r>
              <a:rPr lang="en-US" altLang="zh-CN" dirty="0"/>
              <a:t> </a:t>
            </a:r>
            <a:r>
              <a:rPr lang="zh-CN" altLang="en-US" dirty="0"/>
              <a:t>有大约</a:t>
            </a:r>
            <a:r>
              <a:rPr lang="en-US" altLang="zh-CN" dirty="0"/>
              <a:t>600</a:t>
            </a:r>
            <a:r>
              <a:rPr lang="zh-CN" altLang="en-US" dirty="0"/>
              <a:t>个服务。每个服务都有多个实例。这就造成许多需要配置、部署、扩展和监控的部分，除此之外，你还需要完成一个服务发现机制（后续文章中发 表），以用来发现与它通讯服务的地址（包括服务器地址和端口）。传统的解决问题办法不能用于解决这么复杂的问题。接续而来，成功部署一个微服务应用需要开 发者有足够的控制部署方法，并高度自动化。</a:t>
            </a:r>
          </a:p>
        </p:txBody>
      </p:sp>
    </p:spTree>
    <p:extLst>
      <p:ext uri="{BB962C8B-B14F-4D97-AF65-F5344CB8AC3E}">
        <p14:creationId xmlns:p14="http://schemas.microsoft.com/office/powerpoint/2010/main" val="2682552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zh-CN" altLang="en-US" dirty="0"/>
              <a:t>组件</a:t>
            </a:r>
            <a:r>
              <a:rPr lang="zh-CN" altLang="en-US" dirty="0" smtClean="0"/>
              <a:t>化和微服务关系</a:t>
            </a:r>
            <a:endParaRPr lang="en-US" altLang="zh-CN" dirty="0" smtClean="0"/>
          </a:p>
          <a:p>
            <a:r>
              <a:rPr lang="zh-CN" altLang="en-US" dirty="0" smtClean="0"/>
              <a:t>工程组成</a:t>
            </a:r>
            <a:endParaRPr lang="en-US" altLang="zh-CN" dirty="0" smtClean="0"/>
          </a:p>
          <a:p>
            <a:r>
              <a:rPr lang="zh-CN" altLang="en-US" dirty="0" smtClean="0"/>
              <a:t>组件化进程</a:t>
            </a:r>
            <a:endParaRPr lang="en-US" altLang="zh-CN" dirty="0" smtClean="0"/>
          </a:p>
          <a:p>
            <a:r>
              <a:rPr lang="en-US" altLang="zh-CN" b="1" dirty="0" smtClean="0"/>
              <a:t>Chris </a:t>
            </a:r>
            <a:r>
              <a:rPr lang="en-US" altLang="zh-CN" b="1" dirty="0"/>
              <a:t>Richardson </a:t>
            </a:r>
            <a:r>
              <a:rPr lang="zh-CN" altLang="en-US" b="1" dirty="0"/>
              <a:t>微</a:t>
            </a:r>
            <a:r>
              <a:rPr lang="zh-CN" altLang="en-US" b="1" dirty="0" smtClean="0"/>
              <a:t>服务架构</a:t>
            </a:r>
            <a:endParaRPr lang="zh-CN" altLang="en-US" b="1" dirty="0"/>
          </a:p>
          <a:p>
            <a:r>
              <a:rPr lang="zh-CN" altLang="en-US" dirty="0" smtClean="0"/>
              <a:t>四步走</a:t>
            </a:r>
            <a:endParaRPr lang="en-US" altLang="zh-CN" dirty="0" smtClean="0"/>
          </a:p>
          <a:p>
            <a:r>
              <a:rPr lang="en-US" altLang="zh-CN" dirty="0" smtClean="0"/>
              <a:t>The End</a:t>
            </a:r>
          </a:p>
          <a:p>
            <a:endParaRPr lang="en-US" altLang="zh-CN" dirty="0" smtClean="0"/>
          </a:p>
          <a:p>
            <a:endParaRPr lang="zh-CN" altLang="en-US" dirty="0"/>
          </a:p>
        </p:txBody>
      </p:sp>
    </p:spTree>
    <p:extLst>
      <p:ext uri="{BB962C8B-B14F-4D97-AF65-F5344CB8AC3E}">
        <p14:creationId xmlns:p14="http://schemas.microsoft.com/office/powerpoint/2010/main" val="2827429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四步走</a:t>
            </a:r>
            <a:endParaRPr lang="zh-CN" altLang="en-US" dirty="0"/>
          </a:p>
        </p:txBody>
      </p:sp>
      <p:sp>
        <p:nvSpPr>
          <p:cNvPr id="3" name="内容占位符 2"/>
          <p:cNvSpPr>
            <a:spLocks noGrp="1"/>
          </p:cNvSpPr>
          <p:nvPr>
            <p:ph idx="1"/>
          </p:nvPr>
        </p:nvSpPr>
        <p:spPr/>
        <p:txBody>
          <a:bodyPr/>
          <a:lstStyle/>
          <a:p>
            <a:pPr lvl="1"/>
            <a:r>
              <a:rPr lang="zh-CN" altLang="en-US" dirty="0"/>
              <a:t>拆分小工程、功能</a:t>
            </a:r>
            <a:r>
              <a:rPr lang="zh-CN" altLang="en-US" dirty="0" smtClean="0"/>
              <a:t>独立</a:t>
            </a:r>
            <a:endParaRPr lang="en-US" altLang="zh-CN" dirty="0" smtClean="0"/>
          </a:p>
          <a:p>
            <a:pPr lvl="2"/>
            <a:r>
              <a:rPr lang="zh-CN" altLang="en-US" dirty="0"/>
              <a:t>绫</a:t>
            </a:r>
            <a:r>
              <a:rPr lang="zh-CN" altLang="en-US" dirty="0" smtClean="0"/>
              <a:t>致项目已经实现</a:t>
            </a:r>
            <a:endParaRPr lang="en-US" altLang="zh-CN" dirty="0"/>
          </a:p>
          <a:p>
            <a:pPr lvl="1"/>
            <a:r>
              <a:rPr lang="zh-CN" altLang="en-US" dirty="0"/>
              <a:t>工程组成</a:t>
            </a:r>
            <a:r>
              <a:rPr lang="zh-CN" altLang="en-US" dirty="0" smtClean="0"/>
              <a:t>完善</a:t>
            </a:r>
            <a:endParaRPr lang="en-US" altLang="zh-CN" dirty="0" smtClean="0"/>
          </a:p>
          <a:p>
            <a:pPr lvl="2"/>
            <a:r>
              <a:rPr lang="zh-CN" altLang="en-US" dirty="0" smtClean="0"/>
              <a:t>提高质量把控能力</a:t>
            </a:r>
            <a:endParaRPr lang="en-US" altLang="zh-CN" dirty="0"/>
          </a:p>
          <a:p>
            <a:pPr lvl="1"/>
            <a:r>
              <a:rPr lang="zh-CN" altLang="en-US" dirty="0"/>
              <a:t>逐渐积累重构</a:t>
            </a:r>
            <a:r>
              <a:rPr lang="zh-CN" altLang="en-US" dirty="0" smtClean="0"/>
              <a:t>组件</a:t>
            </a:r>
            <a:endParaRPr lang="en-US" altLang="zh-CN" dirty="0" smtClean="0"/>
          </a:p>
          <a:p>
            <a:pPr lvl="2"/>
            <a:r>
              <a:rPr lang="zh-CN" altLang="en-US" dirty="0" smtClean="0"/>
              <a:t>资源及公司发展快</a:t>
            </a:r>
            <a:endParaRPr lang="en-US" altLang="zh-CN" dirty="0" smtClean="0"/>
          </a:p>
          <a:p>
            <a:pPr marL="914400" lvl="2" indent="0">
              <a:buNone/>
            </a:pPr>
            <a:endParaRPr lang="en-US" altLang="zh-CN" dirty="0"/>
          </a:p>
          <a:p>
            <a:pPr lvl="1"/>
            <a:r>
              <a:rPr lang="zh-CN" altLang="en-US" dirty="0"/>
              <a:t>逐步引入</a:t>
            </a:r>
            <a:r>
              <a:rPr lang="en-US" altLang="zh-CN" dirty="0" smtClean="0"/>
              <a:t>RPC</a:t>
            </a:r>
          </a:p>
          <a:p>
            <a:pPr lvl="2"/>
            <a:r>
              <a:rPr lang="zh-CN" altLang="en-US" dirty="0" smtClean="0"/>
              <a:t>技术积累、风控</a:t>
            </a:r>
            <a:endParaRPr lang="en-US" altLang="zh-CN" dirty="0"/>
          </a:p>
          <a:p>
            <a:endParaRPr lang="zh-CN" altLang="en-US" dirty="0"/>
          </a:p>
        </p:txBody>
      </p:sp>
    </p:spTree>
    <p:extLst>
      <p:ext uri="{BB962C8B-B14F-4D97-AF65-F5344CB8AC3E}">
        <p14:creationId xmlns:p14="http://schemas.microsoft.com/office/powerpoint/2010/main" val="325813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End</a:t>
            </a:r>
            <a:endParaRPr lang="zh-CN" altLang="en-US" dirty="0"/>
          </a:p>
        </p:txBody>
      </p:sp>
    </p:spTree>
    <p:extLst>
      <p:ext uri="{BB962C8B-B14F-4D97-AF65-F5344CB8AC3E}">
        <p14:creationId xmlns:p14="http://schemas.microsoft.com/office/powerpoint/2010/main" val="4066946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a:t>
            </a:r>
            <a:endParaRPr lang="zh-CN" altLang="en-US" dirty="0"/>
          </a:p>
        </p:txBody>
      </p:sp>
      <p:grpSp>
        <p:nvGrpSpPr>
          <p:cNvPr id="7" name="组合 6"/>
          <p:cNvGrpSpPr/>
          <p:nvPr/>
        </p:nvGrpSpPr>
        <p:grpSpPr>
          <a:xfrm>
            <a:off x="247147" y="2852936"/>
            <a:ext cx="8712968" cy="1872208"/>
            <a:chOff x="251520" y="3573016"/>
            <a:chExt cx="8712968" cy="2448272"/>
          </a:xfrm>
        </p:grpSpPr>
        <p:sp>
          <p:nvSpPr>
            <p:cNvPr id="4" name="矩形 3"/>
            <p:cNvSpPr/>
            <p:nvPr/>
          </p:nvSpPr>
          <p:spPr>
            <a:xfrm>
              <a:off x="251520" y="3573016"/>
              <a:ext cx="8712968"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 name="TextBox 5"/>
            <p:cNvSpPr txBox="1"/>
            <p:nvPr/>
          </p:nvSpPr>
          <p:spPr>
            <a:xfrm>
              <a:off x="252082" y="3573016"/>
              <a:ext cx="1107996" cy="369332"/>
            </a:xfrm>
            <a:prstGeom prst="rect">
              <a:avLst/>
            </a:prstGeom>
            <a:noFill/>
          </p:spPr>
          <p:txBody>
            <a:bodyPr wrap="none" rtlCol="0">
              <a:spAutoFit/>
            </a:bodyPr>
            <a:lstStyle/>
            <a:p>
              <a:r>
                <a:rPr lang="zh-CN" altLang="en-US" dirty="0" smtClean="0"/>
                <a:t>组件中心</a:t>
              </a:r>
              <a:endParaRPr lang="zh-CN" altLang="en-US" dirty="0"/>
            </a:p>
          </p:txBody>
        </p:sp>
      </p:grpSp>
      <p:sp>
        <p:nvSpPr>
          <p:cNvPr id="9" name="矩形 8"/>
          <p:cNvSpPr/>
          <p:nvPr/>
        </p:nvSpPr>
        <p:spPr>
          <a:xfrm>
            <a:off x="395536" y="3222268"/>
            <a:ext cx="1728192" cy="125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7744" y="3245910"/>
            <a:ext cx="1728192" cy="125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39952" y="3256728"/>
            <a:ext cx="1728192" cy="125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81530" y="3256728"/>
            <a:ext cx="1728192" cy="125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2209" y="4819625"/>
            <a:ext cx="8712968" cy="1872208"/>
            <a:chOff x="251520" y="3573016"/>
            <a:chExt cx="8712968" cy="2448272"/>
          </a:xfrm>
        </p:grpSpPr>
        <p:sp>
          <p:nvSpPr>
            <p:cNvPr id="15" name="矩形 14"/>
            <p:cNvSpPr/>
            <p:nvPr/>
          </p:nvSpPr>
          <p:spPr>
            <a:xfrm>
              <a:off x="251520" y="3573016"/>
              <a:ext cx="8712968"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6" name="TextBox 15"/>
            <p:cNvSpPr txBox="1"/>
            <p:nvPr/>
          </p:nvSpPr>
          <p:spPr>
            <a:xfrm>
              <a:off x="252082" y="3573016"/>
              <a:ext cx="877163" cy="482973"/>
            </a:xfrm>
            <a:prstGeom prst="rect">
              <a:avLst/>
            </a:prstGeom>
            <a:noFill/>
          </p:spPr>
          <p:txBody>
            <a:bodyPr wrap="none" rtlCol="0">
              <a:spAutoFit/>
            </a:bodyPr>
            <a:lstStyle/>
            <a:p>
              <a:r>
                <a:rPr lang="zh-CN" altLang="en-US" dirty="0" smtClean="0"/>
                <a:t>微服务</a:t>
              </a:r>
              <a:endParaRPr lang="zh-CN" altLang="en-US" dirty="0"/>
            </a:p>
          </p:txBody>
        </p:sp>
      </p:grpSp>
      <p:sp>
        <p:nvSpPr>
          <p:cNvPr id="17" name="矩形 16"/>
          <p:cNvSpPr/>
          <p:nvPr/>
        </p:nvSpPr>
        <p:spPr>
          <a:xfrm>
            <a:off x="395536" y="5188957"/>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67673" y="5190761"/>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39623" y="5187152"/>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411760" y="5188956"/>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102946" y="5185347"/>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775083" y="5187151"/>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475927" y="5188957"/>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148064" y="5190761"/>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832354" y="5188957"/>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504491" y="5190761"/>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177038" y="5185346"/>
            <a:ext cx="576064" cy="133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47147" y="1628800"/>
            <a:ext cx="8712968" cy="1080120"/>
            <a:chOff x="247147" y="1628800"/>
            <a:chExt cx="8712968" cy="1080120"/>
          </a:xfrm>
        </p:grpSpPr>
        <p:sp>
          <p:nvSpPr>
            <p:cNvPr id="8" name="矩形 7"/>
            <p:cNvSpPr/>
            <p:nvPr/>
          </p:nvSpPr>
          <p:spPr>
            <a:xfrm>
              <a:off x="247147" y="1628800"/>
              <a:ext cx="871296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247709" y="1628800"/>
              <a:ext cx="1107996" cy="369332"/>
            </a:xfrm>
            <a:prstGeom prst="rect">
              <a:avLst/>
            </a:prstGeom>
            <a:noFill/>
          </p:spPr>
          <p:txBody>
            <a:bodyPr wrap="none" rtlCol="0">
              <a:spAutoFit/>
            </a:bodyPr>
            <a:lstStyle/>
            <a:p>
              <a:r>
                <a:rPr lang="zh-CN" altLang="en-US" dirty="0" smtClean="0"/>
                <a:t>应用平台</a:t>
              </a:r>
              <a:endParaRPr lang="zh-CN" altLang="en-US" dirty="0"/>
            </a:p>
          </p:txBody>
        </p:sp>
      </p:grpSp>
    </p:spTree>
    <p:extLst>
      <p:ext uri="{BB962C8B-B14F-4D97-AF65-F5344CB8AC3E}">
        <p14:creationId xmlns:p14="http://schemas.microsoft.com/office/powerpoint/2010/main" val="2396082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纵向拆分</a:t>
            </a:r>
            <a:endParaRPr lang="zh-CN" altLang="en-US" dirty="0"/>
          </a:p>
        </p:txBody>
      </p:sp>
      <p:sp>
        <p:nvSpPr>
          <p:cNvPr id="4" name="矩形 3"/>
          <p:cNvSpPr/>
          <p:nvPr/>
        </p:nvSpPr>
        <p:spPr>
          <a:xfrm>
            <a:off x="971600" y="1340768"/>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 </a:t>
            </a:r>
            <a:r>
              <a:rPr lang="en-US" altLang="zh-CN" dirty="0" smtClean="0"/>
              <a:t>HTML+JS</a:t>
            </a:r>
            <a:endParaRPr lang="zh-CN" altLang="en-US" dirty="0"/>
          </a:p>
        </p:txBody>
      </p:sp>
      <p:sp>
        <p:nvSpPr>
          <p:cNvPr id="5" name="矩形 4"/>
          <p:cNvSpPr/>
          <p:nvPr/>
        </p:nvSpPr>
        <p:spPr>
          <a:xfrm>
            <a:off x="1691680" y="2492896"/>
            <a:ext cx="1944216" cy="79208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MAS / API </a:t>
            </a:r>
            <a:r>
              <a:rPr lang="zh-CN" altLang="en-US" dirty="0"/>
              <a:t>网关</a:t>
            </a:r>
          </a:p>
        </p:txBody>
      </p:sp>
      <p:sp>
        <p:nvSpPr>
          <p:cNvPr id="6" name="矩形 5"/>
          <p:cNvSpPr/>
          <p:nvPr/>
        </p:nvSpPr>
        <p:spPr>
          <a:xfrm>
            <a:off x="2483768" y="3717032"/>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微服务</a:t>
            </a:r>
            <a:endParaRPr lang="zh-CN" altLang="en-US" dirty="0"/>
          </a:p>
        </p:txBody>
      </p:sp>
      <p:sp>
        <p:nvSpPr>
          <p:cNvPr id="7" name="矩形 6"/>
          <p:cNvSpPr/>
          <p:nvPr/>
        </p:nvSpPr>
        <p:spPr>
          <a:xfrm>
            <a:off x="6444208" y="3713336"/>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微服务</a:t>
            </a:r>
            <a:endParaRPr lang="zh-CN" altLang="en-US" dirty="0"/>
          </a:p>
        </p:txBody>
      </p:sp>
      <p:sp>
        <p:nvSpPr>
          <p:cNvPr id="8" name="矩形 7"/>
          <p:cNvSpPr/>
          <p:nvPr/>
        </p:nvSpPr>
        <p:spPr>
          <a:xfrm>
            <a:off x="4932040" y="3746511"/>
            <a:ext cx="1008112" cy="166270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服务间通讯</a:t>
            </a:r>
            <a:endParaRPr lang="en-US" altLang="zh-CN" dirty="0" smtClean="0"/>
          </a:p>
          <a:p>
            <a:pPr algn="ctr"/>
            <a:r>
              <a:rPr lang="zh-CN" altLang="en-US" dirty="0" smtClean="0"/>
              <a:t>解决主从关联等</a:t>
            </a:r>
            <a:endParaRPr lang="zh-CN" altLang="en-US" dirty="0"/>
          </a:p>
        </p:txBody>
      </p:sp>
      <p:sp>
        <p:nvSpPr>
          <p:cNvPr id="9" name="圆柱形 8"/>
          <p:cNvSpPr/>
          <p:nvPr/>
        </p:nvSpPr>
        <p:spPr>
          <a:xfrm>
            <a:off x="2663788" y="5013176"/>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a:off x="6959116" y="4983697"/>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柱形 10"/>
          <p:cNvSpPr/>
          <p:nvPr/>
        </p:nvSpPr>
        <p:spPr>
          <a:xfrm>
            <a:off x="7474024" y="5013176"/>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柱形 11"/>
          <p:cNvSpPr/>
          <p:nvPr/>
        </p:nvSpPr>
        <p:spPr>
          <a:xfrm>
            <a:off x="3178696" y="5042881"/>
            <a:ext cx="9144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804248" y="1517013"/>
            <a:ext cx="1224136" cy="79208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配置中心</a:t>
            </a:r>
            <a:endParaRPr lang="zh-CN" altLang="en-US" dirty="0"/>
          </a:p>
        </p:txBody>
      </p:sp>
      <p:sp>
        <p:nvSpPr>
          <p:cNvPr id="14" name="矩形 13"/>
          <p:cNvSpPr/>
          <p:nvPr/>
        </p:nvSpPr>
        <p:spPr>
          <a:xfrm>
            <a:off x="5238395" y="1517013"/>
            <a:ext cx="1224136" cy="79208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注册中心</a:t>
            </a:r>
            <a:endParaRPr lang="zh-CN" altLang="en-US" dirty="0"/>
          </a:p>
        </p:txBody>
      </p:sp>
      <p:cxnSp>
        <p:nvCxnSpPr>
          <p:cNvPr id="17" name="直接箭头连接符 16"/>
          <p:cNvCxnSpPr>
            <a:stCxn id="6" idx="0"/>
            <a:endCxn id="14" idx="1"/>
          </p:cNvCxnSpPr>
          <p:nvPr/>
        </p:nvCxnSpPr>
        <p:spPr>
          <a:xfrm flipV="1">
            <a:off x="3455876" y="1913057"/>
            <a:ext cx="1782519" cy="1803975"/>
          </a:xfrm>
          <a:prstGeom prst="straightConnector1">
            <a:avLst/>
          </a:prstGeom>
          <a:ln>
            <a:solidFill>
              <a:schemeClr val="accent6">
                <a:lumMod val="40000"/>
                <a:lumOff val="6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0"/>
            <a:endCxn id="14" idx="2"/>
          </p:cNvCxnSpPr>
          <p:nvPr/>
        </p:nvCxnSpPr>
        <p:spPr>
          <a:xfrm flipH="1" flipV="1">
            <a:off x="5850463" y="2309101"/>
            <a:ext cx="1565853" cy="1404235"/>
          </a:xfrm>
          <a:prstGeom prst="straightConnector1">
            <a:avLst/>
          </a:prstGeom>
          <a:ln>
            <a:solidFill>
              <a:schemeClr val="accent6">
                <a:lumMod val="40000"/>
                <a:lumOff val="6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 idx="2"/>
            <a:endCxn id="6" idx="0"/>
          </p:cNvCxnSpPr>
          <p:nvPr/>
        </p:nvCxnSpPr>
        <p:spPr>
          <a:xfrm>
            <a:off x="2663788" y="3284984"/>
            <a:ext cx="79208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2"/>
            <a:endCxn id="7" idx="0"/>
          </p:cNvCxnSpPr>
          <p:nvPr/>
        </p:nvCxnSpPr>
        <p:spPr>
          <a:xfrm>
            <a:off x="2663788" y="3284984"/>
            <a:ext cx="4752528" cy="428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67544" y="1196752"/>
            <a:ext cx="4320480" cy="5184576"/>
          </a:xfrm>
          <a:prstGeom prst="rect">
            <a:avLst/>
          </a:prstGeom>
          <a:solidFill>
            <a:schemeClr val="accent1">
              <a:alpha val="0"/>
            </a:schemeClr>
          </a:solid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14"/>
          <p:cNvSpPr txBox="1"/>
          <p:nvPr/>
        </p:nvSpPr>
        <p:spPr>
          <a:xfrm>
            <a:off x="467544" y="6011996"/>
            <a:ext cx="646331" cy="369332"/>
          </a:xfrm>
          <a:prstGeom prst="rect">
            <a:avLst/>
          </a:prstGeom>
          <a:solidFill>
            <a:schemeClr val="accent1"/>
          </a:solidFill>
        </p:spPr>
        <p:txBody>
          <a:bodyPr wrap="none" rtlCol="0">
            <a:spAutoFit/>
          </a:bodyPr>
          <a:lstStyle/>
          <a:p>
            <a:r>
              <a:rPr lang="zh-CN" altLang="en-US" dirty="0" smtClean="0"/>
              <a:t>组件</a:t>
            </a:r>
            <a:endParaRPr lang="zh-CN" altLang="en-US" dirty="0"/>
          </a:p>
        </p:txBody>
      </p:sp>
    </p:spTree>
    <p:extLst>
      <p:ext uri="{BB962C8B-B14F-4D97-AF65-F5344CB8AC3E}">
        <p14:creationId xmlns:p14="http://schemas.microsoft.com/office/powerpoint/2010/main" val="42455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工程</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a:t>API </a:t>
            </a:r>
            <a:r>
              <a:rPr lang="zh-CN" altLang="en-US" dirty="0"/>
              <a:t>网关</a:t>
            </a:r>
            <a:r>
              <a:rPr lang="en-US" altLang="zh-CN" dirty="0"/>
              <a:t>(</a:t>
            </a:r>
            <a:r>
              <a:rPr lang="en-US" altLang="zh-CN" dirty="0" err="1"/>
              <a:t>zuul</a:t>
            </a:r>
            <a:r>
              <a:rPr lang="en-US" altLang="zh-CN" dirty="0"/>
              <a:t> </a:t>
            </a:r>
            <a:r>
              <a:rPr lang="zh-CN" altLang="en-US" dirty="0"/>
              <a:t>提供动态路由</a:t>
            </a:r>
            <a:r>
              <a:rPr lang="en-US" altLang="zh-CN" dirty="0"/>
              <a:t>,</a:t>
            </a:r>
            <a:r>
              <a:rPr lang="zh-CN" altLang="en-US" dirty="0"/>
              <a:t>监控</a:t>
            </a:r>
            <a:r>
              <a:rPr lang="en-US" altLang="zh-CN" dirty="0"/>
              <a:t>,</a:t>
            </a:r>
            <a:r>
              <a:rPr lang="zh-CN" altLang="en-US" dirty="0"/>
              <a:t>弹性</a:t>
            </a:r>
            <a:r>
              <a:rPr lang="en-US" altLang="zh-CN" dirty="0"/>
              <a:t>,</a:t>
            </a:r>
            <a:r>
              <a:rPr lang="zh-CN" altLang="en-US" dirty="0"/>
              <a:t>安全</a:t>
            </a:r>
            <a:r>
              <a:rPr lang="en-US" altLang="zh-CN" dirty="0"/>
              <a:t>)</a:t>
            </a:r>
          </a:p>
          <a:p>
            <a:r>
              <a:rPr lang="zh-CN" altLang="en-US" dirty="0"/>
              <a:t>注册中心</a:t>
            </a:r>
            <a:r>
              <a:rPr lang="en-US" altLang="zh-CN" dirty="0"/>
              <a:t>(eureka </a:t>
            </a:r>
            <a:r>
              <a:rPr lang="en-US" altLang="zh-CN" dirty="0" err="1"/>
              <a:t>dubbo</a:t>
            </a:r>
            <a:r>
              <a:rPr lang="en-US" altLang="zh-CN" dirty="0"/>
              <a:t>)</a:t>
            </a:r>
          </a:p>
          <a:p>
            <a:r>
              <a:rPr lang="zh-CN" altLang="en-US" dirty="0"/>
              <a:t>数据存储</a:t>
            </a:r>
            <a:r>
              <a:rPr lang="en-US" altLang="zh-CN" dirty="0"/>
              <a:t>(</a:t>
            </a:r>
            <a:r>
              <a:rPr lang="en-US" altLang="zh-CN" dirty="0" err="1"/>
              <a:t>MyCat</a:t>
            </a:r>
            <a:r>
              <a:rPr lang="en-US" altLang="zh-CN" dirty="0"/>
              <a:t> )</a:t>
            </a:r>
          </a:p>
          <a:p>
            <a:r>
              <a:rPr lang="zh-CN" altLang="en-US" dirty="0"/>
              <a:t>源码管理</a:t>
            </a:r>
            <a:r>
              <a:rPr lang="en-US" altLang="zh-CN" dirty="0"/>
              <a:t>(SVN GIT)</a:t>
            </a:r>
          </a:p>
          <a:p>
            <a:r>
              <a:rPr lang="zh-CN" altLang="en-US" dirty="0"/>
              <a:t>编译发布</a:t>
            </a:r>
            <a:r>
              <a:rPr lang="en-US" altLang="zh-CN" dirty="0"/>
              <a:t>(Build &amp; Deploy)</a:t>
            </a:r>
            <a:r>
              <a:rPr lang="zh-CN" altLang="en-US" dirty="0"/>
              <a:t>（</a:t>
            </a:r>
            <a:r>
              <a:rPr lang="en-US" altLang="zh-CN" dirty="0"/>
              <a:t>maven </a:t>
            </a:r>
            <a:r>
              <a:rPr lang="en-US" altLang="zh-CN" dirty="0" err="1"/>
              <a:t>jenkins</a:t>
            </a:r>
            <a:r>
              <a:rPr lang="en-US" altLang="zh-CN" dirty="0"/>
              <a:t> </a:t>
            </a:r>
            <a:r>
              <a:rPr lang="zh-CN" altLang="en-US" dirty="0"/>
              <a:t>）</a:t>
            </a:r>
          </a:p>
          <a:p>
            <a:r>
              <a:rPr lang="zh-CN" altLang="en-US" dirty="0"/>
              <a:t>跟踪计划</a:t>
            </a:r>
            <a:r>
              <a:rPr lang="en-US" altLang="zh-CN" dirty="0"/>
              <a:t>(Track &amp; Plan)(</a:t>
            </a:r>
            <a:r>
              <a:rPr lang="en-US" altLang="zh-CN" dirty="0" err="1"/>
              <a:t>zipkin</a:t>
            </a:r>
            <a:r>
              <a:rPr lang="en-US" altLang="zh-CN" dirty="0"/>
              <a:t>-tracing)</a:t>
            </a:r>
          </a:p>
          <a:p>
            <a:r>
              <a:rPr lang="zh-CN" altLang="en-US" dirty="0"/>
              <a:t>监控</a:t>
            </a:r>
            <a:r>
              <a:rPr lang="en-US" altLang="zh-CN" dirty="0"/>
              <a:t>(</a:t>
            </a:r>
            <a:r>
              <a:rPr lang="en-US" altLang="zh-CN" dirty="0" err="1"/>
              <a:t>hystrix</a:t>
            </a:r>
            <a:r>
              <a:rPr lang="en-US" altLang="zh-CN" dirty="0" smtClean="0"/>
              <a:t>)</a:t>
            </a:r>
            <a:endParaRPr lang="en-US" altLang="zh-CN" dirty="0"/>
          </a:p>
        </p:txBody>
      </p:sp>
    </p:spTree>
    <p:extLst>
      <p:ext uri="{BB962C8B-B14F-4D97-AF65-F5344CB8AC3E}">
        <p14:creationId xmlns:p14="http://schemas.microsoft.com/office/powerpoint/2010/main" val="3342986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工程组成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www.ibm.com/developerworks/cn/cloud/library/1605-bluemix-microservices/img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268760"/>
            <a:ext cx="7416824" cy="571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91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组件化</a:t>
            </a:r>
            <a:r>
              <a:rPr lang="zh-CN" altLang="en-US" dirty="0"/>
              <a:t>进度</a:t>
            </a:r>
          </a:p>
        </p:txBody>
      </p:sp>
      <p:sp>
        <p:nvSpPr>
          <p:cNvPr id="3" name="内容占位符 2"/>
          <p:cNvSpPr>
            <a:spLocks noGrp="1"/>
          </p:cNvSpPr>
          <p:nvPr>
            <p:ph idx="1"/>
          </p:nvPr>
        </p:nvSpPr>
        <p:spPr/>
        <p:txBody>
          <a:bodyPr>
            <a:normAutofit fontScale="85000" lnSpcReduction="20000"/>
          </a:bodyPr>
          <a:lstStyle/>
          <a:p>
            <a:r>
              <a:rPr lang="zh-CN" altLang="en-US" dirty="0" smtClean="0"/>
              <a:t>基础架构</a:t>
            </a:r>
            <a:endParaRPr lang="en-US" altLang="zh-CN" dirty="0" smtClean="0"/>
          </a:p>
          <a:p>
            <a:pPr lvl="1"/>
            <a:r>
              <a:rPr lang="zh-CN" altLang="en-US" dirty="0" smtClean="0"/>
              <a:t>前端（</a:t>
            </a:r>
            <a:r>
              <a:rPr lang="en-US" altLang="zh-CN" dirty="0" smtClean="0"/>
              <a:t>backbone</a:t>
            </a:r>
            <a:r>
              <a:rPr lang="zh-CN" altLang="en-US" dirty="0" smtClean="0"/>
              <a:t>赵总）</a:t>
            </a:r>
            <a:endParaRPr lang="en-US" altLang="zh-CN" dirty="0" smtClean="0"/>
          </a:p>
          <a:p>
            <a:pPr lvl="1"/>
            <a:r>
              <a:rPr lang="en-US" altLang="zh-CN" dirty="0" smtClean="0"/>
              <a:t> </a:t>
            </a:r>
            <a:r>
              <a:rPr lang="zh-CN" altLang="en-US" dirty="0" smtClean="0"/>
              <a:t>网关  </a:t>
            </a:r>
            <a:r>
              <a:rPr lang="en-US" altLang="zh-CN" dirty="0" smtClean="0"/>
              <a:t>API Gateway </a:t>
            </a:r>
            <a:r>
              <a:rPr lang="zh-CN" altLang="en-US" dirty="0" smtClean="0"/>
              <a:t>（</a:t>
            </a:r>
            <a:r>
              <a:rPr lang="en-US" altLang="zh-CN" dirty="0" smtClean="0"/>
              <a:t>MAS</a:t>
            </a:r>
            <a:r>
              <a:rPr lang="zh-CN" altLang="en-US" dirty="0" smtClean="0"/>
              <a:t>、</a:t>
            </a:r>
            <a:r>
              <a:rPr lang="en-US" altLang="zh-CN" dirty="0" err="1" smtClean="0"/>
              <a:t>Zuul</a:t>
            </a:r>
            <a:r>
              <a:rPr lang="zh-CN" altLang="en-US" dirty="0"/>
              <a:t> </a:t>
            </a:r>
            <a:r>
              <a:rPr lang="zh-CN" altLang="en-US" dirty="0" smtClean="0"/>
              <a:t>等</a:t>
            </a:r>
            <a:r>
              <a:rPr lang="en-US" altLang="zh-CN" dirty="0" smtClean="0"/>
              <a:t> </a:t>
            </a:r>
            <a:r>
              <a:rPr lang="zh-CN" altLang="en-US" dirty="0" smtClean="0"/>
              <a:t>）</a:t>
            </a:r>
            <a:endParaRPr lang="en-US" altLang="zh-CN" dirty="0" smtClean="0"/>
          </a:p>
          <a:p>
            <a:pPr lvl="1"/>
            <a:r>
              <a:rPr lang="en-US" altLang="zh-CN" dirty="0"/>
              <a:t> </a:t>
            </a:r>
            <a:r>
              <a:rPr lang="zh-CN" altLang="en-US" dirty="0" smtClean="0"/>
              <a:t>微服务（</a:t>
            </a:r>
            <a:r>
              <a:rPr lang="en-US" altLang="zh-CN" dirty="0" smtClean="0"/>
              <a:t>Spring  + </a:t>
            </a:r>
            <a:r>
              <a:rPr lang="en-US" altLang="zh-CN" dirty="0" err="1" smtClean="0"/>
              <a:t>Mybatis</a:t>
            </a:r>
            <a:r>
              <a:rPr lang="en-US" altLang="zh-CN" dirty="0" smtClean="0"/>
              <a:t> + Jersey</a:t>
            </a:r>
            <a:r>
              <a:rPr lang="zh-CN" altLang="en-US" dirty="0" smtClean="0"/>
              <a:t>）</a:t>
            </a:r>
            <a:endParaRPr lang="en-US" altLang="zh-CN" dirty="0" smtClean="0"/>
          </a:p>
          <a:p>
            <a:pPr lvl="1"/>
            <a:endParaRPr lang="en-US" altLang="zh-CN" dirty="0"/>
          </a:p>
          <a:p>
            <a:r>
              <a:rPr lang="zh-CN" altLang="en-US" dirty="0" smtClean="0"/>
              <a:t>工程组成</a:t>
            </a:r>
            <a:endParaRPr lang="en-US" altLang="zh-CN" dirty="0" smtClean="0"/>
          </a:p>
          <a:p>
            <a:pPr lvl="1"/>
            <a:r>
              <a:rPr lang="en-US" altLang="zh-CN" dirty="0" smtClean="0"/>
              <a:t>API Gateway </a:t>
            </a:r>
            <a:r>
              <a:rPr lang="zh-CN" altLang="en-US" dirty="0" smtClean="0"/>
              <a:t>（</a:t>
            </a:r>
            <a:r>
              <a:rPr lang="en-US" altLang="zh-CN" dirty="0" smtClean="0"/>
              <a:t>MAS </a:t>
            </a:r>
            <a:r>
              <a:rPr lang="zh-CN" altLang="en-US" dirty="0" smtClean="0"/>
              <a:t>需要升级）</a:t>
            </a:r>
            <a:endParaRPr lang="en-US" altLang="zh-CN" dirty="0" smtClean="0"/>
          </a:p>
          <a:p>
            <a:pPr lvl="1"/>
            <a:r>
              <a:rPr lang="zh-CN" altLang="en-US" dirty="0" smtClean="0"/>
              <a:t>监控（对微服务的 无）</a:t>
            </a:r>
            <a:endParaRPr lang="en-US" altLang="zh-CN" dirty="0" smtClean="0"/>
          </a:p>
          <a:p>
            <a:pPr lvl="1"/>
            <a:r>
              <a:rPr lang="zh-CN" altLang="en-US" dirty="0" smtClean="0"/>
              <a:t>编译发布（研究中）</a:t>
            </a:r>
            <a:endParaRPr lang="en-US" altLang="zh-CN" dirty="0" smtClean="0"/>
          </a:p>
          <a:p>
            <a:pPr lvl="1"/>
            <a:r>
              <a:rPr lang="zh-CN" altLang="en-US" dirty="0" smtClean="0"/>
              <a:t>部署（</a:t>
            </a:r>
            <a:r>
              <a:rPr lang="en-US" altLang="zh-CN" dirty="0" err="1" smtClean="0"/>
              <a:t>docker</a:t>
            </a:r>
            <a:r>
              <a:rPr lang="en-US" altLang="zh-CN" dirty="0" smtClean="0"/>
              <a:t> / alpine </a:t>
            </a:r>
            <a:r>
              <a:rPr lang="zh-CN" altLang="en-US" dirty="0" smtClean="0"/>
              <a:t>研究中）</a:t>
            </a:r>
            <a:endParaRPr lang="en-US" altLang="zh-CN" dirty="0" smtClean="0"/>
          </a:p>
          <a:p>
            <a:pPr lvl="1"/>
            <a:r>
              <a:rPr lang="zh-CN" altLang="en-US" dirty="0" smtClean="0"/>
              <a:t>配置中心（</a:t>
            </a:r>
            <a:r>
              <a:rPr lang="en-US" altLang="zh-CN" dirty="0" err="1" smtClean="0"/>
              <a:t>git</a:t>
            </a:r>
            <a:r>
              <a:rPr lang="en-US" altLang="zh-CN" dirty="0"/>
              <a:t> </a:t>
            </a:r>
            <a:r>
              <a:rPr lang="en-US" altLang="zh-CN" dirty="0" smtClean="0"/>
              <a:t> spring </a:t>
            </a:r>
            <a:r>
              <a:rPr lang="en-US" altLang="zh-CN" dirty="0" err="1" smtClean="0"/>
              <a:t>config</a:t>
            </a:r>
            <a:r>
              <a:rPr lang="zh-CN" altLang="en-US" dirty="0" smtClean="0"/>
              <a:t>研究中）</a:t>
            </a:r>
            <a:endParaRPr lang="en-US" altLang="zh-CN" dirty="0" smtClean="0"/>
          </a:p>
          <a:p>
            <a:pPr lvl="1"/>
            <a:r>
              <a:rPr lang="zh-CN" altLang="en-US" dirty="0"/>
              <a:t>跟踪</a:t>
            </a:r>
            <a:r>
              <a:rPr lang="zh-CN" altLang="en-US" dirty="0" smtClean="0"/>
              <a:t>轨迹（</a:t>
            </a:r>
            <a:r>
              <a:rPr lang="en-US" altLang="zh-CN" u="sng" dirty="0"/>
              <a:t> </a:t>
            </a:r>
            <a:r>
              <a:rPr lang="en-US" altLang="zh-CN" u="sng" dirty="0" err="1"/>
              <a:t>zipkin</a:t>
            </a:r>
            <a:r>
              <a:rPr lang="en-US" altLang="zh-CN" u="sng" dirty="0"/>
              <a:t>-tracing </a:t>
            </a:r>
            <a:r>
              <a:rPr lang="en-US" altLang="zh-CN" u="sng" dirty="0" smtClean="0"/>
              <a:t> </a:t>
            </a:r>
            <a:r>
              <a:rPr lang="zh-CN" altLang="en-US" u="sng" dirty="0" smtClean="0"/>
              <a:t>研究中</a:t>
            </a:r>
            <a:r>
              <a:rPr lang="zh-CN" altLang="en-US" dirty="0" smtClean="0"/>
              <a:t>）</a:t>
            </a:r>
            <a:endParaRPr lang="en-US" altLang="zh-CN" dirty="0" smtClean="0"/>
          </a:p>
        </p:txBody>
      </p:sp>
    </p:spTree>
    <p:extLst>
      <p:ext uri="{BB962C8B-B14F-4D97-AF65-F5344CB8AC3E}">
        <p14:creationId xmlns:p14="http://schemas.microsoft.com/office/powerpoint/2010/main" val="995183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Chris Richardson </a:t>
            </a:r>
            <a:r>
              <a:rPr lang="zh-CN" altLang="en-US" b="1" dirty="0"/>
              <a:t>微服务</a:t>
            </a:r>
            <a:r>
              <a:rPr lang="zh-CN" altLang="en-US" b="1" dirty="0" smtClean="0"/>
              <a:t>架构</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1</a:t>
            </a:r>
            <a:r>
              <a:rPr lang="zh-CN" altLang="en-US" dirty="0"/>
              <a:t>、微服务架构下电商示例，部署成功！监控等技术细节未深入研究。</a:t>
            </a:r>
          </a:p>
          <a:p>
            <a:r>
              <a:rPr lang="zh-CN" altLang="en-US" dirty="0"/>
              <a:t>     简单介绍：</a:t>
            </a:r>
          </a:p>
          <a:p>
            <a:r>
              <a:rPr lang="zh-CN" altLang="en-US" dirty="0"/>
              <a:t>            配置服务（</a:t>
            </a:r>
            <a:r>
              <a:rPr lang="en-US" altLang="zh-CN" dirty="0" err="1"/>
              <a:t>config</a:t>
            </a:r>
            <a:r>
              <a:rPr lang="en-US" altLang="zh-CN" dirty="0"/>
              <a:t>-service )</a:t>
            </a:r>
            <a:r>
              <a:rPr lang="zh-CN" altLang="en-US" dirty="0"/>
              <a:t>，端口</a:t>
            </a:r>
            <a:r>
              <a:rPr lang="en-US" altLang="zh-CN" dirty="0"/>
              <a:t>8888</a:t>
            </a:r>
            <a:r>
              <a:rPr lang="zh-CN" altLang="en-US" dirty="0"/>
              <a:t>，健康检查 </a:t>
            </a:r>
            <a:r>
              <a:rPr lang="en-US" altLang="zh-CN" dirty="0"/>
              <a:t>xx:8888/health</a:t>
            </a:r>
            <a:r>
              <a:rPr lang="zh-CN" altLang="en-US" dirty="0"/>
              <a:t>。 能够从</a:t>
            </a:r>
            <a:r>
              <a:rPr lang="en-US" altLang="zh-CN" dirty="0"/>
              <a:t>GIT</a:t>
            </a:r>
            <a:r>
              <a:rPr lang="zh-CN" altLang="en-US" dirty="0"/>
              <a:t>服务器同步配置信息，动态刷新。</a:t>
            </a:r>
          </a:p>
          <a:p>
            <a:r>
              <a:rPr lang="zh-CN" altLang="en-US" dirty="0"/>
              <a:t>            发现服务（</a:t>
            </a:r>
            <a:r>
              <a:rPr lang="en-US" altLang="zh-CN" dirty="0"/>
              <a:t>discovery-service</a:t>
            </a:r>
            <a:r>
              <a:rPr lang="zh-CN" altLang="en-US" dirty="0"/>
              <a:t>）端口</a:t>
            </a:r>
            <a:r>
              <a:rPr lang="en-US" altLang="zh-CN" dirty="0"/>
              <a:t>8761</a:t>
            </a:r>
            <a:r>
              <a:rPr lang="zh-CN" altLang="en-US" dirty="0"/>
              <a:t>，启动 </a:t>
            </a:r>
            <a:r>
              <a:rPr lang="en-US" altLang="zh-CN" dirty="0"/>
              <a:t>eureka-server</a:t>
            </a:r>
            <a:r>
              <a:rPr lang="zh-CN" altLang="en-US" dirty="0"/>
              <a:t>注册服务。未试验多点。</a:t>
            </a:r>
          </a:p>
          <a:p>
            <a:r>
              <a:rPr lang="zh-CN" altLang="en-US" dirty="0"/>
              <a:t>            网关服务（</a:t>
            </a:r>
            <a:r>
              <a:rPr lang="en-US" altLang="zh-CN" dirty="0"/>
              <a:t>edge</a:t>
            </a:r>
            <a:r>
              <a:rPr lang="zh-CN" altLang="en-US" dirty="0"/>
              <a:t>）端口 </a:t>
            </a:r>
            <a:r>
              <a:rPr lang="en-US" altLang="zh-CN" dirty="0"/>
              <a:t>9999</a:t>
            </a:r>
            <a:r>
              <a:rPr lang="zh-CN" altLang="en-US" dirty="0"/>
              <a:t>，启动 （</a:t>
            </a:r>
            <a:r>
              <a:rPr lang="en-US" altLang="zh-CN" dirty="0" err="1"/>
              <a:t>Zuul</a:t>
            </a:r>
            <a:r>
              <a:rPr lang="en-US" altLang="zh-CN" dirty="0"/>
              <a:t> </a:t>
            </a:r>
            <a:r>
              <a:rPr lang="zh-CN" altLang="en-US" dirty="0"/>
              <a:t>是提供动态路由，监控，弹性，安全等的边缘服务）</a:t>
            </a:r>
          </a:p>
          <a:p>
            <a:r>
              <a:rPr lang="zh-CN" altLang="en-US" dirty="0"/>
              <a:t>                                         安全（</a:t>
            </a:r>
            <a:r>
              <a:rPr lang="en-US" altLang="zh-CN" dirty="0"/>
              <a:t>security </a:t>
            </a:r>
            <a:r>
              <a:rPr lang="zh-CN" altLang="en-US" dirty="0"/>
              <a:t>配置</a:t>
            </a:r>
            <a:r>
              <a:rPr lang="en-US" altLang="zh-CN" dirty="0"/>
              <a:t>oauth2 </a:t>
            </a:r>
            <a:r>
              <a:rPr lang="zh-CN" altLang="en-US" dirty="0"/>
              <a:t>过滤等） </a:t>
            </a:r>
          </a:p>
          <a:p>
            <a:r>
              <a:rPr lang="zh-CN" altLang="en-US" dirty="0"/>
              <a:t>            网上商店（</a:t>
            </a:r>
            <a:r>
              <a:rPr lang="en-US" altLang="zh-CN" dirty="0"/>
              <a:t>online-store-web</a:t>
            </a:r>
            <a:r>
              <a:rPr lang="zh-CN" altLang="en-US" dirty="0"/>
              <a:t>）端口</a:t>
            </a:r>
            <a:r>
              <a:rPr lang="en-US" altLang="zh-CN" dirty="0"/>
              <a:t>8787</a:t>
            </a:r>
            <a:r>
              <a:rPr lang="zh-CN" altLang="en-US" dirty="0"/>
              <a:t>，前端页面部分，调用的</a:t>
            </a:r>
            <a:r>
              <a:rPr lang="en-US" altLang="zh-CN" dirty="0"/>
              <a:t>API</a:t>
            </a:r>
            <a:r>
              <a:rPr lang="zh-CN" altLang="en-US" dirty="0"/>
              <a:t>服务等通过</a:t>
            </a:r>
            <a:r>
              <a:rPr lang="en-US" altLang="zh-CN" dirty="0" err="1"/>
              <a:t>Zuul</a:t>
            </a:r>
            <a:r>
              <a:rPr lang="zh-CN" altLang="en-US" dirty="0"/>
              <a:t>代理转发，避免跨域问题。</a:t>
            </a:r>
          </a:p>
          <a:p>
            <a:r>
              <a:rPr lang="zh-CN" altLang="en-US" dirty="0"/>
              <a:t>            目录服务（</a:t>
            </a:r>
            <a:r>
              <a:rPr lang="en-US" altLang="zh-CN" dirty="0"/>
              <a:t>Catalog Service</a:t>
            </a:r>
            <a:r>
              <a:rPr lang="zh-CN" altLang="en-US" dirty="0"/>
              <a:t>）检索在线商店的产品的目录</a:t>
            </a:r>
          </a:p>
          <a:p>
            <a:r>
              <a:rPr lang="zh-CN" altLang="en-US" dirty="0"/>
              <a:t>            购物车（</a:t>
            </a:r>
            <a:r>
              <a:rPr lang="en-US" altLang="zh-CN" dirty="0"/>
              <a:t>Cart Service</a:t>
            </a:r>
            <a:r>
              <a:rPr lang="zh-CN" altLang="en-US" dirty="0"/>
              <a:t>）</a:t>
            </a:r>
            <a:endParaRPr lang="en-US" altLang="zh-CN" dirty="0"/>
          </a:p>
          <a:p>
            <a:r>
              <a:rPr lang="en-US" altLang="zh-CN" dirty="0"/>
              <a:t>            </a:t>
            </a:r>
            <a:r>
              <a:rPr lang="zh-CN" altLang="en-US" dirty="0"/>
              <a:t>支付服务（</a:t>
            </a:r>
            <a:r>
              <a:rPr lang="en-US" altLang="zh-CN" dirty="0"/>
              <a:t>payment-service</a:t>
            </a:r>
            <a:r>
              <a:rPr lang="zh-CN" altLang="en-US" dirty="0"/>
              <a:t>） 用到了缓存</a:t>
            </a:r>
          </a:p>
          <a:p>
            <a:r>
              <a:rPr lang="zh-CN" altLang="en-US" dirty="0"/>
              <a:t>            订单服务（</a:t>
            </a:r>
            <a:r>
              <a:rPr lang="en-US" altLang="zh-CN" dirty="0"/>
              <a:t>order-service</a:t>
            </a:r>
            <a:r>
              <a:rPr lang="zh-CN" altLang="en-US" dirty="0"/>
              <a:t>）</a:t>
            </a:r>
            <a:endParaRPr lang="en-US" altLang="zh-CN" dirty="0"/>
          </a:p>
          <a:p>
            <a:r>
              <a:rPr lang="en-US" altLang="zh-CN" dirty="0"/>
              <a:t>            </a:t>
            </a:r>
            <a:r>
              <a:rPr lang="zh-CN" altLang="en-US" dirty="0"/>
              <a:t>用户服务（</a:t>
            </a:r>
            <a:r>
              <a:rPr lang="en-US" altLang="zh-CN" dirty="0"/>
              <a:t>User Service</a:t>
            </a:r>
            <a:r>
              <a:rPr lang="zh-CN" altLang="en-US" dirty="0"/>
              <a:t>）身份验证网关，后端服务均需要通过</a:t>
            </a:r>
            <a:r>
              <a:rPr lang="en-US" altLang="zh-CN" dirty="0"/>
              <a:t>OAuth2 </a:t>
            </a:r>
            <a:r>
              <a:rPr lang="zh-CN" altLang="en-US" dirty="0"/>
              <a:t>认证服务器认证。</a:t>
            </a:r>
          </a:p>
          <a:p>
            <a:r>
              <a:rPr lang="zh-CN" altLang="en-US" dirty="0"/>
              <a:t>            库存服务（</a:t>
            </a:r>
            <a:r>
              <a:rPr lang="en-US" altLang="zh-CN" dirty="0"/>
              <a:t>Inventory Service</a:t>
            </a:r>
            <a:r>
              <a:rPr lang="zh-CN" altLang="en-US" dirty="0"/>
              <a:t>）使用了</a:t>
            </a:r>
            <a:r>
              <a:rPr lang="en-US" altLang="zh-CN" dirty="0"/>
              <a:t>neo4j</a:t>
            </a:r>
            <a:r>
              <a:rPr lang="zh-CN" altLang="en-US" dirty="0"/>
              <a:t>数据库 </a:t>
            </a:r>
          </a:p>
          <a:p>
            <a:r>
              <a:rPr lang="zh-CN" altLang="en-US" dirty="0"/>
              <a:t>            监控服务（</a:t>
            </a:r>
            <a:r>
              <a:rPr lang="en-US" altLang="zh-CN" dirty="0" err="1"/>
              <a:t>hystrix</a:t>
            </a:r>
            <a:r>
              <a:rPr lang="en-US" altLang="zh-CN" dirty="0"/>
              <a:t>-dashboard</a:t>
            </a:r>
            <a:r>
              <a:rPr lang="zh-CN" altLang="en-US" dirty="0"/>
              <a:t>） 未运行，服务器内存有限等原因。</a:t>
            </a:r>
          </a:p>
          <a:p>
            <a:r>
              <a:rPr lang="zh-CN" altLang="en-US" dirty="0"/>
              <a:t>      </a:t>
            </a:r>
          </a:p>
          <a:p>
            <a:r>
              <a:rPr lang="zh-CN" altLang="en-US" dirty="0"/>
              <a:t>     涉及到了 </a:t>
            </a:r>
            <a:r>
              <a:rPr lang="en-US" altLang="zh-CN" dirty="0" err="1"/>
              <a:t>mysql</a:t>
            </a:r>
            <a:r>
              <a:rPr lang="en-US" altLang="zh-CN" dirty="0"/>
              <a:t> </a:t>
            </a:r>
            <a:r>
              <a:rPr lang="en-US" altLang="zh-CN" dirty="0" err="1"/>
              <a:t>mongodb</a:t>
            </a:r>
            <a:r>
              <a:rPr lang="en-US" altLang="zh-CN" dirty="0"/>
              <a:t> neo4j </a:t>
            </a:r>
            <a:r>
              <a:rPr lang="zh-CN" altLang="en-US" dirty="0"/>
              <a:t>三个类型数据库。</a:t>
            </a:r>
          </a:p>
          <a:p>
            <a:endParaRPr lang="zh-CN" altLang="en-US" dirty="0"/>
          </a:p>
        </p:txBody>
      </p:sp>
    </p:spTree>
    <p:extLst>
      <p:ext uri="{BB962C8B-B14F-4D97-AF65-F5344CB8AC3E}">
        <p14:creationId xmlns:p14="http://schemas.microsoft.com/office/powerpoint/2010/main" val="2357839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descr="http://img.blog.csdn.net/20160802184912647?watermark/2/text/aHR0cDovL2Jsb2cuY3Nkbi5uZXQv/font/5a6L5L2T/fontsize/400/fill/I0JBQkFCMA==/dissolve/70/gravity/Cen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404664"/>
            <a:ext cx="7920880" cy="609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1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1066</Words>
  <Application>Microsoft Office PowerPoint</Application>
  <PresentationFormat>全屏显示(4:3)</PresentationFormat>
  <Paragraphs>100</Paragraphs>
  <Slides>21</Slides>
  <Notes>4</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组件化 vs 微服务</vt:lpstr>
      <vt:lpstr>内容概要</vt:lpstr>
      <vt:lpstr>关系</vt:lpstr>
      <vt:lpstr>纵向拆分</vt:lpstr>
      <vt:lpstr>工程组成</vt:lpstr>
      <vt:lpstr>工程组成</vt:lpstr>
      <vt:lpstr>组件化进度</vt:lpstr>
      <vt:lpstr>Chris Richardson 微服务架构</vt:lpstr>
      <vt:lpstr>PowerPoint 演示文稿</vt:lpstr>
      <vt:lpstr>单体式应用的不足 </vt:lpstr>
      <vt:lpstr>单体式应用的不足 </vt:lpstr>
      <vt:lpstr>微处理架构——处理复杂事物</vt:lpstr>
      <vt:lpstr>PowerPoint 演示文稿</vt:lpstr>
      <vt:lpstr>PowerPoint 演示文稿</vt:lpstr>
      <vt:lpstr>API GateWay</vt:lpstr>
      <vt:lpstr>微服务架构的-目的</vt:lpstr>
      <vt:lpstr>分布式系统-复杂</vt:lpstr>
      <vt:lpstr>不能低估了-复杂性</vt:lpstr>
      <vt:lpstr>部署-也很复杂</vt:lpstr>
      <vt:lpstr>四步走</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组件化+微服务</dc:title>
  <dc:creator>zywx</dc:creator>
  <cp:lastModifiedBy>zywx</cp:lastModifiedBy>
  <cp:revision>42</cp:revision>
  <dcterms:created xsi:type="dcterms:W3CDTF">2016-08-10T01:00:49Z</dcterms:created>
  <dcterms:modified xsi:type="dcterms:W3CDTF">2016-08-17T08:06:50Z</dcterms:modified>
</cp:coreProperties>
</file>