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9" r:id="rId3"/>
    <p:sldId id="261" r:id="rId4"/>
    <p:sldId id="257" r:id="rId5"/>
    <p:sldId id="264" r:id="rId6"/>
    <p:sldId id="258" r:id="rId7"/>
    <p:sldId id="262" r:id="rId8"/>
    <p:sldId id="265"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993F"/>
    <a:srgbClr val="FFED4A"/>
    <a:srgbClr val="4DC0B5"/>
    <a:srgbClr val="38C172"/>
    <a:srgbClr val="E3342F"/>
    <a:srgbClr val="F66D9B"/>
    <a:srgbClr val="9561E2"/>
    <a:srgbClr val="6574CD"/>
    <a:srgbClr val="3490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D4CD-D0BE-EA2B-1915-AA8019098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201B2-952D-0EE8-5AD3-4B659EC80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239F3-B6B4-93F5-E070-30FE65C6ED77}"/>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5" name="Footer Placeholder 4">
            <a:extLst>
              <a:ext uri="{FF2B5EF4-FFF2-40B4-BE49-F238E27FC236}">
                <a16:creationId xmlns:a16="http://schemas.microsoft.com/office/drawing/2014/main" id="{D361FFF1-31CC-2197-90C8-536B446FE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11E1E-E93F-C222-A18D-067B8B7F67B3}"/>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30954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97B2-25D2-F8FC-18C1-DAB4A4CC0B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FA512-DEED-AE8B-79CC-EE84A9DB8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30AC6-4779-CE33-7C39-727F12A31B4A}"/>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5" name="Footer Placeholder 4">
            <a:extLst>
              <a:ext uri="{FF2B5EF4-FFF2-40B4-BE49-F238E27FC236}">
                <a16:creationId xmlns:a16="http://schemas.microsoft.com/office/drawing/2014/main" id="{53898716-9EEC-F3BC-52D3-6DB9A101E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91B1B-98E7-C7AD-59B8-D04FF9D74114}"/>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306922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7D2A9-F979-4E62-C4F2-632CA3D06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EEF8B2-6A19-66D6-5FC6-8AF725C57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9264B-7AB5-9FE0-7034-8C270A16B5C2}"/>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5" name="Footer Placeholder 4">
            <a:extLst>
              <a:ext uri="{FF2B5EF4-FFF2-40B4-BE49-F238E27FC236}">
                <a16:creationId xmlns:a16="http://schemas.microsoft.com/office/drawing/2014/main" id="{8FF667F3-AFB4-F27E-A0B5-231B38C17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707C8-4DDE-F470-5FF0-1EEDA6A34724}"/>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35136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7853-FDAE-1E67-C627-D6A8191C1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391F6-3D43-5C96-FF43-6DB5D4A13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1BA30-F30D-95EF-5ED9-384D5CA45865}"/>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5" name="Footer Placeholder 4">
            <a:extLst>
              <a:ext uri="{FF2B5EF4-FFF2-40B4-BE49-F238E27FC236}">
                <a16:creationId xmlns:a16="http://schemas.microsoft.com/office/drawing/2014/main" id="{25F7814C-293A-23D4-9562-DE63021B2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C5B4D-D9BD-6040-CED7-5082998162A0}"/>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23692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B9F0-4D37-1716-94A1-4AEBBFB8A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13EC35-ACD5-E552-EB54-A5186348E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05FBA-DC36-B295-585A-1AAD6DE573FA}"/>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5" name="Footer Placeholder 4">
            <a:extLst>
              <a:ext uri="{FF2B5EF4-FFF2-40B4-BE49-F238E27FC236}">
                <a16:creationId xmlns:a16="http://schemas.microsoft.com/office/drawing/2014/main" id="{CFFE2E54-78EB-E032-6A1E-28F6AF7BC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17E69-C98E-CEFE-AB3D-0D10E4E34E8E}"/>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339237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533C-99F5-048C-460E-7EB09C49D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6963B-A72B-9D35-E493-FC4B03D88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F1426-D5BE-E59C-8679-0563A4F83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35D8E3-01BC-453C-A164-481D98FE0544}"/>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6" name="Footer Placeholder 5">
            <a:extLst>
              <a:ext uri="{FF2B5EF4-FFF2-40B4-BE49-F238E27FC236}">
                <a16:creationId xmlns:a16="http://schemas.microsoft.com/office/drawing/2014/main" id="{00381771-9D47-2733-189C-637AD77FE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AFD5A-E3DD-3775-1AE1-BEB12C3F386A}"/>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56392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A68F-09DC-0889-C139-BC8F62C02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7939E-160C-E9F3-95CC-5468BE493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438CD-507A-8230-EE6D-B4F9222CBB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FD69C-B1B2-CEE5-44E4-4A44B5EC7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8ECD8-F737-E2D3-A335-C5DAF4F949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B1A1C9-3F79-6111-51B0-078A5E088071}"/>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8" name="Footer Placeholder 7">
            <a:extLst>
              <a:ext uri="{FF2B5EF4-FFF2-40B4-BE49-F238E27FC236}">
                <a16:creationId xmlns:a16="http://schemas.microsoft.com/office/drawing/2014/main" id="{634087B8-2450-9D5F-1F63-00EE70A842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06CFEA-39C3-4F63-2C11-FF107213FF42}"/>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299360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2763-97F7-D247-9821-979DC11A7C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B56B4C-C10E-0CAC-49DF-210AD06E9F6B}"/>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4" name="Footer Placeholder 3">
            <a:extLst>
              <a:ext uri="{FF2B5EF4-FFF2-40B4-BE49-F238E27FC236}">
                <a16:creationId xmlns:a16="http://schemas.microsoft.com/office/drawing/2014/main" id="{6DB8758C-8999-4BB2-1CD1-DD06DDD33B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93670-C938-9D03-A9DA-5A664FD2836D}"/>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50064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5FDDC-FF6F-9DC8-3748-623F3AE1960A}"/>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3" name="Footer Placeholder 2">
            <a:extLst>
              <a:ext uri="{FF2B5EF4-FFF2-40B4-BE49-F238E27FC236}">
                <a16:creationId xmlns:a16="http://schemas.microsoft.com/office/drawing/2014/main" id="{F997480A-7791-CB99-F4BB-BF403623C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45519-A6EC-05B2-49E2-EE982243EB53}"/>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427186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8D86-0E04-936C-80F4-8FD0AEB43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FBBE97-4660-7CBB-60A1-A24C4CF14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D4FF79-C7A7-6B31-9915-B3BEAA309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C4042-97F6-E7C0-62C5-175D59903574}"/>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6" name="Footer Placeholder 5">
            <a:extLst>
              <a:ext uri="{FF2B5EF4-FFF2-40B4-BE49-F238E27FC236}">
                <a16:creationId xmlns:a16="http://schemas.microsoft.com/office/drawing/2014/main" id="{E37F525E-2796-2E9C-8EDB-16A060660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BAEFA-E541-53E1-5294-481A087F8D35}"/>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178413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C410-D59E-B85B-AFAE-D4641E03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D4F6EB-3804-6170-81A7-D3A3826D0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07E92-8D99-03FE-4D76-740F67ADB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F336A-8492-2555-53E1-15C65DC69670}"/>
              </a:ext>
            </a:extLst>
          </p:cNvPr>
          <p:cNvSpPr>
            <a:spLocks noGrp="1"/>
          </p:cNvSpPr>
          <p:nvPr>
            <p:ph type="dt" sz="half" idx="10"/>
          </p:nvPr>
        </p:nvSpPr>
        <p:spPr/>
        <p:txBody>
          <a:bodyPr/>
          <a:lstStyle/>
          <a:p>
            <a:fld id="{1ECF90D4-F10C-41FC-945B-30B38D03FC4F}" type="datetimeFigureOut">
              <a:rPr lang="en-US" smtClean="0"/>
              <a:t>4/5/2023</a:t>
            </a:fld>
            <a:endParaRPr lang="en-US"/>
          </a:p>
        </p:txBody>
      </p:sp>
      <p:sp>
        <p:nvSpPr>
          <p:cNvPr id="6" name="Footer Placeholder 5">
            <a:extLst>
              <a:ext uri="{FF2B5EF4-FFF2-40B4-BE49-F238E27FC236}">
                <a16:creationId xmlns:a16="http://schemas.microsoft.com/office/drawing/2014/main" id="{83FD185C-E9D5-E16F-BABC-E67B6D108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A5E30-53C0-D0EE-7567-6A7D513B3317}"/>
              </a:ext>
            </a:extLst>
          </p:cNvPr>
          <p:cNvSpPr>
            <a:spLocks noGrp="1"/>
          </p:cNvSpPr>
          <p:nvPr>
            <p:ph type="sldNum" sz="quarter" idx="12"/>
          </p:nvPr>
        </p:nvSpPr>
        <p:spPr/>
        <p:txBody>
          <a:bodyPr/>
          <a:lstStyle/>
          <a:p>
            <a:fld id="{5688AC0A-42E0-4A7C-9816-C3222EFC4C90}" type="slidenum">
              <a:rPr lang="en-US" smtClean="0"/>
              <a:t>‹#›</a:t>
            </a:fld>
            <a:endParaRPr lang="en-US"/>
          </a:p>
        </p:txBody>
      </p:sp>
    </p:spTree>
    <p:extLst>
      <p:ext uri="{BB962C8B-B14F-4D97-AF65-F5344CB8AC3E}">
        <p14:creationId xmlns:p14="http://schemas.microsoft.com/office/powerpoint/2010/main" val="150701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D4067-56AB-6C5D-6DE3-8298EE511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435DEA-A804-284E-333F-FA4A5979D0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1882F-7500-8465-0590-CBC38D9A3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F90D4-F10C-41FC-945B-30B38D03FC4F}" type="datetimeFigureOut">
              <a:rPr lang="en-US" smtClean="0"/>
              <a:t>4/5/2023</a:t>
            </a:fld>
            <a:endParaRPr lang="en-US"/>
          </a:p>
        </p:txBody>
      </p:sp>
      <p:sp>
        <p:nvSpPr>
          <p:cNvPr id="5" name="Footer Placeholder 4">
            <a:extLst>
              <a:ext uri="{FF2B5EF4-FFF2-40B4-BE49-F238E27FC236}">
                <a16:creationId xmlns:a16="http://schemas.microsoft.com/office/drawing/2014/main" id="{CD5BE75F-C25B-9444-DCAE-5D30F48AB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8BA7A9-4EA8-80F5-4983-D307982D8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8AC0A-42E0-4A7C-9816-C3222EFC4C90}" type="slidenum">
              <a:rPr lang="en-US" smtClean="0"/>
              <a:t>‹#›</a:t>
            </a:fld>
            <a:endParaRPr lang="en-US"/>
          </a:p>
        </p:txBody>
      </p:sp>
    </p:spTree>
    <p:extLst>
      <p:ext uri="{BB962C8B-B14F-4D97-AF65-F5344CB8AC3E}">
        <p14:creationId xmlns:p14="http://schemas.microsoft.com/office/powerpoint/2010/main" val="366739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11AB9-3F6F-5F69-5A6A-C67A69CBE59F}"/>
              </a:ext>
            </a:extLst>
          </p:cNvPr>
          <p:cNvSpPr>
            <a:spLocks noGrp="1"/>
          </p:cNvSpPr>
          <p:nvPr>
            <p:ph type="ctrTitle"/>
          </p:nvPr>
        </p:nvSpPr>
        <p:spPr/>
        <p:txBody>
          <a:bodyPr/>
          <a:lstStyle/>
          <a:p>
            <a:r>
              <a:rPr lang="en-US" dirty="0"/>
              <a:t>Basic RISC CPU (BRC) Verification</a:t>
            </a:r>
          </a:p>
        </p:txBody>
      </p:sp>
      <p:sp>
        <p:nvSpPr>
          <p:cNvPr id="5" name="Subtitle 4">
            <a:extLst>
              <a:ext uri="{FF2B5EF4-FFF2-40B4-BE49-F238E27FC236}">
                <a16:creationId xmlns:a16="http://schemas.microsoft.com/office/drawing/2014/main" id="{DAE1F7C5-C9C1-D478-E453-0E2CE0833189}"/>
              </a:ext>
            </a:extLst>
          </p:cNvPr>
          <p:cNvSpPr>
            <a:spLocks noGrp="1"/>
          </p:cNvSpPr>
          <p:nvPr>
            <p:ph type="subTitle" idx="1"/>
          </p:nvPr>
        </p:nvSpPr>
        <p:spPr/>
        <p:txBody>
          <a:bodyPr/>
          <a:lstStyle/>
          <a:p>
            <a:r>
              <a:rPr lang="en-US" dirty="0"/>
              <a:t>By Spencer Hernandez</a:t>
            </a:r>
          </a:p>
        </p:txBody>
      </p:sp>
    </p:spTree>
    <p:extLst>
      <p:ext uri="{BB962C8B-B14F-4D97-AF65-F5344CB8AC3E}">
        <p14:creationId xmlns:p14="http://schemas.microsoft.com/office/powerpoint/2010/main" val="96130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1DF69F6-7C5B-725F-0294-D3A2A28AD36D}"/>
              </a:ext>
            </a:extLst>
          </p:cNvPr>
          <p:cNvPicPr>
            <a:picLocks noChangeAspect="1"/>
          </p:cNvPicPr>
          <p:nvPr/>
        </p:nvPicPr>
        <p:blipFill>
          <a:blip r:embed="rId2"/>
          <a:stretch>
            <a:fillRect/>
          </a:stretch>
        </p:blipFill>
        <p:spPr>
          <a:xfrm>
            <a:off x="298140" y="921431"/>
            <a:ext cx="5061521" cy="1832619"/>
          </a:xfrm>
          <a:prstGeom prst="rect">
            <a:avLst/>
          </a:prstGeom>
        </p:spPr>
      </p:pic>
      <p:pic>
        <p:nvPicPr>
          <p:cNvPr id="17" name="Picture 16">
            <a:extLst>
              <a:ext uri="{FF2B5EF4-FFF2-40B4-BE49-F238E27FC236}">
                <a16:creationId xmlns:a16="http://schemas.microsoft.com/office/drawing/2014/main" id="{8348D3C9-81FE-A88D-17E1-5114267A4377}"/>
              </a:ext>
            </a:extLst>
          </p:cNvPr>
          <p:cNvPicPr>
            <a:picLocks noChangeAspect="1"/>
          </p:cNvPicPr>
          <p:nvPr/>
        </p:nvPicPr>
        <p:blipFill>
          <a:blip r:embed="rId3"/>
          <a:stretch>
            <a:fillRect/>
          </a:stretch>
        </p:blipFill>
        <p:spPr>
          <a:xfrm>
            <a:off x="2155995" y="2848583"/>
            <a:ext cx="9197805" cy="3770760"/>
          </a:xfrm>
          <a:prstGeom prst="rect">
            <a:avLst/>
          </a:prstGeom>
        </p:spPr>
      </p:pic>
      <p:sp>
        <p:nvSpPr>
          <p:cNvPr id="4" name="Title 3">
            <a:extLst>
              <a:ext uri="{FF2B5EF4-FFF2-40B4-BE49-F238E27FC236}">
                <a16:creationId xmlns:a16="http://schemas.microsoft.com/office/drawing/2014/main" id="{597982D9-C32D-6CFA-B4AD-D7157F1A7B66}"/>
              </a:ext>
            </a:extLst>
          </p:cNvPr>
          <p:cNvSpPr>
            <a:spLocks noGrp="1"/>
          </p:cNvSpPr>
          <p:nvPr>
            <p:ph type="title"/>
          </p:nvPr>
        </p:nvSpPr>
        <p:spPr>
          <a:xfrm>
            <a:off x="838200" y="-176740"/>
            <a:ext cx="10515600" cy="1325563"/>
          </a:xfrm>
        </p:spPr>
        <p:txBody>
          <a:bodyPr/>
          <a:lstStyle/>
          <a:p>
            <a:r>
              <a:rPr lang="en-US" dirty="0"/>
              <a:t>Load Store Tests (</a:t>
            </a:r>
            <a:r>
              <a:rPr lang="en-US" dirty="0" err="1"/>
              <a:t>load_store_tests</a:t>
            </a:r>
            <a:r>
              <a:rPr lang="en-US" dirty="0"/>
              <a:t>)</a:t>
            </a:r>
          </a:p>
        </p:txBody>
      </p:sp>
      <p:sp>
        <p:nvSpPr>
          <p:cNvPr id="5" name="Rectangle 4">
            <a:extLst>
              <a:ext uri="{FF2B5EF4-FFF2-40B4-BE49-F238E27FC236}">
                <a16:creationId xmlns:a16="http://schemas.microsoft.com/office/drawing/2014/main" id="{CADD58EC-7853-F728-7C04-1891F45D4CDB}"/>
              </a:ext>
            </a:extLst>
          </p:cNvPr>
          <p:cNvSpPr/>
          <p:nvPr/>
        </p:nvSpPr>
        <p:spPr>
          <a:xfrm>
            <a:off x="2229152" y="921431"/>
            <a:ext cx="1191750" cy="194785"/>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29F197B-25D9-7896-0F83-19F669643937}"/>
              </a:ext>
            </a:extLst>
          </p:cNvPr>
          <p:cNvSpPr/>
          <p:nvPr/>
        </p:nvSpPr>
        <p:spPr>
          <a:xfrm>
            <a:off x="316428" y="1148822"/>
            <a:ext cx="5000546" cy="160965"/>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D851BC-04A6-E13C-09B1-2A031EA2239F}"/>
              </a:ext>
            </a:extLst>
          </p:cNvPr>
          <p:cNvSpPr/>
          <p:nvPr/>
        </p:nvSpPr>
        <p:spPr>
          <a:xfrm>
            <a:off x="316428" y="1350025"/>
            <a:ext cx="5000546" cy="160965"/>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87EEEB4-6052-4156-498C-FD9456C795A6}"/>
              </a:ext>
            </a:extLst>
          </p:cNvPr>
          <p:cNvSpPr/>
          <p:nvPr/>
        </p:nvSpPr>
        <p:spPr>
          <a:xfrm>
            <a:off x="316428" y="1541702"/>
            <a:ext cx="5000546" cy="189927"/>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054EA0-B590-F1CD-35DC-4D2B229DA737}"/>
              </a:ext>
            </a:extLst>
          </p:cNvPr>
          <p:cNvSpPr/>
          <p:nvPr/>
        </p:nvSpPr>
        <p:spPr>
          <a:xfrm>
            <a:off x="316428" y="1766124"/>
            <a:ext cx="5000546" cy="154863"/>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A7C658-DC98-B654-C506-8AADFD0C38B7}"/>
              </a:ext>
            </a:extLst>
          </p:cNvPr>
          <p:cNvSpPr/>
          <p:nvPr/>
        </p:nvSpPr>
        <p:spPr>
          <a:xfrm>
            <a:off x="316428" y="1955482"/>
            <a:ext cx="5000546" cy="172482"/>
          </a:xfrm>
          <a:prstGeom prst="rect">
            <a:avLst/>
          </a:prstGeom>
          <a:noFill/>
          <a:ln w="38100">
            <a:solidFill>
              <a:srgbClr val="349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FF02CB-4842-13A4-F8F7-91A008918A7A}"/>
              </a:ext>
            </a:extLst>
          </p:cNvPr>
          <p:cNvSpPr/>
          <p:nvPr/>
        </p:nvSpPr>
        <p:spPr>
          <a:xfrm>
            <a:off x="316428" y="2156685"/>
            <a:ext cx="5000546" cy="160965"/>
          </a:xfrm>
          <a:prstGeom prst="rect">
            <a:avLst/>
          </a:prstGeom>
          <a:noFill/>
          <a:ln w="38100">
            <a:solidFill>
              <a:srgbClr val="657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C94C692-0CDD-0C37-1DDD-B043AC62F222}"/>
              </a:ext>
            </a:extLst>
          </p:cNvPr>
          <p:cNvSpPr/>
          <p:nvPr/>
        </p:nvSpPr>
        <p:spPr>
          <a:xfrm>
            <a:off x="316428" y="2348362"/>
            <a:ext cx="5000546" cy="189927"/>
          </a:xfrm>
          <a:prstGeom prst="rect">
            <a:avLst/>
          </a:prstGeom>
          <a:noFill/>
          <a:ln w="38100">
            <a:solidFill>
              <a:srgbClr val="956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55879-1B63-D0C5-16CA-74D1AE074100}"/>
              </a:ext>
            </a:extLst>
          </p:cNvPr>
          <p:cNvSpPr/>
          <p:nvPr/>
        </p:nvSpPr>
        <p:spPr>
          <a:xfrm>
            <a:off x="316428" y="2572784"/>
            <a:ext cx="5000546" cy="189927"/>
          </a:xfrm>
          <a:prstGeom prst="rect">
            <a:avLst/>
          </a:prstGeom>
          <a:noFill/>
          <a:ln w="38100">
            <a:solidFill>
              <a:srgbClr val="F66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E1D0EE-6039-F523-01DA-00DD7A79F154}"/>
              </a:ext>
            </a:extLst>
          </p:cNvPr>
          <p:cNvSpPr/>
          <p:nvPr/>
        </p:nvSpPr>
        <p:spPr>
          <a:xfrm>
            <a:off x="2263485" y="6168789"/>
            <a:ext cx="3095125" cy="450554"/>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346F24-47E9-508B-4C01-95C5D09FDD56}"/>
              </a:ext>
            </a:extLst>
          </p:cNvPr>
          <p:cNvSpPr/>
          <p:nvPr/>
        </p:nvSpPr>
        <p:spPr>
          <a:xfrm>
            <a:off x="2263485" y="5736994"/>
            <a:ext cx="3095125" cy="431794"/>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A3E521A-DCDF-DA75-4B99-59EE951E0074}"/>
              </a:ext>
            </a:extLst>
          </p:cNvPr>
          <p:cNvSpPr/>
          <p:nvPr/>
        </p:nvSpPr>
        <p:spPr>
          <a:xfrm>
            <a:off x="2263483" y="5286439"/>
            <a:ext cx="3095125" cy="450554"/>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56663F2-DAF1-0968-9165-423A5C73C331}"/>
              </a:ext>
            </a:extLst>
          </p:cNvPr>
          <p:cNvSpPr/>
          <p:nvPr/>
        </p:nvSpPr>
        <p:spPr>
          <a:xfrm>
            <a:off x="2263481" y="4846587"/>
            <a:ext cx="3095125" cy="442420"/>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CA85A7-BA01-32F3-2544-F085CB917291}"/>
              </a:ext>
            </a:extLst>
          </p:cNvPr>
          <p:cNvSpPr/>
          <p:nvPr/>
        </p:nvSpPr>
        <p:spPr>
          <a:xfrm>
            <a:off x="2263481" y="4408640"/>
            <a:ext cx="3095125" cy="437946"/>
          </a:xfrm>
          <a:prstGeom prst="rect">
            <a:avLst/>
          </a:prstGeom>
          <a:noFill/>
          <a:ln w="38100">
            <a:solidFill>
              <a:srgbClr val="349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89AE24-3A77-D2F1-11BC-5A918D597FE5}"/>
              </a:ext>
            </a:extLst>
          </p:cNvPr>
          <p:cNvSpPr/>
          <p:nvPr/>
        </p:nvSpPr>
        <p:spPr>
          <a:xfrm>
            <a:off x="2262575" y="3958085"/>
            <a:ext cx="3095125" cy="450554"/>
          </a:xfrm>
          <a:prstGeom prst="rect">
            <a:avLst/>
          </a:prstGeom>
          <a:noFill/>
          <a:ln w="38100">
            <a:solidFill>
              <a:srgbClr val="657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F8BB566-A6C8-3CA7-B847-097D183A4FB2}"/>
              </a:ext>
            </a:extLst>
          </p:cNvPr>
          <p:cNvSpPr/>
          <p:nvPr/>
        </p:nvSpPr>
        <p:spPr>
          <a:xfrm>
            <a:off x="2262575" y="3507767"/>
            <a:ext cx="3095125" cy="448426"/>
          </a:xfrm>
          <a:prstGeom prst="rect">
            <a:avLst/>
          </a:prstGeom>
          <a:noFill/>
          <a:ln w="38100">
            <a:solidFill>
              <a:srgbClr val="956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DD24ED-B409-D00B-1FDF-01EB2A2E2304}"/>
              </a:ext>
            </a:extLst>
          </p:cNvPr>
          <p:cNvSpPr/>
          <p:nvPr/>
        </p:nvSpPr>
        <p:spPr>
          <a:xfrm>
            <a:off x="2282994" y="3068945"/>
            <a:ext cx="3095125" cy="444332"/>
          </a:xfrm>
          <a:prstGeom prst="rect">
            <a:avLst/>
          </a:prstGeom>
          <a:noFill/>
          <a:ln w="38100">
            <a:solidFill>
              <a:srgbClr val="F66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9293D73-C27F-C9F9-6CAA-A7E2E1D5EAC5}"/>
              </a:ext>
            </a:extLst>
          </p:cNvPr>
          <p:cNvSpPr/>
          <p:nvPr/>
        </p:nvSpPr>
        <p:spPr>
          <a:xfrm>
            <a:off x="2155997" y="2839439"/>
            <a:ext cx="3187295" cy="131690"/>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3">
            <a:extLst>
              <a:ext uri="{FF2B5EF4-FFF2-40B4-BE49-F238E27FC236}">
                <a16:creationId xmlns:a16="http://schemas.microsoft.com/office/drawing/2014/main" id="{A5295BB2-5B4B-7C02-CE5B-05F4C727A78C}"/>
              </a:ext>
            </a:extLst>
          </p:cNvPr>
          <p:cNvSpPr txBox="1">
            <a:spLocks/>
          </p:cNvSpPr>
          <p:nvPr/>
        </p:nvSpPr>
        <p:spPr>
          <a:xfrm>
            <a:off x="5337393" y="1596810"/>
            <a:ext cx="1984560" cy="2560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Java-based simulator results</a:t>
            </a:r>
          </a:p>
        </p:txBody>
      </p:sp>
      <p:sp>
        <p:nvSpPr>
          <p:cNvPr id="31" name="Title 3">
            <a:extLst>
              <a:ext uri="{FF2B5EF4-FFF2-40B4-BE49-F238E27FC236}">
                <a16:creationId xmlns:a16="http://schemas.microsoft.com/office/drawing/2014/main" id="{4AECE8A6-55C2-ACB2-4343-73B39560065A}"/>
              </a:ext>
            </a:extLst>
          </p:cNvPr>
          <p:cNvSpPr txBox="1">
            <a:spLocks/>
          </p:cNvSpPr>
          <p:nvPr/>
        </p:nvSpPr>
        <p:spPr>
          <a:xfrm>
            <a:off x="689979" y="5012567"/>
            <a:ext cx="1984560" cy="25602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Modelsim</a:t>
            </a:r>
            <a:r>
              <a:rPr lang="en-US" sz="1600" dirty="0"/>
              <a:t> results</a:t>
            </a:r>
          </a:p>
        </p:txBody>
      </p:sp>
    </p:spTree>
    <p:extLst>
      <p:ext uri="{BB962C8B-B14F-4D97-AF65-F5344CB8AC3E}">
        <p14:creationId xmlns:p14="http://schemas.microsoft.com/office/powerpoint/2010/main" val="84069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26028-1407-9EC6-1B8D-2B50E96A20C8}"/>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5EE4295D-DCF8-58C4-3DF0-5061BB40AA81}"/>
              </a:ext>
            </a:extLst>
          </p:cNvPr>
          <p:cNvSpPr>
            <a:spLocks noGrp="1"/>
          </p:cNvSpPr>
          <p:nvPr>
            <p:ph idx="1"/>
          </p:nvPr>
        </p:nvSpPr>
        <p:spPr/>
        <p:txBody>
          <a:bodyPr/>
          <a:lstStyle/>
          <a:p>
            <a:pPr marL="0" indent="0">
              <a:buNone/>
            </a:pPr>
            <a:r>
              <a:rPr lang="en-US" dirty="0"/>
              <a:t>After successfully simulating the tests in the Java-based simulator and running the tests in </a:t>
            </a:r>
            <a:r>
              <a:rPr lang="en-US" dirty="0" err="1"/>
              <a:t>Modelsim</a:t>
            </a:r>
            <a:r>
              <a:rPr lang="en-US" dirty="0"/>
              <a:t>, we can see that for each test, the final state (the values held in all the registers) of each simulation matches. Therefore, the entirety of the instruction set of the CPU is functioning properly, and we can conclude that the functionality of this Basic RISC CPU is verified.</a:t>
            </a:r>
          </a:p>
        </p:txBody>
      </p:sp>
    </p:spTree>
    <p:extLst>
      <p:ext uri="{BB962C8B-B14F-4D97-AF65-F5344CB8AC3E}">
        <p14:creationId xmlns:p14="http://schemas.microsoft.com/office/powerpoint/2010/main" val="179306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26028-1407-9EC6-1B8D-2B50E96A20C8}"/>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5EE4295D-DCF8-58C4-3DF0-5061BB40AA81}"/>
              </a:ext>
            </a:extLst>
          </p:cNvPr>
          <p:cNvSpPr>
            <a:spLocks noGrp="1"/>
          </p:cNvSpPr>
          <p:nvPr>
            <p:ph idx="1"/>
          </p:nvPr>
        </p:nvSpPr>
        <p:spPr/>
        <p:txBody>
          <a:bodyPr/>
          <a:lstStyle/>
          <a:p>
            <a:pPr marL="0" indent="0">
              <a:buNone/>
            </a:pPr>
            <a:r>
              <a:rPr lang="en-US" dirty="0"/>
              <a:t>In this report, we aim to verify that the instruction set of the BRC we have been building this semester is fully functional. This will be done by simulating four assembly programs in a Java-based simulator, as well as in </a:t>
            </a:r>
            <a:r>
              <a:rPr lang="en-US" dirty="0" err="1"/>
              <a:t>Modelsim</a:t>
            </a:r>
            <a:r>
              <a:rPr lang="en-US" dirty="0"/>
              <a:t>, and verifying that the final state of each machine matches. Once we do this, we will know that the instructions perform as we intend them to, so the CPU will be operational.</a:t>
            </a:r>
          </a:p>
        </p:txBody>
      </p:sp>
    </p:spTree>
    <p:extLst>
      <p:ext uri="{BB962C8B-B14F-4D97-AF65-F5344CB8AC3E}">
        <p14:creationId xmlns:p14="http://schemas.microsoft.com/office/powerpoint/2010/main" val="30389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4A7527-FB71-50E7-0C3A-BB76BD0F3592}"/>
              </a:ext>
            </a:extLst>
          </p:cNvPr>
          <p:cNvSpPr>
            <a:spLocks noGrp="1"/>
          </p:cNvSpPr>
          <p:nvPr>
            <p:ph type="ctrTitle"/>
          </p:nvPr>
        </p:nvSpPr>
        <p:spPr/>
        <p:txBody>
          <a:bodyPr/>
          <a:lstStyle/>
          <a:p>
            <a:r>
              <a:rPr lang="en-US" dirty="0"/>
              <a:t>Add Tests (add)</a:t>
            </a:r>
          </a:p>
        </p:txBody>
      </p:sp>
      <p:sp>
        <p:nvSpPr>
          <p:cNvPr id="6" name="Subtitle 5">
            <a:extLst>
              <a:ext uri="{FF2B5EF4-FFF2-40B4-BE49-F238E27FC236}">
                <a16:creationId xmlns:a16="http://schemas.microsoft.com/office/drawing/2014/main" id="{91A33E8C-8DA2-3D8D-5DAE-2596CFFF7C20}"/>
              </a:ext>
            </a:extLst>
          </p:cNvPr>
          <p:cNvSpPr>
            <a:spLocks noGrp="1"/>
          </p:cNvSpPr>
          <p:nvPr>
            <p:ph type="subTitle" idx="1"/>
          </p:nvPr>
        </p:nvSpPr>
        <p:spPr/>
        <p:txBody>
          <a:bodyPr/>
          <a:lstStyle/>
          <a:p>
            <a:r>
              <a:rPr lang="en-US" dirty="0"/>
              <a:t>This program verifies the la, add, </a:t>
            </a:r>
            <a:r>
              <a:rPr lang="en-US" dirty="0" err="1"/>
              <a:t>st</a:t>
            </a:r>
            <a:r>
              <a:rPr lang="en-US" dirty="0"/>
              <a:t>, </a:t>
            </a:r>
            <a:r>
              <a:rPr lang="en-US" dirty="0" err="1"/>
              <a:t>ld</a:t>
            </a:r>
            <a:r>
              <a:rPr lang="en-US" dirty="0"/>
              <a:t>, and stop instructions by loading 2 different numbers in different registers, adding them, storing them, and then loading them into a new register</a:t>
            </a:r>
          </a:p>
        </p:txBody>
      </p:sp>
    </p:spTree>
    <p:extLst>
      <p:ext uri="{BB962C8B-B14F-4D97-AF65-F5344CB8AC3E}">
        <p14:creationId xmlns:p14="http://schemas.microsoft.com/office/powerpoint/2010/main" val="225782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7982D9-C32D-6CFA-B4AD-D7157F1A7B66}"/>
              </a:ext>
            </a:extLst>
          </p:cNvPr>
          <p:cNvSpPr>
            <a:spLocks noGrp="1"/>
          </p:cNvSpPr>
          <p:nvPr>
            <p:ph type="title"/>
          </p:nvPr>
        </p:nvSpPr>
        <p:spPr/>
        <p:txBody>
          <a:bodyPr/>
          <a:lstStyle/>
          <a:p>
            <a:r>
              <a:rPr lang="en-US" dirty="0"/>
              <a:t>Add Tests (add)</a:t>
            </a:r>
          </a:p>
        </p:txBody>
      </p:sp>
      <p:pic>
        <p:nvPicPr>
          <p:cNvPr id="3" name="Picture 2">
            <a:extLst>
              <a:ext uri="{FF2B5EF4-FFF2-40B4-BE49-F238E27FC236}">
                <a16:creationId xmlns:a16="http://schemas.microsoft.com/office/drawing/2014/main" id="{1AD98451-F65B-DA05-B640-7A61BD2551D6}"/>
              </a:ext>
            </a:extLst>
          </p:cNvPr>
          <p:cNvPicPr>
            <a:picLocks noChangeAspect="1"/>
          </p:cNvPicPr>
          <p:nvPr/>
        </p:nvPicPr>
        <p:blipFill>
          <a:blip r:embed="rId2"/>
          <a:stretch>
            <a:fillRect/>
          </a:stretch>
        </p:blipFill>
        <p:spPr>
          <a:xfrm>
            <a:off x="1836348" y="1690688"/>
            <a:ext cx="6810406" cy="2469066"/>
          </a:xfrm>
          <a:prstGeom prst="rect">
            <a:avLst/>
          </a:prstGeom>
        </p:spPr>
      </p:pic>
      <p:pic>
        <p:nvPicPr>
          <p:cNvPr id="7" name="Picture 6">
            <a:extLst>
              <a:ext uri="{FF2B5EF4-FFF2-40B4-BE49-F238E27FC236}">
                <a16:creationId xmlns:a16="http://schemas.microsoft.com/office/drawing/2014/main" id="{28B3EA4E-E1EC-D405-4794-34C9B97374AC}"/>
              </a:ext>
            </a:extLst>
          </p:cNvPr>
          <p:cNvPicPr>
            <a:picLocks noChangeAspect="1"/>
          </p:cNvPicPr>
          <p:nvPr/>
        </p:nvPicPr>
        <p:blipFill rotWithShape="1">
          <a:blip r:embed="rId3"/>
          <a:srcRect l="21676"/>
          <a:stretch/>
        </p:blipFill>
        <p:spPr>
          <a:xfrm>
            <a:off x="157652" y="5014778"/>
            <a:ext cx="11876695" cy="1078030"/>
          </a:xfrm>
          <a:prstGeom prst="rect">
            <a:avLst/>
          </a:prstGeom>
        </p:spPr>
      </p:pic>
      <p:sp>
        <p:nvSpPr>
          <p:cNvPr id="8" name="Rectangle 7">
            <a:extLst>
              <a:ext uri="{FF2B5EF4-FFF2-40B4-BE49-F238E27FC236}">
                <a16:creationId xmlns:a16="http://schemas.microsoft.com/office/drawing/2014/main" id="{A6BAE6F0-341B-5FA3-AC8D-BB6B4937E71F}"/>
              </a:ext>
            </a:extLst>
          </p:cNvPr>
          <p:cNvSpPr/>
          <p:nvPr/>
        </p:nvSpPr>
        <p:spPr>
          <a:xfrm>
            <a:off x="4443753" y="1714277"/>
            <a:ext cx="1606248" cy="262630"/>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C90F32-DAAE-06CE-9065-5CED549CB3F1}"/>
              </a:ext>
            </a:extLst>
          </p:cNvPr>
          <p:cNvSpPr/>
          <p:nvPr/>
        </p:nvSpPr>
        <p:spPr>
          <a:xfrm>
            <a:off x="3594180" y="2000496"/>
            <a:ext cx="1647371" cy="241905"/>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6993F"/>
              </a:solidFill>
            </a:endParaRPr>
          </a:p>
        </p:txBody>
      </p:sp>
      <p:sp>
        <p:nvSpPr>
          <p:cNvPr id="10" name="Rectangle 9">
            <a:extLst>
              <a:ext uri="{FF2B5EF4-FFF2-40B4-BE49-F238E27FC236}">
                <a16:creationId xmlns:a16="http://schemas.microsoft.com/office/drawing/2014/main" id="{E414A3E4-951F-DD1D-E550-64AFBAA42737}"/>
              </a:ext>
            </a:extLst>
          </p:cNvPr>
          <p:cNvSpPr/>
          <p:nvPr/>
        </p:nvSpPr>
        <p:spPr>
          <a:xfrm>
            <a:off x="5268962" y="2000496"/>
            <a:ext cx="1647371" cy="241905"/>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ED1430-7F7F-1DEF-3782-27D2EAED06F4}"/>
              </a:ext>
            </a:extLst>
          </p:cNvPr>
          <p:cNvSpPr/>
          <p:nvPr/>
        </p:nvSpPr>
        <p:spPr>
          <a:xfrm>
            <a:off x="6943744" y="1996937"/>
            <a:ext cx="1647371" cy="249021"/>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64787A-EA6D-E7D7-C5EE-53CEF1F5B0C7}"/>
              </a:ext>
            </a:extLst>
          </p:cNvPr>
          <p:cNvSpPr/>
          <p:nvPr/>
        </p:nvSpPr>
        <p:spPr>
          <a:xfrm>
            <a:off x="1918137" y="2277023"/>
            <a:ext cx="1642895" cy="249021"/>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64E1F5-D2E0-DC16-B441-CA050D65F8BF}"/>
              </a:ext>
            </a:extLst>
          </p:cNvPr>
          <p:cNvSpPr/>
          <p:nvPr/>
        </p:nvSpPr>
        <p:spPr>
          <a:xfrm>
            <a:off x="157652" y="5913878"/>
            <a:ext cx="2330498" cy="166019"/>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B1B7CB-A19F-47C6-2A23-9BE0FE835DC9}"/>
              </a:ext>
            </a:extLst>
          </p:cNvPr>
          <p:cNvSpPr/>
          <p:nvPr/>
        </p:nvSpPr>
        <p:spPr>
          <a:xfrm>
            <a:off x="157652" y="5747859"/>
            <a:ext cx="2330498" cy="166019"/>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2D6B1D9-4863-BB86-F025-06183ABA2EC7}"/>
              </a:ext>
            </a:extLst>
          </p:cNvPr>
          <p:cNvSpPr/>
          <p:nvPr/>
        </p:nvSpPr>
        <p:spPr>
          <a:xfrm>
            <a:off x="157652" y="5563380"/>
            <a:ext cx="2330498" cy="184480"/>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D3709F-D006-EC60-D66C-D2E4B878D75E}"/>
              </a:ext>
            </a:extLst>
          </p:cNvPr>
          <p:cNvSpPr/>
          <p:nvPr/>
        </p:nvSpPr>
        <p:spPr>
          <a:xfrm>
            <a:off x="157652" y="5378900"/>
            <a:ext cx="2330498" cy="184480"/>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321F8F-F3F6-E2B1-24A4-B0D2A8D93E7F}"/>
              </a:ext>
            </a:extLst>
          </p:cNvPr>
          <p:cNvSpPr/>
          <p:nvPr/>
        </p:nvSpPr>
        <p:spPr>
          <a:xfrm>
            <a:off x="157652" y="5014777"/>
            <a:ext cx="2330498" cy="188154"/>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3">
            <a:extLst>
              <a:ext uri="{FF2B5EF4-FFF2-40B4-BE49-F238E27FC236}">
                <a16:creationId xmlns:a16="http://schemas.microsoft.com/office/drawing/2014/main" id="{140D35A0-693B-FF67-2F98-40A48D974BA5}"/>
              </a:ext>
            </a:extLst>
          </p:cNvPr>
          <p:cNvSpPr txBox="1">
            <a:spLocks/>
          </p:cNvSpPr>
          <p:nvPr/>
        </p:nvSpPr>
        <p:spPr>
          <a:xfrm>
            <a:off x="4276682" y="1411073"/>
            <a:ext cx="1984560" cy="2560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Java-based simulator results</a:t>
            </a:r>
          </a:p>
        </p:txBody>
      </p:sp>
      <p:sp>
        <p:nvSpPr>
          <p:cNvPr id="21" name="Title 3">
            <a:extLst>
              <a:ext uri="{FF2B5EF4-FFF2-40B4-BE49-F238E27FC236}">
                <a16:creationId xmlns:a16="http://schemas.microsoft.com/office/drawing/2014/main" id="{6A7A4433-2274-F2D9-F4F0-AE76782531C9}"/>
              </a:ext>
            </a:extLst>
          </p:cNvPr>
          <p:cNvSpPr txBox="1">
            <a:spLocks/>
          </p:cNvSpPr>
          <p:nvPr/>
        </p:nvSpPr>
        <p:spPr>
          <a:xfrm>
            <a:off x="4276682" y="4734391"/>
            <a:ext cx="1984560" cy="25602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Modelsim</a:t>
            </a:r>
            <a:r>
              <a:rPr lang="en-US" sz="1600" dirty="0"/>
              <a:t> results</a:t>
            </a:r>
          </a:p>
        </p:txBody>
      </p:sp>
    </p:spTree>
    <p:extLst>
      <p:ext uri="{BB962C8B-B14F-4D97-AF65-F5344CB8AC3E}">
        <p14:creationId xmlns:p14="http://schemas.microsoft.com/office/powerpoint/2010/main" val="108633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4A7527-FB71-50E7-0C3A-BB76BD0F3592}"/>
              </a:ext>
            </a:extLst>
          </p:cNvPr>
          <p:cNvSpPr>
            <a:spLocks noGrp="1"/>
          </p:cNvSpPr>
          <p:nvPr>
            <p:ph type="ctrTitle"/>
          </p:nvPr>
        </p:nvSpPr>
        <p:spPr/>
        <p:txBody>
          <a:bodyPr/>
          <a:lstStyle/>
          <a:p>
            <a:r>
              <a:rPr lang="en-US" dirty="0"/>
              <a:t>ALU Tests (</a:t>
            </a:r>
            <a:r>
              <a:rPr lang="en-US" dirty="0" err="1"/>
              <a:t>alu_tests</a:t>
            </a:r>
            <a:r>
              <a:rPr lang="en-US" dirty="0"/>
              <a:t>)</a:t>
            </a:r>
          </a:p>
        </p:txBody>
      </p:sp>
      <p:sp>
        <p:nvSpPr>
          <p:cNvPr id="6" name="Subtitle 5">
            <a:extLst>
              <a:ext uri="{FF2B5EF4-FFF2-40B4-BE49-F238E27FC236}">
                <a16:creationId xmlns:a16="http://schemas.microsoft.com/office/drawing/2014/main" id="{91A33E8C-8DA2-3D8D-5DAE-2596CFFF7C20}"/>
              </a:ext>
            </a:extLst>
          </p:cNvPr>
          <p:cNvSpPr>
            <a:spLocks noGrp="1"/>
          </p:cNvSpPr>
          <p:nvPr>
            <p:ph type="subTitle" idx="1"/>
          </p:nvPr>
        </p:nvSpPr>
        <p:spPr/>
        <p:txBody>
          <a:bodyPr>
            <a:normAutofit fontScale="70000" lnSpcReduction="20000"/>
          </a:bodyPr>
          <a:lstStyle/>
          <a:p>
            <a:pPr marL="342900" indent="-342900" algn="l">
              <a:buFont typeface="Arial" panose="020B0604020202020204" pitchFamily="34" charset="0"/>
              <a:buChar char="•"/>
            </a:pPr>
            <a:r>
              <a:rPr lang="en-US" dirty="0"/>
              <a:t>This program verifies the </a:t>
            </a:r>
            <a:r>
              <a:rPr lang="en-US" dirty="0" err="1"/>
              <a:t>br</a:t>
            </a:r>
            <a:r>
              <a:rPr lang="en-US" dirty="0"/>
              <a:t>, </a:t>
            </a:r>
            <a:r>
              <a:rPr lang="en-US" dirty="0" err="1"/>
              <a:t>addi</a:t>
            </a:r>
            <a:r>
              <a:rPr lang="en-US" dirty="0"/>
              <a:t>, and, or, sub, </a:t>
            </a:r>
            <a:r>
              <a:rPr lang="en-US" dirty="0" err="1"/>
              <a:t>ori</a:t>
            </a:r>
            <a:r>
              <a:rPr lang="en-US" dirty="0"/>
              <a:t>, </a:t>
            </a:r>
            <a:r>
              <a:rPr lang="en-US" dirty="0" err="1"/>
              <a:t>nop</a:t>
            </a:r>
            <a:r>
              <a:rPr lang="en-US" dirty="0"/>
              <a:t>, not, </a:t>
            </a:r>
            <a:r>
              <a:rPr lang="en-US" dirty="0" err="1"/>
              <a:t>shr</a:t>
            </a:r>
            <a:r>
              <a:rPr lang="en-US" dirty="0"/>
              <a:t>, </a:t>
            </a:r>
            <a:r>
              <a:rPr lang="en-US" dirty="0" err="1"/>
              <a:t>shc</a:t>
            </a:r>
            <a:r>
              <a:rPr lang="en-US" dirty="0"/>
              <a:t>, </a:t>
            </a:r>
            <a:r>
              <a:rPr lang="en-US" dirty="0" err="1"/>
              <a:t>shl</a:t>
            </a:r>
            <a:r>
              <a:rPr lang="en-US" dirty="0"/>
              <a:t>, </a:t>
            </a:r>
            <a:r>
              <a:rPr lang="en-US" dirty="0" err="1"/>
              <a:t>shra</a:t>
            </a:r>
            <a:r>
              <a:rPr lang="en-US" dirty="0"/>
              <a:t>, and </a:t>
            </a:r>
            <a:r>
              <a:rPr lang="en-US" dirty="0" err="1"/>
              <a:t>andi</a:t>
            </a:r>
            <a:r>
              <a:rPr lang="en-US" dirty="0"/>
              <a:t> instructions. </a:t>
            </a:r>
          </a:p>
          <a:p>
            <a:pPr marL="342900" indent="-342900" algn="l">
              <a:buFont typeface="Arial" panose="020B0604020202020204" pitchFamily="34" charset="0"/>
              <a:buChar char="•"/>
            </a:pPr>
            <a:r>
              <a:rPr lang="en-US" dirty="0"/>
              <a:t>Registers r1 through r15 are filled with their corresponding values (</a:t>
            </a:r>
            <a:r>
              <a:rPr lang="en-US" dirty="0" err="1"/>
              <a:t>ie</a:t>
            </a:r>
            <a:r>
              <a:rPr lang="en-US" dirty="0"/>
              <a:t>: r6 gets loaded with 6)</a:t>
            </a:r>
          </a:p>
          <a:p>
            <a:pPr marL="342900" indent="-342900" algn="l">
              <a:buFont typeface="Arial" panose="020B0604020202020204" pitchFamily="34" charset="0"/>
              <a:buChar char="•"/>
            </a:pPr>
            <a:r>
              <a:rPr lang="en-US" dirty="0"/>
              <a:t>Registers r16 through r23 are filled with strings that mostly contain F to see that the bits are being properly changed</a:t>
            </a:r>
          </a:p>
          <a:p>
            <a:pPr marL="342900" indent="-342900" algn="l">
              <a:buFont typeface="Arial" panose="020B0604020202020204" pitchFamily="34" charset="0"/>
              <a:buChar char="•"/>
            </a:pPr>
            <a:r>
              <a:rPr lang="en-US" dirty="0"/>
              <a:t>Registers r24 throughr31 are filled with their corresponding values (</a:t>
            </a:r>
            <a:r>
              <a:rPr lang="en-US" dirty="0" err="1"/>
              <a:t>ie</a:t>
            </a:r>
            <a:r>
              <a:rPr lang="en-US" dirty="0"/>
              <a:t>: r29 gets loaded with 29)</a:t>
            </a:r>
          </a:p>
          <a:p>
            <a:pPr algn="l"/>
            <a:endParaRPr lang="en-US" dirty="0"/>
          </a:p>
        </p:txBody>
      </p:sp>
    </p:spTree>
    <p:extLst>
      <p:ext uri="{BB962C8B-B14F-4D97-AF65-F5344CB8AC3E}">
        <p14:creationId xmlns:p14="http://schemas.microsoft.com/office/powerpoint/2010/main" val="326906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7982D9-C32D-6CFA-B4AD-D7157F1A7B66}"/>
              </a:ext>
            </a:extLst>
          </p:cNvPr>
          <p:cNvSpPr>
            <a:spLocks noGrp="1"/>
          </p:cNvSpPr>
          <p:nvPr>
            <p:ph type="title"/>
          </p:nvPr>
        </p:nvSpPr>
        <p:spPr>
          <a:xfrm>
            <a:off x="838200" y="-176740"/>
            <a:ext cx="10515600" cy="1325563"/>
          </a:xfrm>
        </p:spPr>
        <p:txBody>
          <a:bodyPr/>
          <a:lstStyle/>
          <a:p>
            <a:r>
              <a:rPr lang="en-US" dirty="0"/>
              <a:t>ALU Tests (</a:t>
            </a:r>
            <a:r>
              <a:rPr lang="en-US" dirty="0" err="1"/>
              <a:t>alu_tests</a:t>
            </a:r>
            <a:r>
              <a:rPr lang="en-US" dirty="0"/>
              <a:t>)</a:t>
            </a:r>
          </a:p>
        </p:txBody>
      </p:sp>
      <p:pic>
        <p:nvPicPr>
          <p:cNvPr id="2" name="Picture 1">
            <a:extLst>
              <a:ext uri="{FF2B5EF4-FFF2-40B4-BE49-F238E27FC236}">
                <a16:creationId xmlns:a16="http://schemas.microsoft.com/office/drawing/2014/main" id="{F9444D35-AF4A-3100-D31B-B4A473A23F75}"/>
              </a:ext>
            </a:extLst>
          </p:cNvPr>
          <p:cNvPicPr>
            <a:picLocks noChangeAspect="1"/>
          </p:cNvPicPr>
          <p:nvPr/>
        </p:nvPicPr>
        <p:blipFill>
          <a:blip r:embed="rId2"/>
          <a:stretch>
            <a:fillRect/>
          </a:stretch>
        </p:blipFill>
        <p:spPr>
          <a:xfrm>
            <a:off x="2155998" y="2854289"/>
            <a:ext cx="9878978" cy="3783577"/>
          </a:xfrm>
          <a:prstGeom prst="rect">
            <a:avLst/>
          </a:prstGeom>
        </p:spPr>
      </p:pic>
      <p:pic>
        <p:nvPicPr>
          <p:cNvPr id="7" name="Picture 6">
            <a:extLst>
              <a:ext uri="{FF2B5EF4-FFF2-40B4-BE49-F238E27FC236}">
                <a16:creationId xmlns:a16="http://schemas.microsoft.com/office/drawing/2014/main" id="{8D1F4C1E-B8EE-49F9-BD3E-1D36EFF7A329}"/>
              </a:ext>
            </a:extLst>
          </p:cNvPr>
          <p:cNvPicPr>
            <a:picLocks noChangeAspect="1"/>
          </p:cNvPicPr>
          <p:nvPr/>
        </p:nvPicPr>
        <p:blipFill>
          <a:blip r:embed="rId3"/>
          <a:stretch>
            <a:fillRect/>
          </a:stretch>
        </p:blipFill>
        <p:spPr>
          <a:xfrm>
            <a:off x="287253" y="921431"/>
            <a:ext cx="5071358" cy="1845727"/>
          </a:xfrm>
          <a:prstGeom prst="rect">
            <a:avLst/>
          </a:prstGeom>
        </p:spPr>
      </p:pic>
      <p:sp>
        <p:nvSpPr>
          <p:cNvPr id="5" name="Rectangle 4">
            <a:extLst>
              <a:ext uri="{FF2B5EF4-FFF2-40B4-BE49-F238E27FC236}">
                <a16:creationId xmlns:a16="http://schemas.microsoft.com/office/drawing/2014/main" id="{CADD58EC-7853-F728-7C04-1891F45D4CDB}"/>
              </a:ext>
            </a:extLst>
          </p:cNvPr>
          <p:cNvSpPr/>
          <p:nvPr/>
        </p:nvSpPr>
        <p:spPr>
          <a:xfrm>
            <a:off x="2229152" y="921431"/>
            <a:ext cx="1191750" cy="194785"/>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29F197B-25D9-7896-0F83-19F669643937}"/>
              </a:ext>
            </a:extLst>
          </p:cNvPr>
          <p:cNvSpPr/>
          <p:nvPr/>
        </p:nvSpPr>
        <p:spPr>
          <a:xfrm>
            <a:off x="316428" y="1148822"/>
            <a:ext cx="5000546" cy="160965"/>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D851BC-04A6-E13C-09B1-2A031EA2239F}"/>
              </a:ext>
            </a:extLst>
          </p:cNvPr>
          <p:cNvSpPr/>
          <p:nvPr/>
        </p:nvSpPr>
        <p:spPr>
          <a:xfrm>
            <a:off x="316428" y="1350025"/>
            <a:ext cx="5000546" cy="160965"/>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87EEEB4-6052-4156-498C-FD9456C795A6}"/>
              </a:ext>
            </a:extLst>
          </p:cNvPr>
          <p:cNvSpPr/>
          <p:nvPr/>
        </p:nvSpPr>
        <p:spPr>
          <a:xfrm>
            <a:off x="316428" y="1541702"/>
            <a:ext cx="5000546" cy="189927"/>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054EA0-B590-F1CD-35DC-4D2B229DA737}"/>
              </a:ext>
            </a:extLst>
          </p:cNvPr>
          <p:cNvSpPr/>
          <p:nvPr/>
        </p:nvSpPr>
        <p:spPr>
          <a:xfrm>
            <a:off x="316428" y="1766124"/>
            <a:ext cx="5000546" cy="154863"/>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A7C658-DC98-B654-C506-8AADFD0C38B7}"/>
              </a:ext>
            </a:extLst>
          </p:cNvPr>
          <p:cNvSpPr/>
          <p:nvPr/>
        </p:nvSpPr>
        <p:spPr>
          <a:xfrm>
            <a:off x="316428" y="1955482"/>
            <a:ext cx="5000546" cy="172482"/>
          </a:xfrm>
          <a:prstGeom prst="rect">
            <a:avLst/>
          </a:prstGeom>
          <a:noFill/>
          <a:ln w="38100">
            <a:solidFill>
              <a:srgbClr val="349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FF02CB-4842-13A4-F8F7-91A008918A7A}"/>
              </a:ext>
            </a:extLst>
          </p:cNvPr>
          <p:cNvSpPr/>
          <p:nvPr/>
        </p:nvSpPr>
        <p:spPr>
          <a:xfrm>
            <a:off x="316428" y="2156685"/>
            <a:ext cx="5000546" cy="160965"/>
          </a:xfrm>
          <a:prstGeom prst="rect">
            <a:avLst/>
          </a:prstGeom>
          <a:noFill/>
          <a:ln w="38100">
            <a:solidFill>
              <a:srgbClr val="657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C94C692-0CDD-0C37-1DDD-B043AC62F222}"/>
              </a:ext>
            </a:extLst>
          </p:cNvPr>
          <p:cNvSpPr/>
          <p:nvPr/>
        </p:nvSpPr>
        <p:spPr>
          <a:xfrm>
            <a:off x="316428" y="2348362"/>
            <a:ext cx="5000546" cy="189927"/>
          </a:xfrm>
          <a:prstGeom prst="rect">
            <a:avLst/>
          </a:prstGeom>
          <a:noFill/>
          <a:ln w="38100">
            <a:solidFill>
              <a:srgbClr val="956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55879-1B63-D0C5-16CA-74D1AE074100}"/>
              </a:ext>
            </a:extLst>
          </p:cNvPr>
          <p:cNvSpPr/>
          <p:nvPr/>
        </p:nvSpPr>
        <p:spPr>
          <a:xfrm>
            <a:off x="316428" y="2572784"/>
            <a:ext cx="5000546" cy="189927"/>
          </a:xfrm>
          <a:prstGeom prst="rect">
            <a:avLst/>
          </a:prstGeom>
          <a:noFill/>
          <a:ln w="38100">
            <a:solidFill>
              <a:srgbClr val="F66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E1D0EE-6039-F523-01DA-00DD7A79F154}"/>
              </a:ext>
            </a:extLst>
          </p:cNvPr>
          <p:cNvSpPr/>
          <p:nvPr/>
        </p:nvSpPr>
        <p:spPr>
          <a:xfrm>
            <a:off x="2263485" y="6168789"/>
            <a:ext cx="3095125" cy="450554"/>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346F24-47E9-508B-4C01-95C5D09FDD56}"/>
              </a:ext>
            </a:extLst>
          </p:cNvPr>
          <p:cNvSpPr/>
          <p:nvPr/>
        </p:nvSpPr>
        <p:spPr>
          <a:xfrm>
            <a:off x="2263485" y="5736994"/>
            <a:ext cx="3095125" cy="431794"/>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A3E521A-DCDF-DA75-4B99-59EE951E0074}"/>
              </a:ext>
            </a:extLst>
          </p:cNvPr>
          <p:cNvSpPr/>
          <p:nvPr/>
        </p:nvSpPr>
        <p:spPr>
          <a:xfrm>
            <a:off x="2263483" y="5286439"/>
            <a:ext cx="3095125" cy="450554"/>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56663F2-DAF1-0968-9165-423A5C73C331}"/>
              </a:ext>
            </a:extLst>
          </p:cNvPr>
          <p:cNvSpPr/>
          <p:nvPr/>
        </p:nvSpPr>
        <p:spPr>
          <a:xfrm>
            <a:off x="2263481" y="4846587"/>
            <a:ext cx="3095125" cy="442420"/>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CA85A7-BA01-32F3-2544-F085CB917291}"/>
              </a:ext>
            </a:extLst>
          </p:cNvPr>
          <p:cNvSpPr/>
          <p:nvPr/>
        </p:nvSpPr>
        <p:spPr>
          <a:xfrm>
            <a:off x="2263481" y="4408640"/>
            <a:ext cx="3095125" cy="437946"/>
          </a:xfrm>
          <a:prstGeom prst="rect">
            <a:avLst/>
          </a:prstGeom>
          <a:noFill/>
          <a:ln w="38100">
            <a:solidFill>
              <a:srgbClr val="349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89AE24-3A77-D2F1-11BC-5A918D597FE5}"/>
              </a:ext>
            </a:extLst>
          </p:cNvPr>
          <p:cNvSpPr/>
          <p:nvPr/>
        </p:nvSpPr>
        <p:spPr>
          <a:xfrm>
            <a:off x="2262575" y="3958085"/>
            <a:ext cx="3095125" cy="450554"/>
          </a:xfrm>
          <a:prstGeom prst="rect">
            <a:avLst/>
          </a:prstGeom>
          <a:noFill/>
          <a:ln w="38100">
            <a:solidFill>
              <a:srgbClr val="657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F8BB566-A6C8-3CA7-B847-097D183A4FB2}"/>
              </a:ext>
            </a:extLst>
          </p:cNvPr>
          <p:cNvSpPr/>
          <p:nvPr/>
        </p:nvSpPr>
        <p:spPr>
          <a:xfrm>
            <a:off x="2262575" y="3507767"/>
            <a:ext cx="3095125" cy="448426"/>
          </a:xfrm>
          <a:prstGeom prst="rect">
            <a:avLst/>
          </a:prstGeom>
          <a:noFill/>
          <a:ln w="38100">
            <a:solidFill>
              <a:srgbClr val="956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DD24ED-B409-D00B-1FDF-01EB2A2E2304}"/>
              </a:ext>
            </a:extLst>
          </p:cNvPr>
          <p:cNvSpPr/>
          <p:nvPr/>
        </p:nvSpPr>
        <p:spPr>
          <a:xfrm>
            <a:off x="2282994" y="3068945"/>
            <a:ext cx="3095125" cy="444332"/>
          </a:xfrm>
          <a:prstGeom prst="rect">
            <a:avLst/>
          </a:prstGeom>
          <a:noFill/>
          <a:ln w="38100">
            <a:solidFill>
              <a:srgbClr val="F66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9293D73-C27F-C9F9-6CAA-A7E2E1D5EAC5}"/>
              </a:ext>
            </a:extLst>
          </p:cNvPr>
          <p:cNvSpPr/>
          <p:nvPr/>
        </p:nvSpPr>
        <p:spPr>
          <a:xfrm>
            <a:off x="2155997" y="2839439"/>
            <a:ext cx="3187295" cy="131690"/>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3">
            <a:extLst>
              <a:ext uri="{FF2B5EF4-FFF2-40B4-BE49-F238E27FC236}">
                <a16:creationId xmlns:a16="http://schemas.microsoft.com/office/drawing/2014/main" id="{1430EC74-55F5-4BE9-47A8-A3600D60CAF5}"/>
              </a:ext>
            </a:extLst>
          </p:cNvPr>
          <p:cNvSpPr txBox="1">
            <a:spLocks/>
          </p:cNvSpPr>
          <p:nvPr/>
        </p:nvSpPr>
        <p:spPr>
          <a:xfrm>
            <a:off x="5337393" y="1596810"/>
            <a:ext cx="1984560" cy="2560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Java-based simulator results</a:t>
            </a:r>
          </a:p>
        </p:txBody>
      </p:sp>
      <p:sp>
        <p:nvSpPr>
          <p:cNvPr id="33" name="Title 3">
            <a:extLst>
              <a:ext uri="{FF2B5EF4-FFF2-40B4-BE49-F238E27FC236}">
                <a16:creationId xmlns:a16="http://schemas.microsoft.com/office/drawing/2014/main" id="{E578262D-64C1-E818-E98B-1769782EC033}"/>
              </a:ext>
            </a:extLst>
          </p:cNvPr>
          <p:cNvSpPr txBox="1">
            <a:spLocks/>
          </p:cNvSpPr>
          <p:nvPr/>
        </p:nvSpPr>
        <p:spPr>
          <a:xfrm>
            <a:off x="689979" y="5012567"/>
            <a:ext cx="1984560" cy="25602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Modelsim</a:t>
            </a:r>
            <a:r>
              <a:rPr lang="en-US" sz="1600" dirty="0"/>
              <a:t> results</a:t>
            </a:r>
          </a:p>
        </p:txBody>
      </p:sp>
    </p:spTree>
    <p:extLst>
      <p:ext uri="{BB962C8B-B14F-4D97-AF65-F5344CB8AC3E}">
        <p14:creationId xmlns:p14="http://schemas.microsoft.com/office/powerpoint/2010/main" val="37597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4A7527-FB71-50E7-0C3A-BB76BD0F3592}"/>
              </a:ext>
            </a:extLst>
          </p:cNvPr>
          <p:cNvSpPr>
            <a:spLocks noGrp="1"/>
          </p:cNvSpPr>
          <p:nvPr>
            <p:ph type="ctrTitle"/>
          </p:nvPr>
        </p:nvSpPr>
        <p:spPr/>
        <p:txBody>
          <a:bodyPr/>
          <a:lstStyle/>
          <a:p>
            <a:r>
              <a:rPr lang="en-US" dirty="0"/>
              <a:t>Branch Tests (</a:t>
            </a:r>
            <a:r>
              <a:rPr lang="en-US" dirty="0" err="1"/>
              <a:t>branch_tests</a:t>
            </a:r>
            <a:r>
              <a:rPr lang="en-US" dirty="0"/>
              <a:t>)</a:t>
            </a:r>
          </a:p>
        </p:txBody>
      </p:sp>
      <p:sp>
        <p:nvSpPr>
          <p:cNvPr id="6" name="Subtitle 5">
            <a:extLst>
              <a:ext uri="{FF2B5EF4-FFF2-40B4-BE49-F238E27FC236}">
                <a16:creationId xmlns:a16="http://schemas.microsoft.com/office/drawing/2014/main" id="{91A33E8C-8DA2-3D8D-5DAE-2596CFFF7C20}"/>
              </a:ext>
            </a:extLst>
          </p:cNvPr>
          <p:cNvSpPr>
            <a:spLocks noGrp="1"/>
          </p:cNvSpPr>
          <p:nvPr>
            <p:ph type="subTitle" idx="1"/>
          </p:nvPr>
        </p:nvSpPr>
        <p:spPr/>
        <p:txBody>
          <a:bodyPr>
            <a:normAutofit fontScale="62500" lnSpcReduction="20000"/>
          </a:bodyPr>
          <a:lstStyle/>
          <a:p>
            <a:pPr marL="342900" indent="-342900" algn="l">
              <a:buFont typeface="Arial" panose="020B0604020202020204" pitchFamily="34" charset="0"/>
              <a:buChar char="•"/>
            </a:pPr>
            <a:r>
              <a:rPr lang="en-US" dirty="0"/>
              <a:t>This program verifies the </a:t>
            </a:r>
            <a:r>
              <a:rPr lang="en-US" dirty="0" err="1"/>
              <a:t>brl</a:t>
            </a:r>
            <a:r>
              <a:rPr lang="en-US" dirty="0"/>
              <a:t> instruction.</a:t>
            </a:r>
          </a:p>
          <a:p>
            <a:pPr marL="342900" indent="-342900" algn="l">
              <a:buFont typeface="Arial" panose="020B0604020202020204" pitchFamily="34" charset="0"/>
              <a:buChar char="•"/>
            </a:pPr>
            <a:r>
              <a:rPr lang="en-US" dirty="0"/>
              <a:t>Several addresses are loaded into registers r1 through r11, and then branching instructions are used to act as loops and increment values in registers. </a:t>
            </a:r>
          </a:p>
          <a:p>
            <a:pPr marL="342900" indent="-342900" algn="l">
              <a:buFont typeface="Arial" panose="020B0604020202020204" pitchFamily="34" charset="0"/>
              <a:buChar char="•"/>
            </a:pPr>
            <a:r>
              <a:rPr lang="en-US" dirty="0"/>
              <a:t>Branch and link addresses are loaded into registers r12 through r16.  The tester must monitor the statements; executed to confirm that control is properly passed based on  the register values used. </a:t>
            </a:r>
          </a:p>
          <a:p>
            <a:pPr marL="342900" indent="-342900" algn="l">
              <a:buFont typeface="Arial" panose="020B0604020202020204" pitchFamily="34" charset="0"/>
              <a:buChar char="•"/>
            </a:pPr>
            <a:r>
              <a:rPr lang="en-US" dirty="0"/>
              <a:t>r20 is loaded with the address of stop</a:t>
            </a:r>
          </a:p>
        </p:txBody>
      </p:sp>
    </p:spTree>
    <p:extLst>
      <p:ext uri="{BB962C8B-B14F-4D97-AF65-F5344CB8AC3E}">
        <p14:creationId xmlns:p14="http://schemas.microsoft.com/office/powerpoint/2010/main" val="302827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37CD906-DA59-5A5E-6C26-83152B03ADE9}"/>
              </a:ext>
            </a:extLst>
          </p:cNvPr>
          <p:cNvPicPr>
            <a:picLocks noChangeAspect="1"/>
          </p:cNvPicPr>
          <p:nvPr/>
        </p:nvPicPr>
        <p:blipFill>
          <a:blip r:embed="rId2"/>
          <a:stretch>
            <a:fillRect/>
          </a:stretch>
        </p:blipFill>
        <p:spPr>
          <a:xfrm>
            <a:off x="2155996" y="2854288"/>
            <a:ext cx="9878980" cy="3788573"/>
          </a:xfrm>
          <a:prstGeom prst="rect">
            <a:avLst/>
          </a:prstGeom>
        </p:spPr>
      </p:pic>
      <p:pic>
        <p:nvPicPr>
          <p:cNvPr id="18" name="Picture 17">
            <a:extLst>
              <a:ext uri="{FF2B5EF4-FFF2-40B4-BE49-F238E27FC236}">
                <a16:creationId xmlns:a16="http://schemas.microsoft.com/office/drawing/2014/main" id="{0808C0C6-5254-FF8C-4F53-0F2C8BF64C45}"/>
              </a:ext>
            </a:extLst>
          </p:cNvPr>
          <p:cNvPicPr>
            <a:picLocks noChangeAspect="1"/>
          </p:cNvPicPr>
          <p:nvPr/>
        </p:nvPicPr>
        <p:blipFill>
          <a:blip r:embed="rId3"/>
          <a:stretch>
            <a:fillRect/>
          </a:stretch>
        </p:blipFill>
        <p:spPr>
          <a:xfrm>
            <a:off x="298140" y="910177"/>
            <a:ext cx="5071358" cy="1843390"/>
          </a:xfrm>
          <a:prstGeom prst="rect">
            <a:avLst/>
          </a:prstGeom>
        </p:spPr>
      </p:pic>
      <p:sp>
        <p:nvSpPr>
          <p:cNvPr id="4" name="Title 3">
            <a:extLst>
              <a:ext uri="{FF2B5EF4-FFF2-40B4-BE49-F238E27FC236}">
                <a16:creationId xmlns:a16="http://schemas.microsoft.com/office/drawing/2014/main" id="{597982D9-C32D-6CFA-B4AD-D7157F1A7B66}"/>
              </a:ext>
            </a:extLst>
          </p:cNvPr>
          <p:cNvSpPr>
            <a:spLocks noGrp="1"/>
          </p:cNvSpPr>
          <p:nvPr>
            <p:ph type="title"/>
          </p:nvPr>
        </p:nvSpPr>
        <p:spPr>
          <a:xfrm>
            <a:off x="838200" y="-176740"/>
            <a:ext cx="10515600" cy="1325563"/>
          </a:xfrm>
        </p:spPr>
        <p:txBody>
          <a:bodyPr/>
          <a:lstStyle/>
          <a:p>
            <a:r>
              <a:rPr lang="en-US" dirty="0"/>
              <a:t>Branch Tests (</a:t>
            </a:r>
            <a:r>
              <a:rPr lang="en-US" dirty="0" err="1"/>
              <a:t>branch_tests</a:t>
            </a:r>
            <a:r>
              <a:rPr lang="en-US" dirty="0"/>
              <a:t>)</a:t>
            </a:r>
          </a:p>
        </p:txBody>
      </p:sp>
      <p:sp>
        <p:nvSpPr>
          <p:cNvPr id="5" name="Rectangle 4">
            <a:extLst>
              <a:ext uri="{FF2B5EF4-FFF2-40B4-BE49-F238E27FC236}">
                <a16:creationId xmlns:a16="http://schemas.microsoft.com/office/drawing/2014/main" id="{CADD58EC-7853-F728-7C04-1891F45D4CDB}"/>
              </a:ext>
            </a:extLst>
          </p:cNvPr>
          <p:cNvSpPr/>
          <p:nvPr/>
        </p:nvSpPr>
        <p:spPr>
          <a:xfrm>
            <a:off x="2229152" y="921431"/>
            <a:ext cx="1191750" cy="194785"/>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29F197B-25D9-7896-0F83-19F669643937}"/>
              </a:ext>
            </a:extLst>
          </p:cNvPr>
          <p:cNvSpPr/>
          <p:nvPr/>
        </p:nvSpPr>
        <p:spPr>
          <a:xfrm>
            <a:off x="316428" y="1148822"/>
            <a:ext cx="5000546" cy="160965"/>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D851BC-04A6-E13C-09B1-2A031EA2239F}"/>
              </a:ext>
            </a:extLst>
          </p:cNvPr>
          <p:cNvSpPr/>
          <p:nvPr/>
        </p:nvSpPr>
        <p:spPr>
          <a:xfrm>
            <a:off x="316428" y="1350025"/>
            <a:ext cx="5000546" cy="160965"/>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87EEEB4-6052-4156-498C-FD9456C795A6}"/>
              </a:ext>
            </a:extLst>
          </p:cNvPr>
          <p:cNvSpPr/>
          <p:nvPr/>
        </p:nvSpPr>
        <p:spPr>
          <a:xfrm>
            <a:off x="316428" y="1541702"/>
            <a:ext cx="5000546" cy="189927"/>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054EA0-B590-F1CD-35DC-4D2B229DA737}"/>
              </a:ext>
            </a:extLst>
          </p:cNvPr>
          <p:cNvSpPr/>
          <p:nvPr/>
        </p:nvSpPr>
        <p:spPr>
          <a:xfrm>
            <a:off x="316428" y="1766124"/>
            <a:ext cx="5000546" cy="154863"/>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A7C658-DC98-B654-C506-8AADFD0C38B7}"/>
              </a:ext>
            </a:extLst>
          </p:cNvPr>
          <p:cNvSpPr/>
          <p:nvPr/>
        </p:nvSpPr>
        <p:spPr>
          <a:xfrm>
            <a:off x="316428" y="1955482"/>
            <a:ext cx="5000546" cy="172482"/>
          </a:xfrm>
          <a:prstGeom prst="rect">
            <a:avLst/>
          </a:prstGeom>
          <a:noFill/>
          <a:ln w="38100">
            <a:solidFill>
              <a:srgbClr val="349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FF02CB-4842-13A4-F8F7-91A008918A7A}"/>
              </a:ext>
            </a:extLst>
          </p:cNvPr>
          <p:cNvSpPr/>
          <p:nvPr/>
        </p:nvSpPr>
        <p:spPr>
          <a:xfrm>
            <a:off x="316428" y="2156685"/>
            <a:ext cx="5000546" cy="160965"/>
          </a:xfrm>
          <a:prstGeom prst="rect">
            <a:avLst/>
          </a:prstGeom>
          <a:noFill/>
          <a:ln w="38100">
            <a:solidFill>
              <a:srgbClr val="657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C94C692-0CDD-0C37-1DDD-B043AC62F222}"/>
              </a:ext>
            </a:extLst>
          </p:cNvPr>
          <p:cNvSpPr/>
          <p:nvPr/>
        </p:nvSpPr>
        <p:spPr>
          <a:xfrm>
            <a:off x="316428" y="2348362"/>
            <a:ext cx="5000546" cy="189927"/>
          </a:xfrm>
          <a:prstGeom prst="rect">
            <a:avLst/>
          </a:prstGeom>
          <a:noFill/>
          <a:ln w="38100">
            <a:solidFill>
              <a:srgbClr val="956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55879-1B63-D0C5-16CA-74D1AE074100}"/>
              </a:ext>
            </a:extLst>
          </p:cNvPr>
          <p:cNvSpPr/>
          <p:nvPr/>
        </p:nvSpPr>
        <p:spPr>
          <a:xfrm>
            <a:off x="316428" y="2572784"/>
            <a:ext cx="5000546" cy="189927"/>
          </a:xfrm>
          <a:prstGeom prst="rect">
            <a:avLst/>
          </a:prstGeom>
          <a:noFill/>
          <a:ln w="38100">
            <a:solidFill>
              <a:srgbClr val="F66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E1D0EE-6039-F523-01DA-00DD7A79F154}"/>
              </a:ext>
            </a:extLst>
          </p:cNvPr>
          <p:cNvSpPr/>
          <p:nvPr/>
        </p:nvSpPr>
        <p:spPr>
          <a:xfrm>
            <a:off x="2263485" y="6168789"/>
            <a:ext cx="3095125" cy="450554"/>
          </a:xfrm>
          <a:prstGeom prst="rect">
            <a:avLst/>
          </a:prstGeom>
          <a:noFill/>
          <a:ln w="38100">
            <a:solidFill>
              <a:srgbClr val="F69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346F24-47E9-508B-4C01-95C5D09FDD56}"/>
              </a:ext>
            </a:extLst>
          </p:cNvPr>
          <p:cNvSpPr/>
          <p:nvPr/>
        </p:nvSpPr>
        <p:spPr>
          <a:xfrm>
            <a:off x="2263485" y="5736994"/>
            <a:ext cx="3095125" cy="431794"/>
          </a:xfrm>
          <a:prstGeom prst="rect">
            <a:avLst/>
          </a:prstGeom>
          <a:noFill/>
          <a:ln w="38100">
            <a:solidFill>
              <a:srgbClr val="FFE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A3E521A-DCDF-DA75-4B99-59EE951E0074}"/>
              </a:ext>
            </a:extLst>
          </p:cNvPr>
          <p:cNvSpPr/>
          <p:nvPr/>
        </p:nvSpPr>
        <p:spPr>
          <a:xfrm>
            <a:off x="2263483" y="5286439"/>
            <a:ext cx="3095125" cy="450554"/>
          </a:xfrm>
          <a:prstGeom prst="rect">
            <a:avLst/>
          </a:prstGeom>
          <a:noFill/>
          <a:ln w="38100">
            <a:solidFill>
              <a:srgbClr val="38C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56663F2-DAF1-0968-9165-423A5C73C331}"/>
              </a:ext>
            </a:extLst>
          </p:cNvPr>
          <p:cNvSpPr/>
          <p:nvPr/>
        </p:nvSpPr>
        <p:spPr>
          <a:xfrm>
            <a:off x="2263481" y="4846587"/>
            <a:ext cx="3095125" cy="442420"/>
          </a:xfrm>
          <a:prstGeom prst="rect">
            <a:avLst/>
          </a:prstGeom>
          <a:noFill/>
          <a:ln w="38100">
            <a:solidFill>
              <a:srgbClr val="4D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CA85A7-BA01-32F3-2544-F085CB917291}"/>
              </a:ext>
            </a:extLst>
          </p:cNvPr>
          <p:cNvSpPr/>
          <p:nvPr/>
        </p:nvSpPr>
        <p:spPr>
          <a:xfrm>
            <a:off x="2263481" y="4408640"/>
            <a:ext cx="3095125" cy="437946"/>
          </a:xfrm>
          <a:prstGeom prst="rect">
            <a:avLst/>
          </a:prstGeom>
          <a:noFill/>
          <a:ln w="38100">
            <a:solidFill>
              <a:srgbClr val="349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89AE24-3A77-D2F1-11BC-5A918D597FE5}"/>
              </a:ext>
            </a:extLst>
          </p:cNvPr>
          <p:cNvSpPr/>
          <p:nvPr/>
        </p:nvSpPr>
        <p:spPr>
          <a:xfrm>
            <a:off x="2262575" y="3958085"/>
            <a:ext cx="3095125" cy="450554"/>
          </a:xfrm>
          <a:prstGeom prst="rect">
            <a:avLst/>
          </a:prstGeom>
          <a:noFill/>
          <a:ln w="38100">
            <a:solidFill>
              <a:srgbClr val="657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F8BB566-A6C8-3CA7-B847-097D183A4FB2}"/>
              </a:ext>
            </a:extLst>
          </p:cNvPr>
          <p:cNvSpPr/>
          <p:nvPr/>
        </p:nvSpPr>
        <p:spPr>
          <a:xfrm>
            <a:off x="2262575" y="3507767"/>
            <a:ext cx="3095125" cy="448426"/>
          </a:xfrm>
          <a:prstGeom prst="rect">
            <a:avLst/>
          </a:prstGeom>
          <a:noFill/>
          <a:ln w="38100">
            <a:solidFill>
              <a:srgbClr val="956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DD24ED-B409-D00B-1FDF-01EB2A2E2304}"/>
              </a:ext>
            </a:extLst>
          </p:cNvPr>
          <p:cNvSpPr/>
          <p:nvPr/>
        </p:nvSpPr>
        <p:spPr>
          <a:xfrm>
            <a:off x="2282994" y="3068945"/>
            <a:ext cx="3095125" cy="444332"/>
          </a:xfrm>
          <a:prstGeom prst="rect">
            <a:avLst/>
          </a:prstGeom>
          <a:noFill/>
          <a:ln w="38100">
            <a:solidFill>
              <a:srgbClr val="F66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9293D73-C27F-C9F9-6CAA-A7E2E1D5EAC5}"/>
              </a:ext>
            </a:extLst>
          </p:cNvPr>
          <p:cNvSpPr/>
          <p:nvPr/>
        </p:nvSpPr>
        <p:spPr>
          <a:xfrm>
            <a:off x="2155997" y="2839439"/>
            <a:ext cx="3187295" cy="131690"/>
          </a:xfrm>
          <a:prstGeom prst="rect">
            <a:avLst/>
          </a:prstGeom>
          <a:noFill/>
          <a:ln w="38100">
            <a:solidFill>
              <a:srgbClr val="E33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3">
            <a:extLst>
              <a:ext uri="{FF2B5EF4-FFF2-40B4-BE49-F238E27FC236}">
                <a16:creationId xmlns:a16="http://schemas.microsoft.com/office/drawing/2014/main" id="{DA112410-A278-0264-27CD-580D52900DA2}"/>
              </a:ext>
            </a:extLst>
          </p:cNvPr>
          <p:cNvSpPr txBox="1">
            <a:spLocks/>
          </p:cNvSpPr>
          <p:nvPr/>
        </p:nvSpPr>
        <p:spPr>
          <a:xfrm>
            <a:off x="5337393" y="1596810"/>
            <a:ext cx="1984560" cy="2560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Java-based simulator results</a:t>
            </a:r>
          </a:p>
        </p:txBody>
      </p:sp>
      <p:sp>
        <p:nvSpPr>
          <p:cNvPr id="22" name="Title 3">
            <a:extLst>
              <a:ext uri="{FF2B5EF4-FFF2-40B4-BE49-F238E27FC236}">
                <a16:creationId xmlns:a16="http://schemas.microsoft.com/office/drawing/2014/main" id="{85C20ABC-EB2F-F9B4-C091-3DB5982C36F0}"/>
              </a:ext>
            </a:extLst>
          </p:cNvPr>
          <p:cNvSpPr txBox="1">
            <a:spLocks/>
          </p:cNvSpPr>
          <p:nvPr/>
        </p:nvSpPr>
        <p:spPr>
          <a:xfrm>
            <a:off x="689979" y="5012567"/>
            <a:ext cx="1984560" cy="25602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Modelsim</a:t>
            </a:r>
            <a:r>
              <a:rPr lang="en-US" sz="1600" dirty="0"/>
              <a:t> results</a:t>
            </a:r>
          </a:p>
        </p:txBody>
      </p:sp>
    </p:spTree>
    <p:extLst>
      <p:ext uri="{BB962C8B-B14F-4D97-AF65-F5344CB8AC3E}">
        <p14:creationId xmlns:p14="http://schemas.microsoft.com/office/powerpoint/2010/main" val="36668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4A7527-FB71-50E7-0C3A-BB76BD0F3592}"/>
              </a:ext>
            </a:extLst>
          </p:cNvPr>
          <p:cNvSpPr>
            <a:spLocks noGrp="1"/>
          </p:cNvSpPr>
          <p:nvPr>
            <p:ph type="ctrTitle"/>
          </p:nvPr>
        </p:nvSpPr>
        <p:spPr/>
        <p:txBody>
          <a:bodyPr/>
          <a:lstStyle/>
          <a:p>
            <a:r>
              <a:rPr lang="en-US" dirty="0"/>
              <a:t>Load Store Tests (</a:t>
            </a:r>
            <a:r>
              <a:rPr lang="en-US" dirty="0" err="1"/>
              <a:t>load_store_tests</a:t>
            </a:r>
            <a:r>
              <a:rPr lang="en-US" dirty="0"/>
              <a:t>)</a:t>
            </a:r>
          </a:p>
        </p:txBody>
      </p:sp>
      <p:sp>
        <p:nvSpPr>
          <p:cNvPr id="6" name="Subtitle 5">
            <a:extLst>
              <a:ext uri="{FF2B5EF4-FFF2-40B4-BE49-F238E27FC236}">
                <a16:creationId xmlns:a16="http://schemas.microsoft.com/office/drawing/2014/main" id="{91A33E8C-8DA2-3D8D-5DAE-2596CFFF7C20}"/>
              </a:ext>
            </a:extLst>
          </p:cNvPr>
          <p:cNvSpPr>
            <a:spLocks noGrp="1"/>
          </p:cNvSpPr>
          <p:nvPr>
            <p:ph type="subTitle" idx="1"/>
          </p:nvPr>
        </p:nvSpPr>
        <p:spPr>
          <a:xfrm>
            <a:off x="1143000" y="3602038"/>
            <a:ext cx="9525000" cy="2579306"/>
          </a:xfrm>
        </p:spPr>
        <p:txBody>
          <a:bodyPr>
            <a:normAutofit/>
          </a:bodyPr>
          <a:lstStyle/>
          <a:p>
            <a:pPr marL="342900" indent="-342900" algn="l">
              <a:buFont typeface="Arial" panose="020B0604020202020204" pitchFamily="34" charset="0"/>
              <a:buChar char="•"/>
            </a:pPr>
            <a:r>
              <a:rPr lang="en-US" dirty="0"/>
              <a:t> This program verifies the str, </a:t>
            </a:r>
            <a:r>
              <a:rPr lang="en-US" dirty="0" err="1"/>
              <a:t>ldr</a:t>
            </a:r>
            <a:r>
              <a:rPr lang="en-US" dirty="0"/>
              <a:t>, and lar instructions.</a:t>
            </a:r>
          </a:p>
          <a:p>
            <a:pPr marL="342900" indent="-342900" algn="l">
              <a:buFont typeface="Arial" panose="020B0604020202020204" pitchFamily="34" charset="0"/>
              <a:buChar char="•"/>
            </a:pPr>
            <a:r>
              <a:rPr lang="en-US" dirty="0"/>
              <a:t>r0 loaded with 8000 (hex) </a:t>
            </a:r>
          </a:p>
          <a:p>
            <a:pPr marL="342900" indent="-342900" algn="l">
              <a:buFont typeface="Arial" panose="020B0604020202020204" pitchFamily="34" charset="0"/>
              <a:buChar char="•"/>
            </a:pPr>
            <a:r>
              <a:rPr lang="en-US" dirty="0"/>
              <a:t>r1 through r3 are loaded with 1s, r4 through r7 loaded with 2s, r8 through r11 filled with 3s, r12 through r15 loaded with 4s, r16 through r19 are loaded with 5s, r20 through r23 loaded with 6s, r24 through r27 filled with 7s, r28 through r31 loaded with 8s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19713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522</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Basic RISC CPU (BRC) Verification</vt:lpstr>
      <vt:lpstr>Introduction</vt:lpstr>
      <vt:lpstr>Add Tests (add)</vt:lpstr>
      <vt:lpstr>Add Tests (add)</vt:lpstr>
      <vt:lpstr>ALU Tests (alu_tests)</vt:lpstr>
      <vt:lpstr>ALU Tests (alu_tests)</vt:lpstr>
      <vt:lpstr>Branch Tests (branch_tests)</vt:lpstr>
      <vt:lpstr>Branch Tests (branch_tests)</vt:lpstr>
      <vt:lpstr>Load Store Tests (load_store_tests)</vt:lpstr>
      <vt:lpstr>Load Store Tests (load_store_tests)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Tests (add)</dc:title>
  <dc:creator>Spencer Hernandez</dc:creator>
  <cp:lastModifiedBy>Spencer Hernandez</cp:lastModifiedBy>
  <cp:revision>10</cp:revision>
  <dcterms:created xsi:type="dcterms:W3CDTF">2023-04-03T23:47:48Z</dcterms:created>
  <dcterms:modified xsi:type="dcterms:W3CDTF">2023-04-05T17:27:12Z</dcterms:modified>
</cp:coreProperties>
</file>