
<file path=[Content_Types].xml><?xml version="1.0" encoding="utf-8"?>
<Types xmlns="http://schemas.openxmlformats.org/package/2006/content-types">
  <Default ContentType="application/x-fontdata" Extension="fntdata"/>
  <Default ContentType="image/gif" Extension="gif"/>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grandir" charset="1" panose="00000500000000000000"/>
      <p:regular r:id="rId10"/>
    </p:embeddedFont>
    <p:embeddedFont>
      <p:font typeface="Agrandir Bold" charset="1" panose="00000800000000000000"/>
      <p:regular r:id="rId11"/>
    </p:embeddedFont>
    <p:embeddedFont>
      <p:font typeface="Agrandir Italics" charset="1" panose="00000500000000000000"/>
      <p:regular r:id="rId12"/>
    </p:embeddedFont>
    <p:embeddedFont>
      <p:font typeface="Agrandir Bold Italics" charset="1" panose="00000800000000000000"/>
      <p:regular r:id="rId13"/>
    </p:embeddedFont>
    <p:embeddedFont>
      <p:font typeface="Agrandir Thin" charset="1" panose="00000200000000000000"/>
      <p:regular r:id="rId14"/>
    </p:embeddedFont>
    <p:embeddedFont>
      <p:font typeface="Agrandir Thin Italics" charset="1" panose="00000200000000000000"/>
      <p:regular r:id="rId15"/>
    </p:embeddedFont>
    <p:embeddedFont>
      <p:font typeface="Agrandir Medium" charset="1" panose="00000600000000000000"/>
      <p:regular r:id="rId16"/>
    </p:embeddedFont>
    <p:embeddedFont>
      <p:font typeface="Agrandir Medium Italics" charset="1" panose="00000600000000000000"/>
      <p:regular r:id="rId17"/>
    </p:embeddedFont>
    <p:embeddedFont>
      <p:font typeface="Agrandir Ultra-Bold" charset="1" panose="00000A00000000000000"/>
      <p:regular r:id="rId18"/>
    </p:embeddedFont>
    <p:embeddedFont>
      <p:font typeface="Agrandir Ultra-Bold Italics" charset="1" panose="00000A00000000000000"/>
      <p:regular r:id="rId19"/>
    </p:embeddedFont>
    <p:embeddedFont>
      <p:font typeface="Agrandir Heavy" charset="1" panose="00000900000000000000"/>
      <p:regular r:id="rId20"/>
    </p:embeddedFont>
    <p:embeddedFont>
      <p:font typeface="Agrandir Heavy Italics" charset="1" panose="000009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2.gif" Type="http://schemas.openxmlformats.org/officeDocument/2006/relationships/image"/><Relationship Id="rId4" Target="../media/image3.gif"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slide3.xml" Type="http://schemas.openxmlformats.org/officeDocument/2006/relationships/slide"/><Relationship Id="rId5" Target="slide4.xml" Type="http://schemas.openxmlformats.org/officeDocument/2006/relationships/slide"/><Relationship Id="rId6" Target="slide5.xml" Type="http://schemas.openxmlformats.org/officeDocument/2006/relationships/slide"/><Relationship Id="rId7" Target="slide7.xml" Type="http://schemas.openxmlformats.org/officeDocument/2006/relationships/slid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gif" Type="http://schemas.openxmlformats.org/officeDocument/2006/relationships/image"/><Relationship Id="rId3" Target="../media/image7.gif" Type="http://schemas.openxmlformats.org/officeDocument/2006/relationships/image"/><Relationship Id="rId4" Target="../media/image8.gif"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gif" Type="http://schemas.openxmlformats.org/officeDocument/2006/relationships/image"/><Relationship Id="rId3" Target="../media/image7.gif" Type="http://schemas.openxmlformats.org/officeDocument/2006/relationships/image"/><Relationship Id="rId4" Target="../media/image8.gif"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gif" Type="http://schemas.openxmlformats.org/officeDocument/2006/relationships/image"/><Relationship Id="rId3" Target="../media/image7.gif" Type="http://schemas.openxmlformats.org/officeDocument/2006/relationships/image"/><Relationship Id="rId4" Target="../media/image8.gif"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VAGAIIsbNx8.mp4" Type="http://schemas.openxmlformats.org/officeDocument/2006/relationships/video"/><Relationship Id="rId4" Target="../media/VAGAIIsbNx8.mp4" Type="http://schemas.microsoft.com/office/2007/relationships/media"/><Relationship Id="rId5" Target="https://www.digitalvidya.com/blog/the-top-5-clustering-algorithms-data-scientists-should-know/" TargetMode="External" Type="http://schemas.openxmlformats.org/officeDocument/2006/relationships/hyperlink"/></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gif" Type="http://schemas.openxmlformats.org/officeDocument/2006/relationships/image"/><Relationship Id="rId3" Target="https://github.com/slhkl/OutlierDetection/blob/main/OutlierDetection.ipynb" TargetMode="External" Type="http://schemas.openxmlformats.org/officeDocument/2006/relationships/hyperlink"/><Relationship Id="rId4" Target="../media/image1.gif" Type="http://schemas.openxmlformats.org/officeDocument/2006/relationships/image"/><Relationship Id="rId5" Target="../media/image11.gif" Type="http://schemas.openxmlformats.org/officeDocument/2006/relationships/image"/><Relationship Id="rId6" Target="../media/image8.gif"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gif" Type="http://schemas.openxmlformats.org/officeDocument/2006/relationships/image"/><Relationship Id="rId3" Target="https://www.canva.com/design/DAGAHlot0u0/s3i53AV8dAQqdj9xZTdJKw/view?utm_content=DAGAHlot0u0&amp;utm_campaign=designshare&amp;utm_medium=link&amp;utm_source=editor" TargetMode="External" Type="http://schemas.openxmlformats.org/officeDocument/2006/relationships/hyperlink"/><Relationship Id="rId4" Target="../media/image1.gif" Type="http://schemas.openxmlformats.org/officeDocument/2006/relationships/image"/><Relationship Id="rId5" Target="../media/image11.gif" Type="http://schemas.openxmlformats.org/officeDocument/2006/relationships/image"/><Relationship Id="rId6" Target="../media/image8.gif"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7AD">
                <a:alpha val="100000"/>
              </a:srgbClr>
            </a:gs>
            <a:gs pos="100000">
              <a:srgbClr val="FFA9F9">
                <a:alpha val="100000"/>
              </a:srgbClr>
            </a:gs>
          </a:gsLst>
          <a:lin ang="0"/>
        </a:gra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10800000">
            <a:off x="6333452" y="-1797179"/>
            <a:ext cx="15735219" cy="13881357"/>
          </a:xfrm>
          <a:prstGeom prst="rect">
            <a:avLst/>
          </a:prstGeom>
        </p:spPr>
      </p:pic>
      <p:grpSp>
        <p:nvGrpSpPr>
          <p:cNvPr name="Group 3" id="3"/>
          <p:cNvGrpSpPr/>
          <p:nvPr/>
        </p:nvGrpSpPr>
        <p:grpSpPr>
          <a:xfrm rot="0">
            <a:off x="3000871" y="2916696"/>
            <a:ext cx="12286259" cy="4453608"/>
            <a:chOff x="0" y="0"/>
            <a:chExt cx="16381678" cy="5938145"/>
          </a:xfrm>
        </p:grpSpPr>
        <p:sp>
          <p:nvSpPr>
            <p:cNvPr name="TextBox 4" id="4"/>
            <p:cNvSpPr txBox="true"/>
            <p:nvPr/>
          </p:nvSpPr>
          <p:spPr>
            <a:xfrm rot="0">
              <a:off x="0" y="-221615"/>
              <a:ext cx="16381678" cy="5061797"/>
            </a:xfrm>
            <a:prstGeom prst="rect">
              <a:avLst/>
            </a:prstGeom>
          </p:spPr>
          <p:txBody>
            <a:bodyPr anchor="t" rtlCol="false" tIns="0" lIns="0" bIns="0" rIns="0">
              <a:spAutoFit/>
            </a:bodyPr>
            <a:lstStyle/>
            <a:p>
              <a:pPr algn="ctr">
                <a:lnSpc>
                  <a:spcPts val="13667"/>
                </a:lnSpc>
              </a:pPr>
              <a:r>
                <a:rPr lang="en-US" sz="12425">
                  <a:solidFill>
                    <a:srgbClr val="2B2B2B"/>
                  </a:solidFill>
                  <a:latin typeface="Agrandir"/>
                </a:rPr>
                <a:t>Outlier Detection</a:t>
              </a:r>
            </a:p>
          </p:txBody>
        </p:sp>
        <p:sp>
          <p:nvSpPr>
            <p:cNvPr name="TextBox 5" id="5"/>
            <p:cNvSpPr txBox="true"/>
            <p:nvPr/>
          </p:nvSpPr>
          <p:spPr>
            <a:xfrm rot="0">
              <a:off x="0" y="5176304"/>
              <a:ext cx="16381678" cy="761841"/>
            </a:xfrm>
            <a:prstGeom prst="rect">
              <a:avLst/>
            </a:prstGeom>
          </p:spPr>
          <p:txBody>
            <a:bodyPr anchor="t" rtlCol="false" tIns="0" lIns="0" bIns="0" rIns="0">
              <a:spAutoFit/>
            </a:bodyPr>
            <a:lstStyle/>
            <a:p>
              <a:pPr algn="ctr">
                <a:lnSpc>
                  <a:spcPts val="4206"/>
                </a:lnSpc>
                <a:spcBef>
                  <a:spcPct val="0"/>
                </a:spcBef>
              </a:pPr>
              <a:r>
                <a:rPr lang="en-US" sz="3004">
                  <a:solidFill>
                    <a:srgbClr val="2B2B2B"/>
                  </a:solidFill>
                  <a:latin typeface="Agrandir"/>
                </a:rPr>
                <a:t>Salih Kol 20239258030</a:t>
              </a:r>
            </a:p>
          </p:txBody>
        </p:sp>
      </p:grpSp>
      <p:pic>
        <p:nvPicPr>
          <p:cNvPr name="Picture 6" id="6"/>
          <p:cNvPicPr>
            <a:picLocks noChangeAspect="true"/>
          </p:cNvPicPr>
          <p:nvPr/>
        </p:nvPicPr>
        <p:blipFill>
          <a:blip r:embed="rId3">
            <a:alphaModFix amt="50000"/>
          </a:blip>
          <a:srcRect l="0" t="0" r="0" b="0"/>
          <a:stretch>
            <a:fillRect/>
          </a:stretch>
        </p:blipFill>
        <p:spPr>
          <a:xfrm flipH="false" flipV="false" rot="0">
            <a:off x="-2318726" y="-376453"/>
            <a:ext cx="9743013" cy="1709948"/>
          </a:xfrm>
          <a:prstGeom prst="rect">
            <a:avLst/>
          </a:prstGeom>
        </p:spPr>
      </p:pic>
      <p:pic>
        <p:nvPicPr>
          <p:cNvPr name="Picture 7" id="7"/>
          <p:cNvPicPr>
            <a:picLocks noChangeAspect="true"/>
          </p:cNvPicPr>
          <p:nvPr/>
        </p:nvPicPr>
        <p:blipFill>
          <a:blip r:embed="rId4">
            <a:alphaModFix amt="25000"/>
          </a:blip>
          <a:srcRect l="0" t="0" r="0" b="0"/>
          <a:stretch>
            <a:fillRect/>
          </a:stretch>
        </p:blipFill>
        <p:spPr>
          <a:xfrm flipH="false" flipV="false" rot="-7199120">
            <a:off x="-2896988" y="-1002021"/>
            <a:ext cx="5793977" cy="5895448"/>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7AD">
                <a:alpha val="100000"/>
              </a:srgbClr>
            </a:gs>
            <a:gs pos="100000">
              <a:srgbClr val="FFA9F9">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028700" y="3546149"/>
            <a:ext cx="6961159" cy="2305050"/>
          </a:xfrm>
          <a:prstGeom prst="rect">
            <a:avLst/>
          </a:prstGeom>
        </p:spPr>
        <p:txBody>
          <a:bodyPr anchor="t" rtlCol="false" tIns="0" lIns="0" bIns="0" rIns="0">
            <a:spAutoFit/>
          </a:bodyPr>
          <a:lstStyle/>
          <a:p>
            <a:pPr algn="l" marL="0" indent="0" lvl="0">
              <a:lnSpc>
                <a:spcPts val="8399"/>
              </a:lnSpc>
              <a:spcBef>
                <a:spcPct val="0"/>
              </a:spcBef>
            </a:pPr>
            <a:r>
              <a:rPr lang="en-US" sz="6999">
                <a:solidFill>
                  <a:srgbClr val="2B2B2B"/>
                </a:solidFill>
                <a:latin typeface="Agrandir"/>
              </a:rPr>
              <a:t>DBSCAN Algoritması</a:t>
            </a:r>
          </a:p>
        </p:txBody>
      </p:sp>
      <p:grpSp>
        <p:nvGrpSpPr>
          <p:cNvPr name="Group 3" id="3"/>
          <p:cNvGrpSpPr/>
          <p:nvPr/>
        </p:nvGrpSpPr>
        <p:grpSpPr>
          <a:xfrm rot="0">
            <a:off x="9809000" y="2776259"/>
            <a:ext cx="6907145" cy="868440"/>
            <a:chOff x="0" y="0"/>
            <a:chExt cx="9209527" cy="1157920"/>
          </a:xfrm>
        </p:grpSpPr>
        <p:sp>
          <p:nvSpPr>
            <p:cNvPr name="Freeform 4" id="4"/>
            <p:cNvSpPr/>
            <p:nvPr/>
          </p:nvSpPr>
          <p:spPr>
            <a:xfrm flipH="false" flipV="false" rot="0">
              <a:off x="0" y="0"/>
              <a:ext cx="1124235" cy="1157920"/>
            </a:xfrm>
            <a:custGeom>
              <a:avLst/>
              <a:gdLst/>
              <a:ahLst/>
              <a:cxnLst/>
              <a:rect r="r" b="b" t="t" l="l"/>
              <a:pathLst>
                <a:path h="1157920" w="1124235">
                  <a:moveTo>
                    <a:pt x="0" y="0"/>
                  </a:moveTo>
                  <a:lnTo>
                    <a:pt x="1124235" y="0"/>
                  </a:lnTo>
                  <a:lnTo>
                    <a:pt x="1124235" y="1157920"/>
                  </a:lnTo>
                  <a:lnTo>
                    <a:pt x="0" y="11579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634311" y="147159"/>
              <a:ext cx="7575216" cy="730251"/>
            </a:xfrm>
            <a:prstGeom prst="rect">
              <a:avLst/>
            </a:prstGeom>
          </p:spPr>
          <p:txBody>
            <a:bodyPr anchor="t" rtlCol="false" tIns="0" lIns="0" bIns="0" rIns="0">
              <a:spAutoFit/>
            </a:bodyPr>
            <a:lstStyle/>
            <a:p>
              <a:pPr algn="l">
                <a:lnSpc>
                  <a:spcPts val="4199"/>
                </a:lnSpc>
              </a:pPr>
              <a:r>
                <a:rPr lang="en-US" sz="2999" u="sng">
                  <a:solidFill>
                    <a:srgbClr val="2B2B2B"/>
                  </a:solidFill>
                  <a:latin typeface="Agrandir"/>
                  <a:hlinkClick r:id="rId4" action="ppaction://hlinksldjump"/>
                </a:rPr>
                <a:t>Nedir?</a:t>
              </a:r>
            </a:p>
          </p:txBody>
        </p:sp>
        <p:sp>
          <p:nvSpPr>
            <p:cNvPr name="TextBox 6" id="6"/>
            <p:cNvSpPr txBox="true"/>
            <p:nvPr/>
          </p:nvSpPr>
          <p:spPr>
            <a:xfrm rot="0">
              <a:off x="351305" y="370892"/>
              <a:ext cx="421625" cy="349462"/>
            </a:xfrm>
            <a:prstGeom prst="rect">
              <a:avLst/>
            </a:prstGeom>
          </p:spPr>
          <p:txBody>
            <a:bodyPr anchor="t" rtlCol="false" tIns="0" lIns="0" bIns="0" rIns="0">
              <a:spAutoFit/>
            </a:bodyPr>
            <a:lstStyle/>
            <a:p>
              <a:pPr algn="ctr">
                <a:lnSpc>
                  <a:spcPts val="1960"/>
                </a:lnSpc>
              </a:pPr>
              <a:r>
                <a:rPr lang="en-US" sz="1400">
                  <a:solidFill>
                    <a:srgbClr val="2B2B2B"/>
                  </a:solidFill>
                  <a:latin typeface="Agrandir Bold"/>
                </a:rPr>
                <a:t>1</a:t>
              </a:r>
            </a:p>
          </p:txBody>
        </p:sp>
      </p:grpSp>
      <p:grpSp>
        <p:nvGrpSpPr>
          <p:cNvPr name="Group 7" id="7"/>
          <p:cNvGrpSpPr/>
          <p:nvPr/>
        </p:nvGrpSpPr>
        <p:grpSpPr>
          <a:xfrm rot="0">
            <a:off x="9809000" y="4064940"/>
            <a:ext cx="6907145" cy="868440"/>
            <a:chOff x="0" y="0"/>
            <a:chExt cx="9209527" cy="1157920"/>
          </a:xfrm>
        </p:grpSpPr>
        <p:sp>
          <p:nvSpPr>
            <p:cNvPr name="TextBox 8" id="8"/>
            <p:cNvSpPr txBox="true"/>
            <p:nvPr/>
          </p:nvSpPr>
          <p:spPr>
            <a:xfrm rot="0">
              <a:off x="1634311" y="147159"/>
              <a:ext cx="7575216" cy="730251"/>
            </a:xfrm>
            <a:prstGeom prst="rect">
              <a:avLst/>
            </a:prstGeom>
          </p:spPr>
          <p:txBody>
            <a:bodyPr anchor="t" rtlCol="false" tIns="0" lIns="0" bIns="0" rIns="0">
              <a:spAutoFit/>
            </a:bodyPr>
            <a:lstStyle/>
            <a:p>
              <a:pPr algn="l">
                <a:lnSpc>
                  <a:spcPts val="4199"/>
                </a:lnSpc>
              </a:pPr>
              <a:r>
                <a:rPr lang="en-US" sz="2999" u="sng">
                  <a:solidFill>
                    <a:srgbClr val="2B2B2B"/>
                  </a:solidFill>
                  <a:latin typeface="Agrandir"/>
                  <a:hlinkClick r:id="rId5" action="ppaction://hlinksldjump"/>
                </a:rPr>
                <a:t>Parametrelerin Belirlenmesi</a:t>
              </a:r>
            </a:p>
          </p:txBody>
        </p:sp>
        <p:sp>
          <p:nvSpPr>
            <p:cNvPr name="Freeform 9" id="9"/>
            <p:cNvSpPr/>
            <p:nvPr/>
          </p:nvSpPr>
          <p:spPr>
            <a:xfrm flipH="false" flipV="false" rot="0">
              <a:off x="0" y="0"/>
              <a:ext cx="1124235" cy="1157920"/>
            </a:xfrm>
            <a:custGeom>
              <a:avLst/>
              <a:gdLst/>
              <a:ahLst/>
              <a:cxnLst/>
              <a:rect r="r" b="b" t="t" l="l"/>
              <a:pathLst>
                <a:path h="1157920" w="1124235">
                  <a:moveTo>
                    <a:pt x="0" y="0"/>
                  </a:moveTo>
                  <a:lnTo>
                    <a:pt x="1124235" y="0"/>
                  </a:lnTo>
                  <a:lnTo>
                    <a:pt x="1124235" y="1157920"/>
                  </a:lnTo>
                  <a:lnTo>
                    <a:pt x="0" y="11579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351305" y="370892"/>
              <a:ext cx="421625" cy="349462"/>
            </a:xfrm>
            <a:prstGeom prst="rect">
              <a:avLst/>
            </a:prstGeom>
          </p:spPr>
          <p:txBody>
            <a:bodyPr anchor="t" rtlCol="false" tIns="0" lIns="0" bIns="0" rIns="0">
              <a:spAutoFit/>
            </a:bodyPr>
            <a:lstStyle/>
            <a:p>
              <a:pPr algn="ctr">
                <a:lnSpc>
                  <a:spcPts val="1960"/>
                </a:lnSpc>
              </a:pPr>
              <a:r>
                <a:rPr lang="en-US" sz="1400">
                  <a:solidFill>
                    <a:srgbClr val="2B2B2B"/>
                  </a:solidFill>
                  <a:latin typeface="Agrandir Bold"/>
                </a:rPr>
                <a:t>2</a:t>
              </a:r>
            </a:p>
          </p:txBody>
        </p:sp>
      </p:grpSp>
      <p:grpSp>
        <p:nvGrpSpPr>
          <p:cNvPr name="Group 11" id="11"/>
          <p:cNvGrpSpPr/>
          <p:nvPr/>
        </p:nvGrpSpPr>
        <p:grpSpPr>
          <a:xfrm rot="0">
            <a:off x="9809000" y="5353620"/>
            <a:ext cx="6907145" cy="868440"/>
            <a:chOff x="0" y="0"/>
            <a:chExt cx="9209527" cy="1157920"/>
          </a:xfrm>
        </p:grpSpPr>
        <p:sp>
          <p:nvSpPr>
            <p:cNvPr name="TextBox 12" id="12"/>
            <p:cNvSpPr txBox="true"/>
            <p:nvPr/>
          </p:nvSpPr>
          <p:spPr>
            <a:xfrm rot="0">
              <a:off x="1634311" y="147159"/>
              <a:ext cx="7575216" cy="730251"/>
            </a:xfrm>
            <a:prstGeom prst="rect">
              <a:avLst/>
            </a:prstGeom>
          </p:spPr>
          <p:txBody>
            <a:bodyPr anchor="t" rtlCol="false" tIns="0" lIns="0" bIns="0" rIns="0">
              <a:spAutoFit/>
            </a:bodyPr>
            <a:lstStyle/>
            <a:p>
              <a:pPr algn="l">
                <a:lnSpc>
                  <a:spcPts val="4199"/>
                </a:lnSpc>
              </a:pPr>
              <a:r>
                <a:rPr lang="en-US" sz="2999" u="sng">
                  <a:solidFill>
                    <a:srgbClr val="2B2B2B"/>
                  </a:solidFill>
                  <a:latin typeface="Agrandir"/>
                  <a:hlinkClick r:id="rId6" action="ppaction://hlinksldjump"/>
                </a:rPr>
                <a:t>Nasıl Çalışır?</a:t>
              </a:r>
            </a:p>
          </p:txBody>
        </p:sp>
        <p:sp>
          <p:nvSpPr>
            <p:cNvPr name="Freeform 13" id="13"/>
            <p:cNvSpPr/>
            <p:nvPr/>
          </p:nvSpPr>
          <p:spPr>
            <a:xfrm flipH="false" flipV="false" rot="0">
              <a:off x="0" y="0"/>
              <a:ext cx="1124235" cy="1157920"/>
            </a:xfrm>
            <a:custGeom>
              <a:avLst/>
              <a:gdLst/>
              <a:ahLst/>
              <a:cxnLst/>
              <a:rect r="r" b="b" t="t" l="l"/>
              <a:pathLst>
                <a:path h="1157920" w="1124235">
                  <a:moveTo>
                    <a:pt x="0" y="0"/>
                  </a:moveTo>
                  <a:lnTo>
                    <a:pt x="1124235" y="0"/>
                  </a:lnTo>
                  <a:lnTo>
                    <a:pt x="1124235" y="1157920"/>
                  </a:lnTo>
                  <a:lnTo>
                    <a:pt x="0" y="11579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351305" y="370892"/>
              <a:ext cx="421625" cy="349462"/>
            </a:xfrm>
            <a:prstGeom prst="rect">
              <a:avLst/>
            </a:prstGeom>
          </p:spPr>
          <p:txBody>
            <a:bodyPr anchor="t" rtlCol="false" tIns="0" lIns="0" bIns="0" rIns="0">
              <a:spAutoFit/>
            </a:bodyPr>
            <a:lstStyle/>
            <a:p>
              <a:pPr algn="ctr">
                <a:lnSpc>
                  <a:spcPts val="1960"/>
                </a:lnSpc>
              </a:pPr>
              <a:r>
                <a:rPr lang="en-US" sz="1400">
                  <a:solidFill>
                    <a:srgbClr val="2B2B2B"/>
                  </a:solidFill>
                  <a:latin typeface="Agrandir Bold"/>
                </a:rPr>
                <a:t>3</a:t>
              </a:r>
            </a:p>
          </p:txBody>
        </p:sp>
      </p:grpSp>
      <p:grpSp>
        <p:nvGrpSpPr>
          <p:cNvPr name="Group 15" id="15"/>
          <p:cNvGrpSpPr/>
          <p:nvPr/>
        </p:nvGrpSpPr>
        <p:grpSpPr>
          <a:xfrm rot="0">
            <a:off x="9809000" y="6642301"/>
            <a:ext cx="6907145" cy="868440"/>
            <a:chOff x="0" y="0"/>
            <a:chExt cx="9209527" cy="1157920"/>
          </a:xfrm>
        </p:grpSpPr>
        <p:sp>
          <p:nvSpPr>
            <p:cNvPr name="TextBox 16" id="16"/>
            <p:cNvSpPr txBox="true"/>
            <p:nvPr/>
          </p:nvSpPr>
          <p:spPr>
            <a:xfrm rot="0">
              <a:off x="1634311" y="147159"/>
              <a:ext cx="7575216" cy="730251"/>
            </a:xfrm>
            <a:prstGeom prst="rect">
              <a:avLst/>
            </a:prstGeom>
          </p:spPr>
          <p:txBody>
            <a:bodyPr anchor="t" rtlCol="false" tIns="0" lIns="0" bIns="0" rIns="0">
              <a:spAutoFit/>
            </a:bodyPr>
            <a:lstStyle/>
            <a:p>
              <a:pPr algn="l">
                <a:lnSpc>
                  <a:spcPts val="4199"/>
                </a:lnSpc>
              </a:pPr>
              <a:r>
                <a:rPr lang="en-US" sz="2999" u="sng">
                  <a:solidFill>
                    <a:srgbClr val="2B2B2B"/>
                  </a:solidFill>
                  <a:latin typeface="Agrandir"/>
                  <a:hlinkClick r:id="rId7" action="ppaction://hlinksldjump"/>
                </a:rPr>
                <a:t>Python ile Örnek</a:t>
              </a:r>
            </a:p>
          </p:txBody>
        </p:sp>
        <p:sp>
          <p:nvSpPr>
            <p:cNvPr name="Freeform 17" id="17"/>
            <p:cNvSpPr/>
            <p:nvPr/>
          </p:nvSpPr>
          <p:spPr>
            <a:xfrm flipH="false" flipV="false" rot="0">
              <a:off x="0" y="0"/>
              <a:ext cx="1124235" cy="1157920"/>
            </a:xfrm>
            <a:custGeom>
              <a:avLst/>
              <a:gdLst/>
              <a:ahLst/>
              <a:cxnLst/>
              <a:rect r="r" b="b" t="t" l="l"/>
              <a:pathLst>
                <a:path h="1157920" w="1124235">
                  <a:moveTo>
                    <a:pt x="0" y="0"/>
                  </a:moveTo>
                  <a:lnTo>
                    <a:pt x="1124235" y="0"/>
                  </a:lnTo>
                  <a:lnTo>
                    <a:pt x="1124235" y="1157920"/>
                  </a:lnTo>
                  <a:lnTo>
                    <a:pt x="0" y="11579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8" id="18"/>
            <p:cNvSpPr txBox="true"/>
            <p:nvPr/>
          </p:nvSpPr>
          <p:spPr>
            <a:xfrm rot="0">
              <a:off x="351305" y="370892"/>
              <a:ext cx="421625" cy="349462"/>
            </a:xfrm>
            <a:prstGeom prst="rect">
              <a:avLst/>
            </a:prstGeom>
          </p:spPr>
          <p:txBody>
            <a:bodyPr anchor="t" rtlCol="false" tIns="0" lIns="0" bIns="0" rIns="0">
              <a:spAutoFit/>
            </a:bodyPr>
            <a:lstStyle/>
            <a:p>
              <a:pPr algn="ctr">
                <a:lnSpc>
                  <a:spcPts val="1960"/>
                </a:lnSpc>
              </a:pPr>
              <a:r>
                <a:rPr lang="en-US" sz="1400">
                  <a:solidFill>
                    <a:srgbClr val="2B2B2B"/>
                  </a:solidFill>
                  <a:latin typeface="Agrandir Bold"/>
                </a:rPr>
                <a:t>4</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7AD">
                <a:alpha val="100000"/>
              </a:srgbClr>
            </a:gs>
            <a:gs pos="100000">
              <a:srgbClr val="FFA9F9">
                <a:alpha val="100000"/>
              </a:srgbClr>
            </a:gs>
          </a:gsLst>
          <a:lin ang="0"/>
        </a:gra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0">
            <a:off x="-2511451" y="1028700"/>
            <a:ext cx="19770751" cy="18262535"/>
          </a:xfrm>
          <a:prstGeom prst="rect">
            <a:avLst/>
          </a:prstGeom>
        </p:spPr>
      </p:pic>
      <p:sp>
        <p:nvSpPr>
          <p:cNvPr name="TextBox 3" id="3"/>
          <p:cNvSpPr txBox="true"/>
          <p:nvPr/>
        </p:nvSpPr>
        <p:spPr>
          <a:xfrm rot="0">
            <a:off x="1028700" y="3431475"/>
            <a:ext cx="12184569" cy="3024504"/>
          </a:xfrm>
          <a:prstGeom prst="rect">
            <a:avLst/>
          </a:prstGeom>
        </p:spPr>
        <p:txBody>
          <a:bodyPr anchor="t" rtlCol="false" tIns="0" lIns="0" bIns="0" rIns="0">
            <a:spAutoFit/>
          </a:bodyPr>
          <a:lstStyle/>
          <a:p>
            <a:pPr algn="l" marL="0" indent="0" lvl="0">
              <a:lnSpc>
                <a:spcPts val="3920"/>
              </a:lnSpc>
              <a:spcBef>
                <a:spcPct val="0"/>
              </a:spcBef>
            </a:pPr>
            <a:r>
              <a:rPr lang="en-US" sz="2800">
                <a:solidFill>
                  <a:srgbClr val="2B2B2B"/>
                </a:solidFill>
                <a:latin typeface="Agrandir"/>
              </a:rPr>
              <a:t>DBSCAN (Density-Based Spatial Clustering of Applications with Noise), yoğunluk tabanlı bir kümeleme algoritmasıdır. Bu algoritma, bir veri kümesindeki yoğun bölgeleri bulur ve veri noktalarını bu yoğun bölgelere göre kümeleyerek çalışır. Aykırı değerlerin tespiti de bu kümeleme işlemi sırasında noise (gürültü) olarak işaretlenen noktaların tespit edilmesiyle gerçekleşir.</a:t>
            </a:r>
          </a:p>
        </p:txBody>
      </p:sp>
      <p:sp>
        <p:nvSpPr>
          <p:cNvPr name="TextBox 4" id="4"/>
          <p:cNvSpPr txBox="true"/>
          <p:nvPr/>
        </p:nvSpPr>
        <p:spPr>
          <a:xfrm rot="0">
            <a:off x="1028700" y="1271044"/>
            <a:ext cx="12184569" cy="1247775"/>
          </a:xfrm>
          <a:prstGeom prst="rect">
            <a:avLst/>
          </a:prstGeom>
        </p:spPr>
        <p:txBody>
          <a:bodyPr anchor="t" rtlCol="false" tIns="0" lIns="0" bIns="0" rIns="0">
            <a:spAutoFit/>
          </a:bodyPr>
          <a:lstStyle/>
          <a:p>
            <a:pPr marL="0" indent="0" lvl="0">
              <a:lnSpc>
                <a:spcPts val="8399"/>
              </a:lnSpc>
              <a:spcBef>
                <a:spcPct val="0"/>
              </a:spcBef>
            </a:pPr>
            <a:r>
              <a:rPr lang="en-US" sz="6999">
                <a:solidFill>
                  <a:srgbClr val="2B2B2B"/>
                </a:solidFill>
                <a:latin typeface="Agrandir"/>
              </a:rPr>
              <a:t>Nedir?</a:t>
            </a:r>
          </a:p>
        </p:txBody>
      </p:sp>
      <p:pic>
        <p:nvPicPr>
          <p:cNvPr name="Picture 5" id="5"/>
          <p:cNvPicPr>
            <a:picLocks noChangeAspect="true"/>
          </p:cNvPicPr>
          <p:nvPr/>
        </p:nvPicPr>
        <p:blipFill>
          <a:blip r:embed="rId3">
            <a:alphaModFix amt="25000"/>
          </a:blip>
          <a:srcRect l="0" t="0" r="0" b="0"/>
          <a:stretch>
            <a:fillRect/>
          </a:stretch>
        </p:blipFill>
        <p:spPr>
          <a:xfrm flipH="false" flipV="false" rot="-3982960">
            <a:off x="13745551" y="-3705176"/>
            <a:ext cx="5352514" cy="7410352"/>
          </a:xfrm>
          <a:prstGeom prst="rect">
            <a:avLst/>
          </a:prstGeom>
        </p:spPr>
      </p:pic>
      <p:pic>
        <p:nvPicPr>
          <p:cNvPr name="Picture 6" id="6"/>
          <p:cNvPicPr>
            <a:picLocks noChangeAspect="true"/>
          </p:cNvPicPr>
          <p:nvPr/>
        </p:nvPicPr>
        <p:blipFill>
          <a:blip r:embed="rId4">
            <a:alphaModFix amt="25000"/>
          </a:blip>
          <a:srcRect l="0" t="0" r="0" b="0"/>
          <a:stretch>
            <a:fillRect/>
          </a:stretch>
        </p:blipFill>
        <p:spPr>
          <a:xfrm flipH="false" flipV="false" rot="-1644077">
            <a:off x="16162301" y="-1063836"/>
            <a:ext cx="5468057" cy="6108036"/>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7AD">
                <a:alpha val="100000"/>
              </a:srgbClr>
            </a:gs>
            <a:gs pos="100000">
              <a:srgbClr val="FFA9F9">
                <a:alpha val="100000"/>
              </a:srgbClr>
            </a:gs>
          </a:gsLst>
          <a:lin ang="0"/>
        </a:gra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0">
            <a:off x="-2511451" y="1028700"/>
            <a:ext cx="19770751" cy="18262535"/>
          </a:xfrm>
          <a:prstGeom prst="rect">
            <a:avLst/>
          </a:prstGeom>
        </p:spPr>
      </p:pic>
      <p:sp>
        <p:nvSpPr>
          <p:cNvPr name="TextBox 3" id="3"/>
          <p:cNvSpPr txBox="true"/>
          <p:nvPr/>
        </p:nvSpPr>
        <p:spPr>
          <a:xfrm rot="0">
            <a:off x="1028700" y="3395044"/>
            <a:ext cx="12184569" cy="5005704"/>
          </a:xfrm>
          <a:prstGeom prst="rect">
            <a:avLst/>
          </a:prstGeom>
        </p:spPr>
        <p:txBody>
          <a:bodyPr anchor="t" rtlCol="false" tIns="0" lIns="0" bIns="0" rIns="0">
            <a:spAutoFit/>
          </a:bodyPr>
          <a:lstStyle/>
          <a:p>
            <a:pPr>
              <a:lnSpc>
                <a:spcPts val="3920"/>
              </a:lnSpc>
            </a:pPr>
          </a:p>
          <a:p>
            <a:pPr>
              <a:lnSpc>
                <a:spcPts val="3920"/>
              </a:lnSpc>
            </a:pPr>
            <a:r>
              <a:rPr lang="en-US" sz="2800">
                <a:solidFill>
                  <a:srgbClr val="2B2B2B"/>
                </a:solidFill>
                <a:latin typeface="Agrandir"/>
              </a:rPr>
              <a:t>DBSCAN algoritması, iki önemli parametre kullanır:</a:t>
            </a:r>
          </a:p>
          <a:p>
            <a:pPr marL="604524" indent="-302262" lvl="1">
              <a:lnSpc>
                <a:spcPts val="3920"/>
              </a:lnSpc>
              <a:buAutoNum type="arabicPeriod" startAt="1"/>
            </a:pPr>
            <a:r>
              <a:rPr lang="en-US" sz="2800">
                <a:solidFill>
                  <a:srgbClr val="2B2B2B"/>
                </a:solidFill>
                <a:latin typeface="Agrandir"/>
              </a:rPr>
              <a:t>Epsilon (ε): Bir noktanın komşuluk yarıçapını belirler. ε parametresi, bir noktanın etrafındaki bir alanda kaç tane nokta olması gerektiğini belirler. Bu değer, her bir veri noktasının etrafındaki diğer noktaların mesafesini belirleyen bir eşik değerdir.</a:t>
            </a:r>
          </a:p>
          <a:p>
            <a:pPr algn="l" marL="604524" indent="-302262" lvl="1">
              <a:lnSpc>
                <a:spcPts val="3920"/>
              </a:lnSpc>
              <a:spcBef>
                <a:spcPct val="0"/>
              </a:spcBef>
              <a:buAutoNum type="arabicPeriod" startAt="1"/>
            </a:pPr>
            <a:r>
              <a:rPr lang="en-US" sz="2800">
                <a:solidFill>
                  <a:srgbClr val="2B2B2B"/>
                </a:solidFill>
                <a:latin typeface="Agrandir"/>
              </a:rPr>
              <a:t>MinPts: Bir noktanın bir çekirdek nokta (core point) olması için gerekli olan minimum komşu sayısını belirler. Bir çekirdek nokta, ε yarıçapındaki komşu sayısı MinPts veya daha fazla olan bir noktadır.</a:t>
            </a:r>
          </a:p>
          <a:p>
            <a:pPr algn="l" marL="0" indent="0" lvl="0">
              <a:lnSpc>
                <a:spcPts val="3920"/>
              </a:lnSpc>
              <a:spcBef>
                <a:spcPct val="0"/>
              </a:spcBef>
            </a:pPr>
          </a:p>
        </p:txBody>
      </p:sp>
      <p:sp>
        <p:nvSpPr>
          <p:cNvPr name="TextBox 4" id="4"/>
          <p:cNvSpPr txBox="true"/>
          <p:nvPr/>
        </p:nvSpPr>
        <p:spPr>
          <a:xfrm rot="0">
            <a:off x="1028700" y="1271044"/>
            <a:ext cx="12184569" cy="1247775"/>
          </a:xfrm>
          <a:prstGeom prst="rect">
            <a:avLst/>
          </a:prstGeom>
        </p:spPr>
        <p:txBody>
          <a:bodyPr anchor="t" rtlCol="false" tIns="0" lIns="0" bIns="0" rIns="0">
            <a:spAutoFit/>
          </a:bodyPr>
          <a:lstStyle/>
          <a:p>
            <a:pPr marL="0" indent="0" lvl="0">
              <a:lnSpc>
                <a:spcPts val="8399"/>
              </a:lnSpc>
              <a:spcBef>
                <a:spcPct val="0"/>
              </a:spcBef>
            </a:pPr>
            <a:r>
              <a:rPr lang="en-US" sz="6999">
                <a:solidFill>
                  <a:srgbClr val="2B2B2B"/>
                </a:solidFill>
                <a:latin typeface="Agrandir"/>
              </a:rPr>
              <a:t>Parametrelerin Belirlenmesi</a:t>
            </a:r>
          </a:p>
        </p:txBody>
      </p:sp>
      <p:pic>
        <p:nvPicPr>
          <p:cNvPr name="Picture 5" id="5"/>
          <p:cNvPicPr>
            <a:picLocks noChangeAspect="true"/>
          </p:cNvPicPr>
          <p:nvPr/>
        </p:nvPicPr>
        <p:blipFill>
          <a:blip r:embed="rId3">
            <a:alphaModFix amt="25000"/>
          </a:blip>
          <a:srcRect l="0" t="0" r="0" b="0"/>
          <a:stretch>
            <a:fillRect/>
          </a:stretch>
        </p:blipFill>
        <p:spPr>
          <a:xfrm flipH="false" flipV="false" rot="-3982960">
            <a:off x="13745551" y="-3705176"/>
            <a:ext cx="5352514" cy="7410352"/>
          </a:xfrm>
          <a:prstGeom prst="rect">
            <a:avLst/>
          </a:prstGeom>
        </p:spPr>
      </p:pic>
      <p:pic>
        <p:nvPicPr>
          <p:cNvPr name="Picture 6" id="6"/>
          <p:cNvPicPr>
            <a:picLocks noChangeAspect="true"/>
          </p:cNvPicPr>
          <p:nvPr/>
        </p:nvPicPr>
        <p:blipFill>
          <a:blip r:embed="rId4">
            <a:alphaModFix amt="25000"/>
          </a:blip>
          <a:srcRect l="0" t="0" r="0" b="0"/>
          <a:stretch>
            <a:fillRect/>
          </a:stretch>
        </p:blipFill>
        <p:spPr>
          <a:xfrm flipH="false" flipV="false" rot="-1644077">
            <a:off x="16162301" y="-1063836"/>
            <a:ext cx="5468057" cy="6108036"/>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7AD">
                <a:alpha val="100000"/>
              </a:srgbClr>
            </a:gs>
            <a:gs pos="100000">
              <a:srgbClr val="FFA9F9">
                <a:alpha val="100000"/>
              </a:srgbClr>
            </a:gs>
          </a:gsLst>
          <a:lin ang="0"/>
        </a:gra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0">
            <a:off x="-2511451" y="1028700"/>
            <a:ext cx="19770751" cy="18262535"/>
          </a:xfrm>
          <a:prstGeom prst="rect">
            <a:avLst/>
          </a:prstGeom>
        </p:spPr>
      </p:pic>
      <p:sp>
        <p:nvSpPr>
          <p:cNvPr name="TextBox 3" id="3"/>
          <p:cNvSpPr txBox="true"/>
          <p:nvPr/>
        </p:nvSpPr>
        <p:spPr>
          <a:xfrm rot="0">
            <a:off x="1028700" y="3173063"/>
            <a:ext cx="12184569" cy="6986904"/>
          </a:xfrm>
          <a:prstGeom prst="rect">
            <a:avLst/>
          </a:prstGeom>
        </p:spPr>
        <p:txBody>
          <a:bodyPr anchor="t" rtlCol="false" tIns="0" lIns="0" bIns="0" rIns="0">
            <a:spAutoFit/>
          </a:bodyPr>
          <a:lstStyle/>
          <a:p>
            <a:pPr marL="604524" indent="-302262" lvl="1">
              <a:lnSpc>
                <a:spcPts val="3920"/>
              </a:lnSpc>
              <a:buAutoNum type="arabicPeriod" startAt="1"/>
            </a:pPr>
            <a:r>
              <a:rPr lang="en-US" sz="2800">
                <a:solidFill>
                  <a:srgbClr val="2B2B2B"/>
                </a:solidFill>
                <a:latin typeface="Agrandir"/>
              </a:rPr>
              <a:t>Rastgele bir veri noktası seçilir.</a:t>
            </a:r>
          </a:p>
          <a:p>
            <a:pPr marL="604524" indent="-302262" lvl="1">
              <a:lnSpc>
                <a:spcPts val="3920"/>
              </a:lnSpc>
              <a:buAutoNum type="arabicPeriod" startAt="1"/>
            </a:pPr>
            <a:r>
              <a:rPr lang="en-US" sz="2800">
                <a:solidFill>
                  <a:srgbClr val="2B2B2B"/>
                </a:solidFill>
                <a:latin typeface="Agrandir"/>
              </a:rPr>
              <a:t>Seçilen noktanın ε yarıçapı içindeki komşuları sayılır.</a:t>
            </a:r>
          </a:p>
          <a:p>
            <a:pPr marL="604524" indent="-302262" lvl="1">
              <a:lnSpc>
                <a:spcPts val="3920"/>
              </a:lnSpc>
              <a:buAutoNum type="arabicPeriod" startAt="1"/>
            </a:pPr>
            <a:r>
              <a:rPr lang="en-US" sz="2800">
                <a:solidFill>
                  <a:srgbClr val="2B2B2B"/>
                </a:solidFill>
                <a:latin typeface="Agrandir"/>
              </a:rPr>
              <a:t>Eğer seçilen nokta bir çekirdek nokta ise (ε içindeki komşu sayısı MinPts'ten fazlaysa):</a:t>
            </a:r>
          </a:p>
          <a:p>
            <a:pPr marL="1209049" indent="-403016" lvl="2">
              <a:lnSpc>
                <a:spcPts val="3920"/>
              </a:lnSpc>
              <a:buFont typeface="Arial"/>
              <a:buChar char="⚬"/>
            </a:pPr>
            <a:r>
              <a:rPr lang="en-US" sz="2800">
                <a:solidFill>
                  <a:srgbClr val="2B2B2B"/>
                </a:solidFill>
                <a:latin typeface="Agrandir"/>
              </a:rPr>
              <a:t>Bu nokta ve bu noktanın komşuları bir küme olarak işaretlenir.</a:t>
            </a:r>
          </a:p>
          <a:p>
            <a:pPr marL="1209049" indent="-403016" lvl="2">
              <a:lnSpc>
                <a:spcPts val="3920"/>
              </a:lnSpc>
              <a:buFont typeface="Arial"/>
              <a:buChar char="⚬"/>
            </a:pPr>
            <a:r>
              <a:rPr lang="en-US" sz="2800">
                <a:solidFill>
                  <a:srgbClr val="2B2B2B"/>
                </a:solidFill>
                <a:latin typeface="Agrandir"/>
              </a:rPr>
              <a:t>Kümenin komşuları incelenir ve aynı küme ile ilişkilendirilirler.</a:t>
            </a:r>
          </a:p>
          <a:p>
            <a:pPr marL="604524" indent="-302262" lvl="1">
              <a:lnSpc>
                <a:spcPts val="3920"/>
              </a:lnSpc>
              <a:buAutoNum type="arabicPeriod" startAt="1"/>
            </a:pPr>
            <a:r>
              <a:rPr lang="en-US" sz="2800">
                <a:solidFill>
                  <a:srgbClr val="2B2B2B"/>
                </a:solidFill>
                <a:latin typeface="Agrandir"/>
              </a:rPr>
              <a:t>Eğer seçilen nokta bir çekirdek nokta değilse:</a:t>
            </a:r>
          </a:p>
          <a:p>
            <a:pPr marL="1209049" indent="-403016" lvl="2">
              <a:lnSpc>
                <a:spcPts val="3920"/>
              </a:lnSpc>
              <a:buFont typeface="Arial"/>
              <a:buChar char="⚬"/>
            </a:pPr>
            <a:r>
              <a:rPr lang="en-US" sz="2800">
                <a:solidFill>
                  <a:srgbClr val="2B2B2B"/>
                </a:solidFill>
                <a:latin typeface="Agrandir"/>
              </a:rPr>
              <a:t>Gürültü (noise) olarak işaretlenir.</a:t>
            </a:r>
          </a:p>
          <a:p>
            <a:pPr marL="604524" indent="-302262" lvl="1">
              <a:lnSpc>
                <a:spcPts val="3920"/>
              </a:lnSpc>
              <a:buAutoNum type="arabicPeriod" startAt="1"/>
            </a:pPr>
            <a:r>
              <a:rPr lang="en-US" sz="2800">
                <a:solidFill>
                  <a:srgbClr val="2B2B2B"/>
                </a:solidFill>
                <a:latin typeface="Agrandir"/>
              </a:rPr>
              <a:t>İşaretlenmemiş noktalar üzerinde bu işlem tekrarlanır.</a:t>
            </a:r>
          </a:p>
          <a:p>
            <a:pPr>
              <a:lnSpc>
                <a:spcPts val="3920"/>
              </a:lnSpc>
            </a:pPr>
          </a:p>
          <a:p>
            <a:pPr algn="l">
              <a:lnSpc>
                <a:spcPts val="3920"/>
              </a:lnSpc>
              <a:spcBef>
                <a:spcPct val="0"/>
              </a:spcBef>
            </a:pPr>
            <a:r>
              <a:rPr lang="en-US" sz="2800">
                <a:solidFill>
                  <a:srgbClr val="2B2B2B"/>
                </a:solidFill>
                <a:latin typeface="Agrandir"/>
              </a:rPr>
              <a:t>Sonuç olarak, her nokta ya bir kümenin bir parçası olur ya da gürültü olarak işaretlenir. Bu sayede DBSCAN, yoğun bölgeleri kümeleyebilirken, düşük yoğunluklu alanlarda gürültüyü tespit edebilir.</a:t>
            </a:r>
          </a:p>
          <a:p>
            <a:pPr algn="l" marL="0" indent="0" lvl="0">
              <a:lnSpc>
                <a:spcPts val="3920"/>
              </a:lnSpc>
              <a:spcBef>
                <a:spcPct val="0"/>
              </a:spcBef>
            </a:pPr>
          </a:p>
        </p:txBody>
      </p:sp>
      <p:sp>
        <p:nvSpPr>
          <p:cNvPr name="TextBox 4" id="4"/>
          <p:cNvSpPr txBox="true"/>
          <p:nvPr/>
        </p:nvSpPr>
        <p:spPr>
          <a:xfrm rot="0">
            <a:off x="1028700" y="1271044"/>
            <a:ext cx="12184569" cy="1247775"/>
          </a:xfrm>
          <a:prstGeom prst="rect">
            <a:avLst/>
          </a:prstGeom>
        </p:spPr>
        <p:txBody>
          <a:bodyPr anchor="t" rtlCol="false" tIns="0" lIns="0" bIns="0" rIns="0">
            <a:spAutoFit/>
          </a:bodyPr>
          <a:lstStyle/>
          <a:p>
            <a:pPr marL="0" indent="0" lvl="0">
              <a:lnSpc>
                <a:spcPts val="8399"/>
              </a:lnSpc>
              <a:spcBef>
                <a:spcPct val="0"/>
              </a:spcBef>
            </a:pPr>
            <a:r>
              <a:rPr lang="en-US" sz="6999">
                <a:solidFill>
                  <a:srgbClr val="2B2B2B"/>
                </a:solidFill>
                <a:latin typeface="Agrandir"/>
              </a:rPr>
              <a:t>Nasıl Çalışır?</a:t>
            </a:r>
          </a:p>
        </p:txBody>
      </p:sp>
      <p:pic>
        <p:nvPicPr>
          <p:cNvPr name="Picture 5" id="5"/>
          <p:cNvPicPr>
            <a:picLocks noChangeAspect="true"/>
          </p:cNvPicPr>
          <p:nvPr/>
        </p:nvPicPr>
        <p:blipFill>
          <a:blip r:embed="rId3">
            <a:alphaModFix amt="25000"/>
          </a:blip>
          <a:srcRect l="0" t="0" r="0" b="0"/>
          <a:stretch>
            <a:fillRect/>
          </a:stretch>
        </p:blipFill>
        <p:spPr>
          <a:xfrm flipH="false" flipV="false" rot="-3982960">
            <a:off x="13745551" y="-3705176"/>
            <a:ext cx="5352514" cy="7410352"/>
          </a:xfrm>
          <a:prstGeom prst="rect">
            <a:avLst/>
          </a:prstGeom>
        </p:spPr>
      </p:pic>
      <p:pic>
        <p:nvPicPr>
          <p:cNvPr name="Picture 6" id="6"/>
          <p:cNvPicPr>
            <a:picLocks noChangeAspect="true"/>
          </p:cNvPicPr>
          <p:nvPr/>
        </p:nvPicPr>
        <p:blipFill>
          <a:blip r:embed="rId4">
            <a:alphaModFix amt="25000"/>
          </a:blip>
          <a:srcRect l="0" t="0" r="0" b="0"/>
          <a:stretch>
            <a:fillRect/>
          </a:stretch>
        </p:blipFill>
        <p:spPr>
          <a:xfrm flipH="false" flipV="false" rot="-1644077">
            <a:off x="16162301" y="-1063836"/>
            <a:ext cx="5468057" cy="6108036"/>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7AD">
                <a:alpha val="100000"/>
              </a:srgbClr>
            </a:gs>
            <a:gs pos="100000">
              <a:srgbClr val="FFA9F9">
                <a:alpha val="100000"/>
              </a:srgbClr>
            </a:gs>
          </a:gsLst>
          <a:lin ang="0"/>
        </a:gradFill>
      </p:bgPr>
    </p:bg>
    <p:spTree>
      <p:nvGrpSpPr>
        <p:cNvPr id="1" name=""/>
        <p:cNvGrpSpPr/>
        <p:nvPr/>
      </p:nvGrpSpPr>
      <p:grpSpPr>
        <a:xfrm>
          <a:off x="0" y="0"/>
          <a:ext cx="0" cy="0"/>
          <a:chOff x="0" y="0"/>
          <a:chExt cx="0" cy="0"/>
        </a:xfrm>
      </p:grpSpPr>
      <p:pic>
        <p:nvPicPr>
          <p:cNvPr name="Picture 2" id="2">
            <a:hlinkClick action="ppaction://media"/>
          </p:cNvPr>
          <p:cNvPicPr>
            <a:picLocks noChangeAspect="true"/>
          </p:cNvPicPr>
          <p:nvPr>
            <a:videoFile r:link="rId3"/>
            <p:extLst>
              <p:ext uri="{DAA4B4D4-6D71-4841-9C94-3DE7FCFB9230}">
                <p14:media xmlns:p14="http://schemas.microsoft.com/office/powerpoint/2010/main" r:embed="rId4"/>
              </p:ext>
            </p:extLst>
          </p:nvPr>
        </p:nvPicPr>
        <p:blipFill>
          <a:blip r:embed="rId2"/>
          <a:srcRect l="0" t="0" r="0" b="0"/>
          <a:stretch>
            <a:fillRect/>
          </a:stretch>
        </p:blipFill>
        <p:spPr>
          <a:xfrm flipH="false" flipV="false" rot="0">
            <a:off x="2593316" y="481348"/>
            <a:ext cx="13101368" cy="8229600"/>
          </a:xfrm>
          <a:prstGeom prst="rect">
            <a:avLst/>
          </a:prstGeom>
        </p:spPr>
      </p:pic>
      <p:sp>
        <p:nvSpPr>
          <p:cNvPr name="TextBox 3" id="3"/>
          <p:cNvSpPr txBox="true"/>
          <p:nvPr/>
        </p:nvSpPr>
        <p:spPr>
          <a:xfrm rot="0">
            <a:off x="4911263" y="8938895"/>
            <a:ext cx="8465475" cy="514985"/>
          </a:xfrm>
          <a:prstGeom prst="rect">
            <a:avLst/>
          </a:prstGeom>
        </p:spPr>
        <p:txBody>
          <a:bodyPr anchor="t" rtlCol="false" tIns="0" lIns="0" bIns="0" rIns="0">
            <a:spAutoFit/>
          </a:bodyPr>
          <a:lstStyle/>
          <a:p>
            <a:pPr algn="ctr" marL="0" indent="0" lvl="0">
              <a:lnSpc>
                <a:spcPts val="3640"/>
              </a:lnSpc>
            </a:pPr>
            <a:r>
              <a:rPr lang="en-US" sz="2600">
                <a:solidFill>
                  <a:srgbClr val="2B2B2B"/>
                </a:solidFill>
                <a:latin typeface="Agrandir"/>
              </a:rPr>
              <a:t>DBSCAN algortiması ile outlier detection örneği</a:t>
            </a:r>
          </a:p>
        </p:txBody>
      </p:sp>
      <p:sp>
        <p:nvSpPr>
          <p:cNvPr name="TextBox 4" id="4"/>
          <p:cNvSpPr txBox="true"/>
          <p:nvPr/>
        </p:nvSpPr>
        <p:spPr>
          <a:xfrm rot="0">
            <a:off x="4911263" y="9330055"/>
            <a:ext cx="8465475" cy="514985"/>
          </a:xfrm>
          <a:prstGeom prst="rect">
            <a:avLst/>
          </a:prstGeom>
        </p:spPr>
        <p:txBody>
          <a:bodyPr anchor="t" rtlCol="false" tIns="0" lIns="0" bIns="0" rIns="0">
            <a:spAutoFit/>
          </a:bodyPr>
          <a:lstStyle/>
          <a:p>
            <a:pPr algn="ctr" marL="0" indent="0" lvl="0">
              <a:lnSpc>
                <a:spcPts val="3640"/>
              </a:lnSpc>
            </a:pPr>
            <a:r>
              <a:rPr lang="en-US" sz="2600" u="sng">
                <a:solidFill>
                  <a:srgbClr val="2B2B2B"/>
                </a:solidFill>
                <a:latin typeface="Agrandir"/>
                <a:hlinkClick r:id="rId5" tooltip="https://www.digitalvidya.com/blog/the-top-5-clustering-algorithms-data-scientists-should-know/"/>
              </a:rPr>
              <a:t>Gif dosyasının kaynağına gitmek için tıklayınız.</a:t>
            </a:r>
          </a:p>
        </p:txBody>
      </p:sp>
    </p:spTree>
  </p:cSld>
  <p:clrMapOvr>
    <a:masterClrMapping/>
  </p:clrMapOvr>
  <p:timing>
    <p:tnLst>
      <p:par>
        <p:cTn dur="indefinite" restart="never" nodeType="tmRoot">
          <p:childTnLst>
            <p:video>
              <p:cMediaNode vol="0">
                <p:cTn fill="hold" display="false">
                  <p:stCondLst>
                    <p:cond delay="indefinite"/>
                  </p:stCondLst>
                </p:cTn>
                <p:tgtEl>
                  <p:spTgt spid="2"/>
                </p:tgtEl>
              </p:cMediaNode>
            </p:video>
          </p:childTnLst>
        </p:cTn>
      </p:par>
    </p:tnLst>
  </p:timing>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7AD">
                <a:alpha val="100000"/>
              </a:srgbClr>
            </a:gs>
            <a:gs pos="100000">
              <a:srgbClr val="FFA9F9">
                <a:alpha val="100000"/>
              </a:srgbClr>
            </a:gs>
          </a:gsLst>
          <a:lin ang="0"/>
        </a:gra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0">
            <a:off x="-1662681" y="-6438340"/>
            <a:ext cx="13761077" cy="14153590"/>
          </a:xfrm>
          <a:prstGeom prst="rect">
            <a:avLst/>
          </a:prstGeom>
        </p:spPr>
      </p:pic>
      <p:grpSp>
        <p:nvGrpSpPr>
          <p:cNvPr name="Group 3" id="3"/>
          <p:cNvGrpSpPr/>
          <p:nvPr/>
        </p:nvGrpSpPr>
        <p:grpSpPr>
          <a:xfrm rot="0">
            <a:off x="4911263" y="3990578"/>
            <a:ext cx="8465475" cy="2305844"/>
            <a:chOff x="0" y="0"/>
            <a:chExt cx="11287299" cy="3074459"/>
          </a:xfrm>
        </p:grpSpPr>
        <p:sp>
          <p:nvSpPr>
            <p:cNvPr name="TextBox 4" id="4"/>
            <p:cNvSpPr txBox="true"/>
            <p:nvPr/>
          </p:nvSpPr>
          <p:spPr>
            <a:xfrm rot="0">
              <a:off x="0" y="-190500"/>
              <a:ext cx="11287299" cy="1600200"/>
            </a:xfrm>
            <a:prstGeom prst="rect">
              <a:avLst/>
            </a:prstGeom>
          </p:spPr>
          <p:txBody>
            <a:bodyPr anchor="t" rtlCol="false" tIns="0" lIns="0" bIns="0" rIns="0">
              <a:spAutoFit/>
            </a:bodyPr>
            <a:lstStyle/>
            <a:p>
              <a:pPr algn="ctr" marL="0" indent="0" lvl="0">
                <a:lnSpc>
                  <a:spcPts val="8399"/>
                </a:lnSpc>
                <a:spcBef>
                  <a:spcPct val="0"/>
                </a:spcBef>
              </a:pPr>
              <a:r>
                <a:rPr lang="en-US" sz="6999">
                  <a:solidFill>
                    <a:srgbClr val="2B2B2B"/>
                  </a:solidFill>
                  <a:latin typeface="Agrandir"/>
                </a:rPr>
                <a:t>Pyton ile Örnek</a:t>
              </a:r>
            </a:p>
          </p:txBody>
        </p:sp>
        <p:sp>
          <p:nvSpPr>
            <p:cNvPr name="TextBox 5" id="5"/>
            <p:cNvSpPr txBox="true"/>
            <p:nvPr/>
          </p:nvSpPr>
          <p:spPr>
            <a:xfrm rot="0">
              <a:off x="0" y="1819487"/>
              <a:ext cx="11287299" cy="1254971"/>
            </a:xfrm>
            <a:prstGeom prst="rect">
              <a:avLst/>
            </a:prstGeom>
          </p:spPr>
          <p:txBody>
            <a:bodyPr anchor="t" rtlCol="false" tIns="0" lIns="0" bIns="0" rIns="0">
              <a:spAutoFit/>
            </a:bodyPr>
            <a:lstStyle/>
            <a:p>
              <a:pPr algn="ctr" marL="0" indent="0" lvl="0">
                <a:lnSpc>
                  <a:spcPts val="3640"/>
                </a:lnSpc>
              </a:pPr>
              <a:r>
                <a:rPr lang="en-US" sz="2600" u="sng">
                  <a:solidFill>
                    <a:srgbClr val="2B2B2B"/>
                  </a:solidFill>
                  <a:latin typeface="Agrandir"/>
                  <a:hlinkClick r:id="rId3" tooltip="https://github.com/slhkl/OutlierDetection/blob/main/OutlierDetection.ipynb"/>
                </a:rPr>
                <a:t>Buraya tıklayarak örnek projenin kodlarına ve konsol çıktılarına erişebilirsiniz.</a:t>
              </a:r>
            </a:p>
          </p:txBody>
        </p:sp>
      </p:grpSp>
      <p:pic>
        <p:nvPicPr>
          <p:cNvPr name="Picture 6" id="6"/>
          <p:cNvPicPr>
            <a:picLocks noChangeAspect="true"/>
          </p:cNvPicPr>
          <p:nvPr/>
        </p:nvPicPr>
        <p:blipFill>
          <a:blip r:embed="rId4">
            <a:alphaModFix amt="25000"/>
          </a:blip>
          <a:srcRect l="0" t="0" r="0" b="0"/>
          <a:stretch>
            <a:fillRect/>
          </a:stretch>
        </p:blipFill>
        <p:spPr>
          <a:xfrm flipH="false" flipV="false" rot="0">
            <a:off x="11511932" y="6947324"/>
            <a:ext cx="8674222" cy="7652259"/>
          </a:xfrm>
          <a:prstGeom prst="rect">
            <a:avLst/>
          </a:prstGeom>
        </p:spPr>
      </p:pic>
      <p:pic>
        <p:nvPicPr>
          <p:cNvPr name="Picture 7" id="7"/>
          <p:cNvPicPr>
            <a:picLocks noChangeAspect="true"/>
          </p:cNvPicPr>
          <p:nvPr/>
        </p:nvPicPr>
        <p:blipFill>
          <a:blip r:embed="rId5">
            <a:alphaModFix amt="25000"/>
          </a:blip>
          <a:srcRect l="0" t="0" r="0" b="0"/>
          <a:stretch>
            <a:fillRect/>
          </a:stretch>
        </p:blipFill>
        <p:spPr>
          <a:xfrm flipH="false" flipV="false" rot="0">
            <a:off x="15141061" y="2810706"/>
            <a:ext cx="6293877" cy="5612932"/>
          </a:xfrm>
          <a:prstGeom prst="rect">
            <a:avLst/>
          </a:prstGeom>
        </p:spPr>
      </p:pic>
      <p:pic>
        <p:nvPicPr>
          <p:cNvPr name="Picture 8" id="8"/>
          <p:cNvPicPr>
            <a:picLocks noChangeAspect="true"/>
          </p:cNvPicPr>
          <p:nvPr/>
        </p:nvPicPr>
        <p:blipFill>
          <a:blip r:embed="rId6">
            <a:alphaModFix amt="25000"/>
          </a:blip>
          <a:srcRect l="0" t="0" r="0" b="0"/>
          <a:stretch>
            <a:fillRect/>
          </a:stretch>
        </p:blipFill>
        <p:spPr>
          <a:xfrm flipH="false" flipV="false" rot="-3435299">
            <a:off x="-3167656" y="638455"/>
            <a:ext cx="6335313" cy="7076795"/>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7AD">
                <a:alpha val="100000"/>
              </a:srgbClr>
            </a:gs>
            <a:gs pos="100000">
              <a:srgbClr val="FFA9F9">
                <a:alpha val="100000"/>
              </a:srgbClr>
            </a:gs>
          </a:gsLst>
          <a:lin ang="0"/>
        </a:gra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0">
            <a:off x="-1662681" y="-6438340"/>
            <a:ext cx="13761077" cy="14153590"/>
          </a:xfrm>
          <a:prstGeom prst="rect">
            <a:avLst/>
          </a:prstGeom>
        </p:spPr>
      </p:pic>
      <p:grpSp>
        <p:nvGrpSpPr>
          <p:cNvPr name="Group 3" id="3"/>
          <p:cNvGrpSpPr/>
          <p:nvPr/>
        </p:nvGrpSpPr>
        <p:grpSpPr>
          <a:xfrm rot="0">
            <a:off x="4911263" y="4219178"/>
            <a:ext cx="8465475" cy="1848644"/>
            <a:chOff x="0" y="0"/>
            <a:chExt cx="11287299" cy="2464859"/>
          </a:xfrm>
        </p:grpSpPr>
        <p:sp>
          <p:nvSpPr>
            <p:cNvPr name="TextBox 4" id="4"/>
            <p:cNvSpPr txBox="true"/>
            <p:nvPr/>
          </p:nvSpPr>
          <p:spPr>
            <a:xfrm rot="0">
              <a:off x="0" y="-190500"/>
              <a:ext cx="11287299" cy="1600200"/>
            </a:xfrm>
            <a:prstGeom prst="rect">
              <a:avLst/>
            </a:prstGeom>
          </p:spPr>
          <p:txBody>
            <a:bodyPr anchor="t" rtlCol="false" tIns="0" lIns="0" bIns="0" rIns="0">
              <a:spAutoFit/>
            </a:bodyPr>
            <a:lstStyle/>
            <a:p>
              <a:pPr algn="ctr" marL="0" indent="0" lvl="0">
                <a:lnSpc>
                  <a:spcPts val="8399"/>
                </a:lnSpc>
                <a:spcBef>
                  <a:spcPct val="0"/>
                </a:spcBef>
              </a:pPr>
              <a:r>
                <a:rPr lang="en-US" sz="6999" u="none">
                  <a:solidFill>
                    <a:srgbClr val="2B2B2B"/>
                  </a:solidFill>
                  <a:latin typeface="Agrandir"/>
                </a:rPr>
                <a:t>Teşekkürler!</a:t>
              </a:r>
            </a:p>
          </p:txBody>
        </p:sp>
        <p:sp>
          <p:nvSpPr>
            <p:cNvPr name="TextBox 5" id="5"/>
            <p:cNvSpPr txBox="true"/>
            <p:nvPr/>
          </p:nvSpPr>
          <p:spPr>
            <a:xfrm rot="0">
              <a:off x="0" y="1819487"/>
              <a:ext cx="11287299" cy="645371"/>
            </a:xfrm>
            <a:prstGeom prst="rect">
              <a:avLst/>
            </a:prstGeom>
          </p:spPr>
          <p:txBody>
            <a:bodyPr anchor="t" rtlCol="false" tIns="0" lIns="0" bIns="0" rIns="0">
              <a:spAutoFit/>
            </a:bodyPr>
            <a:lstStyle/>
            <a:p>
              <a:pPr algn="ctr" marL="0" indent="0" lvl="0">
                <a:lnSpc>
                  <a:spcPts val="3640"/>
                </a:lnSpc>
              </a:pPr>
              <a:r>
                <a:rPr lang="en-US" sz="2600" u="sng">
                  <a:solidFill>
                    <a:srgbClr val="2B2B2B"/>
                  </a:solidFill>
                  <a:latin typeface="Agrandir"/>
                  <a:hlinkClick r:id="rId3" tooltip="https://www.canva.com/design/DAGAHlot0u0/s3i53AV8dAQqdj9xZTdJKw/view?utm_content=DAGAHlot0u0&amp;utm_campaign=designshare&amp;utm_medium=link&amp;utm_source=editor"/>
                </a:rPr>
                <a:t>Sunum içeriğini paylaşmak için bu linki kullanabilirsiniz!</a:t>
              </a:r>
            </a:p>
          </p:txBody>
        </p:sp>
      </p:grpSp>
      <p:pic>
        <p:nvPicPr>
          <p:cNvPr name="Picture 6" id="6"/>
          <p:cNvPicPr>
            <a:picLocks noChangeAspect="true"/>
          </p:cNvPicPr>
          <p:nvPr/>
        </p:nvPicPr>
        <p:blipFill>
          <a:blip r:embed="rId4">
            <a:alphaModFix amt="25000"/>
          </a:blip>
          <a:srcRect l="0" t="0" r="0" b="0"/>
          <a:stretch>
            <a:fillRect/>
          </a:stretch>
        </p:blipFill>
        <p:spPr>
          <a:xfrm flipH="false" flipV="false" rot="0">
            <a:off x="11511932" y="6947324"/>
            <a:ext cx="8674222" cy="7652259"/>
          </a:xfrm>
          <a:prstGeom prst="rect">
            <a:avLst/>
          </a:prstGeom>
        </p:spPr>
      </p:pic>
      <p:pic>
        <p:nvPicPr>
          <p:cNvPr name="Picture 7" id="7"/>
          <p:cNvPicPr>
            <a:picLocks noChangeAspect="true"/>
          </p:cNvPicPr>
          <p:nvPr/>
        </p:nvPicPr>
        <p:blipFill>
          <a:blip r:embed="rId5">
            <a:alphaModFix amt="25000"/>
          </a:blip>
          <a:srcRect l="0" t="0" r="0" b="0"/>
          <a:stretch>
            <a:fillRect/>
          </a:stretch>
        </p:blipFill>
        <p:spPr>
          <a:xfrm flipH="false" flipV="false" rot="0">
            <a:off x="15141061" y="2810706"/>
            <a:ext cx="6293877" cy="5612932"/>
          </a:xfrm>
          <a:prstGeom prst="rect">
            <a:avLst/>
          </a:prstGeom>
        </p:spPr>
      </p:pic>
      <p:pic>
        <p:nvPicPr>
          <p:cNvPr name="Picture 8" id="8"/>
          <p:cNvPicPr>
            <a:picLocks noChangeAspect="true"/>
          </p:cNvPicPr>
          <p:nvPr/>
        </p:nvPicPr>
        <p:blipFill>
          <a:blip r:embed="rId6">
            <a:alphaModFix amt="25000"/>
          </a:blip>
          <a:srcRect l="0" t="0" r="0" b="0"/>
          <a:stretch>
            <a:fillRect/>
          </a:stretch>
        </p:blipFill>
        <p:spPr>
          <a:xfrm flipH="false" flipV="false" rot="-3435299">
            <a:off x="-3167656" y="638455"/>
            <a:ext cx="6335313" cy="70767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DAGAHlot0u0</dc:identifier>
  <dcterms:modified xsi:type="dcterms:W3CDTF">2011-08-01T06:04:30Z</dcterms:modified>
  <cp:revision>1</cp:revision>
  <dc:title>Outlier Detection With DBSCAN Algorithm</dc:title>
</cp:coreProperties>
</file>