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559675" cy="10691813"/>
  <p:notesSz cx="6797675" cy="9926638"/>
  <p:defaultTextStyle>
    <a:defPPr>
      <a:defRPr lang="en-US"/>
    </a:defPPr>
    <a:lvl1pPr marL="0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88" y="84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10/03/2016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69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10/03/2016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373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10/03/2016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931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10/03/2016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79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10/03/2016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963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10/03/2016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751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10/03/2016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3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10/03/2016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746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10/03/2016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328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10/03/2016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30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10/03/2016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506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A181-F5CD-4B36-B5C3-17B719D35044}" type="datetimeFigureOut">
              <a:rPr lang="en-NZ" smtClean="0"/>
              <a:t>10/03/2016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50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/>
          <p:cNvGrpSpPr>
            <a:grpSpLocks/>
          </p:cNvGrpSpPr>
          <p:nvPr/>
        </p:nvGrpSpPr>
        <p:grpSpPr>
          <a:xfrm>
            <a:off x="3826673" y="218333"/>
            <a:ext cx="3600000" cy="10260000"/>
            <a:chOff x="-26165" y="-326"/>
            <a:chExt cx="2664000" cy="7560000"/>
          </a:xfrm>
        </p:grpSpPr>
        <p:sp>
          <p:nvSpPr>
            <p:cNvPr id="206" name="Rectangle 205"/>
            <p:cNvSpPr/>
            <p:nvPr/>
          </p:nvSpPr>
          <p:spPr>
            <a:xfrm>
              <a:off x="-26165" y="-326"/>
              <a:ext cx="2664000" cy="7560000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ashDot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7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07" name="AutoShape 11"/>
            <p:cNvCxnSpPr>
              <a:cxnSpLocks noChangeShapeType="1"/>
            </p:cNvCxnSpPr>
            <p:nvPr/>
          </p:nvCxnSpPr>
          <p:spPr bwMode="auto">
            <a:xfrm>
              <a:off x="1288078" y="2443338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8" name="Oval 207"/>
            <p:cNvSpPr/>
            <p:nvPr/>
          </p:nvSpPr>
          <p:spPr>
            <a:xfrm>
              <a:off x="1851437" y="1976089"/>
              <a:ext cx="370921" cy="387329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Not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Eligible</a:t>
              </a:r>
            </a:p>
          </p:txBody>
        </p:sp>
        <p:cxnSp>
          <p:nvCxnSpPr>
            <p:cNvPr id="209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1704145" y="2020058"/>
              <a:ext cx="0" cy="280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0" name="Picture 2" descr="http://rise365.com/wp-content/uploads/2012/03/start_000.jpe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765" y="843719"/>
              <a:ext cx="506440" cy="539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9560" y="2055753"/>
              <a:ext cx="251201" cy="246346"/>
            </a:xfrm>
            <a:prstGeom prst="rect">
              <a:avLst/>
            </a:prstGeom>
          </p:spPr>
        </p:pic>
        <p:cxnSp>
          <p:nvCxnSpPr>
            <p:cNvPr id="213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1708186" y="2865674"/>
              <a:ext cx="0" cy="280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3660" y="2906856"/>
              <a:ext cx="251201" cy="246346"/>
            </a:xfrm>
            <a:prstGeom prst="rect">
              <a:avLst/>
            </a:prstGeom>
          </p:spPr>
        </p:pic>
        <p:cxnSp>
          <p:nvCxnSpPr>
            <p:cNvPr id="215" name="AutoShape 11"/>
            <p:cNvCxnSpPr>
              <a:cxnSpLocks noChangeShapeType="1"/>
            </p:cNvCxnSpPr>
            <p:nvPr/>
          </p:nvCxnSpPr>
          <p:spPr bwMode="auto">
            <a:xfrm>
              <a:off x="1287383" y="3303748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7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1679260" y="3717391"/>
              <a:ext cx="0" cy="280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539" y="3763447"/>
              <a:ext cx="251201" cy="246346"/>
            </a:xfrm>
            <a:prstGeom prst="rect">
              <a:avLst/>
            </a:prstGeom>
          </p:spPr>
        </p:pic>
        <p:cxnSp>
          <p:nvCxnSpPr>
            <p:cNvPr id="219" name="AutoShape 11"/>
            <p:cNvCxnSpPr>
              <a:cxnSpLocks noChangeShapeType="1"/>
            </p:cNvCxnSpPr>
            <p:nvPr/>
          </p:nvCxnSpPr>
          <p:spPr bwMode="auto">
            <a:xfrm>
              <a:off x="1287449" y="4137494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1704466" y="4417799"/>
              <a:ext cx="0" cy="280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1" name="Straight Connector 220"/>
            <p:cNvCxnSpPr/>
            <p:nvPr/>
          </p:nvCxnSpPr>
          <p:spPr>
            <a:xfrm>
              <a:off x="1549619" y="6667367"/>
              <a:ext cx="4817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AutoShape 11"/>
            <p:cNvCxnSpPr>
              <a:cxnSpLocks noChangeShapeType="1"/>
            </p:cNvCxnSpPr>
            <p:nvPr/>
          </p:nvCxnSpPr>
          <p:spPr bwMode="auto">
            <a:xfrm>
              <a:off x="1290047" y="1750821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AutoShape 11"/>
            <p:cNvCxnSpPr>
              <a:cxnSpLocks noChangeShapeType="1"/>
            </p:cNvCxnSpPr>
            <p:nvPr/>
          </p:nvCxnSpPr>
          <p:spPr bwMode="auto">
            <a:xfrm flipH="1">
              <a:off x="1290417" y="4716299"/>
              <a:ext cx="2450" cy="32109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4" name="Oval 223"/>
            <p:cNvSpPr/>
            <p:nvPr/>
          </p:nvSpPr>
          <p:spPr>
            <a:xfrm>
              <a:off x="1845877" y="2809489"/>
              <a:ext cx="370921" cy="387329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Not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Eligible</a:t>
              </a:r>
            </a:p>
          </p:txBody>
        </p:sp>
        <p:sp>
          <p:nvSpPr>
            <p:cNvPr id="225" name="Oval 224"/>
            <p:cNvSpPr/>
            <p:nvPr/>
          </p:nvSpPr>
          <p:spPr>
            <a:xfrm>
              <a:off x="1828080" y="3678480"/>
              <a:ext cx="370921" cy="387329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Not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Eligible</a:t>
              </a:r>
            </a:p>
          </p:txBody>
        </p:sp>
        <p:sp>
          <p:nvSpPr>
            <p:cNvPr id="226" name="AutoShape 2"/>
            <p:cNvSpPr>
              <a:spLocks noChangeArrowheads="1"/>
            </p:cNvSpPr>
            <p:nvPr/>
          </p:nvSpPr>
          <p:spPr bwMode="auto">
            <a:xfrm>
              <a:off x="1018765" y="1886498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Invasively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ventilated?</a:t>
              </a:r>
            </a:p>
          </p:txBody>
        </p:sp>
        <p:sp>
          <p:nvSpPr>
            <p:cNvPr id="227" name="AutoShape 2"/>
            <p:cNvSpPr>
              <a:spLocks noChangeArrowheads="1"/>
            </p:cNvSpPr>
            <p:nvPr/>
          </p:nvSpPr>
          <p:spPr bwMode="auto">
            <a:xfrm>
              <a:off x="1024205" y="2740746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P/F &lt;300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mmHg?</a:t>
              </a:r>
            </a:p>
          </p:txBody>
        </p:sp>
        <p:sp>
          <p:nvSpPr>
            <p:cNvPr id="228" name="AutoShape 24"/>
            <p:cNvSpPr>
              <a:spLocks noChangeArrowheads="1"/>
            </p:cNvSpPr>
            <p:nvPr/>
          </p:nvSpPr>
          <p:spPr bwMode="auto">
            <a:xfrm>
              <a:off x="1039854" y="1475448"/>
              <a:ext cx="542115" cy="25474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Patient in ICU</a:t>
              </a:r>
            </a:p>
          </p:txBody>
        </p:sp>
        <p:sp>
          <p:nvSpPr>
            <p:cNvPr id="229" name="Oval 228"/>
            <p:cNvSpPr/>
            <p:nvPr/>
          </p:nvSpPr>
          <p:spPr>
            <a:xfrm>
              <a:off x="864948" y="2818468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  <p:sp>
          <p:nvSpPr>
            <p:cNvPr id="230" name="Oval 229"/>
            <p:cNvSpPr/>
            <p:nvPr/>
          </p:nvSpPr>
          <p:spPr>
            <a:xfrm>
              <a:off x="867667" y="3715030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  <p:sp>
          <p:nvSpPr>
            <p:cNvPr id="231" name="AutoShape 2"/>
            <p:cNvSpPr>
              <a:spLocks noChangeArrowheads="1"/>
            </p:cNvSpPr>
            <p:nvPr/>
          </p:nvSpPr>
          <p:spPr bwMode="auto">
            <a:xfrm>
              <a:off x="1020245" y="3591757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Eligible for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enrolment?</a:t>
              </a:r>
            </a:p>
          </p:txBody>
        </p:sp>
        <p:sp>
          <p:nvSpPr>
            <p:cNvPr id="232" name="AutoShape 24"/>
            <p:cNvSpPr>
              <a:spLocks noChangeArrowheads="1"/>
            </p:cNvSpPr>
            <p:nvPr/>
          </p:nvSpPr>
          <p:spPr bwMode="auto">
            <a:xfrm>
              <a:off x="1015625" y="4436040"/>
              <a:ext cx="542115" cy="25474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Delay/ family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consent</a:t>
              </a:r>
            </a:p>
          </p:txBody>
        </p:sp>
        <p:sp>
          <p:nvSpPr>
            <p:cNvPr id="233" name="AutoShape 2"/>
            <p:cNvSpPr>
              <a:spLocks noChangeArrowheads="1"/>
            </p:cNvSpPr>
            <p:nvPr/>
          </p:nvSpPr>
          <p:spPr bwMode="auto">
            <a:xfrm>
              <a:off x="1034675" y="6397367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Randomise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to CURE?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862542" y="4321847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  <p:sp>
          <p:nvSpPr>
            <p:cNvPr id="235" name="Oval 234"/>
            <p:cNvSpPr/>
            <p:nvPr/>
          </p:nvSpPr>
          <p:spPr>
            <a:xfrm>
              <a:off x="864225" y="4902313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cxnSp>
          <p:nvCxnSpPr>
            <p:cNvPr id="236" name="AutoShape 11"/>
            <p:cNvCxnSpPr>
              <a:cxnSpLocks noChangeShapeType="1"/>
            </p:cNvCxnSpPr>
            <p:nvPr/>
          </p:nvCxnSpPr>
          <p:spPr bwMode="auto">
            <a:xfrm flipH="1">
              <a:off x="1294205" y="5631741"/>
              <a:ext cx="369" cy="3096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" name="AutoShape 24"/>
            <p:cNvSpPr>
              <a:spLocks noChangeArrowheads="1"/>
            </p:cNvSpPr>
            <p:nvPr/>
          </p:nvSpPr>
          <p:spPr bwMode="auto">
            <a:xfrm>
              <a:off x="930875" y="5064396"/>
              <a:ext cx="720364" cy="63158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SIMV or </a:t>
              </a:r>
            </a:p>
            <a:p>
              <a:pPr algn="ctr"/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BiLevel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Vent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</a:t>
              </a:r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Vt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= 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6-8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ml/kg)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SPO2 Target: </a:t>
              </a:r>
            </a:p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88-95%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38" name="AutoShape 11"/>
            <p:cNvCxnSpPr>
              <a:cxnSpLocks noChangeShapeType="1"/>
            </p:cNvCxnSpPr>
            <p:nvPr/>
          </p:nvCxnSpPr>
          <p:spPr bwMode="auto">
            <a:xfrm flipH="1">
              <a:off x="1301370" y="6107541"/>
              <a:ext cx="369" cy="3096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9" name="AutoShape 24"/>
            <p:cNvSpPr>
              <a:spLocks noChangeArrowheads="1"/>
            </p:cNvSpPr>
            <p:nvPr/>
          </p:nvSpPr>
          <p:spPr bwMode="auto">
            <a:xfrm>
              <a:off x="1039853" y="5941887"/>
              <a:ext cx="542115" cy="25474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Randomise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(within 4-12 hours)</a:t>
              </a:r>
            </a:p>
          </p:txBody>
        </p:sp>
        <p:pic>
          <p:nvPicPr>
            <p:cNvPr id="240" name="Picture 2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3372" y="6555089"/>
              <a:ext cx="251201" cy="246345"/>
            </a:xfrm>
            <a:prstGeom prst="rect">
              <a:avLst/>
            </a:prstGeom>
          </p:spPr>
        </p:pic>
        <p:sp>
          <p:nvSpPr>
            <p:cNvPr id="241" name="Oval 240"/>
            <p:cNvSpPr/>
            <p:nvPr/>
          </p:nvSpPr>
          <p:spPr>
            <a:xfrm>
              <a:off x="891384" y="5836423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  <p:cxnSp>
          <p:nvCxnSpPr>
            <p:cNvPr id="242" name="AutoShape 11"/>
            <p:cNvCxnSpPr>
              <a:cxnSpLocks noChangeShapeType="1"/>
            </p:cNvCxnSpPr>
            <p:nvPr/>
          </p:nvCxnSpPr>
          <p:spPr bwMode="auto">
            <a:xfrm flipH="1">
              <a:off x="567180" y="6667367"/>
              <a:ext cx="369" cy="3096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AutoShape 11"/>
            <p:cNvCxnSpPr>
              <a:cxnSpLocks noChangeShapeType="1"/>
            </p:cNvCxnSpPr>
            <p:nvPr/>
          </p:nvCxnSpPr>
          <p:spPr bwMode="auto">
            <a:xfrm flipH="1">
              <a:off x="2026505" y="6667367"/>
              <a:ext cx="369" cy="3096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0061" y="4098652"/>
              <a:ext cx="251201" cy="247535"/>
            </a:xfrm>
            <a:prstGeom prst="rect">
              <a:avLst/>
            </a:prstGeom>
          </p:spPr>
        </p:pic>
        <p:sp>
          <p:nvSpPr>
            <p:cNvPr id="245" name="AutoShape 24"/>
            <p:cNvSpPr>
              <a:spLocks noChangeArrowheads="1"/>
            </p:cNvSpPr>
            <p:nvPr/>
          </p:nvSpPr>
          <p:spPr bwMode="auto">
            <a:xfrm>
              <a:off x="1857248" y="4364931"/>
              <a:ext cx="726281" cy="404154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</a:schemeClr>
            </a:solidFill>
            <a:ln>
              <a:headEnd/>
              <a:tailEnd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Usual 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care: 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Physiological Data will continue to be collected</a:t>
              </a:r>
            </a:p>
          </p:txBody>
        </p:sp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1159" y="4443835"/>
              <a:ext cx="251201" cy="246346"/>
            </a:xfrm>
            <a:prstGeom prst="rect">
              <a:avLst/>
            </a:prstGeom>
          </p:spPr>
        </p:pic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8604" y="4665997"/>
              <a:ext cx="251201" cy="247535"/>
            </a:xfrm>
            <a:prstGeom prst="rect">
              <a:avLst/>
            </a:prstGeom>
          </p:spPr>
        </p:pic>
        <p:sp>
          <p:nvSpPr>
            <p:cNvPr id="248" name="Oval 247"/>
            <p:cNvSpPr/>
            <p:nvPr/>
          </p:nvSpPr>
          <p:spPr>
            <a:xfrm>
              <a:off x="1675139" y="7000319"/>
              <a:ext cx="698081" cy="387329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Standard </a:t>
              </a: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sp>
          <p:nvSpPr>
            <p:cNvPr id="249" name="Oval 248"/>
            <p:cNvSpPr/>
            <p:nvPr/>
          </p:nvSpPr>
          <p:spPr>
            <a:xfrm>
              <a:off x="193303" y="7000319"/>
              <a:ext cx="698081" cy="387329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CURE </a:t>
              </a: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cxnSp>
          <p:nvCxnSpPr>
            <p:cNvPr id="250" name="Straight Connector 249"/>
            <p:cNvCxnSpPr/>
            <p:nvPr/>
          </p:nvCxnSpPr>
          <p:spPr>
            <a:xfrm>
              <a:off x="560408" y="6667367"/>
              <a:ext cx="4817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630" y="6549880"/>
              <a:ext cx="251201" cy="247535"/>
            </a:xfrm>
            <a:prstGeom prst="rect">
              <a:avLst/>
            </a:prstGeom>
          </p:spPr>
        </p:pic>
        <p:sp>
          <p:nvSpPr>
            <p:cNvPr id="252" name="TextBox 251"/>
            <p:cNvSpPr txBox="1"/>
            <p:nvPr/>
          </p:nvSpPr>
          <p:spPr>
            <a:xfrm>
              <a:off x="195910" y="556956"/>
              <a:ext cx="2271796" cy="260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8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CURE RCT SCREENING</a:t>
              </a:r>
            </a:p>
          </p:txBody>
        </p:sp>
        <p:pic>
          <p:nvPicPr>
            <p:cNvPr id="253" name="Picture 2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429" y="122914"/>
              <a:ext cx="1700425" cy="432000"/>
            </a:xfrm>
            <a:prstGeom prst="rect">
              <a:avLst/>
            </a:prstGeom>
          </p:spPr>
        </p:pic>
      </p:grpSp>
      <p:grpSp>
        <p:nvGrpSpPr>
          <p:cNvPr id="127" name="Group 126"/>
          <p:cNvGrpSpPr>
            <a:grpSpLocks noChangeAspect="1"/>
          </p:cNvGrpSpPr>
          <p:nvPr/>
        </p:nvGrpSpPr>
        <p:grpSpPr>
          <a:xfrm>
            <a:off x="133972" y="244096"/>
            <a:ext cx="3612402" cy="10260000"/>
            <a:chOff x="6469937" y="17735"/>
            <a:chExt cx="2682418" cy="7618645"/>
          </a:xfrm>
        </p:grpSpPr>
        <p:sp>
          <p:nvSpPr>
            <p:cNvPr id="128" name="TextBox 127"/>
            <p:cNvSpPr txBox="1"/>
            <p:nvPr/>
          </p:nvSpPr>
          <p:spPr>
            <a:xfrm>
              <a:off x="7349450" y="7269686"/>
              <a:ext cx="1759025" cy="14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STANDARD PRACTICE</a:t>
              </a:r>
            </a:p>
          </p:txBody>
        </p:sp>
        <p:sp>
          <p:nvSpPr>
            <p:cNvPr id="254" name="Rectangle 253"/>
            <p:cNvSpPr>
              <a:spLocks/>
            </p:cNvSpPr>
            <p:nvPr/>
          </p:nvSpPr>
          <p:spPr>
            <a:xfrm>
              <a:off x="6479146" y="17735"/>
              <a:ext cx="2673209" cy="76186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prstDash val="dashDot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7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5" name="AutoShape 34"/>
            <p:cNvSpPr>
              <a:spLocks noChangeArrowheads="1"/>
            </p:cNvSpPr>
            <p:nvPr/>
          </p:nvSpPr>
          <p:spPr bwMode="auto">
            <a:xfrm>
              <a:off x="7921967" y="2749347"/>
              <a:ext cx="547504" cy="25474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Rocuronium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0.6-1 mg/kg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56" name="AutoShape 24"/>
            <p:cNvSpPr>
              <a:spLocks noChangeArrowheads="1"/>
            </p:cNvSpPr>
            <p:nvPr/>
          </p:nvSpPr>
          <p:spPr bwMode="auto">
            <a:xfrm>
              <a:off x="7952607" y="6082156"/>
              <a:ext cx="547504" cy="17474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 new PEEP</a:t>
              </a:r>
            </a:p>
          </p:txBody>
        </p:sp>
        <p:sp>
          <p:nvSpPr>
            <p:cNvPr id="257" name="AutoShape 46"/>
            <p:cNvSpPr>
              <a:spLocks noChangeArrowheads="1"/>
            </p:cNvSpPr>
            <p:nvPr/>
          </p:nvSpPr>
          <p:spPr bwMode="auto">
            <a:xfrm>
              <a:off x="7947844" y="5483799"/>
              <a:ext cx="547504" cy="47234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Max RM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(PIP ≥ 50 cmH2O)</a:t>
              </a:r>
            </a:p>
            <a:p>
              <a:pPr algn="ctr"/>
              <a:r>
                <a:rPr lang="en-NZ" sz="7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Rocuronium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(0.6 -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 mg/kg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SIMV / 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Supine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58" name="AutoShape 11"/>
            <p:cNvCxnSpPr>
              <a:cxnSpLocks noChangeShapeType="1"/>
              <a:stCxn id="299" idx="3"/>
            </p:cNvCxnSpPr>
            <p:nvPr/>
          </p:nvCxnSpPr>
          <p:spPr bwMode="auto">
            <a:xfrm flipV="1">
              <a:off x="8596124" y="4755134"/>
              <a:ext cx="368095" cy="467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9" name="AutoShape 11"/>
            <p:cNvCxnSpPr>
              <a:cxnSpLocks noChangeShapeType="1"/>
            </p:cNvCxnSpPr>
            <p:nvPr/>
          </p:nvCxnSpPr>
          <p:spPr bwMode="auto">
            <a:xfrm flipV="1">
              <a:off x="8526279" y="3547614"/>
              <a:ext cx="447613" cy="1395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AutoShape 11"/>
            <p:cNvCxnSpPr>
              <a:cxnSpLocks noChangeShapeType="1"/>
            </p:cNvCxnSpPr>
            <p:nvPr/>
          </p:nvCxnSpPr>
          <p:spPr bwMode="auto">
            <a:xfrm flipH="1">
              <a:off x="8216435" y="4867981"/>
              <a:ext cx="9427" cy="6168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1" name="AutoShape 11"/>
            <p:cNvCxnSpPr>
              <a:cxnSpLocks noChangeShapeType="1"/>
            </p:cNvCxnSpPr>
            <p:nvPr/>
          </p:nvCxnSpPr>
          <p:spPr bwMode="auto">
            <a:xfrm>
              <a:off x="8219598" y="5956141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2" name="AutoShape 11"/>
            <p:cNvCxnSpPr>
              <a:cxnSpLocks noChangeShapeType="1"/>
            </p:cNvCxnSpPr>
            <p:nvPr/>
          </p:nvCxnSpPr>
          <p:spPr bwMode="auto">
            <a:xfrm flipH="1">
              <a:off x="8200969" y="281635"/>
              <a:ext cx="6786" cy="87188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3" name="AutoShape 11"/>
            <p:cNvCxnSpPr>
              <a:cxnSpLocks noChangeShapeType="1"/>
            </p:cNvCxnSpPr>
            <p:nvPr/>
          </p:nvCxnSpPr>
          <p:spPr bwMode="auto">
            <a:xfrm flipH="1">
              <a:off x="8203427" y="1504457"/>
              <a:ext cx="4328" cy="38250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4" name="AutoShape 11"/>
            <p:cNvCxnSpPr>
              <a:cxnSpLocks noChangeShapeType="1"/>
            </p:cNvCxnSpPr>
            <p:nvPr/>
          </p:nvCxnSpPr>
          <p:spPr bwMode="auto">
            <a:xfrm flipH="1">
              <a:off x="8969873" y="3534885"/>
              <a:ext cx="4019" cy="3107811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AutoShape 11"/>
            <p:cNvCxnSpPr>
              <a:cxnSpLocks noChangeShapeType="1"/>
            </p:cNvCxnSpPr>
            <p:nvPr/>
          </p:nvCxnSpPr>
          <p:spPr bwMode="auto">
            <a:xfrm>
              <a:off x="8212507" y="3804117"/>
              <a:ext cx="8652" cy="60135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/>
            <p:cNvCxnSpPr/>
            <p:nvPr/>
          </p:nvCxnSpPr>
          <p:spPr>
            <a:xfrm flipV="1">
              <a:off x="7531028" y="1343260"/>
              <a:ext cx="6155" cy="532187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AutoShape 11"/>
            <p:cNvCxnSpPr>
              <a:cxnSpLocks noChangeShapeType="1"/>
            </p:cNvCxnSpPr>
            <p:nvPr/>
          </p:nvCxnSpPr>
          <p:spPr bwMode="auto">
            <a:xfrm>
              <a:off x="8225495" y="6259675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" name="AutoShape 11"/>
            <p:cNvCxnSpPr>
              <a:cxnSpLocks noChangeShapeType="1"/>
            </p:cNvCxnSpPr>
            <p:nvPr/>
          </p:nvCxnSpPr>
          <p:spPr bwMode="auto">
            <a:xfrm flipH="1" flipV="1">
              <a:off x="8484892" y="6642073"/>
              <a:ext cx="486664" cy="365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AutoShape 11"/>
            <p:cNvCxnSpPr>
              <a:cxnSpLocks noChangeShapeType="1"/>
            </p:cNvCxnSpPr>
            <p:nvPr/>
          </p:nvCxnSpPr>
          <p:spPr bwMode="auto">
            <a:xfrm flipH="1" flipV="1">
              <a:off x="7519649" y="6654232"/>
              <a:ext cx="565074" cy="1090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" name="AutoShape 11"/>
            <p:cNvCxnSpPr>
              <a:cxnSpLocks noChangeShapeType="1"/>
            </p:cNvCxnSpPr>
            <p:nvPr/>
          </p:nvCxnSpPr>
          <p:spPr bwMode="auto">
            <a:xfrm>
              <a:off x="8205047" y="2456417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1" name="AutoShape 11"/>
            <p:cNvCxnSpPr>
              <a:cxnSpLocks noChangeShapeType="1"/>
            </p:cNvCxnSpPr>
            <p:nvPr/>
          </p:nvCxnSpPr>
          <p:spPr bwMode="auto">
            <a:xfrm flipH="1" flipV="1">
              <a:off x="8253617" y="3102717"/>
              <a:ext cx="431708" cy="219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2" name="Straight Connector 271"/>
            <p:cNvCxnSpPr/>
            <p:nvPr/>
          </p:nvCxnSpPr>
          <p:spPr>
            <a:xfrm flipV="1">
              <a:off x="8461913" y="2169955"/>
              <a:ext cx="243171" cy="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8692260" y="2161172"/>
              <a:ext cx="7165" cy="9415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AutoShape 11"/>
            <p:cNvCxnSpPr>
              <a:cxnSpLocks noChangeShapeType="1"/>
            </p:cNvCxnSpPr>
            <p:nvPr/>
          </p:nvCxnSpPr>
          <p:spPr bwMode="auto">
            <a:xfrm>
              <a:off x="8216833" y="3003879"/>
              <a:ext cx="1160" cy="18456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5" name="TextBox 274"/>
            <p:cNvSpPr txBox="1"/>
            <p:nvPr/>
          </p:nvSpPr>
          <p:spPr>
            <a:xfrm>
              <a:off x="6469937" y="20495"/>
              <a:ext cx="1097607" cy="66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8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CONTROL (STANDARD)</a:t>
              </a:r>
            </a:p>
            <a:p>
              <a:pPr algn="ctr"/>
              <a:r>
                <a:rPr lang="en-NZ" sz="18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  <a:endParaRPr lang="en-NZ" sz="1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76" name="AutoShape 11"/>
            <p:cNvCxnSpPr>
              <a:cxnSpLocks noChangeShapeType="1"/>
            </p:cNvCxnSpPr>
            <p:nvPr/>
          </p:nvCxnSpPr>
          <p:spPr bwMode="auto">
            <a:xfrm flipH="1" flipV="1">
              <a:off x="6910401" y="7288236"/>
              <a:ext cx="1321851" cy="1841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AutoShape 11"/>
            <p:cNvCxnSpPr>
              <a:cxnSpLocks noChangeShapeType="1"/>
            </p:cNvCxnSpPr>
            <p:nvPr/>
          </p:nvCxnSpPr>
          <p:spPr bwMode="auto">
            <a:xfrm flipV="1">
              <a:off x="6893544" y="2177790"/>
              <a:ext cx="1" cy="24313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78" name="Picture 102" descr="http://www.clipartbest.com/cliparts/z7T/aM5/z7TaM5XiA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63" t="2778" r="13024" b="-1"/>
            <a:stretch/>
          </p:blipFill>
          <p:spPr bwMode="auto">
            <a:xfrm>
              <a:off x="6524840" y="1505177"/>
              <a:ext cx="693297" cy="680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9" name="AutoShape 11"/>
            <p:cNvCxnSpPr>
              <a:cxnSpLocks noChangeShapeType="1"/>
            </p:cNvCxnSpPr>
            <p:nvPr/>
          </p:nvCxnSpPr>
          <p:spPr bwMode="auto">
            <a:xfrm flipV="1">
              <a:off x="7078418" y="3530000"/>
              <a:ext cx="455688" cy="12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AutoShape 11"/>
            <p:cNvCxnSpPr>
              <a:cxnSpLocks noChangeShapeType="1"/>
            </p:cNvCxnSpPr>
            <p:nvPr/>
          </p:nvCxnSpPr>
          <p:spPr bwMode="auto">
            <a:xfrm>
              <a:off x="6887885" y="2420921"/>
              <a:ext cx="517769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/>
            <p:nvPr/>
          </p:nvCxnSpPr>
          <p:spPr>
            <a:xfrm flipV="1">
              <a:off x="6885809" y="1316945"/>
              <a:ext cx="1892" cy="20095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2" name="AutoShape 51"/>
            <p:cNvSpPr>
              <a:spLocks noChangeArrowheads="1"/>
            </p:cNvSpPr>
            <p:nvPr/>
          </p:nvSpPr>
          <p:spPr bwMode="auto">
            <a:xfrm>
              <a:off x="7843641" y="3180099"/>
              <a:ext cx="747752" cy="718975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SpO2 ≤90% </a:t>
              </a:r>
              <a:r>
                <a:rPr lang="en-NZ" sz="700" b="1" u="sng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and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FiO2 ≥0.6 </a:t>
              </a:r>
              <a:r>
                <a:rPr lang="en-NZ" sz="700" b="1" u="sng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and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PEEP 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≥15 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cmH2O?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83" name="Straight Connector 282"/>
            <p:cNvCxnSpPr/>
            <p:nvPr/>
          </p:nvCxnSpPr>
          <p:spPr>
            <a:xfrm>
              <a:off x="8224956" y="6811674"/>
              <a:ext cx="417" cy="4949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AutoShape 11"/>
            <p:cNvCxnSpPr>
              <a:cxnSpLocks noChangeShapeType="1"/>
            </p:cNvCxnSpPr>
            <p:nvPr/>
          </p:nvCxnSpPr>
          <p:spPr bwMode="auto">
            <a:xfrm>
              <a:off x="7535137" y="1341543"/>
              <a:ext cx="325915" cy="363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5" name="AutoShape 24"/>
            <p:cNvSpPr>
              <a:spLocks noChangeArrowheads="1"/>
            </p:cNvSpPr>
            <p:nvPr/>
          </p:nvSpPr>
          <p:spPr bwMode="auto">
            <a:xfrm>
              <a:off x="7905469" y="1186156"/>
              <a:ext cx="547504" cy="33005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Select PEEP as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per usual clinical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practice</a:t>
              </a:r>
            </a:p>
          </p:txBody>
        </p:sp>
        <p:sp>
          <p:nvSpPr>
            <p:cNvPr id="286" name="AutoShape 24"/>
            <p:cNvSpPr>
              <a:spLocks noChangeArrowheads="1"/>
            </p:cNvSpPr>
            <p:nvPr/>
          </p:nvSpPr>
          <p:spPr bwMode="auto">
            <a:xfrm>
              <a:off x="6547087" y="887627"/>
              <a:ext cx="726281" cy="404154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</a:schemeClr>
            </a:solidFill>
            <a:ln>
              <a:headEnd/>
              <a:tailEnd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Usual 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care: 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Physiological Data will continue to be collected</a:t>
              </a:r>
            </a:p>
          </p:txBody>
        </p:sp>
        <p:sp>
          <p:nvSpPr>
            <p:cNvPr id="287" name="Oval 286"/>
            <p:cNvSpPr/>
            <p:nvPr/>
          </p:nvSpPr>
          <p:spPr>
            <a:xfrm>
              <a:off x="6626057" y="739537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26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6535380" y="7106560"/>
              <a:ext cx="370921" cy="387329"/>
            </a:xfrm>
            <a:prstGeom prst="ellipse">
              <a:avLst/>
            </a:prstGeom>
            <a:solidFill>
              <a:srgbClr val="FF99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6573206" y="3336738"/>
              <a:ext cx="554274" cy="387329"/>
            </a:xfrm>
            <a:prstGeom prst="ellipse">
              <a:avLst/>
            </a:prstGeom>
            <a:solidFill>
              <a:schemeClr val="accent4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Back from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 </a:t>
              </a:r>
            </a:p>
          </p:txBody>
        </p:sp>
        <p:sp>
          <p:nvSpPr>
            <p:cNvPr id="290" name="Oval 289"/>
            <p:cNvSpPr/>
            <p:nvPr/>
          </p:nvSpPr>
          <p:spPr>
            <a:xfrm>
              <a:off x="7930618" y="88703"/>
              <a:ext cx="554274" cy="38732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Start</a:t>
              </a:r>
            </a:p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sp>
          <p:nvSpPr>
            <p:cNvPr id="291" name="Oval 290"/>
            <p:cNvSpPr/>
            <p:nvPr/>
          </p:nvSpPr>
          <p:spPr>
            <a:xfrm>
              <a:off x="7866638" y="996780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2" name="AutoShape 30"/>
            <p:cNvSpPr>
              <a:spLocks noChangeArrowheads="1"/>
            </p:cNvSpPr>
            <p:nvPr/>
          </p:nvSpPr>
          <p:spPr bwMode="auto">
            <a:xfrm>
              <a:off x="7935904" y="1881783"/>
              <a:ext cx="540000" cy="540000"/>
            </a:xfrm>
            <a:prstGeom prst="diamond">
              <a:avLst/>
            </a:prstGeom>
            <a:solidFill>
              <a:schemeClr val="accent1"/>
            </a:solidFill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Ventilator </a:t>
              </a:r>
            </a:p>
            <a:p>
              <a:pPr algn="ctr"/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dyssynchrony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?</a:t>
              </a:r>
            </a:p>
          </p:txBody>
        </p:sp>
        <p:sp>
          <p:nvSpPr>
            <p:cNvPr id="293" name="AutoShape 30"/>
            <p:cNvSpPr>
              <a:spLocks noChangeArrowheads="1"/>
            </p:cNvSpPr>
            <p:nvPr/>
          </p:nvSpPr>
          <p:spPr bwMode="auto">
            <a:xfrm>
              <a:off x="7267183" y="2141878"/>
              <a:ext cx="540000" cy="540000"/>
            </a:xfrm>
            <a:prstGeom prst="diamond">
              <a:avLst/>
            </a:prstGeom>
            <a:solidFill>
              <a:schemeClr val="accent1"/>
            </a:solidFill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≤ 10d since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randomisation?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7870685" y="3206566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21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7866638" y="4430060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22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7801299" y="5456737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23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7" name="Oval 296"/>
            <p:cNvSpPr/>
            <p:nvPr/>
          </p:nvSpPr>
          <p:spPr>
            <a:xfrm>
              <a:off x="7801028" y="6007958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24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7917671" y="6371373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25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9" name="AutoShape 51"/>
            <p:cNvSpPr>
              <a:spLocks noChangeArrowheads="1"/>
            </p:cNvSpPr>
            <p:nvPr/>
          </p:nvSpPr>
          <p:spPr bwMode="auto">
            <a:xfrm>
              <a:off x="7848372" y="4400317"/>
              <a:ext cx="747752" cy="718975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a </a:t>
              </a:r>
              <a:r>
                <a:rPr lang="en-NZ" sz="7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MaxRM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NZ" sz="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considered to be in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best interests of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patient? </a:t>
              </a:r>
            </a:p>
          </p:txBody>
        </p:sp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936" y="2044578"/>
              <a:ext cx="251201" cy="246345"/>
            </a:xfrm>
            <a:prstGeom prst="rect">
              <a:avLst/>
            </a:prstGeom>
          </p:spPr>
        </p:pic>
        <p:pic>
          <p:nvPicPr>
            <p:cNvPr id="301" name="Picture 3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4723" y="2373244"/>
              <a:ext cx="253699" cy="272289"/>
            </a:xfrm>
            <a:prstGeom prst="rect">
              <a:avLst/>
            </a:prstGeom>
          </p:spPr>
        </p:pic>
        <p:pic>
          <p:nvPicPr>
            <p:cNvPr id="302" name="Picture 3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3246" y="3435255"/>
              <a:ext cx="251201" cy="246345"/>
            </a:xfrm>
            <a:prstGeom prst="rect">
              <a:avLst/>
            </a:prstGeom>
          </p:spPr>
        </p:pic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9983" y="3841601"/>
              <a:ext cx="253699" cy="272289"/>
            </a:xfrm>
            <a:prstGeom prst="rect">
              <a:avLst/>
            </a:prstGeom>
          </p:spPr>
        </p:pic>
        <p:pic>
          <p:nvPicPr>
            <p:cNvPr id="304" name="Picture 3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8996" y="4652197"/>
              <a:ext cx="251201" cy="246345"/>
            </a:xfrm>
            <a:prstGeom prst="rect">
              <a:avLst/>
            </a:prstGeom>
          </p:spPr>
        </p:pic>
        <p:pic>
          <p:nvPicPr>
            <p:cNvPr id="305" name="Picture 3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9012" y="5062912"/>
              <a:ext cx="253699" cy="272289"/>
            </a:xfrm>
            <a:prstGeom prst="rect">
              <a:avLst/>
            </a:prstGeom>
          </p:spPr>
        </p:pic>
        <p:sp>
          <p:nvSpPr>
            <p:cNvPr id="306" name="AutoShape 51"/>
            <p:cNvSpPr>
              <a:spLocks noChangeArrowheads="1"/>
            </p:cNvSpPr>
            <p:nvPr/>
          </p:nvSpPr>
          <p:spPr bwMode="auto">
            <a:xfrm>
              <a:off x="7955916" y="6372073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FiO2 ≤0.4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&amp; PEEP 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 cmH2O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</a:t>
              </a:r>
            </a:p>
          </p:txBody>
        </p:sp>
        <p:pic>
          <p:nvPicPr>
            <p:cNvPr id="307" name="Picture 3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3671" y="6547261"/>
              <a:ext cx="251201" cy="246345"/>
            </a:xfrm>
            <a:prstGeom prst="rect">
              <a:avLst/>
            </a:prstGeom>
          </p:spPr>
        </p:pic>
        <p:pic>
          <p:nvPicPr>
            <p:cNvPr id="308" name="Picture 3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9012" y="6858934"/>
              <a:ext cx="253699" cy="272289"/>
            </a:xfrm>
            <a:prstGeom prst="rect">
              <a:avLst/>
            </a:prstGeom>
          </p:spPr>
        </p:pic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5710" y="2315359"/>
              <a:ext cx="251201" cy="246346"/>
            </a:xfrm>
            <a:prstGeom prst="rect">
              <a:avLst/>
            </a:prstGeom>
          </p:spPr>
        </p:pic>
        <p:pic>
          <p:nvPicPr>
            <p:cNvPr id="310" name="Picture 3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3073" y="1974618"/>
              <a:ext cx="253699" cy="272289"/>
            </a:xfrm>
            <a:prstGeom prst="rect">
              <a:avLst/>
            </a:prstGeom>
          </p:spPr>
        </p:pic>
      </p:grpSp>
      <p:pic>
        <p:nvPicPr>
          <p:cNvPr id="160" name="Picture 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740" y="3428594"/>
            <a:ext cx="346897" cy="341834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129" y="4610558"/>
            <a:ext cx="346897" cy="3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1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>
            <a:grpSpLocks/>
          </p:cNvGrpSpPr>
          <p:nvPr/>
        </p:nvGrpSpPr>
        <p:grpSpPr>
          <a:xfrm>
            <a:off x="129192" y="215959"/>
            <a:ext cx="3600000" cy="10260000"/>
            <a:chOff x="3764043" y="7545"/>
            <a:chExt cx="2664000" cy="7568874"/>
          </a:xfrm>
        </p:grpSpPr>
        <p:sp>
          <p:nvSpPr>
            <p:cNvPr id="134" name="Rectangle 133"/>
            <p:cNvSpPr/>
            <p:nvPr/>
          </p:nvSpPr>
          <p:spPr>
            <a:xfrm>
              <a:off x="3764043" y="16419"/>
              <a:ext cx="2664000" cy="75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  <a:prstDash val="dashDot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7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5" name="AutoShape 14"/>
            <p:cNvSpPr>
              <a:spLocks noChangeArrowheads="1"/>
            </p:cNvSpPr>
            <p:nvPr/>
          </p:nvSpPr>
          <p:spPr bwMode="auto">
            <a:xfrm>
              <a:off x="4312133" y="3723870"/>
              <a:ext cx="542115" cy="17571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Usual Care</a:t>
              </a:r>
            </a:p>
          </p:txBody>
        </p:sp>
        <p:cxnSp>
          <p:nvCxnSpPr>
            <p:cNvPr id="136" name="AutoShape 11"/>
            <p:cNvCxnSpPr>
              <a:cxnSpLocks noChangeShapeType="1"/>
            </p:cNvCxnSpPr>
            <p:nvPr/>
          </p:nvCxnSpPr>
          <p:spPr bwMode="auto">
            <a:xfrm flipV="1">
              <a:off x="4848138" y="4313667"/>
              <a:ext cx="502770" cy="324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" name="Straight Connector 136"/>
            <p:cNvCxnSpPr/>
            <p:nvPr/>
          </p:nvCxnSpPr>
          <p:spPr>
            <a:xfrm flipV="1">
              <a:off x="3963124" y="940224"/>
              <a:ext cx="286627" cy="9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AutoShape 11"/>
            <p:cNvCxnSpPr>
              <a:cxnSpLocks noChangeShapeType="1"/>
            </p:cNvCxnSpPr>
            <p:nvPr/>
          </p:nvCxnSpPr>
          <p:spPr bwMode="auto">
            <a:xfrm flipH="1">
              <a:off x="4584257" y="1908611"/>
              <a:ext cx="535" cy="57118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AutoShape 11"/>
            <p:cNvCxnSpPr>
              <a:cxnSpLocks noChangeShapeType="1"/>
            </p:cNvCxnSpPr>
            <p:nvPr/>
          </p:nvCxnSpPr>
          <p:spPr bwMode="auto">
            <a:xfrm>
              <a:off x="4584792" y="1161726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AutoShape 11"/>
            <p:cNvCxnSpPr>
              <a:cxnSpLocks noChangeShapeType="1"/>
            </p:cNvCxnSpPr>
            <p:nvPr/>
          </p:nvCxnSpPr>
          <p:spPr bwMode="auto">
            <a:xfrm>
              <a:off x="4952129" y="1402797"/>
              <a:ext cx="0" cy="21986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AutoShape 11"/>
            <p:cNvCxnSpPr>
              <a:cxnSpLocks noChangeShapeType="1"/>
            </p:cNvCxnSpPr>
            <p:nvPr/>
          </p:nvCxnSpPr>
          <p:spPr bwMode="auto">
            <a:xfrm>
              <a:off x="4583157" y="3049591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AutoShape 34"/>
            <p:cNvSpPr>
              <a:spLocks noChangeArrowheads="1"/>
            </p:cNvSpPr>
            <p:nvPr/>
          </p:nvSpPr>
          <p:spPr bwMode="auto">
            <a:xfrm>
              <a:off x="4249675" y="3342408"/>
              <a:ext cx="674624" cy="24369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Rocuronium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0.6-1 mg/kg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43" name="AutoShape 11"/>
            <p:cNvCxnSpPr>
              <a:cxnSpLocks noChangeShapeType="1"/>
            </p:cNvCxnSpPr>
            <p:nvPr/>
          </p:nvCxnSpPr>
          <p:spPr bwMode="auto">
            <a:xfrm flipH="1" flipV="1">
              <a:off x="4607370" y="3644493"/>
              <a:ext cx="494303" cy="33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>
            <a:xfrm flipV="1">
              <a:off x="4852650" y="2778025"/>
              <a:ext cx="240777" cy="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5095395" y="2775431"/>
              <a:ext cx="4423" cy="8758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AutoShape 11"/>
            <p:cNvCxnSpPr>
              <a:cxnSpLocks noChangeShapeType="1"/>
            </p:cNvCxnSpPr>
            <p:nvPr/>
          </p:nvCxnSpPr>
          <p:spPr bwMode="auto">
            <a:xfrm>
              <a:off x="4581893" y="3597262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AutoShape 11"/>
            <p:cNvCxnSpPr>
              <a:cxnSpLocks noChangeShapeType="1"/>
            </p:cNvCxnSpPr>
            <p:nvPr/>
          </p:nvCxnSpPr>
          <p:spPr bwMode="auto">
            <a:xfrm>
              <a:off x="4581893" y="3903310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AutoShape 11"/>
            <p:cNvCxnSpPr>
              <a:cxnSpLocks noChangeShapeType="1"/>
            </p:cNvCxnSpPr>
            <p:nvPr/>
          </p:nvCxnSpPr>
          <p:spPr bwMode="auto">
            <a:xfrm>
              <a:off x="4580484" y="4419073"/>
              <a:ext cx="0" cy="47947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" name="Straight Connector 148"/>
            <p:cNvCxnSpPr/>
            <p:nvPr/>
          </p:nvCxnSpPr>
          <p:spPr>
            <a:xfrm flipV="1">
              <a:off x="4852650" y="5181183"/>
              <a:ext cx="240777" cy="77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Straight Connector 149"/>
            <p:cNvCxnSpPr/>
            <p:nvPr/>
          </p:nvCxnSpPr>
          <p:spPr>
            <a:xfrm flipV="1">
              <a:off x="5363841" y="2413666"/>
              <a:ext cx="17149" cy="24849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11"/>
            <p:cNvCxnSpPr>
              <a:cxnSpLocks noChangeShapeType="1"/>
            </p:cNvCxnSpPr>
            <p:nvPr/>
          </p:nvCxnSpPr>
          <p:spPr bwMode="auto">
            <a:xfrm>
              <a:off x="4580484" y="5464637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Straight Connector 151"/>
            <p:cNvCxnSpPr/>
            <p:nvPr/>
          </p:nvCxnSpPr>
          <p:spPr>
            <a:xfrm flipH="1">
              <a:off x="5362155" y="5464638"/>
              <a:ext cx="3539" cy="5234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AutoShape 11"/>
            <p:cNvCxnSpPr>
              <a:cxnSpLocks noChangeShapeType="1"/>
            </p:cNvCxnSpPr>
            <p:nvPr/>
          </p:nvCxnSpPr>
          <p:spPr bwMode="auto">
            <a:xfrm flipH="1">
              <a:off x="5027453" y="5988076"/>
              <a:ext cx="338225" cy="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AutoShape 11"/>
            <p:cNvCxnSpPr>
              <a:cxnSpLocks noChangeShapeType="1"/>
            </p:cNvCxnSpPr>
            <p:nvPr/>
          </p:nvCxnSpPr>
          <p:spPr bwMode="auto">
            <a:xfrm>
              <a:off x="4570113" y="6063149"/>
              <a:ext cx="0" cy="33557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Straight Connector 155"/>
            <p:cNvCxnSpPr/>
            <p:nvPr/>
          </p:nvCxnSpPr>
          <p:spPr>
            <a:xfrm>
              <a:off x="3896880" y="6767355"/>
              <a:ext cx="114199" cy="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AutoShape 11"/>
            <p:cNvCxnSpPr>
              <a:cxnSpLocks noChangeShapeType="1"/>
            </p:cNvCxnSpPr>
            <p:nvPr/>
          </p:nvCxnSpPr>
          <p:spPr bwMode="auto">
            <a:xfrm>
              <a:off x="5168926" y="6769174"/>
              <a:ext cx="274208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Straight Connector 157"/>
            <p:cNvCxnSpPr/>
            <p:nvPr/>
          </p:nvCxnSpPr>
          <p:spPr>
            <a:xfrm flipH="1">
              <a:off x="5722956" y="4306449"/>
              <a:ext cx="9845" cy="24016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AutoShape 11"/>
            <p:cNvCxnSpPr>
              <a:cxnSpLocks noChangeShapeType="1"/>
            </p:cNvCxnSpPr>
            <p:nvPr/>
          </p:nvCxnSpPr>
          <p:spPr bwMode="auto">
            <a:xfrm flipH="1" flipV="1">
              <a:off x="5387873" y="4313665"/>
              <a:ext cx="344929" cy="23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AutoShape 24"/>
            <p:cNvSpPr>
              <a:spLocks noChangeArrowheads="1"/>
            </p:cNvSpPr>
            <p:nvPr/>
          </p:nvSpPr>
          <p:spPr bwMode="auto">
            <a:xfrm>
              <a:off x="4321641" y="1299495"/>
              <a:ext cx="542115" cy="174743"/>
            </a:xfrm>
            <a:prstGeom prst="roundRect">
              <a:avLst>
                <a:gd name="adj" fmla="val 16667"/>
              </a:avLst>
            </a:prstGeom>
            <a:noFill/>
            <a:ln w="3175" cmpd="sng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0189" tIns="40095" rIns="80189" bIns="40095" anchor="t" anchorCtr="0" upright="1">
              <a:noAutofit/>
            </a:bodyPr>
            <a:lstStyle/>
            <a:p>
              <a:pPr algn="ctr"/>
              <a:endParaRPr lang="en-NZ" sz="7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162719" y="7545"/>
              <a:ext cx="1213797" cy="669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8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INTERVENTION (CURE)</a:t>
              </a:r>
              <a:endParaRPr lang="en-NZ" sz="1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NZ" sz="18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cxnSp>
          <p:nvCxnSpPr>
            <p:cNvPr id="163" name="Straight Connector 162"/>
            <p:cNvCxnSpPr/>
            <p:nvPr/>
          </p:nvCxnSpPr>
          <p:spPr>
            <a:xfrm flipH="1">
              <a:off x="3899250" y="941198"/>
              <a:ext cx="63876" cy="58261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722956" y="7023452"/>
              <a:ext cx="3158" cy="3175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5936426" y="7106563"/>
              <a:ext cx="370921" cy="387329"/>
            </a:xfrm>
            <a:prstGeom prst="ellipse">
              <a:avLst/>
            </a:prstGeom>
            <a:solidFill>
              <a:srgbClr val="FF99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66" name="AutoShape 11"/>
            <p:cNvCxnSpPr>
              <a:cxnSpLocks noChangeShapeType="1"/>
            </p:cNvCxnSpPr>
            <p:nvPr/>
          </p:nvCxnSpPr>
          <p:spPr bwMode="auto">
            <a:xfrm>
              <a:off x="5722193" y="7327122"/>
              <a:ext cx="20559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Straight Connector 166"/>
            <p:cNvCxnSpPr/>
            <p:nvPr/>
          </p:nvCxnSpPr>
          <p:spPr>
            <a:xfrm>
              <a:off x="4607369" y="329162"/>
              <a:ext cx="1" cy="4080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" name="AutoShape 11"/>
            <p:cNvCxnSpPr>
              <a:cxnSpLocks noChangeShapeType="1"/>
            </p:cNvCxnSpPr>
            <p:nvPr/>
          </p:nvCxnSpPr>
          <p:spPr bwMode="auto">
            <a:xfrm flipV="1">
              <a:off x="5163052" y="1899396"/>
              <a:ext cx="509116" cy="1030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69" name="Picture 102" descr="http://www.clipartbest.com/cliparts/z7T/aM5/z7TaM5XiA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63" t="2778" r="13024" b="-1"/>
            <a:stretch/>
          </p:blipFill>
          <p:spPr bwMode="auto">
            <a:xfrm>
              <a:off x="5662417" y="1526190"/>
              <a:ext cx="693297" cy="680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0" name="Straight Arrow Connector 169"/>
            <p:cNvCxnSpPr/>
            <p:nvPr/>
          </p:nvCxnSpPr>
          <p:spPr>
            <a:xfrm flipV="1">
              <a:off x="5994141" y="1317964"/>
              <a:ext cx="1892" cy="20095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Oval 170"/>
            <p:cNvSpPr/>
            <p:nvPr/>
          </p:nvSpPr>
          <p:spPr>
            <a:xfrm>
              <a:off x="4330233" y="74263"/>
              <a:ext cx="554274" cy="387329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Start</a:t>
              </a:r>
            </a:p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sp>
          <p:nvSpPr>
            <p:cNvPr id="172" name="Oval 171"/>
            <p:cNvSpPr/>
            <p:nvPr/>
          </p:nvSpPr>
          <p:spPr>
            <a:xfrm>
              <a:off x="5659069" y="738569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27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73" name="AutoShape 11"/>
            <p:cNvCxnSpPr>
              <a:cxnSpLocks noChangeShapeType="1"/>
            </p:cNvCxnSpPr>
            <p:nvPr/>
          </p:nvCxnSpPr>
          <p:spPr bwMode="auto">
            <a:xfrm flipH="1">
              <a:off x="5384894" y="3509926"/>
              <a:ext cx="471163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Oval 173"/>
            <p:cNvSpPr/>
            <p:nvPr/>
          </p:nvSpPr>
          <p:spPr>
            <a:xfrm>
              <a:off x="5757095" y="3320743"/>
              <a:ext cx="554274" cy="387329"/>
            </a:xfrm>
            <a:prstGeom prst="ellipse">
              <a:avLst/>
            </a:prstGeom>
            <a:solidFill>
              <a:schemeClr val="accent4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Back from 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 </a:t>
              </a:r>
            </a:p>
          </p:txBody>
        </p:sp>
        <p:cxnSp>
          <p:nvCxnSpPr>
            <p:cNvPr id="175" name="AutoShape 11"/>
            <p:cNvCxnSpPr>
              <a:cxnSpLocks noChangeShapeType="1"/>
            </p:cNvCxnSpPr>
            <p:nvPr/>
          </p:nvCxnSpPr>
          <p:spPr bwMode="auto">
            <a:xfrm flipH="1" flipV="1">
              <a:off x="4958065" y="2423879"/>
              <a:ext cx="434629" cy="77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" name="AutoShape 11"/>
            <p:cNvCxnSpPr>
              <a:cxnSpLocks noChangeShapeType="1"/>
            </p:cNvCxnSpPr>
            <p:nvPr/>
          </p:nvCxnSpPr>
          <p:spPr bwMode="auto">
            <a:xfrm flipV="1">
              <a:off x="4954699" y="2180626"/>
              <a:ext cx="5483" cy="25259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" name="Straight Connector 176"/>
            <p:cNvCxnSpPr/>
            <p:nvPr/>
          </p:nvCxnSpPr>
          <p:spPr>
            <a:xfrm flipV="1">
              <a:off x="4719782" y="1394791"/>
              <a:ext cx="240777" cy="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AutoShape 24"/>
            <p:cNvSpPr>
              <a:spLocks noChangeArrowheads="1"/>
            </p:cNvSpPr>
            <p:nvPr/>
          </p:nvSpPr>
          <p:spPr bwMode="auto">
            <a:xfrm>
              <a:off x="4262796" y="1291592"/>
              <a:ext cx="661502" cy="14713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t" anchorCtr="0" upright="1">
              <a:sp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Select New PEEP</a:t>
              </a:r>
            </a:p>
          </p:txBody>
        </p:sp>
        <p:cxnSp>
          <p:nvCxnSpPr>
            <p:cNvPr id="179" name="Straight Connector 178"/>
            <p:cNvCxnSpPr/>
            <p:nvPr/>
          </p:nvCxnSpPr>
          <p:spPr>
            <a:xfrm flipV="1">
              <a:off x="4581893" y="1904244"/>
              <a:ext cx="259045" cy="43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AutoShape 24"/>
            <p:cNvSpPr>
              <a:spLocks noChangeArrowheads="1"/>
            </p:cNvSpPr>
            <p:nvPr/>
          </p:nvSpPr>
          <p:spPr bwMode="auto">
            <a:xfrm>
              <a:off x="5648064" y="887627"/>
              <a:ext cx="726281" cy="404154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</a:schemeClr>
            </a:solidFill>
            <a:ln>
              <a:headEnd/>
              <a:tailEnd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Usual 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care: 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Physiological Data will continue to be collected</a:t>
              </a:r>
            </a:p>
          </p:txBody>
        </p:sp>
        <p:sp>
          <p:nvSpPr>
            <p:cNvPr id="181" name="Oval 180"/>
            <p:cNvSpPr/>
            <p:nvPr/>
          </p:nvSpPr>
          <p:spPr>
            <a:xfrm>
              <a:off x="4096870" y="660083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  <p:sp>
          <p:nvSpPr>
            <p:cNvPr id="182" name="Oval 181"/>
            <p:cNvSpPr/>
            <p:nvPr/>
          </p:nvSpPr>
          <p:spPr>
            <a:xfrm>
              <a:off x="4102898" y="1211483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  <p:sp>
          <p:nvSpPr>
            <p:cNvPr id="183" name="AutoShape 46"/>
            <p:cNvSpPr>
              <a:spLocks noChangeArrowheads="1"/>
            </p:cNvSpPr>
            <p:nvPr/>
          </p:nvSpPr>
          <p:spPr bwMode="auto">
            <a:xfrm>
              <a:off x="4262797" y="741562"/>
              <a:ext cx="661501" cy="40864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Max RM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(PIP 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≥ 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50 cmH2O </a:t>
              </a:r>
              <a:r>
                <a:rPr lang="en-NZ" sz="7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Rocuronium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NZ" sz="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 mg/kg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SIMV / S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upine</a:t>
              </a:r>
              <a:endParaRPr lang="en-NZ" sz="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4096884" y="2610339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8</a:t>
              </a:r>
            </a:p>
          </p:txBody>
        </p:sp>
        <p:sp>
          <p:nvSpPr>
            <p:cNvPr id="185" name="Oval 184"/>
            <p:cNvSpPr/>
            <p:nvPr/>
          </p:nvSpPr>
          <p:spPr>
            <a:xfrm>
              <a:off x="4102898" y="3680129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9</a:t>
              </a:r>
            </a:p>
          </p:txBody>
        </p:sp>
        <p:sp>
          <p:nvSpPr>
            <p:cNvPr id="186" name="AutoShape 30"/>
            <p:cNvSpPr>
              <a:spLocks noChangeArrowheads="1"/>
            </p:cNvSpPr>
            <p:nvPr/>
          </p:nvSpPr>
          <p:spPr bwMode="auto">
            <a:xfrm>
              <a:off x="4318917" y="4034300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&gt;2h since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Max RM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or PUMP?</a:t>
              </a:r>
            </a:p>
          </p:txBody>
        </p:sp>
        <p:sp>
          <p:nvSpPr>
            <p:cNvPr id="187" name="AutoShape 30"/>
            <p:cNvSpPr>
              <a:spLocks noChangeArrowheads="1"/>
            </p:cNvSpPr>
            <p:nvPr/>
          </p:nvSpPr>
          <p:spPr bwMode="auto">
            <a:xfrm>
              <a:off x="4315713" y="2484160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Ventilator </a:t>
              </a:r>
            </a:p>
            <a:p>
              <a:pPr algn="ctr"/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dyssynchrony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?</a:t>
              </a:r>
            </a:p>
          </p:txBody>
        </p:sp>
        <p:sp>
          <p:nvSpPr>
            <p:cNvPr id="188" name="Oval 187"/>
            <p:cNvSpPr/>
            <p:nvPr/>
          </p:nvSpPr>
          <p:spPr>
            <a:xfrm>
              <a:off x="4111783" y="5102607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10</a:t>
              </a:r>
            </a:p>
          </p:txBody>
        </p:sp>
        <p:sp>
          <p:nvSpPr>
            <p:cNvPr id="189" name="AutoShape 30"/>
            <p:cNvSpPr>
              <a:spLocks noChangeArrowheads="1"/>
            </p:cNvSpPr>
            <p:nvPr/>
          </p:nvSpPr>
          <p:spPr bwMode="auto">
            <a:xfrm>
              <a:off x="5453440" y="6497355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FiO2 ≤0.4 &amp;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PEEP 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</a:t>
              </a:r>
            </a:p>
            <a:p>
              <a:pPr algn="ctr"/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 cmH2O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</a:p>
          </p:txBody>
        </p:sp>
        <p:sp>
          <p:nvSpPr>
            <p:cNvPr id="190" name="AutoShape 30"/>
            <p:cNvSpPr>
              <a:spLocks noChangeArrowheads="1"/>
            </p:cNvSpPr>
            <p:nvPr/>
          </p:nvSpPr>
          <p:spPr bwMode="auto">
            <a:xfrm>
              <a:off x="4309813" y="4891903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↑ FiO2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by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0.1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≥30 mins?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</a:p>
          </p:txBody>
        </p:sp>
        <p:sp>
          <p:nvSpPr>
            <p:cNvPr id="191" name="AutoShape 30"/>
            <p:cNvSpPr>
              <a:spLocks noChangeArrowheads="1"/>
            </p:cNvSpPr>
            <p:nvPr/>
          </p:nvSpPr>
          <p:spPr bwMode="auto">
            <a:xfrm>
              <a:off x="5094532" y="4903096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≥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6h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since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Max RM or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PUMP ?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</a:p>
          </p:txBody>
        </p:sp>
        <p:sp>
          <p:nvSpPr>
            <p:cNvPr id="192" name="AutoShape 30"/>
            <p:cNvSpPr>
              <a:spLocks noChangeArrowheads="1"/>
            </p:cNvSpPr>
            <p:nvPr/>
          </p:nvSpPr>
          <p:spPr bwMode="auto">
            <a:xfrm>
              <a:off x="3967951" y="6398728"/>
              <a:ext cx="1207428" cy="732495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Current FiO2 is the 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lowest FiO2 for past 6h </a:t>
              </a:r>
            </a:p>
            <a:p>
              <a:pPr algn="ctr"/>
              <a:r>
                <a:rPr lang="en-NZ" sz="700" b="1" u="sng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2.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FiO2 is lower 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30 min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post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PUMP?</a:t>
              </a:r>
            </a:p>
          </p:txBody>
        </p:sp>
        <p:sp>
          <p:nvSpPr>
            <p:cNvPr id="193" name="AutoShape 46"/>
            <p:cNvSpPr>
              <a:spLocks noChangeArrowheads="1"/>
            </p:cNvSpPr>
            <p:nvPr/>
          </p:nvSpPr>
          <p:spPr bwMode="auto">
            <a:xfrm>
              <a:off x="4216146" y="5759355"/>
              <a:ext cx="762124" cy="45807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PUMP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(PEEP -2 to +6 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cmH2O)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7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Rocuronium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0.6-1 mg/kg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SIMV / 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Supine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4117065" y="5602248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11</a:t>
              </a:r>
            </a:p>
          </p:txBody>
        </p:sp>
        <p:sp>
          <p:nvSpPr>
            <p:cNvPr id="195" name="Oval 194"/>
            <p:cNvSpPr/>
            <p:nvPr/>
          </p:nvSpPr>
          <p:spPr>
            <a:xfrm>
              <a:off x="4119036" y="6435351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12</a:t>
              </a:r>
            </a:p>
          </p:txBody>
        </p:sp>
        <p:sp>
          <p:nvSpPr>
            <p:cNvPr id="196" name="AutoShape 30"/>
            <p:cNvSpPr>
              <a:spLocks noChangeArrowheads="1"/>
            </p:cNvSpPr>
            <p:nvPr/>
          </p:nvSpPr>
          <p:spPr bwMode="auto">
            <a:xfrm>
              <a:off x="4689187" y="1631012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≤ 10d since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randomisation?</a:t>
              </a:r>
            </a:p>
          </p:txBody>
        </p:sp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4856" y="6995078"/>
              <a:ext cx="251201" cy="247535"/>
            </a:xfrm>
            <a:prstGeom prst="rect">
              <a:avLst/>
            </a:prstGeom>
          </p:spPr>
        </p:pic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3415" y="6663965"/>
              <a:ext cx="251201" cy="247535"/>
            </a:xfrm>
            <a:prstGeom prst="rect">
              <a:avLst/>
            </a:prstGeom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2719" y="1792165"/>
              <a:ext cx="251201" cy="246346"/>
            </a:xfrm>
            <a:prstGeom prst="rect">
              <a:avLst/>
            </a:prstGeom>
          </p:spPr>
        </p:pic>
        <p:pic>
          <p:nvPicPr>
            <p:cNvPr id="200" name="Picture 1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9564" y="1797767"/>
              <a:ext cx="251201" cy="247535"/>
            </a:xfrm>
            <a:prstGeom prst="rect">
              <a:avLst/>
            </a:prstGeom>
          </p:spPr>
        </p:pic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8697" y="2643279"/>
              <a:ext cx="251201" cy="246346"/>
            </a:xfrm>
            <a:prstGeom prst="rect">
              <a:avLst/>
            </a:prstGeom>
          </p:spPr>
        </p:pic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8581" y="3002476"/>
              <a:ext cx="251201" cy="247535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9050" y="4205722"/>
              <a:ext cx="251201" cy="246346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1386" y="4524560"/>
              <a:ext cx="251201" cy="247535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1939" y="4739468"/>
              <a:ext cx="251201" cy="246346"/>
            </a:xfrm>
            <a:prstGeom prst="rect">
              <a:avLst/>
            </a:prstGeom>
          </p:spPr>
        </p:pic>
        <p:pic>
          <p:nvPicPr>
            <p:cNvPr id="206" name="Picture 20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4089" y="5046285"/>
              <a:ext cx="251201" cy="246346"/>
            </a:xfrm>
            <a:prstGeom prst="rect">
              <a:avLst/>
            </a:prstGeom>
          </p:spPr>
        </p:pic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0456" y="6653056"/>
              <a:ext cx="251201" cy="246345"/>
            </a:xfrm>
            <a:prstGeom prst="rect">
              <a:avLst/>
            </a:prstGeom>
          </p:spPr>
        </p:pic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7355" y="6332841"/>
              <a:ext cx="251201" cy="246345"/>
            </a:xfrm>
            <a:prstGeom prst="rect">
              <a:avLst/>
            </a:prstGeom>
          </p:spPr>
        </p:pic>
      </p:grpSp>
      <p:pic>
        <p:nvPicPr>
          <p:cNvPr id="212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070" y="7532307"/>
            <a:ext cx="346490" cy="341433"/>
          </a:xfrm>
          <a:prstGeom prst="rect">
            <a:avLst/>
          </a:prstGeom>
        </p:spPr>
      </p:pic>
      <p:pic>
        <p:nvPicPr>
          <p:cNvPr id="213" name="Pictur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50" y="7521122"/>
            <a:ext cx="346490" cy="341433"/>
          </a:xfrm>
          <a:prstGeom prst="rect">
            <a:avLst/>
          </a:prstGeom>
        </p:spPr>
      </p:pic>
      <p:grpSp>
        <p:nvGrpSpPr>
          <p:cNvPr id="3" name="Group 2"/>
          <p:cNvGrpSpPr>
            <a:grpSpLocks/>
          </p:cNvGrpSpPr>
          <p:nvPr/>
        </p:nvGrpSpPr>
        <p:grpSpPr>
          <a:xfrm>
            <a:off x="3844141" y="221973"/>
            <a:ext cx="3600000" cy="10260000"/>
            <a:chOff x="3766612" y="130629"/>
            <a:chExt cx="3734707" cy="10440000"/>
          </a:xfrm>
        </p:grpSpPr>
        <p:sp>
          <p:nvSpPr>
            <p:cNvPr id="5" name="Rectangle 4"/>
            <p:cNvSpPr/>
            <p:nvPr/>
          </p:nvSpPr>
          <p:spPr>
            <a:xfrm>
              <a:off x="3793552" y="130630"/>
              <a:ext cx="3678857" cy="10439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noFill/>
              <a:prstDash val="dashDot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3903191" y="7004774"/>
              <a:ext cx="215691" cy="50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702119" y="4833402"/>
              <a:ext cx="603" cy="6139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Box 7"/>
            <p:cNvSpPr txBox="1"/>
            <p:nvPr/>
          </p:nvSpPr>
          <p:spPr>
            <a:xfrm>
              <a:off x="3838484" y="130629"/>
              <a:ext cx="1471242" cy="63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8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 </a:t>
              </a:r>
            </a:p>
            <a:p>
              <a:pPr algn="ctr"/>
              <a:r>
                <a:rPr lang="en-NZ" sz="18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33050" y="5630096"/>
              <a:ext cx="228495" cy="238604"/>
            </a:xfrm>
            <a:prstGeom prst="arc">
              <a:avLst>
                <a:gd name="adj1" fmla="val 16200000"/>
                <a:gd name="adj2" fmla="val 53623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250267" y="202307"/>
              <a:ext cx="765426" cy="534883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Start</a:t>
              </a:r>
            </a:p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641716" y="737192"/>
              <a:ext cx="0" cy="3080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2"/>
            <p:cNvSpPr/>
            <p:nvPr/>
          </p:nvSpPr>
          <p:spPr>
            <a:xfrm>
              <a:off x="4756233" y="1345565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13</a:t>
              </a:r>
            </a:p>
          </p:txBody>
        </p:sp>
        <p:sp>
          <p:nvSpPr>
            <p:cNvPr id="14" name="AutoShape 51"/>
            <p:cNvSpPr>
              <a:spLocks noChangeArrowheads="1"/>
            </p:cNvSpPr>
            <p:nvPr/>
          </p:nvSpPr>
          <p:spPr bwMode="auto">
            <a:xfrm>
              <a:off x="4339097" y="1037832"/>
              <a:ext cx="2585143" cy="2584213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endParaRPr lang="en-NZ" sz="9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NZ" sz="9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NZ" sz="9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PASS</a:t>
              </a:r>
            </a:p>
            <a:p>
              <a:pPr algn="ctr"/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 </a:t>
              </a:r>
            </a:p>
            <a:p>
              <a:pPr algn="ctr"/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ASSESSMENT?</a:t>
              </a:r>
            </a:p>
            <a:p>
              <a:pPr algn="ctr"/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Set PS to 10-12 cmH2O; PEEP ≤10 cmH2O</a:t>
              </a:r>
            </a:p>
            <a:p>
              <a:pPr algn="ctr"/>
              <a:r>
                <a:rPr lang="en-NZ" sz="8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≥</a:t>
              </a:r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 </a:t>
              </a:r>
              <a:r>
                <a:rPr lang="en-NZ" sz="8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 </a:t>
              </a:r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following for ≥30 mins?</a:t>
              </a:r>
              <a:endParaRPr lang="en-NZ" sz="8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RESPIRATORY:</a:t>
              </a:r>
            </a:p>
            <a:p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RR (total) ≤</a:t>
              </a:r>
              <a:r>
                <a:rPr lang="en-NZ" sz="8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25 /</a:t>
              </a:r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min?</a:t>
              </a:r>
            </a:p>
            <a:p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VE ≤ </a:t>
              </a:r>
              <a:r>
                <a:rPr lang="en-NZ" sz="8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150 </a:t>
              </a:r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mL/kg/min?</a:t>
              </a:r>
            </a:p>
            <a:p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CARDIOVASCULAR:</a:t>
              </a:r>
            </a:p>
            <a:p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Vasoactive infusions ≤10 </a:t>
              </a:r>
            </a:p>
            <a:p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mcg/min</a:t>
              </a:r>
            </a:p>
            <a:p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HR </a:t>
              </a:r>
              <a:r>
                <a:rPr lang="en-NZ" sz="8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≤130 /min</a:t>
              </a:r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</a:t>
              </a:r>
            </a:p>
            <a:p>
              <a:pPr algn="ctr"/>
              <a:endParaRPr lang="en-NZ" sz="9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878"/>
                </a:spcAft>
              </a:pPr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algn="ctr"/>
              <a:endParaRPr lang="en-NZ" sz="9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6903922" y="2313102"/>
              <a:ext cx="13807" cy="18420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>
            <a:xfrm flipH="1">
              <a:off x="6902581" y="4566079"/>
              <a:ext cx="11871" cy="8256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>
            <a:xfrm flipH="1">
              <a:off x="6895666" y="6127979"/>
              <a:ext cx="6450" cy="423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1"/>
            <p:cNvCxnSpPr>
              <a:cxnSpLocks noChangeShapeType="1"/>
            </p:cNvCxnSpPr>
            <p:nvPr/>
          </p:nvCxnSpPr>
          <p:spPr bwMode="auto">
            <a:xfrm flipH="1" flipV="1">
              <a:off x="6074486" y="5752477"/>
              <a:ext cx="483755" cy="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Oval 18"/>
            <p:cNvSpPr/>
            <p:nvPr/>
          </p:nvSpPr>
          <p:spPr>
            <a:xfrm>
              <a:off x="6253655" y="3922238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15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885996" y="7288357"/>
              <a:ext cx="9671" cy="4376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" name="Picture 102" descr="http://www.clipartbest.com/cliparts/z7T/aM5/z7TaM5XiA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63" t="2778" r="13024" b="-1"/>
            <a:stretch/>
          </p:blipFill>
          <p:spPr bwMode="auto">
            <a:xfrm>
              <a:off x="6455365" y="8838639"/>
              <a:ext cx="817589" cy="838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Connector 21"/>
            <p:cNvCxnSpPr/>
            <p:nvPr/>
          </p:nvCxnSpPr>
          <p:spPr>
            <a:xfrm flipH="1">
              <a:off x="6875934" y="8424433"/>
              <a:ext cx="4654" cy="4225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6362678" y="9919659"/>
              <a:ext cx="1002959" cy="55811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</a:schemeClr>
            </a:solidFill>
            <a:ln>
              <a:headEnd/>
              <a:tailEnd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Usual 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care: 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Physiological Data will continue to be collected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061" y="2185984"/>
              <a:ext cx="346897" cy="341834"/>
            </a:xfrm>
            <a:prstGeom prst="rect">
              <a:avLst/>
            </a:prstGeom>
          </p:spPr>
        </p:pic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>
              <a:off x="6378475" y="4157919"/>
              <a:ext cx="909220" cy="676385"/>
            </a:xfrm>
            <a:prstGeom prst="roundRect">
              <a:avLst>
                <a:gd name="adj" fmla="val 766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Wean PS/PEEP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after 12h,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PEEP maybe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reduced to ≤10 cmH2O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 FiO2 ≤0.3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4344757" y="2313102"/>
              <a:ext cx="13807" cy="18420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AutoShape 20"/>
            <p:cNvSpPr>
              <a:spLocks noChangeArrowheads="1"/>
            </p:cNvSpPr>
            <p:nvPr/>
          </p:nvSpPr>
          <p:spPr bwMode="auto">
            <a:xfrm>
              <a:off x="6527868" y="5384556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FiO2 &gt;0.45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?</a:t>
              </a:r>
            </a:p>
          </p:txBody>
        </p:sp>
        <p:cxnSp>
          <p:nvCxnSpPr>
            <p:cNvPr id="29" name="AutoShape 11"/>
            <p:cNvCxnSpPr>
              <a:cxnSpLocks noChangeShapeType="1"/>
            </p:cNvCxnSpPr>
            <p:nvPr/>
          </p:nvCxnSpPr>
          <p:spPr bwMode="auto">
            <a:xfrm>
              <a:off x="4634536" y="5739261"/>
              <a:ext cx="710265" cy="535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AutoShape 20"/>
            <p:cNvSpPr>
              <a:spLocks noChangeArrowheads="1"/>
            </p:cNvSpPr>
            <p:nvPr/>
          </p:nvSpPr>
          <p:spPr bwMode="auto">
            <a:xfrm>
              <a:off x="4010519" y="5366402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FiO2 &gt;0.45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?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441" y="5603188"/>
              <a:ext cx="346897" cy="341834"/>
            </a:xfrm>
            <a:prstGeom prst="rect">
              <a:avLst/>
            </a:prstGeom>
          </p:spPr>
        </p:pic>
        <p:cxnSp>
          <p:nvCxnSpPr>
            <p:cNvPr id="32" name="Straight Connector 31"/>
            <p:cNvCxnSpPr>
              <a:endCxn id="35" idx="0"/>
            </p:cNvCxnSpPr>
            <p:nvPr/>
          </p:nvCxnSpPr>
          <p:spPr>
            <a:xfrm>
              <a:off x="4382321" y="6124279"/>
              <a:ext cx="1056" cy="5134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111" y="6034367"/>
              <a:ext cx="346897" cy="340192"/>
            </a:xfrm>
            <a:prstGeom prst="rect">
              <a:avLst/>
            </a:prstGeom>
          </p:spPr>
        </p:pic>
        <p:cxnSp>
          <p:nvCxnSpPr>
            <p:cNvPr id="34" name="Straight Connector 33"/>
            <p:cNvCxnSpPr/>
            <p:nvPr/>
          </p:nvCxnSpPr>
          <p:spPr>
            <a:xfrm flipV="1">
              <a:off x="3915011" y="4791171"/>
              <a:ext cx="8704" cy="22287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AutoShape 20"/>
            <p:cNvSpPr>
              <a:spLocks noChangeArrowheads="1"/>
            </p:cNvSpPr>
            <p:nvPr/>
          </p:nvSpPr>
          <p:spPr bwMode="auto">
            <a:xfrm>
              <a:off x="4010519" y="6637730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≤12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 of </a:t>
              </a:r>
            </a:p>
            <a:p>
              <a:pPr algn="ctr"/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full M.V?</a:t>
              </a:r>
              <a:endParaRPr lang="en-NZ" sz="7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5040629" y="5854702"/>
              <a:ext cx="23428" cy="3704071"/>
            </a:xfrm>
            <a:prstGeom prst="line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81558" y="7364311"/>
              <a:ext cx="329" cy="1970329"/>
            </a:xfrm>
            <a:prstGeom prst="line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7603" y="7293654"/>
              <a:ext cx="346897" cy="340192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>
              <a:off x="4366092" y="9333370"/>
              <a:ext cx="311135" cy="25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5051374" y="3622045"/>
              <a:ext cx="3632" cy="2014409"/>
            </a:xfrm>
            <a:prstGeom prst="line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047298" y="3624642"/>
              <a:ext cx="566410" cy="99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11"/>
            <p:cNvCxnSpPr>
              <a:cxnSpLocks noChangeShapeType="1"/>
            </p:cNvCxnSpPr>
            <p:nvPr/>
          </p:nvCxnSpPr>
          <p:spPr bwMode="auto">
            <a:xfrm>
              <a:off x="5712443" y="5927212"/>
              <a:ext cx="0" cy="89815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5339586" y="5371923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 CURE 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Protocol?</a:t>
              </a:r>
              <a:endParaRPr lang="en-NZ" sz="7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5698972" y="998848"/>
              <a:ext cx="1621646" cy="206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>
            <a:xfrm flipV="1">
              <a:off x="7151007" y="6901599"/>
              <a:ext cx="215691" cy="50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utoShape 20"/>
            <p:cNvSpPr>
              <a:spLocks noChangeArrowheads="1"/>
            </p:cNvSpPr>
            <p:nvPr/>
          </p:nvSpPr>
          <p:spPr bwMode="auto">
            <a:xfrm>
              <a:off x="6522809" y="6528742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2h since 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 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assessment?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75278" y="4534066"/>
              <a:ext cx="11871" cy="8256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AutoShape 24"/>
            <p:cNvSpPr>
              <a:spLocks noChangeArrowheads="1"/>
            </p:cNvSpPr>
            <p:nvPr/>
          </p:nvSpPr>
          <p:spPr bwMode="auto">
            <a:xfrm>
              <a:off x="3927297" y="4162445"/>
              <a:ext cx="909220" cy="676385"/>
            </a:xfrm>
            <a:prstGeom prst="roundRect">
              <a:avLst>
                <a:gd name="adj" fmla="val 766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SIMV or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 err="1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BiLevel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Vent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NZ" sz="700" b="1" dirty="0" err="1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Vt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6-8 ml/kg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 flipV="1">
              <a:off x="5109820" y="8090346"/>
              <a:ext cx="1500475" cy="13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AutoShape 20"/>
            <p:cNvSpPr>
              <a:spLocks noChangeArrowheads="1"/>
            </p:cNvSpPr>
            <p:nvPr/>
          </p:nvSpPr>
          <p:spPr bwMode="auto">
            <a:xfrm>
              <a:off x="6537706" y="7724002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10d since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randomisation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5445661" y="4256969"/>
              <a:ext cx="512224" cy="534883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INTERVENTION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468750" y="6834036"/>
              <a:ext cx="512224" cy="534883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CONTROL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6612" y="6835826"/>
              <a:ext cx="346897" cy="34183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7273" y="7234532"/>
              <a:ext cx="346897" cy="34019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5229" y="6059801"/>
              <a:ext cx="346897" cy="340192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3835" y="5605937"/>
              <a:ext cx="346897" cy="34183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0511" y="6062033"/>
              <a:ext cx="346897" cy="340192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1916" y="7966273"/>
              <a:ext cx="346897" cy="34183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1557" y="8534339"/>
              <a:ext cx="346897" cy="341834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1618" y="8415579"/>
              <a:ext cx="346897" cy="340192"/>
            </a:xfrm>
            <a:prstGeom prst="rect">
              <a:avLst/>
            </a:prstGeom>
          </p:spPr>
        </p:pic>
        <p:cxnSp>
          <p:nvCxnSpPr>
            <p:cNvPr id="68" name="Straight Connector 67"/>
            <p:cNvCxnSpPr/>
            <p:nvPr/>
          </p:nvCxnSpPr>
          <p:spPr>
            <a:xfrm>
              <a:off x="6893910" y="9667892"/>
              <a:ext cx="2316" cy="2429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8212" y="2179216"/>
              <a:ext cx="346897" cy="340192"/>
            </a:xfrm>
            <a:prstGeom prst="rect">
              <a:avLst/>
            </a:prstGeom>
          </p:spPr>
        </p:pic>
        <p:sp>
          <p:nvSpPr>
            <p:cNvPr id="70" name="Oval 69"/>
            <p:cNvSpPr/>
            <p:nvPr/>
          </p:nvSpPr>
          <p:spPr>
            <a:xfrm>
              <a:off x="6426409" y="6578639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16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4048982" y="5274135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18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4055989" y="6564379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17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316453" y="5319489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19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09" name="Straight Connector 39"/>
            <p:cNvCxnSpPr/>
            <p:nvPr/>
          </p:nvCxnSpPr>
          <p:spPr>
            <a:xfrm>
              <a:off x="5250267" y="9331534"/>
              <a:ext cx="11970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0" name="AutoShape 20"/>
            <p:cNvSpPr>
              <a:spLocks noChangeArrowheads="1"/>
            </p:cNvSpPr>
            <p:nvPr/>
          </p:nvSpPr>
          <p:spPr bwMode="auto">
            <a:xfrm>
              <a:off x="4671308" y="8955331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10d since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randomisation</a:t>
              </a:r>
            </a:p>
          </p:txBody>
        </p:sp>
        <p:pic>
          <p:nvPicPr>
            <p:cNvPr id="211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012" y="9176893"/>
              <a:ext cx="346897" cy="340192"/>
            </a:xfrm>
            <a:prstGeom prst="rect">
              <a:avLst/>
            </a:prstGeom>
          </p:spPr>
        </p:pic>
        <p:pic>
          <p:nvPicPr>
            <p:cNvPr id="214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924" y="5145295"/>
              <a:ext cx="346897" cy="341834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4422" y="6694965"/>
              <a:ext cx="346897" cy="341834"/>
            </a:xfrm>
            <a:prstGeom prst="rect">
              <a:avLst/>
            </a:prstGeom>
          </p:spPr>
        </p:pic>
      </p:grpSp>
      <p:sp>
        <p:nvSpPr>
          <p:cNvPr id="154" name="Oval 153"/>
          <p:cNvSpPr/>
          <p:nvPr/>
        </p:nvSpPr>
        <p:spPr>
          <a:xfrm>
            <a:off x="2408917" y="9006750"/>
            <a:ext cx="179203" cy="16809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7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13</a:t>
            </a:r>
            <a:endParaRPr lang="en-NZ" sz="7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4793761" y="1422490"/>
            <a:ext cx="176523" cy="16829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7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14</a:t>
            </a:r>
            <a:endParaRPr lang="en-NZ" sz="7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5" name="Straight Connector 214"/>
          <p:cNvCxnSpPr/>
          <p:nvPr/>
        </p:nvCxnSpPr>
        <p:spPr>
          <a:xfrm flipH="1" flipV="1">
            <a:off x="7282942" y="1073944"/>
            <a:ext cx="10154" cy="5642334"/>
          </a:xfrm>
          <a:prstGeom prst="line">
            <a:avLst/>
          </a:prstGeom>
          <a:ln w="25400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92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1757</TotalTime>
  <Words>473</Words>
  <Application>Microsoft Office PowerPoint</Application>
  <PresentationFormat>Custom</PresentationFormat>
  <Paragraphs>189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University of Canterbury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Yeong Shiong Chiew</dc:creator>
  <cp:lastModifiedBy>Kyeong Kim</cp:lastModifiedBy>
  <cp:revision>36</cp:revision>
  <cp:lastPrinted>2015-09-10T00:44:28Z</cp:lastPrinted>
  <dcterms:created xsi:type="dcterms:W3CDTF">2015-07-27T23:29:19Z</dcterms:created>
  <dcterms:modified xsi:type="dcterms:W3CDTF">2016-03-11T03:16:19Z</dcterms:modified>
</cp:coreProperties>
</file>