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69" r:id="rId5"/>
    <p:sldMasterId id="214748367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y="5143500" cx="9144000"/>
  <p:notesSz cx="6858000" cy="9144000"/>
  <p:embeddedFontLst>
    <p:embeddedFont>
      <p:font typeface="Open Sans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10" name="Kathryn Stole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17069E9-37DD-47A6-9943-8A081647BA51}">
  <a:tblStyle styleId="{217069E9-37DD-47A6-9943-8A081647BA5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>
          <a:top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bottom>
        </a:tcBdr>
      </a:tcStyle>
    </a:band1H>
    <a:band1V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right>
        </a:tcBdr>
      </a:tcStyle>
    </a:band1V>
    <a:band2V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top>
        </a:tcBdr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font" Target="fonts/OpenSans-bold.fntdata"/><Relationship Id="rId10" Type="http://schemas.openxmlformats.org/officeDocument/2006/relationships/slide" Target="slides/slide3.xml"/><Relationship Id="rId54" Type="http://schemas.openxmlformats.org/officeDocument/2006/relationships/font" Target="fonts/OpenSans-regular.fntdata"/><Relationship Id="rId13" Type="http://schemas.openxmlformats.org/officeDocument/2006/relationships/slide" Target="slides/slide6.xml"/><Relationship Id="rId57" Type="http://schemas.openxmlformats.org/officeDocument/2006/relationships/font" Target="fonts/OpenSans-boldItalic.fntdata"/><Relationship Id="rId12" Type="http://schemas.openxmlformats.org/officeDocument/2006/relationships/slide" Target="slides/slide5.xml"/><Relationship Id="rId56" Type="http://schemas.openxmlformats.org/officeDocument/2006/relationships/font" Target="fonts/OpenSans-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the text changes on the second bullet of the replication between this and the previous slide. Be more consistent!</p:text>
  </p:cm>
  <p:cm authorId="0" idx="2">
    <p:pos x="6000" y="100"/>
    <p:text>show how many people are in the other parts of the diagram</p:text>
  </p:cm>
  <p:cm authorId="0" idx="3">
    <p:pos x="6000" y="200"/>
    <p:text>the figure still shifts slightly between slides. fix it.</p:text>
  </p:cm>
  <p:cm authorId="0" idx="4">
    <p:pos x="6000" y="300"/>
    <p:text>add slide numbers to all but slide 1</p:text>
  </p:cm>
  <p:cm authorId="0" idx="5">
    <p:pos x="6000" y="400"/>
    <p:text>move to bonus slides</p:text>
  </p:cm>
  <p:cm authorId="0" idx="6">
    <p:pos x="6000" y="500"/>
    <p:text>I wouldn't focus on this result, either. RQ3 and RQ4 are the most interesting. Move to "bonus slides" (after final slide, in case someone has a question related)</p:text>
  </p:cm>
  <p:cm authorId="0" idx="7">
    <p:pos x="6000" y="600"/>
    <p:text>I think this is perhaps our least interesting result - I wouldn't show the results here and would instead focus on the other RQs</p:text>
  </p:cm>
  <p:cm authorId="0" idx="8">
    <p:pos x="6000" y="700"/>
    <p:text>Move to "bonus slides"</p:text>
  </p:cm>
  <p:cm authorId="0" idx="10">
    <p:pos x="6000" y="800"/>
    <p:text>Never start a talk with an outline slide - it breaks the flow. If it's a long talk (45min +), you can add an outline slide after the motivation to give an idea of where the talk is going.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9">
    <p:pos x="6000" y="0"/>
    <p:text>This is entirely unreadable. I would crop the image to take the whole height of the slide (within red bars) and only show questions 1-7. Instructions can be spoken and question 8 does not need to be shown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 sure to mention *why* this is consistent. </a:t>
            </a:r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 a reminder, show the survey again and identify the questions (visually) used for the consistency analysis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 sure to mention *why* this is consistent. </a:t>
            </a:r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 this point, you’ve told the audience a lot about how MTurk is bad, from this one experiment.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Now, we’re curious. When we replicate the survey, are there similar types of inconsistencies?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" name="Shape 4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" name="Shape 4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" name="Shape 4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685800" y="1242839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1371600" y="2677997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675084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722312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598173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675084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57200" y="1631156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3" type="body"/>
          </p:nvPr>
        </p:nvSpPr>
        <p:spPr>
          <a:xfrm>
            <a:off x="4645025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4" type="body"/>
          </p:nvPr>
        </p:nvSpPr>
        <p:spPr>
          <a:xfrm>
            <a:off x="4645025" y="1631156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675084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446416"/>
            <a:ext cx="3008313" cy="6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575050" y="446417"/>
            <a:ext cx="5111750" cy="41482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/>
          <p:nvPr>
            <p:ph idx="2" type="pic"/>
          </p:nvPr>
        </p:nvSpPr>
        <p:spPr>
          <a:xfrm>
            <a:off x="1792288" y="459581"/>
            <a:ext cx="5486399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1792288" y="4025503"/>
            <a:ext cx="5486399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 rot="5400000">
            <a:off x="5600172" y="1507994"/>
            <a:ext cx="411585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 rot="5400000">
            <a:off x="1409172" y="-473205"/>
            <a:ext cx="411585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02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675084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817678"/>
            <a:ext cx="9144000" cy="342900"/>
          </a:xfrm>
          <a:prstGeom prst="rect">
            <a:avLst/>
          </a:prstGeom>
          <a:solidFill>
            <a:srgbClr val="BE0005"/>
          </a:solidFill>
          <a:ln>
            <a:noFill/>
          </a:ln>
        </p:spPr>
      </p:pic>
      <p:sp>
        <p:nvSpPr>
          <p:cNvPr id="58" name="Shape 58"/>
          <p:cNvSpPr/>
          <p:nvPr/>
        </p:nvSpPr>
        <p:spPr>
          <a:xfrm>
            <a:off x="0" y="4817678"/>
            <a:ext cx="9144000" cy="342900"/>
          </a:xfrm>
          <a:prstGeom prst="rect">
            <a:avLst/>
          </a:prstGeom>
          <a:solidFill>
            <a:srgbClr val="BE000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 txBox="1"/>
          <p:nvPr/>
        </p:nvSpPr>
        <p:spPr>
          <a:xfrm>
            <a:off x="3941728" y="4876062"/>
            <a:ext cx="176120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Computer Science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hyperlink" Target="mailto:{psun2,ktstolee}@ncsu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0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hyperlink" Target="mailto:psun2@ncsu.edu" TargetMode="External"/><Relationship Id="rId4" Type="http://schemas.openxmlformats.org/officeDocument/2006/relationships/hyperlink" Target="mailto:ktstolee@ncsu.edu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2.xml"/><Relationship Id="rId4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ctrTitle"/>
          </p:nvPr>
        </p:nvSpPr>
        <p:spPr>
          <a:xfrm>
            <a:off x="685800" y="124283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Exploring Crowd Consistency in a Mechanical Turk Survey</a:t>
            </a:r>
          </a:p>
        </p:txBody>
      </p:sp>
      <p:sp>
        <p:nvSpPr>
          <p:cNvPr id="128" name="Shape 128"/>
          <p:cNvSpPr txBox="1"/>
          <p:nvPr>
            <p:ph idx="1" type="subTitle"/>
          </p:nvPr>
        </p:nvSpPr>
        <p:spPr>
          <a:xfrm>
            <a:off x="1371600" y="2678001"/>
            <a:ext cx="6400800" cy="18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Peng Sun &amp; Kathryn T. Stolee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{psun2, ktstolee}@ncsu.edu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Computer Science Department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North Carolina State University</a:t>
            </a: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ctrTitle"/>
          </p:nvPr>
        </p:nvSpPr>
        <p:spPr>
          <a:xfrm>
            <a:off x="685800" y="380691"/>
            <a:ext cx="7772400" cy="808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RQ3: Consistency of sample characteristics</a:t>
            </a:r>
          </a:p>
        </p:txBody>
      </p:sp>
      <p:sp>
        <p:nvSpPr>
          <p:cNvPr id="193" name="Shape 193"/>
          <p:cNvSpPr txBox="1"/>
          <p:nvPr>
            <p:ph idx="1" type="subTitle"/>
          </p:nvPr>
        </p:nvSpPr>
        <p:spPr>
          <a:xfrm>
            <a:off x="685799" y="1402847"/>
            <a:ext cx="7839890" cy="3254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Multiple study samples provide a more representative sample population.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With large samples of 300 participants, finding significant differences was unexpected.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ctrTitle"/>
          </p:nvPr>
        </p:nvSpPr>
        <p:spPr>
          <a:xfrm>
            <a:off x="685800" y="380691"/>
            <a:ext cx="7772400" cy="80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3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RQ4: Within-participant consistency</a:t>
            </a:r>
          </a:p>
        </p:txBody>
      </p:sp>
      <p:sp>
        <p:nvSpPr>
          <p:cNvPr id="200" name="Shape 200"/>
          <p:cNvSpPr txBox="1"/>
          <p:nvPr>
            <p:ph idx="1" type="subTitle"/>
          </p:nvPr>
        </p:nvSpPr>
        <p:spPr>
          <a:xfrm>
            <a:off x="685799" y="1402847"/>
            <a:ext cx="7839900" cy="3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7" name="Shape 207"/>
          <p:cNvSpPr/>
          <p:nvPr/>
        </p:nvSpPr>
        <p:spPr>
          <a:xfrm>
            <a:off x="2058600" y="2353425"/>
            <a:ext cx="2460000" cy="2257500"/>
          </a:xfrm>
          <a:prstGeom prst="ellipse">
            <a:avLst/>
          </a:prstGeom>
          <a:solidFill>
            <a:srgbClr val="C9DAF8">
              <a:alpha val="5037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Study 1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N = 300</a:t>
            </a:r>
          </a:p>
        </p:txBody>
      </p:sp>
      <p:sp>
        <p:nvSpPr>
          <p:cNvPr id="208" name="Shape 208"/>
          <p:cNvSpPr/>
          <p:nvPr/>
        </p:nvSpPr>
        <p:spPr>
          <a:xfrm>
            <a:off x="4724175" y="2353425"/>
            <a:ext cx="2460000" cy="2257500"/>
          </a:xfrm>
          <a:prstGeom prst="ellipse">
            <a:avLst/>
          </a:prstGeom>
          <a:solidFill>
            <a:srgbClr val="C9DAF8">
              <a:alpha val="5037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Study 2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N = 300</a:t>
            </a:r>
          </a:p>
        </p:txBody>
      </p:sp>
      <p:sp>
        <p:nvSpPr>
          <p:cNvPr id="209" name="Shape 209"/>
          <p:cNvSpPr txBox="1"/>
          <p:nvPr>
            <p:ph idx="4294967295" type="ctrTitle"/>
          </p:nvPr>
        </p:nvSpPr>
        <p:spPr>
          <a:xfrm>
            <a:off x="685800" y="380691"/>
            <a:ext cx="7772400" cy="80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3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RQ4: Within-participant consistency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3342000" y="1322150"/>
            <a:ext cx="2460000" cy="2257500"/>
          </a:xfrm>
          <a:prstGeom prst="ellipse">
            <a:avLst/>
          </a:prstGeom>
          <a:solidFill>
            <a:srgbClr val="C9DAF8">
              <a:alpha val="5037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Study 3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N = 600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6" name="Shape 216"/>
          <p:cNvSpPr/>
          <p:nvPr/>
        </p:nvSpPr>
        <p:spPr>
          <a:xfrm>
            <a:off x="2058600" y="2353425"/>
            <a:ext cx="2460000" cy="2257500"/>
          </a:xfrm>
          <a:prstGeom prst="ellipse">
            <a:avLst/>
          </a:prstGeom>
          <a:solidFill>
            <a:srgbClr val="C9DAF8">
              <a:alpha val="5037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Study 1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N = 300</a:t>
            </a:r>
          </a:p>
        </p:txBody>
      </p:sp>
      <p:sp>
        <p:nvSpPr>
          <p:cNvPr id="217" name="Shape 217"/>
          <p:cNvSpPr/>
          <p:nvPr/>
        </p:nvSpPr>
        <p:spPr>
          <a:xfrm>
            <a:off x="4724175" y="2353425"/>
            <a:ext cx="2460000" cy="2257500"/>
          </a:xfrm>
          <a:prstGeom prst="ellipse">
            <a:avLst/>
          </a:prstGeom>
          <a:solidFill>
            <a:srgbClr val="C9DAF8">
              <a:alpha val="5037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Study 2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N = 300</a:t>
            </a:r>
          </a:p>
        </p:txBody>
      </p:sp>
      <p:sp>
        <p:nvSpPr>
          <p:cNvPr id="218" name="Shape 218"/>
          <p:cNvSpPr txBox="1"/>
          <p:nvPr>
            <p:ph idx="4294967295" type="ctrTitle"/>
          </p:nvPr>
        </p:nvSpPr>
        <p:spPr>
          <a:xfrm>
            <a:off x="685800" y="380691"/>
            <a:ext cx="7772400" cy="80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3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RQ4: Within-participant consistency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3342000" y="1322150"/>
            <a:ext cx="2460000" cy="2257500"/>
          </a:xfrm>
          <a:prstGeom prst="ellipse">
            <a:avLst/>
          </a:prstGeom>
          <a:solidFill>
            <a:srgbClr val="C9DAF8">
              <a:alpha val="5037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Study 3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N = 600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5" name="Shape 225"/>
          <p:cNvSpPr/>
          <p:nvPr/>
        </p:nvSpPr>
        <p:spPr>
          <a:xfrm>
            <a:off x="2058600" y="2353425"/>
            <a:ext cx="2460000" cy="2257500"/>
          </a:xfrm>
          <a:prstGeom prst="ellipse">
            <a:avLst/>
          </a:prstGeom>
          <a:solidFill>
            <a:srgbClr val="C9DAF8">
              <a:alpha val="5037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Study 1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N = 300</a:t>
            </a:r>
          </a:p>
        </p:txBody>
      </p:sp>
      <p:sp>
        <p:nvSpPr>
          <p:cNvPr id="226" name="Shape 226"/>
          <p:cNvSpPr/>
          <p:nvPr/>
        </p:nvSpPr>
        <p:spPr>
          <a:xfrm>
            <a:off x="4724175" y="2353425"/>
            <a:ext cx="2460000" cy="2257500"/>
          </a:xfrm>
          <a:prstGeom prst="ellipse">
            <a:avLst/>
          </a:prstGeom>
          <a:solidFill>
            <a:srgbClr val="C9DAF8">
              <a:alpha val="5037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Study 2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N = 300</a:t>
            </a:r>
          </a:p>
        </p:txBody>
      </p:sp>
      <p:sp>
        <p:nvSpPr>
          <p:cNvPr id="227" name="Shape 227"/>
          <p:cNvSpPr txBox="1"/>
          <p:nvPr>
            <p:ph idx="4294967295" type="ctrTitle"/>
          </p:nvPr>
        </p:nvSpPr>
        <p:spPr>
          <a:xfrm>
            <a:off x="685800" y="380691"/>
            <a:ext cx="7772400" cy="80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3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RQ4: Within-participant consistency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3705850" y="2779400"/>
            <a:ext cx="5325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86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5019000" y="2779400"/>
            <a:ext cx="5325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50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Shape 234"/>
          <p:cNvPicPr preferRelativeResize="0"/>
          <p:nvPr/>
        </p:nvPicPr>
        <p:blipFill rotWithShape="1">
          <a:blip r:embed="rId3">
            <a:alphaModFix/>
          </a:blip>
          <a:srcRect b="10909" l="0" r="0" t="18752"/>
          <a:stretch/>
        </p:blipFill>
        <p:spPr>
          <a:xfrm>
            <a:off x="1886000" y="363750"/>
            <a:ext cx="6702000" cy="41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/>
          <p:nvPr/>
        </p:nvSpPr>
        <p:spPr>
          <a:xfrm>
            <a:off x="1937150" y="459650"/>
            <a:ext cx="6528600" cy="2793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 txBox="1"/>
          <p:nvPr/>
        </p:nvSpPr>
        <p:spPr>
          <a:xfrm>
            <a:off x="476075" y="820800"/>
            <a:ext cx="121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Consistent?</a:t>
            </a:r>
          </a:p>
        </p:txBody>
      </p:sp>
      <p:cxnSp>
        <p:nvCxnSpPr>
          <p:cNvPr id="237" name="Shape 237"/>
          <p:cNvCxnSpPr>
            <a:stCxn id="236" idx="2"/>
            <a:endCxn id="235" idx="1"/>
          </p:cNvCxnSpPr>
          <p:nvPr/>
        </p:nvCxnSpPr>
        <p:spPr>
          <a:xfrm flipH="1" rot="-5400000">
            <a:off x="1177175" y="1096350"/>
            <a:ext cx="666300" cy="8538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8" name="Shape 238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ctrTitle"/>
          </p:nvPr>
        </p:nvSpPr>
        <p:spPr>
          <a:xfrm>
            <a:off x="685800" y="380691"/>
            <a:ext cx="7772400" cy="808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RQ4: Within-participant consistency</a:t>
            </a:r>
          </a:p>
        </p:txBody>
      </p:sp>
      <p:graphicFrame>
        <p:nvGraphicFramePr>
          <p:cNvPr id="244" name="Shape 244"/>
          <p:cNvGraphicFramePr/>
          <p:nvPr/>
        </p:nvGraphicFramePr>
        <p:xfrm>
          <a:off x="1982802" y="2504973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{217069E9-37DD-47A6-9943-8A081647BA51}</a:tableStyleId>
              </a:tblPr>
              <a:tblGrid>
                <a:gridCol w="1329175"/>
                <a:gridCol w="2217650"/>
                <a:gridCol w="1641200"/>
              </a:tblGrid>
              <a:tr h="297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Study 1</a:t>
                      </a: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Study 3</a:t>
                      </a: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Label</a:t>
                      </a:r>
                    </a:p>
                  </a:txBody>
                  <a:tcPr marT="26675" marB="0" marR="71125" marL="71125"/>
                </a:tc>
              </a:tr>
              <a:tr h="297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lang="en" sz="1400"/>
                        <a:t>Female</a:t>
                      </a: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Female</a:t>
                      </a: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consistent</a:t>
                      </a:r>
                    </a:p>
                  </a:txBody>
                  <a:tcPr marT="26675" marB="0" marR="71125" marL="71125"/>
                </a:tc>
              </a:tr>
            </a:tbl>
          </a:graphicData>
        </a:graphic>
      </p:graphicFrame>
      <p:sp>
        <p:nvSpPr>
          <p:cNvPr id="245" name="Shape 245"/>
          <p:cNvSpPr txBox="1"/>
          <p:nvPr>
            <p:ph idx="1" type="subTitle"/>
          </p:nvPr>
        </p:nvSpPr>
        <p:spPr>
          <a:xfrm>
            <a:off x="685799" y="1402847"/>
            <a:ext cx="7839900" cy="3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C</a:t>
            </a: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onsistency metric</a:t>
            </a:r>
            <a:r>
              <a:rPr lang="en">
                <a:solidFill>
                  <a:srgbClr val="434343"/>
                </a:solidFill>
              </a:rPr>
              <a:t> - example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ctrTitle"/>
          </p:nvPr>
        </p:nvSpPr>
        <p:spPr>
          <a:xfrm>
            <a:off x="685800" y="380691"/>
            <a:ext cx="7772400" cy="80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RQ4: Within-participant consistency</a:t>
            </a:r>
          </a:p>
        </p:txBody>
      </p:sp>
      <p:sp>
        <p:nvSpPr>
          <p:cNvPr id="252" name="Shape 252"/>
          <p:cNvSpPr txBox="1"/>
          <p:nvPr>
            <p:ph idx="1" type="subTitle"/>
          </p:nvPr>
        </p:nvSpPr>
        <p:spPr>
          <a:xfrm>
            <a:off x="685799" y="1402847"/>
            <a:ext cx="7839900" cy="3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C</a:t>
            </a: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onsistency metric</a:t>
            </a:r>
            <a:r>
              <a:rPr lang="en">
                <a:solidFill>
                  <a:srgbClr val="434343"/>
                </a:solidFill>
              </a:rPr>
              <a:t> - example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3" name="Shape 253"/>
          <p:cNvGraphicFramePr/>
          <p:nvPr/>
        </p:nvGraphicFramePr>
        <p:xfrm>
          <a:off x="1982802" y="2504973"/>
          <a:ext cx="2999999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{217069E9-37DD-47A6-9943-8A081647BA51}</a:tableStyleId>
              </a:tblPr>
              <a:tblGrid>
                <a:gridCol w="1329175"/>
                <a:gridCol w="2217650"/>
                <a:gridCol w="1641200"/>
              </a:tblGrid>
              <a:tr h="297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Study 1</a:t>
                      </a: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Study 3</a:t>
                      </a: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Label</a:t>
                      </a:r>
                    </a:p>
                  </a:txBody>
                  <a:tcPr marT="26675" marB="0" marR="71125" marL="71125"/>
                </a:tc>
              </a:tr>
              <a:tr h="297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lang="en" sz="1400">
                          <a:solidFill>
                            <a:srgbClr val="434343"/>
                          </a:solidFill>
                        </a:rPr>
                        <a:t>Female</a:t>
                      </a: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434343"/>
                          </a:solidFill>
                        </a:rPr>
                        <a:t>Female</a:t>
                      </a: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434343"/>
                          </a:solidFill>
                        </a:rPr>
                        <a:t>consistent</a:t>
                      </a:r>
                    </a:p>
                  </a:txBody>
                  <a:tcPr marT="26675" marB="0" marR="71125" marL="71125"/>
                </a:tc>
              </a:tr>
              <a:tr h="297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lang="en" sz="1400">
                          <a:solidFill>
                            <a:srgbClr val="434343"/>
                          </a:solidFill>
                        </a:rPr>
                        <a:t>Male</a:t>
                      </a: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434343"/>
                          </a:solidFill>
                        </a:rPr>
                        <a:t>consistent</a:t>
                      </a:r>
                    </a:p>
                  </a:txBody>
                  <a:tcPr marT="26675" marB="0" marR="71125" marL="71125"/>
                </a:tc>
              </a:tr>
            </a:tbl>
          </a:graphicData>
        </a:graphic>
      </p:graphicFrame>
      <p:sp>
        <p:nvSpPr>
          <p:cNvPr id="254" name="Shape 254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ctrTitle"/>
          </p:nvPr>
        </p:nvSpPr>
        <p:spPr>
          <a:xfrm>
            <a:off x="685800" y="380691"/>
            <a:ext cx="7772400" cy="80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RQ4: Within-participant consistency</a:t>
            </a:r>
          </a:p>
        </p:txBody>
      </p:sp>
      <p:sp>
        <p:nvSpPr>
          <p:cNvPr id="260" name="Shape 260"/>
          <p:cNvSpPr txBox="1"/>
          <p:nvPr>
            <p:ph idx="1" type="subTitle"/>
          </p:nvPr>
        </p:nvSpPr>
        <p:spPr>
          <a:xfrm>
            <a:off x="685799" y="1402847"/>
            <a:ext cx="7839900" cy="3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C</a:t>
            </a: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onsistency metric</a:t>
            </a:r>
            <a:r>
              <a:rPr lang="en">
                <a:solidFill>
                  <a:srgbClr val="434343"/>
                </a:solidFill>
              </a:rPr>
              <a:t> - example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1" name="Shape 261"/>
          <p:cNvGraphicFramePr/>
          <p:nvPr/>
        </p:nvGraphicFramePr>
        <p:xfrm>
          <a:off x="1982802" y="2504973"/>
          <a:ext cx="2999999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{217069E9-37DD-47A6-9943-8A081647BA51}</a:tableStyleId>
              </a:tblPr>
              <a:tblGrid>
                <a:gridCol w="1329175"/>
                <a:gridCol w="2217650"/>
                <a:gridCol w="1641200"/>
              </a:tblGrid>
              <a:tr h="297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Study 1</a:t>
                      </a: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Study 3</a:t>
                      </a: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Label</a:t>
                      </a:r>
                    </a:p>
                  </a:txBody>
                  <a:tcPr marT="26675" marB="0" marR="71125" marL="71125"/>
                </a:tc>
              </a:tr>
              <a:tr h="297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lang="en" sz="1400"/>
                        <a:t>Female</a:t>
                      </a: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Female</a:t>
                      </a: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consistent</a:t>
                      </a:r>
                    </a:p>
                  </a:txBody>
                  <a:tcPr marT="26675" marB="0" marR="71125" marL="71125"/>
                </a:tc>
              </a:tr>
              <a:tr h="297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lang="en" sz="1400"/>
                        <a:t>Male</a:t>
                      </a: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consistent</a:t>
                      </a:r>
                    </a:p>
                  </a:txBody>
                  <a:tcPr marT="26675" marB="0" marR="71125" marL="71125"/>
                </a:tc>
              </a:tr>
              <a:tr h="297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lang="en" sz="1400"/>
                        <a:t>Male</a:t>
                      </a: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Female</a:t>
                      </a: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inconsistent</a:t>
                      </a:r>
                    </a:p>
                  </a:txBody>
                  <a:tcPr marT="26675" marB="0" marR="71125" marL="71125"/>
                </a:tc>
              </a:tr>
            </a:tbl>
          </a:graphicData>
        </a:graphic>
      </p:graphicFrame>
      <p:sp>
        <p:nvSpPr>
          <p:cNvPr id="262" name="Shape 262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ctrTitle"/>
          </p:nvPr>
        </p:nvSpPr>
        <p:spPr>
          <a:xfrm>
            <a:off x="685800" y="380691"/>
            <a:ext cx="7772400" cy="80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RQ4: Within-participant consistency</a:t>
            </a:r>
          </a:p>
        </p:txBody>
      </p:sp>
      <p:sp>
        <p:nvSpPr>
          <p:cNvPr id="268" name="Shape 268"/>
          <p:cNvSpPr txBox="1"/>
          <p:nvPr>
            <p:ph idx="1" type="subTitle"/>
          </p:nvPr>
        </p:nvSpPr>
        <p:spPr>
          <a:xfrm>
            <a:off x="685799" y="1402847"/>
            <a:ext cx="7839900" cy="3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C</a:t>
            </a: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onsistency metric</a:t>
            </a:r>
            <a:r>
              <a:rPr lang="en">
                <a:solidFill>
                  <a:srgbClr val="434343"/>
                </a:solidFill>
              </a:rPr>
              <a:t> - example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9" name="Shape 269"/>
          <p:cNvGraphicFramePr/>
          <p:nvPr/>
        </p:nvGraphicFramePr>
        <p:xfrm>
          <a:off x="1982802" y="2504973"/>
          <a:ext cx="2999999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{217069E9-37DD-47A6-9943-8A081647BA51}</a:tableStyleId>
              </a:tblPr>
              <a:tblGrid>
                <a:gridCol w="1329175"/>
                <a:gridCol w="2217650"/>
                <a:gridCol w="1641200"/>
              </a:tblGrid>
              <a:tr h="297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Study 1</a:t>
                      </a: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Study 3</a:t>
                      </a: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Label</a:t>
                      </a:r>
                    </a:p>
                  </a:txBody>
                  <a:tcPr marT="26675" marB="0" marR="71125" marL="71125"/>
                </a:tc>
              </a:tr>
              <a:tr h="297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lang="en" sz="1400"/>
                        <a:t>Female</a:t>
                      </a: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Female</a:t>
                      </a: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consistent</a:t>
                      </a:r>
                    </a:p>
                  </a:txBody>
                  <a:tcPr marT="26675" marB="0" marR="71125" marL="71125"/>
                </a:tc>
              </a:tr>
              <a:tr h="297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lang="en" sz="1400"/>
                        <a:t>Male</a:t>
                      </a: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consistent</a:t>
                      </a:r>
                    </a:p>
                  </a:txBody>
                  <a:tcPr marT="26675" marB="0" marR="71125" marL="71125"/>
                </a:tc>
              </a:tr>
              <a:tr h="297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lang="en" sz="1400"/>
                        <a:t>Male</a:t>
                      </a: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Female</a:t>
                      </a: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inconsistent</a:t>
                      </a:r>
                    </a:p>
                  </a:txBody>
                  <a:tcPr marT="26675" marB="0" marR="71125" marL="71125"/>
                </a:tc>
              </a:tr>
              <a:tr h="297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lang="en" sz="1400"/>
                        <a:t>Male</a:t>
                      </a: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Prefer not to say</a:t>
                      </a: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inconsistent</a:t>
                      </a:r>
                    </a:p>
                  </a:txBody>
                  <a:tcPr marT="26675" marB="0" marR="71125" marL="71125"/>
                </a:tc>
              </a:tr>
            </a:tbl>
          </a:graphicData>
        </a:graphic>
      </p:graphicFrame>
      <p:sp>
        <p:nvSpPr>
          <p:cNvPr id="270" name="Shape 270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685800" y="380691"/>
            <a:ext cx="7772400" cy="808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3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Motivation 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685799" y="1402847"/>
            <a:ext cx="7839890" cy="3254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Crowdsourcing is a common approach for conducting empirical studies in software engineering. </a:t>
            </a:r>
          </a:p>
          <a:p>
            <a: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en">
                <a:solidFill>
                  <a:srgbClr val="434343"/>
                </a:solidFill>
              </a:rPr>
              <a:t>Program synthesis (R. A. Cochran et al. 2015)</a:t>
            </a:r>
          </a:p>
          <a:p>
            <a: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en">
                <a:solidFill>
                  <a:srgbClr val="434343"/>
                </a:solidFill>
              </a:rPr>
              <a:t>Program verification (T. W. Schiller et al. 2012)</a:t>
            </a:r>
          </a:p>
          <a:p>
            <a: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en">
                <a:solidFill>
                  <a:srgbClr val="434343"/>
                </a:solidFill>
              </a:rPr>
              <a:t>Testing (E. Dolstra et al. 2013)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ctrTitle"/>
          </p:nvPr>
        </p:nvSpPr>
        <p:spPr>
          <a:xfrm>
            <a:off x="685800" y="380691"/>
            <a:ext cx="7772400" cy="808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RQ4: Within-participant consistency</a:t>
            </a:r>
          </a:p>
        </p:txBody>
      </p:sp>
      <p:sp>
        <p:nvSpPr>
          <p:cNvPr id="276" name="Shape 276"/>
          <p:cNvSpPr txBox="1"/>
          <p:nvPr>
            <p:ph idx="1" type="subTitle"/>
          </p:nvPr>
        </p:nvSpPr>
        <p:spPr>
          <a:xfrm>
            <a:off x="685799" y="1402847"/>
            <a:ext cx="7839890" cy="3254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Number of questions answered inconsistently</a:t>
            </a: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7" name="Shape 277"/>
          <p:cNvGraphicFramePr/>
          <p:nvPr/>
        </p:nvGraphicFramePr>
        <p:xfrm>
          <a:off x="2921414" y="226468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{217069E9-37DD-47A6-9943-8A081647BA51}</a:tableStyleId>
              </a:tblPr>
              <a:tblGrid>
                <a:gridCol w="996150"/>
                <a:gridCol w="1186250"/>
                <a:gridCol w="1186250"/>
              </a:tblGrid>
              <a:tr h="30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Questions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Participants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Percentage</a:t>
                      </a:r>
                    </a:p>
                  </a:txBody>
                  <a:tcPr marT="26675" marB="0" marR="71125" marL="71750"/>
                </a:tc>
              </a:tr>
              <a:tr h="30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0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95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70%</a:t>
                      </a:r>
                    </a:p>
                  </a:txBody>
                  <a:tcPr marT="26675" marB="0" marR="71125" marL="71750"/>
                </a:tc>
              </a:tr>
              <a:tr h="30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1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36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26%</a:t>
                      </a:r>
                    </a:p>
                  </a:txBody>
                  <a:tcPr marT="26675" marB="0" marR="71125" marL="71750"/>
                </a:tc>
              </a:tr>
              <a:tr h="30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2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3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2%</a:t>
                      </a:r>
                    </a:p>
                  </a:txBody>
                  <a:tcPr marT="26675" marB="0" marR="71125" marL="71750"/>
                </a:tc>
              </a:tr>
              <a:tr h="30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3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2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1%</a:t>
                      </a:r>
                    </a:p>
                  </a:txBody>
                  <a:tcPr marT="26675" marB="0" marR="71125" marL="71750"/>
                </a:tc>
              </a:tr>
            </a:tbl>
          </a:graphicData>
        </a:graphic>
      </p:graphicFrame>
      <p:sp>
        <p:nvSpPr>
          <p:cNvPr id="278" name="Shape 278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ctrTitle"/>
          </p:nvPr>
        </p:nvSpPr>
        <p:spPr>
          <a:xfrm>
            <a:off x="685800" y="380691"/>
            <a:ext cx="7772400" cy="80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RQ4: Within-participant consistency</a:t>
            </a:r>
          </a:p>
        </p:txBody>
      </p:sp>
      <p:sp>
        <p:nvSpPr>
          <p:cNvPr id="284" name="Shape 284"/>
          <p:cNvSpPr txBox="1"/>
          <p:nvPr>
            <p:ph idx="1" type="subTitle"/>
          </p:nvPr>
        </p:nvSpPr>
        <p:spPr>
          <a:xfrm>
            <a:off x="685799" y="1402847"/>
            <a:ext cx="7839900" cy="3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Number of questions answered inconsistently</a:t>
            </a: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5" name="Shape 285"/>
          <p:cNvGraphicFramePr/>
          <p:nvPr/>
        </p:nvGraphicFramePr>
        <p:xfrm>
          <a:off x="2921414" y="226468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{217069E9-37DD-47A6-9943-8A081647BA51}</a:tableStyleId>
              </a:tblPr>
              <a:tblGrid>
                <a:gridCol w="996150"/>
                <a:gridCol w="1186250"/>
                <a:gridCol w="1186250"/>
              </a:tblGrid>
              <a:tr h="30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Questions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Participants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Percentage</a:t>
                      </a:r>
                    </a:p>
                  </a:txBody>
                  <a:tcPr marT="26675" marB="0" marR="71125" marL="71750"/>
                </a:tc>
              </a:tr>
              <a:tr h="30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0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95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70%</a:t>
                      </a:r>
                    </a:p>
                  </a:txBody>
                  <a:tcPr marT="26675" marB="0" marR="71125" marL="71750"/>
                </a:tc>
              </a:tr>
              <a:tr h="30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1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36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26%</a:t>
                      </a:r>
                    </a:p>
                  </a:txBody>
                  <a:tcPr marT="26675" marB="0" marR="71125" marL="71750"/>
                </a:tc>
              </a:tr>
              <a:tr h="30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2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3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2%</a:t>
                      </a:r>
                    </a:p>
                  </a:txBody>
                  <a:tcPr marT="26675" marB="0" marR="71125" marL="71750"/>
                </a:tc>
              </a:tr>
              <a:tr h="30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3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2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1%</a:t>
                      </a:r>
                    </a:p>
                  </a:txBody>
                  <a:tcPr marT="26675" marB="0" marR="71125" marL="71750"/>
                </a:tc>
              </a:tr>
            </a:tbl>
          </a:graphicData>
        </a:graphic>
      </p:graphicFrame>
      <p:sp>
        <p:nvSpPr>
          <p:cNvPr id="286" name="Shape 286"/>
          <p:cNvSpPr/>
          <p:nvPr/>
        </p:nvSpPr>
        <p:spPr>
          <a:xfrm>
            <a:off x="4211550" y="3198600"/>
            <a:ext cx="636000" cy="596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ctrTitle"/>
          </p:nvPr>
        </p:nvSpPr>
        <p:spPr>
          <a:xfrm>
            <a:off x="685800" y="380691"/>
            <a:ext cx="7772400" cy="808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RQ4: Within-participants consistency</a:t>
            </a:r>
          </a:p>
        </p:txBody>
      </p:sp>
      <p:sp>
        <p:nvSpPr>
          <p:cNvPr id="293" name="Shape 293"/>
          <p:cNvSpPr txBox="1"/>
          <p:nvPr>
            <p:ph idx="1" type="subTitle"/>
          </p:nvPr>
        </p:nvSpPr>
        <p:spPr>
          <a:xfrm>
            <a:off x="0" y="1188719"/>
            <a:ext cx="9143998" cy="3597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Answer Consistency for Repeat Participants</a:t>
            </a: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graphicFrame>
        <p:nvGraphicFramePr>
          <p:cNvPr id="294" name="Shape 294"/>
          <p:cNvGraphicFramePr/>
          <p:nvPr/>
        </p:nvGraphicFramePr>
        <p:xfrm>
          <a:off x="91415" y="1790401"/>
          <a:ext cx="3000000" cy="2999999"/>
        </p:xfrm>
        <a:graphic>
          <a:graphicData uri="http://schemas.openxmlformats.org/drawingml/2006/table">
            <a:tbl>
              <a:tblPr bandRow="1" firstCol="1" firstRow="1">
                <a:noFill/>
                <a:tableStyleId>{217069E9-37DD-47A6-9943-8A081647BA51}</a:tableStyleId>
              </a:tblPr>
              <a:tblGrid>
                <a:gridCol w="1412100"/>
                <a:gridCol w="1484750"/>
                <a:gridCol w="1146725"/>
                <a:gridCol w="1745900"/>
                <a:gridCol w="1835400"/>
                <a:gridCol w="1336275"/>
              </a:tblGrid>
              <a:tr h="335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 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Gender (Q1)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Age (Q2)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Edu Level (Q3)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CS Degree (Q4)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" lvl="0" marL="127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Individuals</a:t>
                      </a:r>
                    </a:p>
                  </a:txBody>
                  <a:tcPr marT="26675" marB="0" marR="71125" marL="71750"/>
                </a:tc>
              </a:tr>
              <a:tr h="335325">
                <a:tc>
                  <a:txBody>
                    <a:bodyPr>
                      <a:noAutofit/>
                    </a:bodyPr>
                    <a:lstStyle/>
                    <a:p>
                      <a:pPr indent="-12700" lvl="0" marL="381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Consistent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96% (131)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91% (124)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88% (120)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1270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89% (121)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" lvl="0" marL="1270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70% (95)</a:t>
                      </a:r>
                    </a:p>
                  </a:txBody>
                  <a:tcPr marT="26675" marB="0" marR="71125" marL="71750"/>
                </a:tc>
              </a:tr>
              <a:tr h="335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Inconsistent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4% (5)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9% (12)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12% (16)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1270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11% (15)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" lvl="0" marL="1270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30% (41)</a:t>
                      </a:r>
                    </a:p>
                  </a:txBody>
                  <a:tcPr marT="26675" marB="0" marR="71125" marL="71750"/>
                </a:tc>
              </a:tr>
            </a:tbl>
          </a:graphicData>
        </a:graphic>
      </p:graphicFrame>
      <p:sp>
        <p:nvSpPr>
          <p:cNvPr id="295" name="Shape 295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ctrTitle"/>
          </p:nvPr>
        </p:nvSpPr>
        <p:spPr>
          <a:xfrm>
            <a:off x="685800" y="380691"/>
            <a:ext cx="7772400" cy="80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RQ4: Within-participants consistency</a:t>
            </a:r>
          </a:p>
        </p:txBody>
      </p:sp>
      <p:sp>
        <p:nvSpPr>
          <p:cNvPr id="301" name="Shape 301"/>
          <p:cNvSpPr txBox="1"/>
          <p:nvPr>
            <p:ph idx="1" type="subTitle"/>
          </p:nvPr>
        </p:nvSpPr>
        <p:spPr>
          <a:xfrm>
            <a:off x="0" y="1188719"/>
            <a:ext cx="9144000" cy="3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Answer Consistency for Repeat Participants</a:t>
            </a: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graphicFrame>
        <p:nvGraphicFramePr>
          <p:cNvPr id="302" name="Shape 302"/>
          <p:cNvGraphicFramePr/>
          <p:nvPr/>
        </p:nvGraphicFramePr>
        <p:xfrm>
          <a:off x="91415" y="1790401"/>
          <a:ext cx="3000000" cy="2999999"/>
        </p:xfrm>
        <a:graphic>
          <a:graphicData uri="http://schemas.openxmlformats.org/drawingml/2006/table">
            <a:tbl>
              <a:tblPr bandRow="1" firstCol="1" firstRow="1">
                <a:noFill/>
                <a:tableStyleId>{217069E9-37DD-47A6-9943-8A081647BA51}</a:tableStyleId>
              </a:tblPr>
              <a:tblGrid>
                <a:gridCol w="1412100"/>
                <a:gridCol w="1484750"/>
                <a:gridCol w="1146725"/>
                <a:gridCol w="1745900"/>
                <a:gridCol w="1835400"/>
                <a:gridCol w="1336275"/>
              </a:tblGrid>
              <a:tr h="335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 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Gender (Q1)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Age (Q2)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Edu Level (Q3)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CS Degree (Q4)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" lvl="0" marL="127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Individuals</a:t>
                      </a:r>
                    </a:p>
                  </a:txBody>
                  <a:tcPr marT="26675" marB="0" marR="71125" marL="71750"/>
                </a:tc>
              </a:tr>
              <a:tr h="335325">
                <a:tc>
                  <a:txBody>
                    <a:bodyPr>
                      <a:noAutofit/>
                    </a:bodyPr>
                    <a:lstStyle/>
                    <a:p>
                      <a:pPr indent="-12700" lvl="0" marL="381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Consistent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96% (131)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91% (124)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88% (120)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1270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89% (121)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" lvl="0" marL="1270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70% (95)</a:t>
                      </a:r>
                    </a:p>
                  </a:txBody>
                  <a:tcPr marT="26675" marB="0" marR="71125" marL="71750"/>
                </a:tc>
              </a:tr>
              <a:tr h="335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Inconsistent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4% (5)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9% (12)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12% (16)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1270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11% (15)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" lvl="0" marL="1270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30% (41)</a:t>
                      </a:r>
                    </a:p>
                  </a:txBody>
                  <a:tcPr marT="26675" marB="0" marR="71125" marL="71750"/>
                </a:tc>
              </a:tr>
            </a:tbl>
          </a:graphicData>
        </a:graphic>
      </p:graphicFrame>
      <p:sp>
        <p:nvSpPr>
          <p:cNvPr id="303" name="Shape 303"/>
          <p:cNvSpPr/>
          <p:nvPr/>
        </p:nvSpPr>
        <p:spPr>
          <a:xfrm>
            <a:off x="4115800" y="1790400"/>
            <a:ext cx="3221400" cy="1005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ctrTitle"/>
          </p:nvPr>
        </p:nvSpPr>
        <p:spPr>
          <a:xfrm>
            <a:off x="685800" y="380691"/>
            <a:ext cx="7772400" cy="80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RQ4: Within-participants consistency</a:t>
            </a:r>
          </a:p>
        </p:txBody>
      </p:sp>
      <p:sp>
        <p:nvSpPr>
          <p:cNvPr id="310" name="Shape 310"/>
          <p:cNvSpPr txBox="1"/>
          <p:nvPr>
            <p:ph idx="1" type="subTitle"/>
          </p:nvPr>
        </p:nvSpPr>
        <p:spPr>
          <a:xfrm>
            <a:off x="0" y="1188719"/>
            <a:ext cx="9144000" cy="3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Answer Consistency for Repeat Participants</a:t>
            </a: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Of the participants who answered two surveys, 30% answer inconsistently on at least one questions.</a:t>
            </a: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graphicFrame>
        <p:nvGraphicFramePr>
          <p:cNvPr id="311" name="Shape 311"/>
          <p:cNvGraphicFramePr/>
          <p:nvPr/>
        </p:nvGraphicFramePr>
        <p:xfrm>
          <a:off x="91415" y="1790401"/>
          <a:ext cx="3000000" cy="2999999"/>
        </p:xfrm>
        <a:graphic>
          <a:graphicData uri="http://schemas.openxmlformats.org/drawingml/2006/table">
            <a:tbl>
              <a:tblPr bandRow="1" firstCol="1" firstRow="1">
                <a:noFill/>
                <a:tableStyleId>{217069E9-37DD-47A6-9943-8A081647BA51}</a:tableStyleId>
              </a:tblPr>
              <a:tblGrid>
                <a:gridCol w="1412100"/>
                <a:gridCol w="1484750"/>
                <a:gridCol w="1146725"/>
                <a:gridCol w="1745900"/>
                <a:gridCol w="1835400"/>
                <a:gridCol w="1336275"/>
              </a:tblGrid>
              <a:tr h="335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 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Gender (Q1)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Age (Q2)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Edu Level (Q3)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CS Degree (Q4)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" lvl="0" marL="127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Individuals</a:t>
                      </a:r>
                    </a:p>
                  </a:txBody>
                  <a:tcPr marT="26675" marB="0" marR="71125" marL="71750"/>
                </a:tc>
              </a:tr>
              <a:tr h="335325">
                <a:tc>
                  <a:txBody>
                    <a:bodyPr>
                      <a:noAutofit/>
                    </a:bodyPr>
                    <a:lstStyle/>
                    <a:p>
                      <a:pPr indent="-12700" lvl="0" marL="381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Consistent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96% (131)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91% (124)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88% (120)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1270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89% (121)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" lvl="0" marL="1270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70% (95)</a:t>
                      </a:r>
                    </a:p>
                  </a:txBody>
                  <a:tcPr marT="26675" marB="0" marR="71125" marL="71750"/>
                </a:tc>
              </a:tr>
              <a:tr h="335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Inconsistent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4% (5)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9% (12)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12% (16)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1270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11% (15)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" lvl="0" marL="1270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30% (41)</a:t>
                      </a:r>
                    </a:p>
                  </a:txBody>
                  <a:tcPr marT="26675" marB="0" marR="71125" marL="71750"/>
                </a:tc>
              </a:tr>
            </a:tbl>
          </a:graphicData>
        </a:graphic>
      </p:graphicFrame>
      <p:sp>
        <p:nvSpPr>
          <p:cNvPr id="312" name="Shape 312"/>
          <p:cNvSpPr/>
          <p:nvPr/>
        </p:nvSpPr>
        <p:spPr>
          <a:xfrm>
            <a:off x="7610325" y="2466950"/>
            <a:ext cx="1442100" cy="329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ctrTitle"/>
          </p:nvPr>
        </p:nvSpPr>
        <p:spPr>
          <a:xfrm>
            <a:off x="685800" y="380691"/>
            <a:ext cx="7772400" cy="80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RQ4: Within-participants consistency</a:t>
            </a:r>
          </a:p>
        </p:txBody>
      </p:sp>
      <p:sp>
        <p:nvSpPr>
          <p:cNvPr id="319" name="Shape 319"/>
          <p:cNvSpPr txBox="1"/>
          <p:nvPr>
            <p:ph idx="1" type="subTitle"/>
          </p:nvPr>
        </p:nvSpPr>
        <p:spPr>
          <a:xfrm>
            <a:off x="0" y="1188719"/>
            <a:ext cx="9144000" cy="3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Answer Consistency for Repeat Participants</a:t>
            </a: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Of the participants who answered two surveys, 30% answer inconsistently on at least one questions.</a:t>
            </a:r>
          </a:p>
          <a:p>
            <a:pPr lvl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b="1" lang="en">
                <a:solidFill>
                  <a:srgbClr val="434343"/>
                </a:solidFill>
              </a:rPr>
              <a:t>This is consistent with prior work that has found 39% of participants do not answer HITs conscientiously (J. S. Downs et al. 2010).</a:t>
            </a:r>
          </a:p>
        </p:txBody>
      </p:sp>
      <p:graphicFrame>
        <p:nvGraphicFramePr>
          <p:cNvPr id="320" name="Shape 320"/>
          <p:cNvGraphicFramePr/>
          <p:nvPr/>
        </p:nvGraphicFramePr>
        <p:xfrm>
          <a:off x="91415" y="1790401"/>
          <a:ext cx="3000000" cy="2999999"/>
        </p:xfrm>
        <a:graphic>
          <a:graphicData uri="http://schemas.openxmlformats.org/drawingml/2006/table">
            <a:tbl>
              <a:tblPr bandRow="1" firstCol="1" firstRow="1">
                <a:noFill/>
                <a:tableStyleId>{217069E9-37DD-47A6-9943-8A081647BA51}</a:tableStyleId>
              </a:tblPr>
              <a:tblGrid>
                <a:gridCol w="1412100"/>
                <a:gridCol w="1484750"/>
                <a:gridCol w="1146725"/>
                <a:gridCol w="1745900"/>
                <a:gridCol w="1835400"/>
                <a:gridCol w="1336275"/>
              </a:tblGrid>
              <a:tr h="335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 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Gender (Q1)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Age (Q2)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Edu Level (Q3)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CS Degree (Q4)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" lvl="0" marL="127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Individuals</a:t>
                      </a:r>
                    </a:p>
                  </a:txBody>
                  <a:tcPr marT="26675" marB="0" marR="71125" marL="71750"/>
                </a:tc>
              </a:tr>
              <a:tr h="335325">
                <a:tc>
                  <a:txBody>
                    <a:bodyPr>
                      <a:noAutofit/>
                    </a:bodyPr>
                    <a:lstStyle/>
                    <a:p>
                      <a:pPr indent="-12700" lvl="0" marL="381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Consistent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96% (131)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91% (124)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88% (120)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1270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89% (121)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" lvl="0" marL="1270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70% (95)</a:t>
                      </a:r>
                    </a:p>
                  </a:txBody>
                  <a:tcPr marT="26675" marB="0" marR="71125" marL="71750"/>
                </a:tc>
              </a:tr>
              <a:tr h="335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Inconsistent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4% (5)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9% (12)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12% (16)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1270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11% (15)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" lvl="0" marL="1270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30% (41)</a:t>
                      </a:r>
                    </a:p>
                  </a:txBody>
                  <a:tcPr marT="26675" marB="0" marR="71125" marL="71750"/>
                </a:tc>
              </a:tr>
            </a:tbl>
          </a:graphicData>
        </a:graphic>
      </p:graphicFrame>
      <p:sp>
        <p:nvSpPr>
          <p:cNvPr id="321" name="Shape 321"/>
          <p:cNvSpPr/>
          <p:nvPr/>
        </p:nvSpPr>
        <p:spPr>
          <a:xfrm>
            <a:off x="7610325" y="2466950"/>
            <a:ext cx="1442100" cy="329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ctrTitle"/>
          </p:nvPr>
        </p:nvSpPr>
        <p:spPr>
          <a:xfrm>
            <a:off x="685800" y="380691"/>
            <a:ext cx="7772400" cy="80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RQ4: Within-participant consistency</a:t>
            </a:r>
          </a:p>
        </p:txBody>
      </p:sp>
      <p:sp>
        <p:nvSpPr>
          <p:cNvPr id="328" name="Shape 328"/>
          <p:cNvSpPr txBox="1"/>
          <p:nvPr>
            <p:ph idx="1" type="subTitle"/>
          </p:nvPr>
        </p:nvSpPr>
        <p:spPr>
          <a:xfrm>
            <a:off x="685799" y="1402847"/>
            <a:ext cx="7839900" cy="3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Consistency of workers with CS/IT background</a:t>
            </a: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9" name="Shape 329"/>
          <p:cNvGraphicFramePr/>
          <p:nvPr/>
        </p:nvGraphicFramePr>
        <p:xfrm>
          <a:off x="2833541" y="2043830"/>
          <a:ext cx="2999999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{217069E9-37DD-47A6-9943-8A081647BA51}</a:tableStyleId>
              </a:tblPr>
              <a:tblGrid>
                <a:gridCol w="939925"/>
                <a:gridCol w="1307525"/>
                <a:gridCol w="1296950"/>
              </a:tblGrid>
              <a:tr h="286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 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Inconsistent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/>
                        <a:t>Percentage</a:t>
                      </a:r>
                    </a:p>
                  </a:txBody>
                  <a:tcPr marT="26675" marB="0" marR="71125" marL="71750"/>
                </a:tc>
              </a:tr>
              <a:tr h="286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CS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11/45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lang="en" sz="1400"/>
                        <a:t>24%</a:t>
                      </a:r>
                    </a:p>
                  </a:txBody>
                  <a:tcPr marT="26675" marB="0" marR="71125" marL="71750"/>
                </a:tc>
              </a:tr>
              <a:tr h="286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Non-CS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9/69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lang="en" sz="1400"/>
                        <a:t>13%</a:t>
                      </a:r>
                    </a:p>
                  </a:txBody>
                  <a:tcPr marT="26675" marB="0" marR="71125" marL="71750"/>
                </a:tc>
              </a:tr>
            </a:tbl>
          </a:graphicData>
        </a:graphic>
      </p:graphicFrame>
      <p:sp>
        <p:nvSpPr>
          <p:cNvPr id="330" name="Shape 330"/>
          <p:cNvSpPr/>
          <p:nvPr/>
        </p:nvSpPr>
        <p:spPr>
          <a:xfrm>
            <a:off x="5313475" y="2344550"/>
            <a:ext cx="1064400" cy="55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ctrTitle"/>
          </p:nvPr>
        </p:nvSpPr>
        <p:spPr>
          <a:xfrm>
            <a:off x="685800" y="380691"/>
            <a:ext cx="7772400" cy="80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RQ4: Within-participant consistency</a:t>
            </a:r>
          </a:p>
        </p:txBody>
      </p:sp>
      <p:sp>
        <p:nvSpPr>
          <p:cNvPr id="337" name="Shape 337"/>
          <p:cNvSpPr txBox="1"/>
          <p:nvPr>
            <p:ph idx="1" type="subTitle"/>
          </p:nvPr>
        </p:nvSpPr>
        <p:spPr>
          <a:xfrm>
            <a:off x="685799" y="1402847"/>
            <a:ext cx="7839900" cy="3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Consistency of workers with CS/IT background</a:t>
            </a: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Participants in the CS group tend to be less consistent than those who do not. </a:t>
            </a:r>
          </a:p>
        </p:txBody>
      </p:sp>
      <p:graphicFrame>
        <p:nvGraphicFramePr>
          <p:cNvPr id="338" name="Shape 338"/>
          <p:cNvGraphicFramePr/>
          <p:nvPr/>
        </p:nvGraphicFramePr>
        <p:xfrm>
          <a:off x="2833541" y="2043830"/>
          <a:ext cx="2999999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{217069E9-37DD-47A6-9943-8A081647BA51}</a:tableStyleId>
              </a:tblPr>
              <a:tblGrid>
                <a:gridCol w="939925"/>
                <a:gridCol w="1307525"/>
                <a:gridCol w="1296950"/>
              </a:tblGrid>
              <a:tr h="286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 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Inconsistent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/>
                        <a:t>Percentage</a:t>
                      </a:r>
                    </a:p>
                  </a:txBody>
                  <a:tcPr marT="26675" marB="0" marR="71125" marL="71750"/>
                </a:tc>
              </a:tr>
              <a:tr h="286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CS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11/45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lang="en" sz="1400"/>
                        <a:t>24%</a:t>
                      </a:r>
                    </a:p>
                  </a:txBody>
                  <a:tcPr marT="26675" marB="0" marR="71125" marL="71750"/>
                </a:tc>
              </a:tr>
              <a:tr h="286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Non-CS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9/69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lang="en" sz="1400"/>
                        <a:t>13%</a:t>
                      </a:r>
                    </a:p>
                  </a:txBody>
                  <a:tcPr marT="26675" marB="0" marR="71125" marL="71750"/>
                </a:tc>
              </a:tr>
            </a:tbl>
          </a:graphicData>
        </a:graphic>
      </p:graphicFrame>
      <p:sp>
        <p:nvSpPr>
          <p:cNvPr id="339" name="Shape 339"/>
          <p:cNvSpPr/>
          <p:nvPr/>
        </p:nvSpPr>
        <p:spPr>
          <a:xfrm>
            <a:off x="5313475" y="2344550"/>
            <a:ext cx="1064400" cy="55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ctrTitle"/>
          </p:nvPr>
        </p:nvSpPr>
        <p:spPr>
          <a:xfrm>
            <a:off x="685800" y="380691"/>
            <a:ext cx="7772400" cy="80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/>
              <a:t>Recap</a:t>
            </a:r>
          </a:p>
        </p:txBody>
      </p:sp>
      <p:sp>
        <p:nvSpPr>
          <p:cNvPr id="346" name="Shape 346"/>
          <p:cNvSpPr txBox="1"/>
          <p:nvPr>
            <p:ph idx="1" type="subTitle"/>
          </p:nvPr>
        </p:nvSpPr>
        <p:spPr>
          <a:xfrm>
            <a:off x="685799" y="1402847"/>
            <a:ext cx="7839900" cy="3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We wanted to </a:t>
            </a:r>
            <a:r>
              <a:rPr b="1" lang="en">
                <a:solidFill>
                  <a:srgbClr val="434343"/>
                </a:solidFill>
              </a:rPr>
              <a:t>measure</a:t>
            </a:r>
            <a:r>
              <a:rPr lang="en">
                <a:solidFill>
                  <a:srgbClr val="434343"/>
                </a:solidFill>
              </a:rPr>
              <a:t> response quality:</a:t>
            </a:r>
          </a:p>
          <a:p>
            <a:pPr indent="-228600" lvl="0" marL="457200" rtl="0" algn="l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en">
                <a:solidFill>
                  <a:srgbClr val="434343"/>
                </a:solidFill>
              </a:rPr>
              <a:t>Significant differences in population characteristics were found (n=300) </a:t>
            </a:r>
          </a:p>
          <a:p>
            <a:pPr indent="-228600" lvl="0" marL="457200" rtl="0" algn="l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en">
                <a:solidFill>
                  <a:srgbClr val="434343"/>
                </a:solidFill>
              </a:rPr>
              <a:t>30% of participants (n=136) answered inconsistently </a:t>
            </a:r>
          </a:p>
          <a:p>
            <a:pPr indent="-228600" lvl="0" marL="457200" rtl="0" algn="l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en">
                <a:solidFill>
                  <a:srgbClr val="434343"/>
                </a:solidFill>
              </a:rPr>
              <a:t>CS workers are more likely to be inconsistent</a:t>
            </a:r>
          </a:p>
        </p:txBody>
      </p:sp>
      <p:sp>
        <p:nvSpPr>
          <p:cNvPr id="347" name="Shape 347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ctrTitle"/>
          </p:nvPr>
        </p:nvSpPr>
        <p:spPr>
          <a:xfrm>
            <a:off x="685800" y="1242839"/>
            <a:ext cx="7772400" cy="1102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Were these results a fluke?</a:t>
            </a:r>
          </a:p>
        </p:txBody>
      </p:sp>
      <p:sp>
        <p:nvSpPr>
          <p:cNvPr id="353" name="Shape 353"/>
          <p:cNvSpPr txBox="1"/>
          <p:nvPr>
            <p:ph idx="1" type="subTitle"/>
          </p:nvPr>
        </p:nvSpPr>
        <p:spPr>
          <a:xfrm>
            <a:off x="1371600" y="2677997"/>
            <a:ext cx="6400800" cy="131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ctrTitle"/>
          </p:nvPr>
        </p:nvSpPr>
        <p:spPr>
          <a:xfrm>
            <a:off x="685800" y="380691"/>
            <a:ext cx="7772400" cy="80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3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Motivation </a:t>
            </a:r>
          </a:p>
        </p:txBody>
      </p:sp>
      <p:sp>
        <p:nvSpPr>
          <p:cNvPr id="142" name="Shape 142"/>
          <p:cNvSpPr txBox="1"/>
          <p:nvPr>
            <p:ph idx="1" type="subTitle"/>
          </p:nvPr>
        </p:nvSpPr>
        <p:spPr>
          <a:xfrm>
            <a:off x="685799" y="1402847"/>
            <a:ext cx="7839900" cy="3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Issues:</a:t>
            </a:r>
          </a:p>
          <a:p>
            <a: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en">
                <a:solidFill>
                  <a:srgbClr val="434343"/>
                </a:solidFill>
              </a:rPr>
              <a:t>Distracted participants.</a:t>
            </a:r>
          </a:p>
          <a:p>
            <a: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en">
                <a:solidFill>
                  <a:srgbClr val="434343"/>
                </a:solidFill>
              </a:rPr>
              <a:t>Intentionally random click through.</a:t>
            </a:r>
          </a:p>
          <a:p>
            <a: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en">
                <a:solidFill>
                  <a:srgbClr val="434343"/>
                </a:solidFill>
              </a:rPr>
              <a:t>Unknown/uncontrolled population.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60" name="Shape 360"/>
          <p:cNvSpPr/>
          <p:nvPr/>
        </p:nvSpPr>
        <p:spPr>
          <a:xfrm>
            <a:off x="2465400" y="1657750"/>
            <a:ext cx="2460000" cy="2257500"/>
          </a:xfrm>
          <a:prstGeom prst="ellipse">
            <a:avLst/>
          </a:prstGeom>
          <a:solidFill>
            <a:srgbClr val="C9DAF8">
              <a:alpha val="5037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Study 4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N = 300</a:t>
            </a:r>
          </a:p>
        </p:txBody>
      </p:sp>
      <p:sp>
        <p:nvSpPr>
          <p:cNvPr id="361" name="Shape 361"/>
          <p:cNvSpPr/>
          <p:nvPr/>
        </p:nvSpPr>
        <p:spPr>
          <a:xfrm>
            <a:off x="4218600" y="1657750"/>
            <a:ext cx="2460000" cy="2257500"/>
          </a:xfrm>
          <a:prstGeom prst="ellipse">
            <a:avLst/>
          </a:prstGeom>
          <a:solidFill>
            <a:srgbClr val="C9DAF8">
              <a:alpha val="5037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Study 5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N = 300</a:t>
            </a:r>
          </a:p>
        </p:txBody>
      </p:sp>
      <p:sp>
        <p:nvSpPr>
          <p:cNvPr id="362" name="Shape 362"/>
          <p:cNvSpPr txBox="1"/>
          <p:nvPr>
            <p:ph idx="4294967295" type="ctrTitle"/>
          </p:nvPr>
        </p:nvSpPr>
        <p:spPr>
          <a:xfrm>
            <a:off x="685800" y="380691"/>
            <a:ext cx="7772400" cy="80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>
                <a:solidFill>
                  <a:srgbClr val="434343"/>
                </a:solidFill>
              </a:rPr>
              <a:t>NEW: Replication - not in the paper! 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68" name="Shape 368"/>
          <p:cNvSpPr/>
          <p:nvPr/>
        </p:nvSpPr>
        <p:spPr>
          <a:xfrm>
            <a:off x="2465400" y="1657750"/>
            <a:ext cx="2460000" cy="2257500"/>
          </a:xfrm>
          <a:prstGeom prst="ellipse">
            <a:avLst/>
          </a:prstGeom>
          <a:solidFill>
            <a:srgbClr val="C9DAF8">
              <a:alpha val="5037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Study 4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N = 300</a:t>
            </a:r>
          </a:p>
        </p:txBody>
      </p:sp>
      <p:sp>
        <p:nvSpPr>
          <p:cNvPr id="369" name="Shape 369"/>
          <p:cNvSpPr/>
          <p:nvPr/>
        </p:nvSpPr>
        <p:spPr>
          <a:xfrm>
            <a:off x="4218600" y="1657750"/>
            <a:ext cx="2460000" cy="2257500"/>
          </a:xfrm>
          <a:prstGeom prst="ellipse">
            <a:avLst/>
          </a:prstGeom>
          <a:solidFill>
            <a:srgbClr val="C9DAF8">
              <a:alpha val="5037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Study 5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N = 300</a:t>
            </a:r>
          </a:p>
        </p:txBody>
      </p:sp>
      <p:sp>
        <p:nvSpPr>
          <p:cNvPr id="370" name="Shape 370"/>
          <p:cNvSpPr txBox="1"/>
          <p:nvPr>
            <p:ph idx="4294967295" type="ctrTitle"/>
          </p:nvPr>
        </p:nvSpPr>
        <p:spPr>
          <a:xfrm>
            <a:off x="685800" y="380691"/>
            <a:ext cx="7772400" cy="80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>
                <a:solidFill>
                  <a:srgbClr val="434343"/>
                </a:solidFill>
              </a:rPr>
              <a:t>NEW: Replication - not in the paper! 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4305750" y="2568250"/>
            <a:ext cx="5325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27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ctrTitle"/>
          </p:nvPr>
        </p:nvSpPr>
        <p:spPr>
          <a:xfrm>
            <a:off x="685800" y="380691"/>
            <a:ext cx="7772400" cy="80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3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Motivation </a:t>
            </a:r>
          </a:p>
        </p:txBody>
      </p:sp>
      <p:sp>
        <p:nvSpPr>
          <p:cNvPr id="377" name="Shape 377"/>
          <p:cNvSpPr txBox="1"/>
          <p:nvPr>
            <p:ph idx="1" type="subTitle"/>
          </p:nvPr>
        </p:nvSpPr>
        <p:spPr>
          <a:xfrm>
            <a:off x="685799" y="1402847"/>
            <a:ext cx="7839900" cy="3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It is important to measure and </a:t>
            </a:r>
            <a:r>
              <a:rPr b="1" lang="en">
                <a:solidFill>
                  <a:srgbClr val="434343"/>
                </a:solidFill>
              </a:rPr>
              <a:t>control</a:t>
            </a:r>
            <a:r>
              <a:rPr lang="en">
                <a:solidFill>
                  <a:srgbClr val="434343"/>
                </a:solidFill>
              </a:rPr>
              <a:t> response quality.</a:t>
            </a:r>
          </a:p>
        </p:txBody>
      </p:sp>
      <p:sp>
        <p:nvSpPr>
          <p:cNvPr id="378" name="Shape 378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ctrTitle"/>
          </p:nvPr>
        </p:nvSpPr>
        <p:spPr>
          <a:xfrm>
            <a:off x="685800" y="380691"/>
            <a:ext cx="7772400" cy="80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Replication</a:t>
            </a:r>
          </a:p>
        </p:txBody>
      </p:sp>
      <p:sp>
        <p:nvSpPr>
          <p:cNvPr id="384" name="Shape 384"/>
          <p:cNvSpPr txBox="1"/>
          <p:nvPr>
            <p:ph idx="1" type="subTitle"/>
          </p:nvPr>
        </p:nvSpPr>
        <p:spPr>
          <a:xfrm>
            <a:off x="685799" y="1402847"/>
            <a:ext cx="7839900" cy="3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Respondents are more likely to pay effort to answer a survey if they perceive they are valuable for research (J. A. Krosnick et al. 1991).</a:t>
            </a:r>
          </a:p>
        </p:txBody>
      </p:sp>
      <p:sp>
        <p:nvSpPr>
          <p:cNvPr id="385" name="Shape 385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idx="1" type="subTitle"/>
          </p:nvPr>
        </p:nvSpPr>
        <p:spPr>
          <a:xfrm>
            <a:off x="685800" y="1402850"/>
            <a:ext cx="7839900" cy="3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	</a:t>
            </a:r>
          </a:p>
          <a:p>
            <a:pPr indent="387350" lvl="0" marL="182880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 </a:t>
            </a:r>
          </a:p>
          <a:p>
            <a:pPr lv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Shape 3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800" y="348400"/>
            <a:ext cx="6473901" cy="2806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Shape 3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3550" y="3154924"/>
            <a:ext cx="6464398" cy="1386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Shape 393"/>
          <p:cNvSpPr/>
          <p:nvPr/>
        </p:nvSpPr>
        <p:spPr>
          <a:xfrm>
            <a:off x="2894475" y="1331225"/>
            <a:ext cx="3735300" cy="1809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2938175" y="4312025"/>
            <a:ext cx="3735300" cy="1809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ctrTitle"/>
          </p:nvPr>
        </p:nvSpPr>
        <p:spPr>
          <a:xfrm>
            <a:off x="685800" y="380691"/>
            <a:ext cx="7772400" cy="80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Replication</a:t>
            </a:r>
          </a:p>
        </p:txBody>
      </p:sp>
      <p:sp>
        <p:nvSpPr>
          <p:cNvPr id="401" name="Shape 401"/>
          <p:cNvSpPr txBox="1"/>
          <p:nvPr>
            <p:ph idx="1" type="subTitle"/>
          </p:nvPr>
        </p:nvSpPr>
        <p:spPr>
          <a:xfrm>
            <a:off x="652049" y="944709"/>
            <a:ext cx="7839900" cy="3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2" name="Shape 4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302" y="1641552"/>
            <a:ext cx="7227399" cy="18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Shape 403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457200" y="350034"/>
            <a:ext cx="8229600" cy="80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Comparison</a:t>
            </a:r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228150" y="1151325"/>
            <a:ext cx="4269000" cy="479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Results in Paper</a:t>
            </a:r>
          </a:p>
        </p:txBody>
      </p:sp>
      <p:sp>
        <p:nvSpPr>
          <p:cNvPr id="410" name="Shape 410"/>
          <p:cNvSpPr txBox="1"/>
          <p:nvPr>
            <p:ph idx="2" type="body"/>
          </p:nvPr>
        </p:nvSpPr>
        <p:spPr>
          <a:xfrm>
            <a:off x="228150" y="1631150"/>
            <a:ext cx="4269300" cy="296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30% (41/136) inconsistent.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11" name="Shape 411"/>
          <p:cNvSpPr txBox="1"/>
          <p:nvPr>
            <p:ph idx="3" type="body"/>
          </p:nvPr>
        </p:nvSpPr>
        <p:spPr>
          <a:xfrm>
            <a:off x="4645025" y="1151325"/>
            <a:ext cx="4428600" cy="479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Replication</a:t>
            </a:r>
          </a:p>
        </p:txBody>
      </p:sp>
      <p:sp>
        <p:nvSpPr>
          <p:cNvPr id="412" name="Shape 412"/>
          <p:cNvSpPr txBox="1"/>
          <p:nvPr>
            <p:ph idx="4" type="body"/>
          </p:nvPr>
        </p:nvSpPr>
        <p:spPr>
          <a:xfrm>
            <a:off x="4645025" y="1631150"/>
            <a:ext cx="4499100" cy="296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30% (8/27) inconsistent.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13" name="Shape 413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457200" y="350034"/>
            <a:ext cx="8229600" cy="80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Comparison</a:t>
            </a:r>
          </a:p>
        </p:txBody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228150" y="1151325"/>
            <a:ext cx="4269000" cy="479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Results in Paper</a:t>
            </a:r>
          </a:p>
        </p:txBody>
      </p:sp>
      <p:sp>
        <p:nvSpPr>
          <p:cNvPr id="420" name="Shape 420"/>
          <p:cNvSpPr txBox="1"/>
          <p:nvPr>
            <p:ph idx="2" type="body"/>
          </p:nvPr>
        </p:nvSpPr>
        <p:spPr>
          <a:xfrm>
            <a:off x="228150" y="1631150"/>
            <a:ext cx="4269300" cy="296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30% (41/136) inconsistent.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Gender, CS background are significantly different across samples.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21" name="Shape 421"/>
          <p:cNvSpPr txBox="1"/>
          <p:nvPr>
            <p:ph idx="3" type="body"/>
          </p:nvPr>
        </p:nvSpPr>
        <p:spPr>
          <a:xfrm>
            <a:off x="4645025" y="1151325"/>
            <a:ext cx="4428600" cy="479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Replication</a:t>
            </a:r>
          </a:p>
        </p:txBody>
      </p:sp>
      <p:sp>
        <p:nvSpPr>
          <p:cNvPr id="422" name="Shape 422"/>
          <p:cNvSpPr txBox="1"/>
          <p:nvPr>
            <p:ph idx="4" type="body"/>
          </p:nvPr>
        </p:nvSpPr>
        <p:spPr>
          <a:xfrm>
            <a:off x="4645025" y="1631150"/>
            <a:ext cx="4499100" cy="296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30% (8/27) inconsistent.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No significant difference found in characteristics across samples.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23" name="Shape 423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x="457200" y="350034"/>
            <a:ext cx="8229600" cy="80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Comparison</a:t>
            </a:r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228150" y="1151325"/>
            <a:ext cx="4269000" cy="479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Results in Paper</a:t>
            </a:r>
          </a:p>
        </p:txBody>
      </p:sp>
      <p:sp>
        <p:nvSpPr>
          <p:cNvPr id="430" name="Shape 430"/>
          <p:cNvSpPr txBox="1"/>
          <p:nvPr>
            <p:ph idx="2" type="body"/>
          </p:nvPr>
        </p:nvSpPr>
        <p:spPr>
          <a:xfrm>
            <a:off x="228150" y="1631150"/>
            <a:ext cx="4269300" cy="296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30% (41/136) inconsistent.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Gender, CS background are significantly different across samples.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31" name="Shape 431"/>
          <p:cNvSpPr txBox="1"/>
          <p:nvPr>
            <p:ph idx="3" type="body"/>
          </p:nvPr>
        </p:nvSpPr>
        <p:spPr>
          <a:xfrm>
            <a:off x="4645025" y="1151325"/>
            <a:ext cx="4428600" cy="479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Replication</a:t>
            </a:r>
          </a:p>
        </p:txBody>
      </p:sp>
      <p:sp>
        <p:nvSpPr>
          <p:cNvPr id="432" name="Shape 432"/>
          <p:cNvSpPr txBox="1"/>
          <p:nvPr>
            <p:ph idx="4" type="body"/>
          </p:nvPr>
        </p:nvSpPr>
        <p:spPr>
          <a:xfrm>
            <a:off x="4645025" y="1631150"/>
            <a:ext cx="4499100" cy="296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30% (8/27) inconsistent.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No significant difference found in characteristics across samples.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Students are significantly less likely to be warned.</a:t>
            </a:r>
          </a:p>
        </p:txBody>
      </p:sp>
      <p:sp>
        <p:nvSpPr>
          <p:cNvPr id="433" name="Shape 433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ctrTitle"/>
          </p:nvPr>
        </p:nvSpPr>
        <p:spPr>
          <a:xfrm>
            <a:off x="685800" y="380691"/>
            <a:ext cx="7772400" cy="808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Implications</a:t>
            </a:r>
          </a:p>
        </p:txBody>
      </p:sp>
      <p:sp>
        <p:nvSpPr>
          <p:cNvPr id="439" name="Shape 439"/>
          <p:cNvSpPr txBox="1"/>
          <p:nvPr>
            <p:ph idx="1" type="subTitle"/>
          </p:nvPr>
        </p:nvSpPr>
        <p:spPr>
          <a:xfrm>
            <a:off x="685799" y="1140772"/>
            <a:ext cx="7839900" cy="3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marR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The inconsistency rate in the paper is </a:t>
            </a:r>
          </a:p>
          <a:p>
            <a:pPr lvl="0" marR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probably not a fluke.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Shape 440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ctrTitle"/>
          </p:nvPr>
        </p:nvSpPr>
        <p:spPr>
          <a:xfrm>
            <a:off x="685800" y="380691"/>
            <a:ext cx="7772400" cy="80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3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Motivation </a:t>
            </a:r>
          </a:p>
        </p:txBody>
      </p:sp>
      <p:sp>
        <p:nvSpPr>
          <p:cNvPr id="149" name="Shape 149"/>
          <p:cNvSpPr txBox="1"/>
          <p:nvPr>
            <p:ph idx="1" type="subTitle"/>
          </p:nvPr>
        </p:nvSpPr>
        <p:spPr>
          <a:xfrm>
            <a:off x="685799" y="1402847"/>
            <a:ext cx="7839900" cy="3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It is important to </a:t>
            </a:r>
            <a:r>
              <a:rPr b="1" lang="en">
                <a:solidFill>
                  <a:srgbClr val="434343"/>
                </a:solidFill>
              </a:rPr>
              <a:t>measure</a:t>
            </a:r>
            <a:r>
              <a:rPr lang="en">
                <a:solidFill>
                  <a:srgbClr val="434343"/>
                </a:solidFill>
              </a:rPr>
              <a:t> and control response quality.</a:t>
            </a:r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ctrTitle"/>
          </p:nvPr>
        </p:nvSpPr>
        <p:spPr>
          <a:xfrm>
            <a:off x="685800" y="386100"/>
            <a:ext cx="7772400" cy="11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/>
              <a:t>Improving workers’ conscientious response</a:t>
            </a:r>
            <a:br>
              <a:rPr b="1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446" name="Shape 446"/>
          <p:cNvSpPr txBox="1"/>
          <p:nvPr>
            <p:ph idx="1" type="subTitle"/>
          </p:nvPr>
        </p:nvSpPr>
        <p:spPr>
          <a:xfrm>
            <a:off x="685799" y="1402847"/>
            <a:ext cx="7839890" cy="3254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Despite prior research, we showed that strategies below did not work well:</a:t>
            </a:r>
          </a:p>
          <a:p>
            <a:pPr lvl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en">
                <a:solidFill>
                  <a:srgbClr val="434343"/>
                </a:solidFill>
              </a:rPr>
              <a:t>Making participants perceive they are valuable for research.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en">
                <a:solidFill>
                  <a:srgbClr val="434343"/>
                </a:solidFill>
              </a:rPr>
              <a:t>Warning participants when empty answers or spending short time happens.</a:t>
            </a: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So….. what can be done? </a:t>
            </a:r>
          </a:p>
        </p:txBody>
      </p:sp>
      <p:sp>
        <p:nvSpPr>
          <p:cNvPr id="447" name="Shape 447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type="title"/>
          </p:nvPr>
        </p:nvSpPr>
        <p:spPr>
          <a:xfrm>
            <a:off x="457200" y="675084"/>
            <a:ext cx="8229600" cy="801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457200" y="1476375"/>
            <a:ext cx="8229600" cy="325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AutoNum type="arabicPeriod"/>
            </a:pPr>
            <a:r>
              <a:rPr lang="en">
                <a:solidFill>
                  <a:srgbClr val="434343"/>
                </a:solidFill>
              </a:rPr>
              <a:t>Try again with larger overlapped samples.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AutoNum type="arabicPeriod"/>
            </a:pPr>
            <a:r>
              <a:rPr lang="en">
                <a:solidFill>
                  <a:srgbClr val="434343"/>
                </a:solidFill>
              </a:rPr>
              <a:t>Try again with more meaningful tasks than a survey.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AutoNum type="arabicPeriod"/>
            </a:pPr>
            <a:r>
              <a:rPr lang="en">
                <a:solidFill>
                  <a:srgbClr val="434343"/>
                </a:solidFill>
              </a:rPr>
              <a:t>Find other ways to make respondent respond mindfully.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Can money buy consistency?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4.  Train underskilled crowd to perform tasks require expertise.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Instructional tutors.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Gold standard.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54" name="Shape 454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type="ctrTitle"/>
          </p:nvPr>
        </p:nvSpPr>
        <p:spPr>
          <a:xfrm>
            <a:off x="685800" y="380712"/>
            <a:ext cx="7772400" cy="19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Exploring Crowd Consistency in a Mechanical Turk Survey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/>
          </a:p>
        </p:txBody>
      </p:sp>
      <p:sp>
        <p:nvSpPr>
          <p:cNvPr id="460" name="Shape 460"/>
          <p:cNvSpPr txBox="1"/>
          <p:nvPr>
            <p:ph idx="1" type="subTitle"/>
          </p:nvPr>
        </p:nvSpPr>
        <p:spPr>
          <a:xfrm>
            <a:off x="685799" y="1402847"/>
            <a:ext cx="7839890" cy="3254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Peng Sun,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psun2@ncsu.edu</a:t>
            </a: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Katie Stolee,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ktstolee@ncsu.edu</a:t>
            </a: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type="ctrTitle"/>
          </p:nvPr>
        </p:nvSpPr>
        <p:spPr>
          <a:xfrm>
            <a:off x="685800" y="380691"/>
            <a:ext cx="77724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RQ1: Percentage of Computer Science experience workforce</a:t>
            </a:r>
          </a:p>
        </p:txBody>
      </p:sp>
      <p:sp>
        <p:nvSpPr>
          <p:cNvPr id="467" name="Shape 467"/>
          <p:cNvSpPr txBox="1"/>
          <p:nvPr>
            <p:ph idx="1" type="subTitle"/>
          </p:nvPr>
        </p:nvSpPr>
        <p:spPr>
          <a:xfrm>
            <a:off x="685799" y="1402847"/>
            <a:ext cx="7839900" cy="3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Approximately 24% of MTurk worker are potentially qualified.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The most known programming language is Java. 			Metrics: bag of words.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The pool of participants is also particularly well educated with 70% having a college degree.</a:t>
            </a:r>
          </a:p>
        </p:txBody>
      </p:sp>
      <p:sp>
        <p:nvSpPr>
          <p:cNvPr id="468" name="Shape 468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type="ctrTitle"/>
          </p:nvPr>
        </p:nvSpPr>
        <p:spPr>
          <a:xfrm>
            <a:off x="685800" y="380691"/>
            <a:ext cx="7772400" cy="80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RQ2: Workers’ Motivation</a:t>
            </a:r>
          </a:p>
        </p:txBody>
      </p:sp>
      <p:sp>
        <p:nvSpPr>
          <p:cNvPr id="474" name="Shape 474"/>
          <p:cNvSpPr txBox="1"/>
          <p:nvPr>
            <p:ph idx="1" type="subTitle"/>
          </p:nvPr>
        </p:nvSpPr>
        <p:spPr>
          <a:xfrm>
            <a:off x="685799" y="1402847"/>
            <a:ext cx="7839900" cy="3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Most participants (86%) use MTurk for payment.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Metrics: 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	keywords: “money”, “cash”, “income”, “pay”, “part time”, “payment”, and “earn” from bag of words analysis for Question 6.</a:t>
            </a:r>
          </a:p>
        </p:txBody>
      </p:sp>
      <p:sp>
        <p:nvSpPr>
          <p:cNvPr id="475" name="Shape 475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type="ctrTitle"/>
          </p:nvPr>
        </p:nvSpPr>
        <p:spPr>
          <a:xfrm>
            <a:off x="685800" y="380691"/>
            <a:ext cx="7772400" cy="80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Threats to Validity</a:t>
            </a:r>
          </a:p>
        </p:txBody>
      </p:sp>
      <p:sp>
        <p:nvSpPr>
          <p:cNvPr id="481" name="Shape 481"/>
          <p:cNvSpPr txBox="1"/>
          <p:nvPr>
            <p:ph idx="1" type="subTitle"/>
          </p:nvPr>
        </p:nvSpPr>
        <p:spPr>
          <a:xfrm>
            <a:off x="685799" y="1402847"/>
            <a:ext cx="7839900" cy="3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Internal validity: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Samples are biased toward people who want money, impacting the results of motivations.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Shape 482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>
            <p:ph type="ctrTitle"/>
          </p:nvPr>
        </p:nvSpPr>
        <p:spPr>
          <a:xfrm>
            <a:off x="685800" y="380691"/>
            <a:ext cx="7772400" cy="80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Threats to Validity</a:t>
            </a:r>
          </a:p>
        </p:txBody>
      </p:sp>
      <p:sp>
        <p:nvSpPr>
          <p:cNvPr id="488" name="Shape 488"/>
          <p:cNvSpPr txBox="1"/>
          <p:nvPr>
            <p:ph idx="1" type="subTitle"/>
          </p:nvPr>
        </p:nvSpPr>
        <p:spPr>
          <a:xfrm>
            <a:off x="685799" y="1402847"/>
            <a:ext cx="7839900" cy="3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External validity: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Larger sample.</a:t>
            </a:r>
          </a:p>
          <a:p>
            <a:pPr indent="-342900" lvl="0" marL="342900" rtl="0" algn="l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•"/>
            </a:pPr>
            <a:r>
              <a:rPr lang="en">
                <a:solidFill>
                  <a:srgbClr val="434343"/>
                </a:solidFill>
              </a:rPr>
              <a:t>Other crowdsourcing platforms.</a:t>
            </a:r>
          </a:p>
          <a:p>
            <a:pPr lv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89" name="Shape 489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ctrTitle"/>
          </p:nvPr>
        </p:nvSpPr>
        <p:spPr>
          <a:xfrm>
            <a:off x="685800" y="380691"/>
            <a:ext cx="7772400" cy="808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3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Research Questions</a:t>
            </a:r>
          </a:p>
        </p:txBody>
      </p:sp>
      <p:sp>
        <p:nvSpPr>
          <p:cNvPr id="156" name="Shape 156"/>
          <p:cNvSpPr txBox="1"/>
          <p:nvPr>
            <p:ph idx="1" type="subTitle"/>
          </p:nvPr>
        </p:nvSpPr>
        <p:spPr>
          <a:xfrm>
            <a:off x="652050" y="1086150"/>
            <a:ext cx="7839900" cy="3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RQ1: What percentage of MTurk participants have a computer science or IT background?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RQ2: What are the participants’ motivations for using crowdsourcing platform Amazon’s Mechanical Turk?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RQ3: How consistent are the characteristics of samples of participants on MTurk?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RQ4: How consistent are MTurk participants when ask questions about themselves and their experiences?</a:t>
            </a: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ctrTitle"/>
          </p:nvPr>
        </p:nvSpPr>
        <p:spPr>
          <a:xfrm>
            <a:off x="685800" y="380691"/>
            <a:ext cx="7772400" cy="80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3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Research Questions</a:t>
            </a:r>
          </a:p>
        </p:txBody>
      </p:sp>
      <p:sp>
        <p:nvSpPr>
          <p:cNvPr id="163" name="Shape 163"/>
          <p:cNvSpPr txBox="1"/>
          <p:nvPr>
            <p:ph idx="1" type="subTitle"/>
          </p:nvPr>
        </p:nvSpPr>
        <p:spPr>
          <a:xfrm>
            <a:off x="652050" y="1086150"/>
            <a:ext cx="7839900" cy="3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RQ1: What percentage of MTurk participants have a computer science or IT background?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RQ2: What are the participants’ motivations for using crowdsourcing platform Amazon’s Mechanical Turk?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b="1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RQ3: How consistent are the characteristics of samples of participants on MTurk?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b="1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RQ4: How consistent are MTurk participants when ask questions about themselves and their experiences?</a:t>
            </a: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subTitle"/>
          </p:nvPr>
        </p:nvSpPr>
        <p:spPr>
          <a:xfrm>
            <a:off x="685800" y="370225"/>
            <a:ext cx="7839900" cy="43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3875" y="370225"/>
            <a:ext cx="5756248" cy="4372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675084"/>
            <a:ext cx="8229600" cy="801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Study Design</a:t>
            </a:r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8" name="Shape 178"/>
          <p:cNvSpPr/>
          <p:nvPr/>
        </p:nvSpPr>
        <p:spPr>
          <a:xfrm>
            <a:off x="2058600" y="2353425"/>
            <a:ext cx="2460000" cy="2257500"/>
          </a:xfrm>
          <a:prstGeom prst="ellipse">
            <a:avLst/>
          </a:prstGeom>
          <a:solidFill>
            <a:srgbClr val="C9DAF8">
              <a:alpha val="5037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Study 1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"/>
              <a:t>N = 300</a:t>
            </a:r>
          </a:p>
        </p:txBody>
      </p:sp>
      <p:sp>
        <p:nvSpPr>
          <p:cNvPr id="179" name="Shape 179"/>
          <p:cNvSpPr/>
          <p:nvPr/>
        </p:nvSpPr>
        <p:spPr>
          <a:xfrm>
            <a:off x="4724175" y="2353425"/>
            <a:ext cx="2460000" cy="2257500"/>
          </a:xfrm>
          <a:prstGeom prst="ellipse">
            <a:avLst/>
          </a:prstGeom>
          <a:solidFill>
            <a:srgbClr val="C9DAF8">
              <a:alpha val="5037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Study 2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N = 300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ctrTitle"/>
          </p:nvPr>
        </p:nvSpPr>
        <p:spPr>
          <a:xfrm>
            <a:off x="685800" y="380691"/>
            <a:ext cx="7772400" cy="808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RQ3: Consistency of sample characteristics</a:t>
            </a:r>
          </a:p>
        </p:txBody>
      </p:sp>
      <p:sp>
        <p:nvSpPr>
          <p:cNvPr id="185" name="Shape 185"/>
          <p:cNvSpPr txBox="1"/>
          <p:nvPr>
            <p:ph idx="1" type="subTitle"/>
          </p:nvPr>
        </p:nvSpPr>
        <p:spPr>
          <a:xfrm>
            <a:off x="685799" y="1402847"/>
            <a:ext cx="7839900" cy="3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Proportion test of independent sample</a:t>
            </a: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from Study 1 and Study 2</a:t>
            </a:r>
          </a:p>
        </p:txBody>
      </p:sp>
      <p:graphicFrame>
        <p:nvGraphicFramePr>
          <p:cNvPr id="186" name="Shape 186"/>
          <p:cNvGraphicFramePr/>
          <p:nvPr/>
        </p:nvGraphicFramePr>
        <p:xfrm>
          <a:off x="1403323" y="23617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{217069E9-37DD-47A6-9943-8A081647BA51}</a:tableStyleId>
              </a:tblPr>
              <a:tblGrid>
                <a:gridCol w="2027725"/>
                <a:gridCol w="1337900"/>
                <a:gridCol w="1206375"/>
                <a:gridCol w="1524000"/>
              </a:tblGrid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 cap="none" strike="noStrike"/>
                        <a:t>Characteristics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 strike="noStrike"/>
                        <a:t>Study 1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 strike="noStrike"/>
                        <a:t>Study 2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 strike="noStrike"/>
                        <a:t>p-value</a:t>
                      </a:r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 strike="noStrike"/>
                        <a:t>Gender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-Male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48%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37%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 strike="noStrike"/>
                        <a:t>0.004934**</a:t>
                      </a:r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-Female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51%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63%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 strike="noStrike"/>
                        <a:t>0.004934**</a:t>
                      </a:r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 strike="noStrike"/>
                        <a:t>Hold CS Degree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-CS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36%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22%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&lt;0.001***</a:t>
                      </a:r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-No-CS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61%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77%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&lt;0.001***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187" name="Shape 187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sc-ppt-template-horiz-center-log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