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0CB"/>
          </a:solidFill>
        </a:fill>
      </a:tcStyle>
    </a:wholeTbl>
    <a:band2H>
      <a:tcTxStyle b="def" i="def"/>
      <a:tcStyle>
        <a:tcBdr/>
        <a:fill>
          <a:solidFill>
            <a:srgbClr val="FCE9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CBCC"/>
          </a:solidFill>
        </a:fill>
      </a:tcStyle>
    </a:wholeTbl>
    <a:band2H>
      <a:tcTxStyle b="def" i="def"/>
      <a:tcStyle>
        <a:tcBdr/>
        <a:fill>
          <a:solidFill>
            <a:srgbClr val="F2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" name="Shape 4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rcRect l="0" t="0" r="0" b="8820"/>
          <a:stretch>
            <a:fillRect/>
          </a:stretch>
        </p:blipFill>
        <p:spPr>
          <a:xfrm>
            <a:off x="-3175" y="-1"/>
            <a:ext cx="9150350" cy="6327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612" y="273050"/>
            <a:ext cx="2816226" cy="598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rcRect l="0" t="39391" r="0" b="0"/>
          <a:stretch>
            <a:fillRect/>
          </a:stretch>
        </p:blipFill>
        <p:spPr>
          <a:xfrm>
            <a:off x="-3175" y="6318249"/>
            <a:ext cx="9144000" cy="354014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标题文本"/>
          <p:cNvSpPr txBox="1"/>
          <p:nvPr>
            <p:ph type="title"/>
          </p:nvPr>
        </p:nvSpPr>
        <p:spPr>
          <a:xfrm>
            <a:off x="717550" y="2325923"/>
            <a:ext cx="7772400" cy="511176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9" name="正文级别 1…"/>
          <p:cNvSpPr txBox="1"/>
          <p:nvPr>
            <p:ph type="body" sz="quarter" idx="1"/>
          </p:nvPr>
        </p:nvSpPr>
        <p:spPr>
          <a:xfrm>
            <a:off x="719137" y="3393776"/>
            <a:ext cx="7770813" cy="446089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36426" indent="-240846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15702" indent="-247377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07563" indent="-239213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" name="幻灯片编号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0" t="39391" r="0" b="0"/>
          <a:stretch>
            <a:fillRect/>
          </a:stretch>
        </p:blipFill>
        <p:spPr>
          <a:xfrm>
            <a:off x="-3175" y="6318249"/>
            <a:ext cx="9144000" cy="354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6713" y="6316662"/>
            <a:ext cx="1644651" cy="349251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0" t="39391" r="0" b="0"/>
          <a:stretch>
            <a:fillRect/>
          </a:stretch>
        </p:blipFill>
        <p:spPr>
          <a:xfrm>
            <a:off x="-3175" y="6318249"/>
            <a:ext cx="9144000" cy="354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6713" y="6316662"/>
            <a:ext cx="1644651" cy="34925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正文级别 1…"/>
          <p:cNvSpPr txBox="1"/>
          <p:nvPr>
            <p:ph type="body" idx="1"/>
          </p:nvPr>
        </p:nvSpPr>
        <p:spPr>
          <a:xfrm>
            <a:off x="355600" y="1092200"/>
            <a:ext cx="8418514" cy="4960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8560460" y="6352394"/>
            <a:ext cx="245404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直接连接符 5"/>
          <p:cNvSpPr/>
          <p:nvPr/>
        </p:nvSpPr>
        <p:spPr>
          <a:xfrm>
            <a:off x="0" y="836712"/>
            <a:ext cx="9144000" cy="1"/>
          </a:xfrm>
          <a:prstGeom prst="line">
            <a:avLst/>
          </a:prstGeom>
          <a:solidFill>
            <a:srgbClr val="FFFFFF"/>
          </a:solidFill>
          <a:ln w="19050">
            <a:solidFill>
              <a:srgbClr val="FF9933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" name="标题文本"/>
          <p:cNvSpPr txBox="1"/>
          <p:nvPr>
            <p:ph type="title"/>
          </p:nvPr>
        </p:nvSpPr>
        <p:spPr>
          <a:xfrm>
            <a:off x="249238" y="381000"/>
            <a:ext cx="8532812" cy="415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8" name="内 部 资 料，谢 绝 外 传"/>
          <p:cNvSpPr txBox="1"/>
          <p:nvPr/>
        </p:nvSpPr>
        <p:spPr>
          <a:xfrm>
            <a:off x="6510019" y="384003"/>
            <a:ext cx="321712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内 部 资 料，谢 绝 外 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1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Unicode MS"/>
          <a:ea typeface="Arial Unicode MS"/>
          <a:cs typeface="Arial Unicode MS"/>
          <a:sym typeface="Arial Unicode M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1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Unicode MS"/>
          <a:ea typeface="Arial Unicode MS"/>
          <a:cs typeface="Arial Unicode MS"/>
          <a:sym typeface="Arial Unicode M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1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Unicode MS"/>
          <a:ea typeface="Arial Unicode MS"/>
          <a:cs typeface="Arial Unicode MS"/>
          <a:sym typeface="Arial Unicode M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1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Unicode MS"/>
          <a:ea typeface="Arial Unicode MS"/>
          <a:cs typeface="Arial Unicode MS"/>
          <a:sym typeface="Arial Unicode M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1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Unicode MS"/>
          <a:ea typeface="Arial Unicode MS"/>
          <a:cs typeface="Arial Unicode MS"/>
          <a:sym typeface="Arial Unicode MS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1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Unicode MS"/>
          <a:ea typeface="Arial Unicode MS"/>
          <a:cs typeface="Arial Unicode MS"/>
          <a:sym typeface="Arial Unicode MS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1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Unicode MS"/>
          <a:ea typeface="Arial Unicode MS"/>
          <a:cs typeface="Arial Unicode MS"/>
          <a:sym typeface="Arial Unicode MS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1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Unicode MS"/>
          <a:ea typeface="Arial Unicode MS"/>
          <a:cs typeface="Arial Unicode MS"/>
          <a:sym typeface="Arial Unicode MS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1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Unicode MS"/>
          <a:ea typeface="Arial Unicode MS"/>
          <a:cs typeface="Arial Unicode MS"/>
          <a:sym typeface="Arial Unicode MS"/>
        </a:defRPr>
      </a:lvl9pPr>
    </p:titleStyle>
    <p:bodyStyle>
      <a:lvl1pPr marL="193675" marR="0" indent="-193675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方正准圆_GBK_平安专用"/>
          <a:ea typeface="方正准圆_GBK_平安专用"/>
          <a:cs typeface="方正准圆_GBK_平安专用"/>
          <a:sym typeface="方正准圆_GBK_平安专用"/>
        </a:defRPr>
      </a:lvl1pPr>
      <a:lvl2pPr marL="406320" marR="0" indent="-21074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方正准圆_GBK_平安专用"/>
          <a:ea typeface="方正准圆_GBK_平安专用"/>
          <a:cs typeface="方正准圆_GBK_平安专用"/>
          <a:sym typeface="方正准圆_GBK_平安专用"/>
        </a:defRPr>
      </a:lvl2pPr>
      <a:lvl3pPr marL="619306" marR="0" indent="-23513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方正准圆_GBK_平安专用"/>
          <a:ea typeface="方正准圆_GBK_平安专用"/>
          <a:cs typeface="方正准圆_GBK_平安专用"/>
          <a:sym typeface="方正准圆_GBK_平安专用"/>
        </a:defRPr>
      </a:lvl3pPr>
      <a:lvl4pPr marL="856932" marR="0" indent="-28860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方正准圆_GBK_平安专用"/>
          <a:ea typeface="方正准圆_GBK_平安专用"/>
          <a:cs typeface="方正准圆_GBK_平安专用"/>
          <a:sym typeface="方正准圆_GBK_平安专用"/>
        </a:defRPr>
      </a:lvl4pPr>
      <a:lvl5pPr marL="1072803" marR="0" indent="-304453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方正准圆_GBK_平安专用"/>
          <a:ea typeface="方正准圆_GBK_平安专用"/>
          <a:cs typeface="方正准圆_GBK_平安专用"/>
          <a:sym typeface="方正准圆_GBK_平安专用"/>
        </a:defRPr>
      </a:lvl5pPr>
      <a:lvl6pPr marL="1464763" marR="0" indent="-239213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方正准圆_GBK_平安专用"/>
          <a:ea typeface="方正准圆_GBK_平安专用"/>
          <a:cs typeface="方正准圆_GBK_平安专用"/>
          <a:sym typeface="方正准圆_GBK_平安专用"/>
        </a:defRPr>
      </a:lvl6pPr>
      <a:lvl7pPr marL="1921963" marR="0" indent="-239213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方正准圆_GBK_平安专用"/>
          <a:ea typeface="方正准圆_GBK_平安专用"/>
          <a:cs typeface="方正准圆_GBK_平安专用"/>
          <a:sym typeface="方正准圆_GBK_平安专用"/>
        </a:defRPr>
      </a:lvl7pPr>
      <a:lvl8pPr marL="2379163" marR="0" indent="-239213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方正准圆_GBK_平安专用"/>
          <a:ea typeface="方正准圆_GBK_平安专用"/>
          <a:cs typeface="方正准圆_GBK_平安专用"/>
          <a:sym typeface="方正准圆_GBK_平安专用"/>
        </a:defRPr>
      </a:lvl8pPr>
      <a:lvl9pPr marL="2836363" marR="0" indent="-239213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方正准圆_GBK_平安专用"/>
          <a:ea typeface="方正准圆_GBK_平安专用"/>
          <a:cs typeface="方正准圆_GBK_平安专用"/>
          <a:sym typeface="方正准圆_GBK_平安专用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"/>
          <p:cNvSpPr txBox="1"/>
          <p:nvPr>
            <p:ph type="title"/>
          </p:nvPr>
        </p:nvSpPr>
        <p:spPr>
          <a:xfrm>
            <a:off x="1101747" y="1772269"/>
            <a:ext cx="7286678" cy="2736851"/>
          </a:xfrm>
          <a:prstGeom prst="rect">
            <a:avLst/>
          </a:prstGeom>
        </p:spPr>
        <p:txBody>
          <a:bodyPr/>
          <a:lstStyle>
            <a:lvl1pPr algn="ctr">
              <a:defRPr b="1"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effectLst/>
              </a:defRPr>
            </a:pPr>
            <a:r>
              <a:t>DBTools发布手册</a:t>
            </a:r>
          </a:p>
        </p:txBody>
      </p:sp>
      <p:sp>
        <p:nvSpPr>
          <p:cNvPr id="48" name="矩形 6"/>
          <p:cNvSpPr txBox="1"/>
          <p:nvPr/>
        </p:nvSpPr>
        <p:spPr>
          <a:xfrm>
            <a:off x="3347863" y="4869160"/>
            <a:ext cx="2631194" cy="1071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z="1600">
                <a:solidFill>
                  <a:srgbClr val="FFFFFF"/>
                </a:solidFill>
              </a:defRPr>
            </a:pPr>
            <a:r>
              <a:rPr>
                <a:latin typeface="华文楷体"/>
                <a:ea typeface="华文楷体"/>
                <a:cs typeface="华文楷体"/>
                <a:sym typeface="华文楷体"/>
              </a:rPr>
              <a:t>技术运营部</a:t>
            </a:r>
          </a:p>
          <a:p>
            <a:pPr algn="ctr">
              <a:lnSpc>
                <a:spcPct val="150000"/>
              </a:lnSpc>
              <a:defRPr sz="1600">
                <a:solidFill>
                  <a:srgbClr val="FFFFFF"/>
                </a:solidFill>
                <a:latin typeface="华文楷体"/>
                <a:ea typeface="华文楷体"/>
                <a:cs typeface="华文楷体"/>
                <a:sym typeface="华文楷体"/>
              </a:defRPr>
            </a:pPr>
            <a:r>
              <a:t>李帅</a:t>
            </a:r>
          </a:p>
          <a:p>
            <a:pPr algn="ctr">
              <a:lnSpc>
                <a:spcPct val="150000"/>
              </a:lnSpc>
              <a:defRPr sz="1600">
                <a:solidFill>
                  <a:srgbClr val="FFFFFF"/>
                </a:solidFill>
              </a:defRPr>
            </a:pPr>
            <a:r>
              <a:t>2018</a:t>
            </a:r>
            <a:r>
              <a:rPr>
                <a:latin typeface="华文楷体"/>
                <a:ea typeface="华文楷体"/>
                <a:cs typeface="华文楷体"/>
                <a:sym typeface="华文楷体"/>
              </a:rPr>
              <a:t>年8日16日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灯片编号占位符 2"/>
          <p:cNvSpPr txBox="1"/>
          <p:nvPr>
            <p:ph type="sldNum" sz="quarter" idx="2"/>
          </p:nvPr>
        </p:nvSpPr>
        <p:spPr>
          <a:xfrm>
            <a:off x="8534845" y="6356667"/>
            <a:ext cx="271019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>
                <a:latin typeface="ヒラギノ角ゴ Pro W3"/>
                <a:ea typeface="ヒラギノ角ゴ Pro W3"/>
                <a:cs typeface="ヒラギノ角ゴ Pro W3"/>
                <a:sym typeface="ヒラギノ角ゴ Pro W3"/>
              </a:rPr>
            </a:fld>
          </a:p>
        </p:txBody>
      </p:sp>
      <p:sp>
        <p:nvSpPr>
          <p:cNvPr id="90" name="标题 1"/>
          <p:cNvSpPr txBox="1"/>
          <p:nvPr>
            <p:ph type="title"/>
          </p:nvPr>
        </p:nvSpPr>
        <p:spPr>
          <a:xfrm>
            <a:off x="35496" y="-1"/>
            <a:ext cx="9036496" cy="8367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6600"/>
                </a:solidFill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pPr>
              <a:defRPr>
                <a:effectLst/>
              </a:defRPr>
            </a:pPr>
            <a:r>
              <a:t>使用说明</a:t>
            </a:r>
          </a:p>
        </p:txBody>
      </p:sp>
      <p:sp>
        <p:nvSpPr>
          <p:cNvPr id="91" name="Content Placeholder 4"/>
          <p:cNvSpPr txBox="1"/>
          <p:nvPr>
            <p:ph type="body" idx="1"/>
          </p:nvPr>
        </p:nvSpPr>
        <p:spPr>
          <a:xfrm>
            <a:off x="313723" y="953951"/>
            <a:ext cx="4970803" cy="525658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三、数据表管理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1. 字段管理</a:t>
            </a:r>
          </a:p>
          <a:p>
            <a:pPr lvl="1" marL="561473" indent="-180473">
              <a:lnSpc>
                <a:spcPct val="120000"/>
              </a:lnSpc>
              <a:spcBef>
                <a:spcPts val="0"/>
              </a:spcBef>
              <a:buChar char="•"/>
              <a:defRPr sz="1400">
                <a:latin typeface="+mj-lt"/>
                <a:ea typeface="+mj-ea"/>
                <a:cs typeface="+mj-cs"/>
                <a:sym typeface="Calibri"/>
              </a:defRPr>
            </a:pPr>
            <a:r>
              <a:t>系统为每一张表添加一组默认字段（由DBA设置管理）</a:t>
            </a:r>
          </a:p>
          <a:p>
            <a:pPr lvl="1" marL="561473" indent="-180473">
              <a:lnSpc>
                <a:spcPct val="120000"/>
              </a:lnSpc>
              <a:spcBef>
                <a:spcPts val="0"/>
              </a:spcBef>
              <a:buChar char="•"/>
              <a:defRPr sz="1400">
                <a:latin typeface="+mj-lt"/>
                <a:ea typeface="+mj-ea"/>
                <a:cs typeface="+mj-cs"/>
                <a:sym typeface="Calibri"/>
              </a:defRPr>
            </a:pPr>
            <a:r>
              <a:t>字段类型及属性必须符合《平安内部SQL规范》</a:t>
            </a:r>
          </a:p>
          <a:p>
            <a:pPr lvl="1" marL="561473" indent="-180473">
              <a:lnSpc>
                <a:spcPct val="120000"/>
              </a:lnSpc>
              <a:spcBef>
                <a:spcPts val="0"/>
              </a:spcBef>
              <a:buChar char="•"/>
              <a:defRPr sz="1400">
                <a:latin typeface="+mj-lt"/>
                <a:ea typeface="+mj-ea"/>
                <a:cs typeface="+mj-cs"/>
                <a:sym typeface="Calibri"/>
              </a:defRPr>
            </a:pPr>
            <a:r>
              <a:t>系统支持字段的增删改以及位置调整操作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2. 索引管理</a:t>
            </a:r>
          </a:p>
          <a:p>
            <a:pPr lvl="1" marL="561473" indent="-180473">
              <a:lnSpc>
                <a:spcPct val="120000"/>
              </a:lnSpc>
              <a:spcBef>
                <a:spcPts val="0"/>
              </a:spcBef>
              <a:buChar char="•"/>
              <a:defRPr sz="1400">
                <a:latin typeface="+mj-lt"/>
                <a:ea typeface="+mj-ea"/>
                <a:cs typeface="+mj-cs"/>
                <a:sym typeface="Calibri"/>
              </a:defRPr>
            </a:pPr>
            <a:r>
              <a:t>索引分为唯一索引和普通索引两类，其中唯一索引只能创建1个。</a:t>
            </a:r>
          </a:p>
          <a:p>
            <a:pPr lvl="1" marL="561473" indent="-180473">
              <a:lnSpc>
                <a:spcPct val="120000"/>
              </a:lnSpc>
              <a:spcBef>
                <a:spcPts val="0"/>
              </a:spcBef>
              <a:buChar char="•"/>
              <a:defRPr sz="1400">
                <a:latin typeface="+mj-lt"/>
                <a:ea typeface="+mj-ea"/>
                <a:cs typeface="+mj-cs"/>
                <a:sym typeface="Calibri"/>
              </a:defRPr>
            </a:pPr>
            <a:r>
              <a:t>索引名称与数据库中索引名略有不同，DBTools中的索引名不含索引前缀，如DBTools的普通索引名为test，在数据库中实为idx_test</a:t>
            </a:r>
          </a:p>
          <a:p>
            <a:pPr lvl="1" marL="561473" indent="-180473">
              <a:lnSpc>
                <a:spcPct val="120000"/>
              </a:lnSpc>
              <a:spcBef>
                <a:spcPts val="0"/>
              </a:spcBef>
              <a:buChar char="•"/>
              <a:defRPr sz="1400">
                <a:latin typeface="+mj-lt"/>
                <a:ea typeface="+mj-ea"/>
                <a:cs typeface="+mj-cs"/>
                <a:sym typeface="Calibri"/>
              </a:defRPr>
            </a:pPr>
            <a:r>
              <a:t>不能创建相同字段组的索引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3. 数据表名</a:t>
            </a:r>
          </a:p>
          <a:p>
            <a:pPr lvl="1" marL="561473" indent="-180473">
              <a:lnSpc>
                <a:spcPct val="120000"/>
              </a:lnSpc>
              <a:spcBef>
                <a:spcPts val="0"/>
              </a:spcBef>
              <a:buChar char="•"/>
              <a:defRPr sz="1400">
                <a:latin typeface="+mj-lt"/>
                <a:ea typeface="+mj-ea"/>
                <a:cs typeface="+mj-cs"/>
                <a:sym typeface="Calibri"/>
              </a:defRPr>
            </a:pPr>
            <a:r>
              <a:t>数据表必须有注释信息</a:t>
            </a:r>
          </a:p>
        </p:txBody>
      </p:sp>
      <p:pic>
        <p:nvPicPr>
          <p:cNvPr id="92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2530" y="1407918"/>
            <a:ext cx="3494172" cy="1600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42530" y="4145468"/>
            <a:ext cx="3494172" cy="1454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灯片编号占位符 2"/>
          <p:cNvSpPr txBox="1"/>
          <p:nvPr>
            <p:ph type="sldNum" sz="quarter" idx="2"/>
          </p:nvPr>
        </p:nvSpPr>
        <p:spPr>
          <a:xfrm>
            <a:off x="8534845" y="6356667"/>
            <a:ext cx="271019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>
                <a:latin typeface="ヒラギノ角ゴ Pro W3"/>
                <a:ea typeface="ヒラギノ角ゴ Pro W3"/>
                <a:cs typeface="ヒラギノ角ゴ Pro W3"/>
                <a:sym typeface="ヒラギノ角ゴ Pro W3"/>
              </a:rPr>
            </a:fld>
          </a:p>
        </p:txBody>
      </p:sp>
      <p:sp>
        <p:nvSpPr>
          <p:cNvPr id="96" name="标题 1"/>
          <p:cNvSpPr txBox="1"/>
          <p:nvPr>
            <p:ph type="title"/>
          </p:nvPr>
        </p:nvSpPr>
        <p:spPr>
          <a:xfrm>
            <a:off x="35496" y="-1"/>
            <a:ext cx="9036496" cy="8367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6600"/>
                </a:solidFill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pPr>
              <a:defRPr>
                <a:effectLst/>
              </a:defRPr>
            </a:pPr>
            <a:r>
              <a:t>使用说明</a:t>
            </a:r>
          </a:p>
        </p:txBody>
      </p:sp>
      <p:sp>
        <p:nvSpPr>
          <p:cNvPr id="97" name="Content Placeholder 4"/>
          <p:cNvSpPr txBox="1"/>
          <p:nvPr>
            <p:ph type="body" idx="1"/>
          </p:nvPr>
        </p:nvSpPr>
        <p:spPr>
          <a:xfrm>
            <a:off x="313723" y="953951"/>
            <a:ext cx="7961378" cy="525658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四、数据查询与修改</a:t>
            </a:r>
          </a:p>
          <a:p>
            <a:pPr lvl="1" marL="561473" indent="-180473">
              <a:lnSpc>
                <a:spcPct val="120000"/>
              </a:lnSpc>
              <a:spcBef>
                <a:spcPts val="0"/>
              </a:spcBef>
              <a:buChar char="•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数据查询有limit限制，最多展示100条数据</a:t>
            </a:r>
          </a:p>
          <a:p>
            <a:pPr lvl="1" marL="561473" indent="-180473">
              <a:lnSpc>
                <a:spcPct val="120000"/>
              </a:lnSpc>
              <a:spcBef>
                <a:spcPts val="0"/>
              </a:spcBef>
              <a:buChar char="•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数据修改支持两种方式：其一，基于Update语句的修改方式，其二，基于Select结果的修改方式</a:t>
            </a:r>
          </a:p>
        </p:txBody>
      </p:sp>
      <p:pic>
        <p:nvPicPr>
          <p:cNvPr id="98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1213" y="2800181"/>
            <a:ext cx="7345062" cy="26760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灯片编号占位符 2"/>
          <p:cNvSpPr txBox="1"/>
          <p:nvPr>
            <p:ph type="sldNum" sz="quarter" idx="2"/>
          </p:nvPr>
        </p:nvSpPr>
        <p:spPr>
          <a:xfrm>
            <a:off x="8534845" y="6356667"/>
            <a:ext cx="271019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>
                <a:latin typeface="ヒラギノ角ゴ Pro W3"/>
                <a:ea typeface="ヒラギノ角ゴ Pro W3"/>
                <a:cs typeface="ヒラギノ角ゴ Pro W3"/>
                <a:sym typeface="ヒラギノ角ゴ Pro W3"/>
              </a:rPr>
            </a:fld>
          </a:p>
        </p:txBody>
      </p:sp>
      <p:sp>
        <p:nvSpPr>
          <p:cNvPr id="101" name="标题 1"/>
          <p:cNvSpPr txBox="1"/>
          <p:nvPr>
            <p:ph type="title"/>
          </p:nvPr>
        </p:nvSpPr>
        <p:spPr>
          <a:xfrm>
            <a:off x="35496" y="-1"/>
            <a:ext cx="9036496" cy="8367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6600"/>
                </a:solidFill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pPr>
              <a:defRPr>
                <a:effectLst/>
              </a:defRPr>
            </a:pPr>
            <a:r>
              <a:t>使用说明</a:t>
            </a:r>
          </a:p>
        </p:txBody>
      </p:sp>
      <p:sp>
        <p:nvSpPr>
          <p:cNvPr id="102" name="Content Placeholder 4"/>
          <p:cNvSpPr txBox="1"/>
          <p:nvPr>
            <p:ph type="body" idx="1"/>
          </p:nvPr>
        </p:nvSpPr>
        <p:spPr>
          <a:xfrm>
            <a:off x="313723" y="953951"/>
            <a:ext cx="7961378" cy="525658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五、SQL脚本文件</a:t>
            </a:r>
          </a:p>
          <a:p>
            <a:pPr lvl="1" marL="561473" indent="-180473">
              <a:lnSpc>
                <a:spcPct val="120000"/>
              </a:lnSpc>
              <a:spcBef>
                <a:spcPts val="0"/>
              </a:spcBef>
              <a:buChar char="•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脚本文件只支持单数据库操作，并且在数据库Tab页下操作，用户无需填写use db</a:t>
            </a:r>
          </a:p>
          <a:p>
            <a:pPr lvl="1" marL="561473" indent="-180473">
              <a:lnSpc>
                <a:spcPct val="120000"/>
              </a:lnSpc>
              <a:spcBef>
                <a:spcPts val="0"/>
              </a:spcBef>
              <a:buChar char="•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脚本执行前，系统会进行权限、语法和内部规范的检查</a:t>
            </a:r>
          </a:p>
        </p:txBody>
      </p:sp>
      <p:pic>
        <p:nvPicPr>
          <p:cNvPr id="103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551" y="2697612"/>
            <a:ext cx="8207453" cy="30482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灯片编号占位符 2"/>
          <p:cNvSpPr txBox="1"/>
          <p:nvPr>
            <p:ph type="sldNum" sz="quarter" idx="2"/>
          </p:nvPr>
        </p:nvSpPr>
        <p:spPr>
          <a:xfrm>
            <a:off x="8534845" y="6356667"/>
            <a:ext cx="271019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>
                <a:latin typeface="ヒラギノ角ゴ Pro W3"/>
                <a:ea typeface="ヒラギノ角ゴ Pro W3"/>
                <a:cs typeface="ヒラギノ角ゴ Pro W3"/>
                <a:sym typeface="ヒラギノ角ゴ Pro W3"/>
              </a:rPr>
            </a:fld>
          </a:p>
        </p:txBody>
      </p:sp>
      <p:sp>
        <p:nvSpPr>
          <p:cNvPr id="106" name="标题 1"/>
          <p:cNvSpPr txBox="1"/>
          <p:nvPr>
            <p:ph type="title"/>
          </p:nvPr>
        </p:nvSpPr>
        <p:spPr>
          <a:xfrm>
            <a:off x="35496" y="-1"/>
            <a:ext cx="9036496" cy="8367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6600"/>
                </a:solidFill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pPr>
              <a:defRPr>
                <a:effectLst/>
              </a:defRPr>
            </a:pPr>
            <a:r>
              <a:t>沟通与改进</a:t>
            </a:r>
          </a:p>
        </p:txBody>
      </p:sp>
      <p:sp>
        <p:nvSpPr>
          <p:cNvPr id="107" name="Content Placeholder 4"/>
          <p:cNvSpPr txBox="1"/>
          <p:nvPr>
            <p:ph type="body" sz="quarter" idx="1"/>
          </p:nvPr>
        </p:nvSpPr>
        <p:spPr>
          <a:xfrm>
            <a:off x="158700" y="1032192"/>
            <a:ext cx="8790088" cy="12540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目前，DBTools还在试运行阶段，存在一些Bug和功能不完善的问题，大家可以通过Chatroom联系DBTools的开发人员进行反馈，如有建议或功能需求也可告知我们！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                  </a:t>
            </a:r>
            <a:r>
              <a:rPr>
                <a:solidFill>
                  <a:srgbClr val="FF2600"/>
                </a:solidFill>
              </a:rPr>
              <a:t>统一沟通平台：https://chatroom.pab.com.cn</a:t>
            </a:r>
          </a:p>
        </p:txBody>
      </p:sp>
      <p:pic>
        <p:nvPicPr>
          <p:cNvPr id="10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8803" y="2472148"/>
            <a:ext cx="6268397" cy="3441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13" y="2467309"/>
            <a:ext cx="4007487" cy="34508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"/>
          <p:cNvSpPr txBox="1"/>
          <p:nvPr/>
        </p:nvSpPr>
        <p:spPr>
          <a:xfrm>
            <a:off x="3921505" y="2708022"/>
            <a:ext cx="1300989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lnSpc>
                <a:spcPct val="150000"/>
              </a:lnSpc>
              <a:defRPr sz="3200">
                <a:solidFill>
                  <a:srgbClr val="FFFFFF"/>
                </a:solidFill>
                <a:latin typeface="华文楷体"/>
                <a:ea typeface="华文楷体"/>
                <a:cs typeface="华文楷体"/>
                <a:sym typeface="华文楷体"/>
              </a:defRPr>
            </a:pPr>
            <a:r>
              <a:t>Q &amp; A</a:t>
            </a:r>
          </a:p>
          <a:p>
            <a:pPr algn="ctr">
              <a:lnSpc>
                <a:spcPct val="150000"/>
              </a:lnSpc>
              <a:defRPr sz="3200">
                <a:solidFill>
                  <a:srgbClr val="FFFFFF"/>
                </a:solidFill>
                <a:latin typeface="华文楷体"/>
                <a:ea typeface="华文楷体"/>
                <a:cs typeface="华文楷体"/>
                <a:sym typeface="华文楷体"/>
              </a:defRPr>
            </a:pPr>
            <a:r>
              <a:t>谢谢</a:t>
            </a:r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2"/>
          <p:cNvSpPr txBox="1"/>
          <p:nvPr>
            <p:ph type="sldNum" sz="quarter" idx="2"/>
          </p:nvPr>
        </p:nvSpPr>
        <p:spPr>
          <a:xfrm>
            <a:off x="8618284" y="6356667"/>
            <a:ext cx="187580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>
                <a:latin typeface="ヒラギノ角ゴ Pro W3"/>
                <a:ea typeface="ヒラギノ角ゴ Pro W3"/>
                <a:cs typeface="ヒラギノ角ゴ Pro W3"/>
                <a:sym typeface="ヒラギノ角ゴ Pro W3"/>
              </a:rPr>
            </a:fld>
          </a:p>
        </p:txBody>
      </p:sp>
      <p:sp>
        <p:nvSpPr>
          <p:cNvPr id="51" name="标题 1"/>
          <p:cNvSpPr txBox="1"/>
          <p:nvPr>
            <p:ph type="title"/>
          </p:nvPr>
        </p:nvSpPr>
        <p:spPr>
          <a:xfrm>
            <a:off x="35496" y="-1"/>
            <a:ext cx="9036496" cy="83671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6600"/>
                </a:solidFill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pPr>
              <a:defRPr b="1">
                <a:effectLst/>
                <a:latin typeface="Arial"/>
                <a:ea typeface="Arial"/>
                <a:cs typeface="Arial"/>
                <a:sym typeface="Arial"/>
              </a:defRPr>
            </a:pPr>
            <a:r>
              <a:rPr b="0">
                <a:latin typeface="华文楷体"/>
                <a:ea typeface="华文楷体"/>
                <a:cs typeface="华文楷体"/>
                <a:sym typeface="华文楷体"/>
              </a:rPr>
              <a:t>目录</a:t>
            </a:r>
          </a:p>
        </p:txBody>
      </p:sp>
      <p:sp>
        <p:nvSpPr>
          <p:cNvPr id="52" name="Content Placeholder 4"/>
          <p:cNvSpPr txBox="1"/>
          <p:nvPr>
            <p:ph type="body" sz="half" idx="1"/>
          </p:nvPr>
        </p:nvSpPr>
        <p:spPr>
          <a:xfrm>
            <a:off x="2955519" y="1669695"/>
            <a:ext cx="4839875" cy="3771803"/>
          </a:xfrm>
          <a:prstGeom prst="rect">
            <a:avLst/>
          </a:prstGeom>
        </p:spPr>
        <p:txBody>
          <a:bodyPr/>
          <a:lstStyle/>
          <a:p>
            <a:pPr lvl="1" marL="612775" indent="-457200" defTabSz="228600">
              <a:lnSpc>
                <a:spcPct val="120000"/>
              </a:lnSpc>
              <a:spcBef>
                <a:spcPts val="500"/>
              </a:spcBef>
              <a:buClr>
                <a:srgbClr val="CC3300"/>
              </a:buClr>
              <a:buSzPct val="150000"/>
              <a:buAutoNum type="arabicPeriod" startAt="1"/>
              <a:tabLst>
                <a:tab pos="457200" algn="l"/>
                <a:tab pos="736600" algn="l"/>
              </a:tabLst>
              <a:defRPr b="1" sz="2400">
                <a:latin typeface="楷体"/>
                <a:ea typeface="楷体"/>
                <a:cs typeface="楷体"/>
                <a:sym typeface="楷体"/>
              </a:defRPr>
            </a:pPr>
            <a:r>
              <a:t>概述</a:t>
            </a:r>
          </a:p>
          <a:p>
            <a:pPr lvl="1" marL="612775" indent="-457200" defTabSz="228600">
              <a:lnSpc>
                <a:spcPct val="120000"/>
              </a:lnSpc>
              <a:spcBef>
                <a:spcPts val="500"/>
              </a:spcBef>
              <a:buClr>
                <a:srgbClr val="CC3300"/>
              </a:buClr>
              <a:buSzPct val="150000"/>
              <a:buAutoNum type="arabicPeriod" startAt="1"/>
              <a:tabLst>
                <a:tab pos="457200" algn="l"/>
                <a:tab pos="736600" algn="l"/>
              </a:tabLst>
              <a:defRPr b="1" sz="2400">
                <a:latin typeface="楷体"/>
                <a:ea typeface="楷体"/>
                <a:cs typeface="楷体"/>
                <a:sym typeface="楷体"/>
              </a:defRPr>
            </a:pPr>
            <a:r>
              <a:t>环境重分类</a:t>
            </a:r>
          </a:p>
          <a:p>
            <a:pPr lvl="1" marL="612775" indent="-457200" defTabSz="228600">
              <a:lnSpc>
                <a:spcPct val="120000"/>
              </a:lnSpc>
              <a:spcBef>
                <a:spcPts val="500"/>
              </a:spcBef>
              <a:buClr>
                <a:srgbClr val="CC3300"/>
              </a:buClr>
              <a:buSzPct val="150000"/>
              <a:buAutoNum type="arabicPeriod" startAt="1"/>
              <a:tabLst>
                <a:tab pos="457200" algn="l"/>
                <a:tab pos="736600" algn="l"/>
              </a:tabLst>
              <a:defRPr b="1" sz="2400">
                <a:latin typeface="楷体"/>
                <a:ea typeface="楷体"/>
                <a:cs typeface="楷体"/>
                <a:sym typeface="楷体"/>
              </a:defRPr>
            </a:pPr>
            <a:r>
              <a:t>角色与权限</a:t>
            </a:r>
          </a:p>
          <a:p>
            <a:pPr lvl="1" marL="612775" indent="-457200" defTabSz="228600">
              <a:lnSpc>
                <a:spcPct val="120000"/>
              </a:lnSpc>
              <a:spcBef>
                <a:spcPts val="500"/>
              </a:spcBef>
              <a:buClr>
                <a:srgbClr val="CC3300"/>
              </a:buClr>
              <a:buSzPct val="150000"/>
              <a:buAutoNum type="arabicPeriod" startAt="1"/>
              <a:tabLst>
                <a:tab pos="457200" algn="l"/>
                <a:tab pos="736600" algn="l"/>
              </a:tabLst>
              <a:defRPr b="1" sz="2400">
                <a:latin typeface="楷体"/>
                <a:ea typeface="楷体"/>
                <a:cs typeface="楷体"/>
                <a:sym typeface="楷体"/>
              </a:defRPr>
            </a:pPr>
            <a:r>
              <a:t>SQL规范</a:t>
            </a:r>
          </a:p>
          <a:p>
            <a:pPr lvl="1" marL="612775" indent="-457200" defTabSz="228600">
              <a:lnSpc>
                <a:spcPct val="120000"/>
              </a:lnSpc>
              <a:spcBef>
                <a:spcPts val="500"/>
              </a:spcBef>
              <a:buClr>
                <a:srgbClr val="CC3300"/>
              </a:buClr>
              <a:buSzPct val="150000"/>
              <a:buAutoNum type="arabicPeriod" startAt="1"/>
              <a:tabLst>
                <a:tab pos="457200" algn="l"/>
                <a:tab pos="736600" algn="l"/>
              </a:tabLst>
              <a:defRPr b="1" sz="2400">
                <a:latin typeface="楷体"/>
                <a:ea typeface="楷体"/>
                <a:cs typeface="楷体"/>
                <a:sym typeface="楷体"/>
              </a:defRPr>
            </a:pPr>
            <a:r>
              <a:t>使用说明</a:t>
            </a:r>
          </a:p>
          <a:p>
            <a:pPr lvl="1" marL="612775" indent="-457200" defTabSz="228600">
              <a:lnSpc>
                <a:spcPct val="120000"/>
              </a:lnSpc>
              <a:spcBef>
                <a:spcPts val="500"/>
              </a:spcBef>
              <a:buClr>
                <a:srgbClr val="CC3300"/>
              </a:buClr>
              <a:buSzPct val="150000"/>
              <a:buAutoNum type="arabicPeriod" startAt="1"/>
              <a:tabLst>
                <a:tab pos="457200" algn="l"/>
                <a:tab pos="736600" algn="l"/>
              </a:tabLst>
              <a:defRPr b="1" sz="2400">
                <a:latin typeface="楷体"/>
                <a:ea typeface="楷体"/>
                <a:cs typeface="楷体"/>
                <a:sym typeface="楷体"/>
              </a:defRPr>
            </a:pPr>
            <a:r>
              <a:t>沟通与改进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灯片编号占位符 2"/>
          <p:cNvSpPr txBox="1"/>
          <p:nvPr>
            <p:ph type="sldNum" sz="quarter" idx="2"/>
          </p:nvPr>
        </p:nvSpPr>
        <p:spPr>
          <a:xfrm>
            <a:off x="8618284" y="6356667"/>
            <a:ext cx="187580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>
                <a:latin typeface="ヒラギノ角ゴ Pro W3"/>
                <a:ea typeface="ヒラギノ角ゴ Pro W3"/>
                <a:cs typeface="ヒラギノ角ゴ Pro W3"/>
                <a:sym typeface="ヒラギノ角ゴ Pro W3"/>
              </a:rPr>
            </a:fld>
          </a:p>
        </p:txBody>
      </p:sp>
      <p:sp>
        <p:nvSpPr>
          <p:cNvPr id="55" name="标题 1"/>
          <p:cNvSpPr txBox="1"/>
          <p:nvPr>
            <p:ph type="title"/>
          </p:nvPr>
        </p:nvSpPr>
        <p:spPr>
          <a:xfrm>
            <a:off x="35496" y="-1"/>
            <a:ext cx="9036496" cy="8367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6600"/>
                </a:solidFill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pPr>
              <a:defRPr>
                <a:effectLst/>
              </a:defRPr>
            </a:pPr>
            <a:r>
              <a:t>DBTools概述</a:t>
            </a:r>
          </a:p>
        </p:txBody>
      </p:sp>
      <p:sp>
        <p:nvSpPr>
          <p:cNvPr id="56" name="Content Placeholder 4"/>
          <p:cNvSpPr txBox="1"/>
          <p:nvPr>
            <p:ph type="body" idx="1"/>
          </p:nvPr>
        </p:nvSpPr>
        <p:spPr>
          <a:xfrm>
            <a:off x="251519" y="908719"/>
            <a:ext cx="8712970" cy="5256586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AutoNum type="arabicPeriod" startAt="1"/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DBTools是一款MySQL数据库的Web客户端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AutoNum type="arabicPeriod" startAt="1"/>
              <a:defRPr b="1" sz="1400"/>
            </a:pPr>
            <a:r>
              <a:rPr>
                <a:latin typeface="Arial"/>
                <a:ea typeface="Arial"/>
                <a:cs typeface="Arial"/>
                <a:sym typeface="Arial"/>
              </a:rPr>
              <a:t>DBTools</a:t>
            </a:r>
            <a:r>
              <a:t>支持平安银行SQL规范，对SQL语法进行前置检查和合规处理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AutoNum type="arabicPeriod" startAt="1"/>
              <a:defRPr b="1" sz="1400"/>
            </a:pPr>
            <a:r>
              <a:t>DBTools为开发人员提供操作数据库的快捷通道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AutoNum type="arabicPeriod" startAt="1"/>
              <a:defRPr b="1" sz="1400"/>
            </a:pPr>
            <a:r>
              <a:t>DBTools将与发布系统共同提供SQL脚本变更发布服务，简化SQL脚本发布流程</a:t>
            </a:r>
          </a:p>
        </p:txBody>
      </p:sp>
      <p:pic>
        <p:nvPicPr>
          <p:cNvPr id="57" name="32-dbtools.png" descr="32-dbtool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256" y="3118573"/>
            <a:ext cx="9144001" cy="2170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2"/>
          <p:cNvSpPr txBox="1"/>
          <p:nvPr>
            <p:ph type="sldNum" sz="quarter" idx="2"/>
          </p:nvPr>
        </p:nvSpPr>
        <p:spPr>
          <a:xfrm>
            <a:off x="8617776" y="6356667"/>
            <a:ext cx="188088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>
                <a:latin typeface="ヒラギノ角ゴ Pro W3"/>
                <a:ea typeface="ヒラギノ角ゴ Pro W3"/>
                <a:cs typeface="ヒラギノ角ゴ Pro W3"/>
                <a:sym typeface="ヒラギノ角ゴ Pro W3"/>
              </a:rPr>
            </a:fld>
          </a:p>
        </p:txBody>
      </p:sp>
      <p:sp>
        <p:nvSpPr>
          <p:cNvPr id="60" name="标题 1"/>
          <p:cNvSpPr txBox="1"/>
          <p:nvPr>
            <p:ph type="title"/>
          </p:nvPr>
        </p:nvSpPr>
        <p:spPr>
          <a:xfrm>
            <a:off x="35496" y="-1"/>
            <a:ext cx="9036496" cy="8367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6600"/>
                </a:solidFill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pPr>
              <a:defRPr>
                <a:effectLst/>
              </a:defRPr>
            </a:pPr>
            <a:r>
              <a:t>DBTools概述</a:t>
            </a:r>
          </a:p>
        </p:txBody>
      </p:sp>
      <p:sp>
        <p:nvSpPr>
          <p:cNvPr id="61" name="Content Placeholder 4"/>
          <p:cNvSpPr txBox="1"/>
          <p:nvPr>
            <p:ph type="body" idx="1"/>
          </p:nvPr>
        </p:nvSpPr>
        <p:spPr>
          <a:xfrm>
            <a:off x="313723" y="953951"/>
            <a:ext cx="8712970" cy="525658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AutoNum type="arabicPeriod" startAt="1"/>
              <a:defRPr b="1" sz="1400"/>
            </a:pPr>
            <a:r>
              <a:t>DBTools</a:t>
            </a:r>
            <a:r>
              <a:rPr>
                <a:latin typeface="Arial"/>
                <a:ea typeface="Arial"/>
                <a:cs typeface="Arial"/>
                <a:sym typeface="Arial"/>
              </a:rPr>
              <a:t>提供哪些服务？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1" marL="0" indent="228600">
              <a:lnSpc>
                <a:spcPct val="150000"/>
              </a:lnSpc>
              <a:spcBef>
                <a:spcPts val="0"/>
              </a:spcBef>
              <a:buSzTx/>
              <a:buNone/>
              <a:defRPr sz="1100"/>
            </a:pPr>
            <a:r>
              <a:rPr>
                <a:latin typeface="Arial"/>
                <a:ea typeface="Arial"/>
                <a:cs typeface="Arial"/>
                <a:sym typeface="Arial"/>
              </a:rPr>
              <a:t>（1）数据库的基本操作：DDL&amp;DML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2" marL="902368" indent="-140368">
              <a:lnSpc>
                <a:spcPct val="150000"/>
              </a:lnSpc>
              <a:spcBef>
                <a:spcPts val="0"/>
              </a:spcBef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授权环境：支持DDL、DML操作，允许用户导入SQL脚本</a:t>
            </a:r>
          </a:p>
          <a:p>
            <a:pPr lvl="2" marL="902368" indent="-140368">
              <a:lnSpc>
                <a:spcPct val="150000"/>
              </a:lnSpc>
              <a:spcBef>
                <a:spcPts val="0"/>
              </a:spcBef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非授权环境：需要DBA授权操作权限，可根据库、表级别授权</a:t>
            </a:r>
          </a:p>
          <a:p>
            <a:pPr lvl="1" marL="0" indent="228600">
              <a:lnSpc>
                <a:spcPct val="150000"/>
              </a:lnSpc>
              <a:spcBef>
                <a:spcPts val="0"/>
              </a:spcBef>
              <a:buSzTx/>
              <a:buNone/>
              <a:defRPr sz="1100"/>
            </a:pPr>
            <a:r>
              <a:rPr>
                <a:latin typeface="Arial"/>
                <a:ea typeface="Arial"/>
                <a:cs typeface="Arial"/>
                <a:sym typeface="Arial"/>
              </a:rPr>
              <a:t>（2）数据库管理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2" marL="902368" indent="-140368">
              <a:lnSpc>
                <a:spcPct val="150000"/>
              </a:lnSpc>
              <a:spcBef>
                <a:spcPts val="0"/>
              </a:spcBef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数据库实例管理：</a:t>
            </a:r>
          </a:p>
          <a:p>
            <a:pPr lvl="2" marL="902368" indent="-140368">
              <a:lnSpc>
                <a:spcPct val="150000"/>
              </a:lnSpc>
              <a:spcBef>
                <a:spcPts val="0"/>
              </a:spcBef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用户权限管理：操作权限授权，分为DML、Select两类权限</a:t>
            </a:r>
          </a:p>
          <a:p>
            <a:pPr lvl="2" marL="902368" indent="-140368">
              <a:lnSpc>
                <a:spcPct val="150000"/>
              </a:lnSpc>
              <a:spcBef>
                <a:spcPts val="0"/>
              </a:spcBef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表结构默认字段：All DB Table Has Same Default Feilds</a:t>
            </a:r>
          </a:p>
          <a:p>
            <a:pPr lvl="1" marL="0" indent="228600">
              <a:lnSpc>
                <a:spcPct val="150000"/>
              </a:lnSpc>
              <a:spcBef>
                <a:spcPts val="0"/>
              </a:spcBef>
              <a:buSzTx/>
              <a:buNone/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（3）数据库脚本发布：</a:t>
            </a:r>
            <a:r>
              <a:rPr sz="1400">
                <a:solidFill>
                  <a:schemeClr val="accent3"/>
                </a:solidFill>
              </a:rPr>
              <a:t>后续版本</a:t>
            </a:r>
            <a:endParaRPr sz="140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AutoNum type="arabicPeriod" startAt="1"/>
              <a:defRPr b="1" sz="1400"/>
            </a:pPr>
            <a:r>
              <a:t>DBTools有哪些优势？</a:t>
            </a:r>
          </a:p>
          <a:p>
            <a:pPr lvl="1" marL="0" indent="228600">
              <a:lnSpc>
                <a:spcPct val="150000"/>
              </a:lnSpc>
              <a:spcBef>
                <a:spcPts val="0"/>
              </a:spcBef>
              <a:buSzTx/>
              <a:buNone/>
              <a:defRPr sz="1200"/>
            </a:pPr>
            <a:r>
              <a:t>（1）自研SqlValidator，支持平安银行内部的SQL规范</a:t>
            </a:r>
          </a:p>
          <a:p>
            <a:pPr lvl="1" marL="0" indent="228600">
              <a:lnSpc>
                <a:spcPct val="150000"/>
              </a:lnSpc>
              <a:spcBef>
                <a:spcPts val="0"/>
              </a:spcBef>
              <a:buSzTx/>
              <a:buNone/>
              <a:defRPr sz="1200"/>
            </a:pPr>
            <a:r>
              <a:t>（2）基于Web的MySQL客户端，简化开发使用MySQL的操作成本，无需登录堡垒机即可使用</a:t>
            </a:r>
          </a:p>
          <a:p>
            <a:pPr lvl="1" marL="0" indent="228600">
              <a:lnSpc>
                <a:spcPct val="150000"/>
              </a:lnSpc>
              <a:spcBef>
                <a:spcPts val="0"/>
              </a:spcBef>
              <a:buSzTx/>
              <a:buNone/>
              <a:defRPr sz="1200"/>
            </a:pPr>
            <a:r>
              <a:t>（3）重新分类DB环境，既方便开发人员使用，又利于DBA管控线上及重要节点的数据库脚本</a:t>
            </a:r>
          </a:p>
          <a:p>
            <a:pPr lvl="1" marL="0" indent="228600">
              <a:lnSpc>
                <a:spcPct val="150000"/>
              </a:lnSpc>
              <a:spcBef>
                <a:spcPts val="0"/>
              </a:spcBef>
              <a:buSzTx/>
              <a:buNone/>
              <a:defRPr sz="1200"/>
            </a:pPr>
            <a:r>
              <a:t>（4）单一操作入口，操作监控与分析，便于及时发现异常操作，有利于事后复盘和问题追踪</a:t>
            </a:r>
          </a:p>
          <a:p>
            <a:pPr lvl="1" marL="0" indent="228600">
              <a:lnSpc>
                <a:spcPct val="150000"/>
              </a:lnSpc>
              <a:spcBef>
                <a:spcPts val="0"/>
              </a:spcBef>
              <a:buSzTx/>
              <a:buNone/>
              <a:defRPr sz="1200">
                <a:solidFill>
                  <a:srgbClr val="942192"/>
                </a:solidFill>
              </a:defRPr>
            </a:pPr>
            <a:r>
              <a:t>（5）打通发布系统，提高DBA对数据库变更的感知能力，为版本成功发布保驾护航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2"/>
          <p:cNvSpPr txBox="1"/>
          <p:nvPr>
            <p:ph type="sldNum" sz="quarter" idx="2"/>
          </p:nvPr>
        </p:nvSpPr>
        <p:spPr>
          <a:xfrm>
            <a:off x="8618284" y="6356667"/>
            <a:ext cx="187580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>
                <a:latin typeface="ヒラギノ角ゴ Pro W3"/>
                <a:ea typeface="ヒラギノ角ゴ Pro W3"/>
                <a:cs typeface="ヒラギノ角ゴ Pro W3"/>
                <a:sym typeface="ヒラギノ角ゴ Pro W3"/>
              </a:rPr>
            </a:fld>
          </a:p>
        </p:txBody>
      </p:sp>
      <p:sp>
        <p:nvSpPr>
          <p:cNvPr id="64" name="标题 1"/>
          <p:cNvSpPr txBox="1"/>
          <p:nvPr>
            <p:ph type="title"/>
          </p:nvPr>
        </p:nvSpPr>
        <p:spPr>
          <a:xfrm>
            <a:off x="35496" y="-1"/>
            <a:ext cx="9036496" cy="8367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6600"/>
                </a:solidFill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pPr>
              <a:defRPr>
                <a:effectLst/>
              </a:defRPr>
            </a:pPr>
            <a:r>
              <a:t>DB环境重分类</a:t>
            </a:r>
          </a:p>
        </p:txBody>
      </p:sp>
      <p:sp>
        <p:nvSpPr>
          <p:cNvPr id="65" name="Content Placeholder 4"/>
          <p:cNvSpPr txBox="1"/>
          <p:nvPr>
            <p:ph type="body" idx="1"/>
          </p:nvPr>
        </p:nvSpPr>
        <p:spPr>
          <a:xfrm>
            <a:off x="197259" y="953951"/>
            <a:ext cx="8712970" cy="5256585"/>
          </a:xfrm>
          <a:prstGeom prst="rect">
            <a:avLst/>
          </a:prstGeom>
        </p:spPr>
        <p:txBody>
          <a:bodyPr/>
          <a:lstStyle/>
          <a:p>
            <a:pPr marL="140368" indent="-140368">
              <a:lnSpc>
                <a:spcPct val="150000"/>
              </a:lnSpc>
              <a:spcBef>
                <a:spcPts val="0"/>
              </a:spcBef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现状：没有统一的标准环境分类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AutoNum type="arabicPeriod" startAt="1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AutoNum type="arabicPeriod" startAt="2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AutoNum type="arabicPeriod" startAt="3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AutoNum type="arabicPeriod" startAt="4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AutoNum type="arabicPeriod" startAt="5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AutoNum type="arabicPeriod" startAt="6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AutoNum type="arabicPeriod" startAt="7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140368" indent="-140368">
              <a:lnSpc>
                <a:spcPct val="150000"/>
              </a:lnSpc>
              <a:spcBef>
                <a:spcPts val="0"/>
              </a:spcBef>
              <a:defRPr b="1" sz="1400"/>
            </a:pPr>
            <a:r>
              <a:t>分类：不引入新的环境标准，只针对DB环境分类授权</a:t>
            </a:r>
          </a:p>
        </p:txBody>
      </p:sp>
      <p:pic>
        <p:nvPicPr>
          <p:cNvPr id="66" name="27-混乱的环境.png" descr="27-混乱的环境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800" y="1331663"/>
            <a:ext cx="6300123" cy="203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28-环境重分类.png" descr="28-环境重分类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0262" y="3644555"/>
            <a:ext cx="5805198" cy="27743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2"/>
          <p:cNvSpPr txBox="1"/>
          <p:nvPr>
            <p:ph type="sldNum" sz="quarter" idx="2"/>
          </p:nvPr>
        </p:nvSpPr>
        <p:spPr>
          <a:xfrm>
            <a:off x="8618284" y="6356667"/>
            <a:ext cx="187580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>
                <a:latin typeface="ヒラギノ角ゴ Pro W3"/>
                <a:ea typeface="ヒラギノ角ゴ Pro W3"/>
                <a:cs typeface="ヒラギノ角ゴ Pro W3"/>
                <a:sym typeface="ヒラギノ角ゴ Pro W3"/>
              </a:rPr>
            </a:fld>
          </a:p>
        </p:txBody>
      </p:sp>
      <p:sp>
        <p:nvSpPr>
          <p:cNvPr id="70" name="标题 1"/>
          <p:cNvSpPr txBox="1"/>
          <p:nvPr>
            <p:ph type="title"/>
          </p:nvPr>
        </p:nvSpPr>
        <p:spPr>
          <a:xfrm>
            <a:off x="35496" y="-1"/>
            <a:ext cx="9036496" cy="8367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6600"/>
                </a:solidFill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pPr>
              <a:defRPr>
                <a:effectLst/>
              </a:defRPr>
            </a:pPr>
            <a:r>
              <a:t>角色与权限</a:t>
            </a:r>
          </a:p>
        </p:txBody>
      </p:sp>
      <p:sp>
        <p:nvSpPr>
          <p:cNvPr id="71" name="Content Placeholder 4"/>
          <p:cNvSpPr txBox="1"/>
          <p:nvPr>
            <p:ph type="body" sz="half" idx="1"/>
          </p:nvPr>
        </p:nvSpPr>
        <p:spPr>
          <a:xfrm>
            <a:off x="313723" y="953951"/>
            <a:ext cx="4219008" cy="525658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AutoNum type="arabicPeriod" startAt="1"/>
              <a:defRPr b="1" sz="1400"/>
            </a:pPr>
            <a:r>
              <a:t>DBTools</a:t>
            </a:r>
            <a:r>
              <a:rPr>
                <a:latin typeface="Arial"/>
                <a:ea typeface="Arial"/>
                <a:cs typeface="Arial"/>
                <a:sym typeface="Arial"/>
              </a:rPr>
              <a:t>角色分为三类：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1" marL="0" indent="228600">
              <a:lnSpc>
                <a:spcPct val="150000"/>
              </a:lnSpc>
              <a:spcBef>
                <a:spcPts val="0"/>
              </a:spcBef>
              <a:buSzTx/>
              <a:buNone/>
              <a:defRPr sz="1100"/>
            </a:pPr>
            <a:r>
              <a:rPr>
                <a:latin typeface="Arial"/>
                <a:ea typeface="Arial"/>
                <a:cs typeface="Arial"/>
                <a:sym typeface="Arial"/>
              </a:rPr>
              <a:t>（1）开发人员：</a:t>
            </a:r>
          </a:p>
          <a:p>
            <a:pPr lvl="1" marL="0" indent="228600">
              <a:lnSpc>
                <a:spcPct val="150000"/>
              </a:lnSpc>
              <a:spcBef>
                <a:spcPts val="0"/>
              </a:spcBef>
              <a:buSzTx/>
              <a:buNone/>
              <a:defRPr sz="1100"/>
            </a:pPr>
            <a:r>
              <a:rPr>
                <a:latin typeface="Arial"/>
                <a:ea typeface="Arial"/>
                <a:cs typeface="Arial"/>
                <a:sym typeface="Arial"/>
              </a:rPr>
              <a:t>（2）运营人员：</a:t>
            </a:r>
            <a:r>
              <a:t>负责发版的运维人员</a:t>
            </a:r>
          </a:p>
          <a:p>
            <a:pPr lvl="1" marL="0" indent="228600">
              <a:lnSpc>
                <a:spcPct val="150000"/>
              </a:lnSpc>
              <a:spcBef>
                <a:spcPts val="0"/>
              </a:spcBef>
              <a:buSzTx/>
              <a:buNone/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（3）DBA：</a:t>
            </a:r>
            <a:r>
              <a:rPr sz="1400">
                <a:solidFill>
                  <a:srgbClr val="FF2600"/>
                </a:solidFill>
              </a:rPr>
              <a:t>权限的全集</a:t>
            </a:r>
            <a:endParaRPr sz="140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AutoNum type="arabicPeriod" startAt="1"/>
              <a:defRPr b="1" sz="1400"/>
            </a:pPr>
            <a:r>
              <a:t>DBTools权限</a:t>
            </a:r>
          </a:p>
          <a:p>
            <a:pPr lvl="1" marL="0" indent="228600">
              <a:lnSpc>
                <a:spcPct val="150000"/>
              </a:lnSpc>
              <a:spcBef>
                <a:spcPts val="0"/>
              </a:spcBef>
              <a:buSzTx/>
              <a:buNone/>
              <a:defRPr sz="1200"/>
            </a:pPr>
            <a:r>
              <a:t>（1）默认权限</a:t>
            </a:r>
          </a:p>
          <a:p>
            <a:pPr lvl="2" marL="882315" indent="-120315">
              <a:lnSpc>
                <a:spcPct val="150000"/>
              </a:lnSpc>
              <a:spcBef>
                <a:spcPts val="0"/>
              </a:spcBef>
              <a:defRPr sz="1200"/>
            </a:pPr>
            <a:r>
              <a:t>开发人员：具有</a:t>
            </a:r>
            <a:r>
              <a:rPr b="1">
                <a:solidFill>
                  <a:srgbClr val="FF2600"/>
                </a:solidFill>
              </a:rPr>
              <a:t>授权环境</a:t>
            </a:r>
            <a:r>
              <a:t>的DB所有权限（创建数据库除外），可以创建表、修改表结构以及数据的Select、Update等</a:t>
            </a:r>
          </a:p>
          <a:p>
            <a:pPr lvl="2" marL="882315" indent="-120315">
              <a:lnSpc>
                <a:spcPct val="150000"/>
              </a:lnSpc>
              <a:spcBef>
                <a:spcPts val="0"/>
              </a:spcBef>
              <a:defRPr sz="1200"/>
            </a:pPr>
            <a:r>
              <a:t>运营人员：暂同开发人员</a:t>
            </a:r>
          </a:p>
          <a:p>
            <a:pPr lvl="1" marL="0" indent="228600">
              <a:lnSpc>
                <a:spcPct val="150000"/>
              </a:lnSpc>
              <a:spcBef>
                <a:spcPts val="0"/>
              </a:spcBef>
              <a:buSzTx/>
              <a:buNone/>
              <a:defRPr sz="1200"/>
            </a:pPr>
            <a:r>
              <a:t>（2）授予权限</a:t>
            </a:r>
          </a:p>
          <a:p>
            <a:pPr lvl="2" marL="0" indent="457200">
              <a:lnSpc>
                <a:spcPct val="150000"/>
              </a:lnSpc>
              <a:spcBef>
                <a:spcPts val="0"/>
              </a:spcBef>
              <a:buSzTx/>
              <a:buNone/>
              <a:defRPr sz="1200"/>
            </a:pPr>
            <a:r>
              <a:t>对于非授权环境下的DB操作权限，需要由DBA为指定人员分配权限，目前不支持“传递授权”操作。</a:t>
            </a:r>
          </a:p>
        </p:txBody>
      </p:sp>
      <p:pic>
        <p:nvPicPr>
          <p:cNvPr id="72" name="29-DBA授权.png" descr="29-DBA授权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9359" y="1195553"/>
            <a:ext cx="4524025" cy="47733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灯片编号占位符 2"/>
          <p:cNvSpPr txBox="1"/>
          <p:nvPr>
            <p:ph type="sldNum" sz="quarter" idx="2"/>
          </p:nvPr>
        </p:nvSpPr>
        <p:spPr>
          <a:xfrm>
            <a:off x="8618284" y="6356667"/>
            <a:ext cx="187580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>
                <a:latin typeface="ヒラギノ角ゴ Pro W3"/>
                <a:ea typeface="ヒラギノ角ゴ Pro W3"/>
                <a:cs typeface="ヒラギノ角ゴ Pro W3"/>
                <a:sym typeface="ヒラギノ角ゴ Pro W3"/>
              </a:rPr>
            </a:fld>
          </a:p>
        </p:txBody>
      </p:sp>
      <p:sp>
        <p:nvSpPr>
          <p:cNvPr id="75" name="标题 1"/>
          <p:cNvSpPr txBox="1"/>
          <p:nvPr>
            <p:ph type="title"/>
          </p:nvPr>
        </p:nvSpPr>
        <p:spPr>
          <a:xfrm>
            <a:off x="35496" y="-1"/>
            <a:ext cx="9036496" cy="8367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6600"/>
                </a:solidFill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pPr>
              <a:defRPr>
                <a:effectLst/>
              </a:defRPr>
            </a:pPr>
            <a:r>
              <a:t>SQL规范</a:t>
            </a:r>
          </a:p>
        </p:txBody>
      </p:sp>
      <p:sp>
        <p:nvSpPr>
          <p:cNvPr id="76" name="Content Placeholder 4"/>
          <p:cNvSpPr txBox="1"/>
          <p:nvPr>
            <p:ph type="body" idx="1"/>
          </p:nvPr>
        </p:nvSpPr>
        <p:spPr>
          <a:xfrm>
            <a:off x="313723" y="953951"/>
            <a:ext cx="8712970" cy="525658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AutoNum type="arabicPeriod" startAt="1"/>
              <a:defRPr b="1" sz="1400"/>
            </a:pPr>
          </a:p>
        </p:txBody>
      </p:sp>
      <p:pic>
        <p:nvPicPr>
          <p:cNvPr id="77" name="30-SQL规范.png" descr="30-SQL规范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142973"/>
            <a:ext cx="9144001" cy="4577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2"/>
          <p:cNvSpPr txBox="1"/>
          <p:nvPr>
            <p:ph type="sldNum" sz="quarter" idx="2"/>
          </p:nvPr>
        </p:nvSpPr>
        <p:spPr>
          <a:xfrm>
            <a:off x="8618284" y="6356667"/>
            <a:ext cx="187580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>
                <a:latin typeface="ヒラギノ角ゴ Pro W3"/>
                <a:ea typeface="ヒラギノ角ゴ Pro W3"/>
                <a:cs typeface="ヒラギノ角ゴ Pro W3"/>
                <a:sym typeface="ヒラギノ角ゴ Pro W3"/>
              </a:rPr>
            </a:fld>
          </a:p>
        </p:txBody>
      </p:sp>
      <p:sp>
        <p:nvSpPr>
          <p:cNvPr id="80" name="标题 1"/>
          <p:cNvSpPr txBox="1"/>
          <p:nvPr>
            <p:ph type="title"/>
          </p:nvPr>
        </p:nvSpPr>
        <p:spPr>
          <a:xfrm>
            <a:off x="53752" y="-28893"/>
            <a:ext cx="9036496" cy="8367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6600"/>
                </a:solidFill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pPr>
              <a:defRPr>
                <a:effectLst/>
              </a:defRPr>
            </a:pPr>
            <a:r>
              <a:t>SQL规范</a:t>
            </a:r>
          </a:p>
        </p:txBody>
      </p:sp>
      <p:sp>
        <p:nvSpPr>
          <p:cNvPr id="81" name="Content Placeholder 4"/>
          <p:cNvSpPr txBox="1"/>
          <p:nvPr>
            <p:ph type="body" idx="1"/>
          </p:nvPr>
        </p:nvSpPr>
        <p:spPr>
          <a:xfrm>
            <a:off x="313723" y="953951"/>
            <a:ext cx="8712970" cy="525658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AutoNum type="arabicPeriod" startAt="1"/>
              <a:defRPr b="1" sz="1400"/>
            </a:pPr>
          </a:p>
        </p:txBody>
      </p:sp>
      <p:pic>
        <p:nvPicPr>
          <p:cNvPr id="8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3916" y="1084894"/>
            <a:ext cx="7564286" cy="49946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灯片编号占位符 2"/>
          <p:cNvSpPr txBox="1"/>
          <p:nvPr>
            <p:ph type="sldNum" sz="quarter" idx="2"/>
          </p:nvPr>
        </p:nvSpPr>
        <p:spPr>
          <a:xfrm>
            <a:off x="8618284" y="6356667"/>
            <a:ext cx="187580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>
                <a:latin typeface="ヒラギノ角ゴ Pro W3"/>
                <a:ea typeface="ヒラギノ角ゴ Pro W3"/>
                <a:cs typeface="ヒラギノ角ゴ Pro W3"/>
                <a:sym typeface="ヒラギノ角ゴ Pro W3"/>
              </a:rPr>
            </a:fld>
          </a:p>
        </p:txBody>
      </p:sp>
      <p:sp>
        <p:nvSpPr>
          <p:cNvPr id="85" name="标题 1"/>
          <p:cNvSpPr txBox="1"/>
          <p:nvPr>
            <p:ph type="title"/>
          </p:nvPr>
        </p:nvSpPr>
        <p:spPr>
          <a:xfrm>
            <a:off x="35496" y="-1"/>
            <a:ext cx="9036496" cy="8367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6600"/>
                </a:solidFill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pPr>
              <a:defRPr>
                <a:effectLst/>
              </a:defRPr>
            </a:pPr>
            <a:r>
              <a:t>使用说明</a:t>
            </a:r>
          </a:p>
        </p:txBody>
      </p:sp>
      <p:sp>
        <p:nvSpPr>
          <p:cNvPr id="86" name="Content Placeholder 4"/>
          <p:cNvSpPr txBox="1"/>
          <p:nvPr>
            <p:ph type="body" idx="1"/>
          </p:nvPr>
        </p:nvSpPr>
        <p:spPr>
          <a:xfrm>
            <a:off x="313723" y="953951"/>
            <a:ext cx="7961378" cy="525658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一、数据库版本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1. </a:t>
            </a:r>
            <a:r>
              <a:t>DBTools</a:t>
            </a:r>
            <a:r>
              <a:t>目前仅支持MySQL5.7及其以上版本的数据库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2. </a:t>
            </a:r>
            <a:r>
              <a:t>DBTools只支持innodb数据库引擎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二、数据库创建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1. 数据库创建为DBA私有操作，不支持开发创建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2. 数据库必须填写“注释”信息</a:t>
            </a:r>
          </a:p>
        </p:txBody>
      </p:sp>
      <p:pic>
        <p:nvPicPr>
          <p:cNvPr id="87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0547" y="3700562"/>
            <a:ext cx="5960214" cy="1659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平安银行">
  <a:themeElements>
    <a:clrScheme name="平安银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05A23"/>
      </a:accent1>
      <a:accent2>
        <a:srgbClr val="006441"/>
      </a:accent2>
      <a:accent3>
        <a:srgbClr val="AF292E"/>
      </a:accent3>
      <a:accent4>
        <a:srgbClr val="BCBEC0"/>
      </a:accent4>
      <a:accent5>
        <a:srgbClr val="DAEDEF"/>
      </a:accent5>
      <a:accent6>
        <a:srgbClr val="707070"/>
      </a:accent6>
      <a:hlink>
        <a:srgbClr val="0000FF"/>
      </a:hlink>
      <a:folHlink>
        <a:srgbClr val="FF00FF"/>
      </a:folHlink>
    </a:clrScheme>
    <a:fontScheme name="平安银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平安银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平安银行">
  <a:themeElements>
    <a:clrScheme name="平安银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05A23"/>
      </a:accent1>
      <a:accent2>
        <a:srgbClr val="006441"/>
      </a:accent2>
      <a:accent3>
        <a:srgbClr val="AF292E"/>
      </a:accent3>
      <a:accent4>
        <a:srgbClr val="BCBEC0"/>
      </a:accent4>
      <a:accent5>
        <a:srgbClr val="DAEDEF"/>
      </a:accent5>
      <a:accent6>
        <a:srgbClr val="707070"/>
      </a:accent6>
      <a:hlink>
        <a:srgbClr val="0000FF"/>
      </a:hlink>
      <a:folHlink>
        <a:srgbClr val="FF00FF"/>
      </a:folHlink>
    </a:clrScheme>
    <a:fontScheme name="平安银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平安银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