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4" r:id="rId8"/>
    <p:sldId id="262" r:id="rId9"/>
    <p:sldId id="265" r:id="rId10"/>
    <p:sldId id="266" r:id="rId11"/>
    <p:sldId id="267" r:id="rId12"/>
    <p:sldId id="268" r:id="rId13"/>
    <p:sldId id="276" r:id="rId14"/>
    <p:sldId id="269" r:id="rId15"/>
    <p:sldId id="270" r:id="rId16"/>
    <p:sldId id="271" r:id="rId17"/>
    <p:sldId id="272" r:id="rId18"/>
    <p:sldId id="273" r:id="rId19"/>
    <p:sldId id="274" r:id="rId20"/>
    <p:sldId id="27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61"/>
    <p:restoredTop sz="94656"/>
  </p:normalViewPr>
  <p:slideViewPr>
    <p:cSldViewPr snapToGrid="0" snapToObjects="1">
      <p:cViewPr varScale="1">
        <p:scale>
          <a:sx n="140" d="100"/>
          <a:sy n="140" d="100"/>
        </p:scale>
        <p:origin x="15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kumimoji="1" lang="en-US" altLang="zh-CN" smtClean="0"/>
              <a:t>Click to edit Master title style</a:t>
            </a:r>
            <a:endParaRPr kumimoji="1"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zh-CN" smtClean="0"/>
              <a:t>Click to edit Master subtitle style</a:t>
            </a:r>
            <a:endParaRPr kumimoji="1" lang="zh-CN" altLang="en-US"/>
          </a:p>
        </p:txBody>
      </p:sp>
      <p:sp>
        <p:nvSpPr>
          <p:cNvPr id="4" name="Date Placeholder 3"/>
          <p:cNvSpPr>
            <a:spLocks noGrp="1"/>
          </p:cNvSpPr>
          <p:nvPr>
            <p:ph type="dt" sz="half" idx="10"/>
          </p:nvPr>
        </p:nvSpPr>
        <p:spPr/>
        <p:txBody>
          <a:bodyPr/>
          <a:lstStyle/>
          <a:p>
            <a:fld id="{B69D0921-EC8A-6B4F-9F69-3805001AC6E2}" type="datetimeFigureOut">
              <a:rPr kumimoji="1" lang="zh-CN" altLang="en-US" smtClean="0"/>
              <a:t>2021/3/13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95D9830-3631-F143-8169-18B4CAE78045}" type="slidenum">
              <a:rPr kumimoji="1" lang="zh-CN" altLang="en-US" smtClean="0"/>
              <a:t>‹#›</a:t>
            </a:fld>
            <a:endParaRPr kumimoji="1" lang="zh-CN" altLang="en-US"/>
          </a:p>
        </p:txBody>
      </p:sp>
    </p:spTree>
    <p:extLst>
      <p:ext uri="{BB962C8B-B14F-4D97-AF65-F5344CB8AC3E}">
        <p14:creationId xmlns:p14="http://schemas.microsoft.com/office/powerpoint/2010/main" val="2072530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smtClean="0"/>
              <a:t>Click to edit Master title style</a:t>
            </a:r>
            <a:endParaRPr kumimoji="1" lang="zh-CN" altLang="en-US"/>
          </a:p>
        </p:txBody>
      </p:sp>
      <p:sp>
        <p:nvSpPr>
          <p:cNvPr id="3" name="Vertical Text Placeholder 2"/>
          <p:cNvSpPr>
            <a:spLocks noGrp="1"/>
          </p:cNvSpPr>
          <p:nvPr>
            <p:ph type="body" orient="vert" idx="1"/>
          </p:nvPr>
        </p:nvSpPr>
        <p:spPr/>
        <p:txBody>
          <a:bodyPr vert="eaVert"/>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4" name="Date Placeholder 3"/>
          <p:cNvSpPr>
            <a:spLocks noGrp="1"/>
          </p:cNvSpPr>
          <p:nvPr>
            <p:ph type="dt" sz="half" idx="10"/>
          </p:nvPr>
        </p:nvSpPr>
        <p:spPr/>
        <p:txBody>
          <a:bodyPr/>
          <a:lstStyle/>
          <a:p>
            <a:fld id="{B69D0921-EC8A-6B4F-9F69-3805001AC6E2}" type="datetimeFigureOut">
              <a:rPr kumimoji="1" lang="zh-CN" altLang="en-US" smtClean="0"/>
              <a:t>2021/3/13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95D9830-3631-F143-8169-18B4CAE78045}" type="slidenum">
              <a:rPr kumimoji="1" lang="zh-CN" altLang="en-US" smtClean="0"/>
              <a:t>‹#›</a:t>
            </a:fld>
            <a:endParaRPr kumimoji="1" lang="zh-CN" altLang="en-US"/>
          </a:p>
        </p:txBody>
      </p:sp>
    </p:spTree>
    <p:extLst>
      <p:ext uri="{BB962C8B-B14F-4D97-AF65-F5344CB8AC3E}">
        <p14:creationId xmlns:p14="http://schemas.microsoft.com/office/powerpoint/2010/main" val="182105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kumimoji="1" lang="en-US" altLang="zh-CN" smtClean="0"/>
              <a:t>Click to edit Master title style</a:t>
            </a:r>
            <a:endParaRPr kumimoji="1"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4" name="Date Placeholder 3"/>
          <p:cNvSpPr>
            <a:spLocks noGrp="1"/>
          </p:cNvSpPr>
          <p:nvPr>
            <p:ph type="dt" sz="half" idx="10"/>
          </p:nvPr>
        </p:nvSpPr>
        <p:spPr/>
        <p:txBody>
          <a:bodyPr/>
          <a:lstStyle/>
          <a:p>
            <a:fld id="{B69D0921-EC8A-6B4F-9F69-3805001AC6E2}" type="datetimeFigureOut">
              <a:rPr kumimoji="1" lang="zh-CN" altLang="en-US" smtClean="0"/>
              <a:t>2021/3/13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95D9830-3631-F143-8169-18B4CAE78045}" type="slidenum">
              <a:rPr kumimoji="1" lang="zh-CN" altLang="en-US" smtClean="0"/>
              <a:t>‹#›</a:t>
            </a:fld>
            <a:endParaRPr kumimoji="1" lang="zh-CN" altLang="en-US"/>
          </a:p>
        </p:txBody>
      </p:sp>
    </p:spTree>
    <p:extLst>
      <p:ext uri="{BB962C8B-B14F-4D97-AF65-F5344CB8AC3E}">
        <p14:creationId xmlns:p14="http://schemas.microsoft.com/office/powerpoint/2010/main" val="489160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smtClean="0"/>
              <a:t>Click to edit Master title style</a:t>
            </a:r>
            <a:endParaRPr kumimoji="1" lang="zh-CN" altLang="en-US"/>
          </a:p>
        </p:txBody>
      </p:sp>
      <p:sp>
        <p:nvSpPr>
          <p:cNvPr id="3" name="Content Placeholder 2"/>
          <p:cNvSpPr>
            <a:spLocks noGrp="1"/>
          </p:cNvSpPr>
          <p:nvPr>
            <p:ph idx="1"/>
          </p:nvPr>
        </p:nvSpPr>
        <p:spPr/>
        <p:txBody>
          <a:bodyPr/>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4" name="Date Placeholder 3"/>
          <p:cNvSpPr>
            <a:spLocks noGrp="1"/>
          </p:cNvSpPr>
          <p:nvPr>
            <p:ph type="dt" sz="half" idx="10"/>
          </p:nvPr>
        </p:nvSpPr>
        <p:spPr/>
        <p:txBody>
          <a:bodyPr/>
          <a:lstStyle/>
          <a:p>
            <a:fld id="{B69D0921-EC8A-6B4F-9F69-3805001AC6E2}" type="datetimeFigureOut">
              <a:rPr kumimoji="1" lang="zh-CN" altLang="en-US" smtClean="0"/>
              <a:t>2021/3/13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95D9830-3631-F143-8169-18B4CAE78045}" type="slidenum">
              <a:rPr kumimoji="1" lang="zh-CN" altLang="en-US" smtClean="0"/>
              <a:t>‹#›</a:t>
            </a:fld>
            <a:endParaRPr kumimoji="1" lang="zh-CN" altLang="en-US"/>
          </a:p>
        </p:txBody>
      </p:sp>
    </p:spTree>
    <p:extLst>
      <p:ext uri="{BB962C8B-B14F-4D97-AF65-F5344CB8AC3E}">
        <p14:creationId xmlns:p14="http://schemas.microsoft.com/office/powerpoint/2010/main" val="193596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kumimoji="1" lang="en-US" altLang="zh-CN" smtClean="0"/>
              <a:t>Click to edit Master title style</a:t>
            </a:r>
            <a:endParaRPr kumimoji="1"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zh-CN" smtClean="0"/>
              <a:t>Click to edit Master text styles</a:t>
            </a:r>
          </a:p>
        </p:txBody>
      </p:sp>
      <p:sp>
        <p:nvSpPr>
          <p:cNvPr id="4" name="Date Placeholder 3"/>
          <p:cNvSpPr>
            <a:spLocks noGrp="1"/>
          </p:cNvSpPr>
          <p:nvPr>
            <p:ph type="dt" sz="half" idx="10"/>
          </p:nvPr>
        </p:nvSpPr>
        <p:spPr/>
        <p:txBody>
          <a:bodyPr/>
          <a:lstStyle/>
          <a:p>
            <a:fld id="{B69D0921-EC8A-6B4F-9F69-3805001AC6E2}" type="datetimeFigureOut">
              <a:rPr kumimoji="1" lang="zh-CN" altLang="en-US" smtClean="0"/>
              <a:t>2021/3/13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95D9830-3631-F143-8169-18B4CAE78045}" type="slidenum">
              <a:rPr kumimoji="1" lang="zh-CN" altLang="en-US" smtClean="0"/>
              <a:t>‹#›</a:t>
            </a:fld>
            <a:endParaRPr kumimoji="1" lang="zh-CN" altLang="en-US"/>
          </a:p>
        </p:txBody>
      </p:sp>
    </p:spTree>
    <p:extLst>
      <p:ext uri="{BB962C8B-B14F-4D97-AF65-F5344CB8AC3E}">
        <p14:creationId xmlns:p14="http://schemas.microsoft.com/office/powerpoint/2010/main" val="543593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smtClean="0"/>
              <a:t>Click to edit Master title style</a:t>
            </a:r>
            <a:endParaRPr kumimoji="1" lang="zh-CN" altLang="en-US"/>
          </a:p>
        </p:txBody>
      </p:sp>
      <p:sp>
        <p:nvSpPr>
          <p:cNvPr id="3" name="Content Placeholder 2"/>
          <p:cNvSpPr>
            <a:spLocks noGrp="1"/>
          </p:cNvSpPr>
          <p:nvPr>
            <p:ph sz="half" idx="1"/>
          </p:nvPr>
        </p:nvSpPr>
        <p:spPr>
          <a:xfrm>
            <a:off x="838200" y="1825625"/>
            <a:ext cx="5181600" cy="4351338"/>
          </a:xfrm>
        </p:spPr>
        <p:txBody>
          <a:bodyPr/>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4" name="Content Placeholder 3"/>
          <p:cNvSpPr>
            <a:spLocks noGrp="1"/>
          </p:cNvSpPr>
          <p:nvPr>
            <p:ph sz="half" idx="2"/>
          </p:nvPr>
        </p:nvSpPr>
        <p:spPr>
          <a:xfrm>
            <a:off x="6172200" y="1825625"/>
            <a:ext cx="5181600" cy="4351338"/>
          </a:xfrm>
        </p:spPr>
        <p:txBody>
          <a:bodyPr/>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5" name="Date Placeholder 4"/>
          <p:cNvSpPr>
            <a:spLocks noGrp="1"/>
          </p:cNvSpPr>
          <p:nvPr>
            <p:ph type="dt" sz="half" idx="10"/>
          </p:nvPr>
        </p:nvSpPr>
        <p:spPr/>
        <p:txBody>
          <a:bodyPr/>
          <a:lstStyle/>
          <a:p>
            <a:fld id="{B69D0921-EC8A-6B4F-9F69-3805001AC6E2}" type="datetimeFigureOut">
              <a:rPr kumimoji="1" lang="zh-CN" altLang="en-US" smtClean="0"/>
              <a:t>2021/3/13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95D9830-3631-F143-8169-18B4CAE78045}" type="slidenum">
              <a:rPr kumimoji="1" lang="zh-CN" altLang="en-US" smtClean="0"/>
              <a:t>‹#›</a:t>
            </a:fld>
            <a:endParaRPr kumimoji="1" lang="zh-CN" altLang="en-US"/>
          </a:p>
        </p:txBody>
      </p:sp>
    </p:spTree>
    <p:extLst>
      <p:ext uri="{BB962C8B-B14F-4D97-AF65-F5344CB8AC3E}">
        <p14:creationId xmlns:p14="http://schemas.microsoft.com/office/powerpoint/2010/main" val="772839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kumimoji="1" lang="en-US" altLang="zh-CN" smtClean="0"/>
              <a:t>Click to edit Master title style</a:t>
            </a:r>
            <a:endParaRPr kumimoji="1"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7" name="Date Placeholder 6"/>
          <p:cNvSpPr>
            <a:spLocks noGrp="1"/>
          </p:cNvSpPr>
          <p:nvPr>
            <p:ph type="dt" sz="half" idx="10"/>
          </p:nvPr>
        </p:nvSpPr>
        <p:spPr/>
        <p:txBody>
          <a:bodyPr/>
          <a:lstStyle/>
          <a:p>
            <a:fld id="{B69D0921-EC8A-6B4F-9F69-3805001AC6E2}" type="datetimeFigureOut">
              <a:rPr kumimoji="1" lang="zh-CN" altLang="en-US" smtClean="0"/>
              <a:t>2021/3/13</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095D9830-3631-F143-8169-18B4CAE78045}" type="slidenum">
              <a:rPr kumimoji="1" lang="zh-CN" altLang="en-US" smtClean="0"/>
              <a:t>‹#›</a:t>
            </a:fld>
            <a:endParaRPr kumimoji="1" lang="zh-CN" altLang="en-US"/>
          </a:p>
        </p:txBody>
      </p:sp>
    </p:spTree>
    <p:extLst>
      <p:ext uri="{BB962C8B-B14F-4D97-AF65-F5344CB8AC3E}">
        <p14:creationId xmlns:p14="http://schemas.microsoft.com/office/powerpoint/2010/main" val="1130076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smtClean="0"/>
              <a:t>Click to edit Master title style</a:t>
            </a:r>
            <a:endParaRPr kumimoji="1" lang="zh-CN" altLang="en-US"/>
          </a:p>
        </p:txBody>
      </p:sp>
      <p:sp>
        <p:nvSpPr>
          <p:cNvPr id="3" name="Date Placeholder 2"/>
          <p:cNvSpPr>
            <a:spLocks noGrp="1"/>
          </p:cNvSpPr>
          <p:nvPr>
            <p:ph type="dt" sz="half" idx="10"/>
          </p:nvPr>
        </p:nvSpPr>
        <p:spPr/>
        <p:txBody>
          <a:bodyPr/>
          <a:lstStyle/>
          <a:p>
            <a:fld id="{B69D0921-EC8A-6B4F-9F69-3805001AC6E2}" type="datetimeFigureOut">
              <a:rPr kumimoji="1" lang="zh-CN" altLang="en-US" smtClean="0"/>
              <a:t>2021/3/13</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095D9830-3631-F143-8169-18B4CAE78045}" type="slidenum">
              <a:rPr kumimoji="1" lang="zh-CN" altLang="en-US" smtClean="0"/>
              <a:t>‹#›</a:t>
            </a:fld>
            <a:endParaRPr kumimoji="1" lang="zh-CN" altLang="en-US"/>
          </a:p>
        </p:txBody>
      </p:sp>
    </p:spTree>
    <p:extLst>
      <p:ext uri="{BB962C8B-B14F-4D97-AF65-F5344CB8AC3E}">
        <p14:creationId xmlns:p14="http://schemas.microsoft.com/office/powerpoint/2010/main" val="856832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9D0921-EC8A-6B4F-9F69-3805001AC6E2}" type="datetimeFigureOut">
              <a:rPr kumimoji="1" lang="zh-CN" altLang="en-US" smtClean="0"/>
              <a:t>2021/3/13</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095D9830-3631-F143-8169-18B4CAE78045}" type="slidenum">
              <a:rPr kumimoji="1" lang="zh-CN" altLang="en-US" smtClean="0"/>
              <a:t>‹#›</a:t>
            </a:fld>
            <a:endParaRPr kumimoji="1" lang="zh-CN" altLang="en-US"/>
          </a:p>
        </p:txBody>
      </p:sp>
    </p:spTree>
    <p:extLst>
      <p:ext uri="{BB962C8B-B14F-4D97-AF65-F5344CB8AC3E}">
        <p14:creationId xmlns:p14="http://schemas.microsoft.com/office/powerpoint/2010/main" val="1899705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kumimoji="1" lang="en-US" altLang="zh-CN" smtClean="0"/>
              <a:t>Click to edit Master title style</a:t>
            </a:r>
            <a:endParaRPr kumimoji="1"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zh-CN" smtClean="0"/>
              <a:t>Click to edit Master text styles</a:t>
            </a:r>
          </a:p>
        </p:txBody>
      </p:sp>
      <p:sp>
        <p:nvSpPr>
          <p:cNvPr id="5" name="Date Placeholder 4"/>
          <p:cNvSpPr>
            <a:spLocks noGrp="1"/>
          </p:cNvSpPr>
          <p:nvPr>
            <p:ph type="dt" sz="half" idx="10"/>
          </p:nvPr>
        </p:nvSpPr>
        <p:spPr/>
        <p:txBody>
          <a:bodyPr/>
          <a:lstStyle/>
          <a:p>
            <a:fld id="{B69D0921-EC8A-6B4F-9F69-3805001AC6E2}" type="datetimeFigureOut">
              <a:rPr kumimoji="1" lang="zh-CN" altLang="en-US" smtClean="0"/>
              <a:t>2021/3/13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95D9830-3631-F143-8169-18B4CAE78045}" type="slidenum">
              <a:rPr kumimoji="1" lang="zh-CN" altLang="en-US" smtClean="0"/>
              <a:t>‹#›</a:t>
            </a:fld>
            <a:endParaRPr kumimoji="1" lang="zh-CN" altLang="en-US"/>
          </a:p>
        </p:txBody>
      </p:sp>
    </p:spTree>
    <p:extLst>
      <p:ext uri="{BB962C8B-B14F-4D97-AF65-F5344CB8AC3E}">
        <p14:creationId xmlns:p14="http://schemas.microsoft.com/office/powerpoint/2010/main" val="1708504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kumimoji="1" lang="en-US" altLang="zh-CN" smtClean="0"/>
              <a:t>Click to edit Master title style</a:t>
            </a:r>
            <a:endParaRPr kumimoji="1"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zh-CN" smtClean="0"/>
              <a:t>Click to edit Master text styles</a:t>
            </a:r>
          </a:p>
        </p:txBody>
      </p:sp>
      <p:sp>
        <p:nvSpPr>
          <p:cNvPr id="5" name="Date Placeholder 4"/>
          <p:cNvSpPr>
            <a:spLocks noGrp="1"/>
          </p:cNvSpPr>
          <p:nvPr>
            <p:ph type="dt" sz="half" idx="10"/>
          </p:nvPr>
        </p:nvSpPr>
        <p:spPr/>
        <p:txBody>
          <a:bodyPr/>
          <a:lstStyle/>
          <a:p>
            <a:fld id="{B69D0921-EC8A-6B4F-9F69-3805001AC6E2}" type="datetimeFigureOut">
              <a:rPr kumimoji="1" lang="zh-CN" altLang="en-US" smtClean="0"/>
              <a:t>2021/3/13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95D9830-3631-F143-8169-18B4CAE78045}" type="slidenum">
              <a:rPr kumimoji="1" lang="zh-CN" altLang="en-US" smtClean="0"/>
              <a:t>‹#›</a:t>
            </a:fld>
            <a:endParaRPr kumimoji="1" lang="zh-CN" altLang="en-US"/>
          </a:p>
        </p:txBody>
      </p:sp>
    </p:spTree>
    <p:extLst>
      <p:ext uri="{BB962C8B-B14F-4D97-AF65-F5344CB8AC3E}">
        <p14:creationId xmlns:p14="http://schemas.microsoft.com/office/powerpoint/2010/main" val="8351362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en-US" altLang="zh-CN" smtClean="0"/>
              <a:t>Click to edit Master title style</a:t>
            </a:r>
            <a:endParaRPr kumimoji="1"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9D0921-EC8A-6B4F-9F69-3805001AC6E2}" type="datetimeFigureOut">
              <a:rPr kumimoji="1" lang="zh-CN" altLang="en-US" smtClean="0"/>
              <a:t>2021/3/13</a:t>
            </a:fld>
            <a:endParaRPr kumimoji="1"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D9830-3631-F143-8169-18B4CAE78045}" type="slidenum">
              <a:rPr kumimoji="1" lang="zh-CN" altLang="en-US" smtClean="0"/>
              <a:t>‹#›</a:t>
            </a:fld>
            <a:endParaRPr kumimoji="1" lang="zh-CN" altLang="en-US"/>
          </a:p>
        </p:txBody>
      </p:sp>
    </p:spTree>
    <p:extLst>
      <p:ext uri="{BB962C8B-B14F-4D97-AF65-F5344CB8AC3E}">
        <p14:creationId xmlns:p14="http://schemas.microsoft.com/office/powerpoint/2010/main" val="1243100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ocl.us/new_york_datas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ocl.us/new_york_datase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kumimoji="1" lang="en-US" altLang="zh-CN" sz="4000" b="1" dirty="0" smtClean="0">
                <a:latin typeface="Times New Roman" charset="0"/>
                <a:ea typeface="Times New Roman" charset="0"/>
                <a:cs typeface="Times New Roman" charset="0"/>
              </a:rPr>
              <a:t>Explore</a:t>
            </a:r>
            <a:r>
              <a:rPr kumimoji="1" lang="zh-CN" altLang="en-US" sz="4000" b="1" dirty="0" smtClean="0">
                <a:latin typeface="Times New Roman" charset="0"/>
                <a:ea typeface="Times New Roman" charset="0"/>
                <a:cs typeface="Times New Roman" charset="0"/>
              </a:rPr>
              <a:t> </a:t>
            </a:r>
            <a:r>
              <a:rPr kumimoji="1" lang="en-US" altLang="zh-CN" sz="4000" b="1" dirty="0" smtClean="0">
                <a:latin typeface="Times New Roman" charset="0"/>
                <a:ea typeface="Times New Roman" charset="0"/>
                <a:cs typeface="Times New Roman" charset="0"/>
              </a:rPr>
              <a:t>where</a:t>
            </a:r>
            <a:r>
              <a:rPr kumimoji="1" lang="zh-CN" altLang="en-US" sz="4000" b="1" dirty="0" smtClean="0">
                <a:latin typeface="Times New Roman" charset="0"/>
                <a:ea typeface="Times New Roman" charset="0"/>
                <a:cs typeface="Times New Roman" charset="0"/>
              </a:rPr>
              <a:t> </a:t>
            </a:r>
            <a:r>
              <a:rPr kumimoji="1" lang="en-US" altLang="zh-CN" sz="4000" b="1" dirty="0" smtClean="0">
                <a:latin typeface="Times New Roman" charset="0"/>
                <a:ea typeface="Times New Roman" charset="0"/>
                <a:cs typeface="Times New Roman" charset="0"/>
              </a:rPr>
              <a:t>to</a:t>
            </a:r>
            <a:r>
              <a:rPr kumimoji="1" lang="zh-CN" altLang="en-US" sz="4000" b="1" dirty="0" smtClean="0">
                <a:latin typeface="Times New Roman" charset="0"/>
                <a:ea typeface="Times New Roman" charset="0"/>
                <a:cs typeface="Times New Roman" charset="0"/>
              </a:rPr>
              <a:t> </a:t>
            </a:r>
            <a:r>
              <a:rPr kumimoji="1" lang="en-US" altLang="zh-CN" sz="4000" b="1" dirty="0" smtClean="0">
                <a:latin typeface="Times New Roman" charset="0"/>
                <a:ea typeface="Times New Roman" charset="0"/>
                <a:cs typeface="Times New Roman" charset="0"/>
              </a:rPr>
              <a:t>open</a:t>
            </a:r>
            <a:r>
              <a:rPr kumimoji="1" lang="zh-CN" altLang="en-US" sz="4000" b="1" dirty="0" smtClean="0">
                <a:latin typeface="Times New Roman" charset="0"/>
                <a:ea typeface="Times New Roman" charset="0"/>
                <a:cs typeface="Times New Roman" charset="0"/>
              </a:rPr>
              <a:t> </a:t>
            </a:r>
            <a:r>
              <a:rPr kumimoji="1" lang="en-US" altLang="zh-CN" sz="4000" b="1" dirty="0" smtClean="0">
                <a:latin typeface="Times New Roman" charset="0"/>
                <a:ea typeface="Times New Roman" charset="0"/>
                <a:cs typeface="Times New Roman" charset="0"/>
              </a:rPr>
              <a:t>a</a:t>
            </a:r>
            <a:r>
              <a:rPr kumimoji="1" lang="zh-CN" altLang="en-US" sz="4000" b="1" dirty="0" smtClean="0">
                <a:latin typeface="Times New Roman" charset="0"/>
                <a:ea typeface="Times New Roman" charset="0"/>
                <a:cs typeface="Times New Roman" charset="0"/>
              </a:rPr>
              <a:t> </a:t>
            </a:r>
            <a:r>
              <a:rPr kumimoji="1" lang="en-US" altLang="zh-CN" sz="4000" b="1" dirty="0" smtClean="0">
                <a:latin typeface="Times New Roman" charset="0"/>
                <a:ea typeface="Times New Roman" charset="0"/>
                <a:cs typeface="Times New Roman" charset="0"/>
              </a:rPr>
              <a:t>Chinese</a:t>
            </a:r>
            <a:r>
              <a:rPr kumimoji="1" lang="zh-CN" altLang="en-US" sz="4000" b="1" dirty="0" smtClean="0">
                <a:latin typeface="Times New Roman" charset="0"/>
                <a:ea typeface="Times New Roman" charset="0"/>
                <a:cs typeface="Times New Roman" charset="0"/>
              </a:rPr>
              <a:t> </a:t>
            </a:r>
            <a:r>
              <a:rPr kumimoji="1" lang="en-US" altLang="zh-CN" sz="4000" b="1" dirty="0" smtClean="0">
                <a:latin typeface="Times New Roman" charset="0"/>
                <a:ea typeface="Times New Roman" charset="0"/>
                <a:cs typeface="Times New Roman" charset="0"/>
              </a:rPr>
              <a:t>restaurant</a:t>
            </a:r>
            <a:r>
              <a:rPr kumimoji="1" lang="zh-CN" altLang="en-US" sz="4000" b="1" dirty="0" smtClean="0">
                <a:latin typeface="Times New Roman" charset="0"/>
                <a:ea typeface="Times New Roman" charset="0"/>
                <a:cs typeface="Times New Roman" charset="0"/>
              </a:rPr>
              <a:t> </a:t>
            </a:r>
            <a:r>
              <a:rPr kumimoji="1" lang="en-US" altLang="zh-CN" sz="4000" b="1" dirty="0" smtClean="0">
                <a:latin typeface="Times New Roman" charset="0"/>
                <a:ea typeface="Times New Roman" charset="0"/>
                <a:cs typeface="Times New Roman" charset="0"/>
              </a:rPr>
              <a:t>in</a:t>
            </a:r>
            <a:r>
              <a:rPr kumimoji="1" lang="zh-CN" altLang="en-US" sz="4000" b="1" dirty="0" smtClean="0">
                <a:latin typeface="Times New Roman" charset="0"/>
                <a:ea typeface="Times New Roman" charset="0"/>
                <a:cs typeface="Times New Roman" charset="0"/>
              </a:rPr>
              <a:t> </a:t>
            </a:r>
            <a:r>
              <a:rPr kumimoji="1" lang="en-US" altLang="zh-CN" sz="4000" b="1" dirty="0" smtClean="0">
                <a:latin typeface="Times New Roman" charset="0"/>
                <a:ea typeface="Times New Roman" charset="0"/>
                <a:cs typeface="Times New Roman" charset="0"/>
              </a:rPr>
              <a:t>Queens,</a:t>
            </a:r>
            <a:r>
              <a:rPr kumimoji="1" lang="zh-CN" altLang="en-US" sz="4000" b="1" dirty="0" smtClean="0">
                <a:latin typeface="Times New Roman" charset="0"/>
                <a:ea typeface="Times New Roman" charset="0"/>
                <a:cs typeface="Times New Roman" charset="0"/>
              </a:rPr>
              <a:t> </a:t>
            </a:r>
            <a:r>
              <a:rPr kumimoji="1" lang="en-US" altLang="zh-CN" sz="4000" b="1" dirty="0" smtClean="0">
                <a:latin typeface="Times New Roman" charset="0"/>
                <a:ea typeface="Times New Roman" charset="0"/>
                <a:cs typeface="Times New Roman" charset="0"/>
              </a:rPr>
              <a:t>NY</a:t>
            </a:r>
            <a:endParaRPr kumimoji="1" lang="zh-CN" altLang="en-US" sz="4000" b="1" dirty="0">
              <a:latin typeface="Times New Roman" charset="0"/>
              <a:ea typeface="Times New Roman" charset="0"/>
              <a:cs typeface="Times New Roman" charset="0"/>
            </a:endParaRPr>
          </a:p>
        </p:txBody>
      </p:sp>
      <p:sp>
        <p:nvSpPr>
          <p:cNvPr id="3" name="Subtitle 2"/>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828249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en-US" altLang="zh-CN" sz="3000" b="1" dirty="0" smtClean="0">
                <a:latin typeface="Times New Roman" charset="0"/>
                <a:ea typeface="Times New Roman" charset="0"/>
                <a:cs typeface="Times New Roman" charset="0"/>
              </a:rPr>
              <a:t>3.</a:t>
            </a:r>
            <a:r>
              <a:rPr kumimoji="1" lang="zh-CN" altLang="en-US" sz="3000" b="1" dirty="0" smtClean="0">
                <a:latin typeface="Times New Roman" charset="0"/>
                <a:ea typeface="Times New Roman" charset="0"/>
                <a:cs typeface="Times New Roman" charset="0"/>
              </a:rPr>
              <a:t> </a:t>
            </a:r>
            <a:r>
              <a:rPr kumimoji="1" lang="en-US" altLang="zh-CN" sz="3000" b="1" dirty="0" smtClean="0">
                <a:latin typeface="Times New Roman" charset="0"/>
                <a:ea typeface="Times New Roman" charset="0"/>
                <a:cs typeface="Times New Roman" charset="0"/>
              </a:rPr>
              <a:t>Filter</a:t>
            </a:r>
            <a:r>
              <a:rPr kumimoji="1" lang="zh-CN" altLang="en-US" sz="3000" b="1" dirty="0" smtClean="0">
                <a:latin typeface="Times New Roman" charset="0"/>
                <a:ea typeface="Times New Roman" charset="0"/>
                <a:cs typeface="Times New Roman" charset="0"/>
              </a:rPr>
              <a:t> </a:t>
            </a:r>
            <a:r>
              <a:rPr kumimoji="1" lang="en-US" altLang="zh-CN" sz="3000" b="1" dirty="0" smtClean="0">
                <a:latin typeface="Times New Roman" charset="0"/>
                <a:ea typeface="Times New Roman" charset="0"/>
                <a:cs typeface="Times New Roman" charset="0"/>
              </a:rPr>
              <a:t>data</a:t>
            </a:r>
            <a:r>
              <a:rPr kumimoji="1" lang="zh-CN" altLang="en-US" sz="3000" b="1" dirty="0" smtClean="0">
                <a:latin typeface="Times New Roman" charset="0"/>
                <a:ea typeface="Times New Roman" charset="0"/>
                <a:cs typeface="Times New Roman" charset="0"/>
              </a:rPr>
              <a:t> </a:t>
            </a:r>
            <a:r>
              <a:rPr kumimoji="1" lang="en-US" altLang="zh-CN" sz="3000" b="1" dirty="0" smtClean="0">
                <a:latin typeface="Times New Roman" charset="0"/>
                <a:ea typeface="Times New Roman" charset="0"/>
                <a:cs typeface="Times New Roman" charset="0"/>
              </a:rPr>
              <a:t>(choose</a:t>
            </a:r>
            <a:r>
              <a:rPr kumimoji="1" lang="zh-CN" altLang="en-US" sz="3000" b="1" dirty="0" smtClean="0">
                <a:latin typeface="Times New Roman" charset="0"/>
                <a:ea typeface="Times New Roman" charset="0"/>
                <a:cs typeface="Times New Roman" charset="0"/>
              </a:rPr>
              <a:t> </a:t>
            </a:r>
            <a:r>
              <a:rPr kumimoji="1" lang="en-US" altLang="zh-CN" sz="3000" b="1" dirty="0" smtClean="0">
                <a:latin typeface="Times New Roman" charset="0"/>
                <a:ea typeface="Times New Roman" charset="0"/>
                <a:cs typeface="Times New Roman" charset="0"/>
              </a:rPr>
              <a:t>only</a:t>
            </a:r>
            <a:r>
              <a:rPr kumimoji="1" lang="zh-CN" altLang="en-US" sz="3000" b="1" dirty="0" smtClean="0">
                <a:latin typeface="Times New Roman" charset="0"/>
                <a:ea typeface="Times New Roman" charset="0"/>
                <a:cs typeface="Times New Roman" charset="0"/>
              </a:rPr>
              <a:t> </a:t>
            </a:r>
            <a:r>
              <a:rPr kumimoji="1" lang="en-US" altLang="zh-CN" sz="3000" b="1" dirty="0" smtClean="0">
                <a:latin typeface="Times New Roman" charset="0"/>
                <a:ea typeface="Times New Roman" charset="0"/>
                <a:cs typeface="Times New Roman" charset="0"/>
              </a:rPr>
              <a:t>Asian</a:t>
            </a:r>
            <a:r>
              <a:rPr kumimoji="1" lang="zh-CN" altLang="en-US" sz="3000" b="1" dirty="0" smtClean="0">
                <a:latin typeface="Times New Roman" charset="0"/>
                <a:ea typeface="Times New Roman" charset="0"/>
                <a:cs typeface="Times New Roman" charset="0"/>
              </a:rPr>
              <a:t> </a:t>
            </a:r>
            <a:r>
              <a:rPr kumimoji="1" lang="en-US" altLang="zh-CN" sz="3000" b="1" dirty="0" smtClean="0">
                <a:latin typeface="Times New Roman" charset="0"/>
                <a:ea typeface="Times New Roman" charset="0"/>
                <a:cs typeface="Times New Roman" charset="0"/>
              </a:rPr>
              <a:t>and</a:t>
            </a:r>
            <a:r>
              <a:rPr kumimoji="1" lang="zh-CN" altLang="en-US" sz="3000" b="1" dirty="0" smtClean="0">
                <a:latin typeface="Times New Roman" charset="0"/>
                <a:ea typeface="Times New Roman" charset="0"/>
                <a:cs typeface="Times New Roman" charset="0"/>
              </a:rPr>
              <a:t> </a:t>
            </a:r>
            <a:r>
              <a:rPr kumimoji="1" lang="en-US" altLang="zh-CN" sz="3000" b="1" dirty="0" smtClean="0">
                <a:latin typeface="Times New Roman" charset="0"/>
                <a:ea typeface="Times New Roman" charset="0"/>
                <a:cs typeface="Times New Roman" charset="0"/>
              </a:rPr>
              <a:t>Chinese</a:t>
            </a:r>
            <a:r>
              <a:rPr kumimoji="1" lang="zh-CN" altLang="en-US" sz="3000" b="1" dirty="0" smtClean="0">
                <a:latin typeface="Times New Roman" charset="0"/>
                <a:ea typeface="Times New Roman" charset="0"/>
                <a:cs typeface="Times New Roman" charset="0"/>
              </a:rPr>
              <a:t> </a:t>
            </a:r>
            <a:r>
              <a:rPr kumimoji="1" lang="en-US" altLang="zh-CN" sz="3000" b="1" dirty="0" smtClean="0">
                <a:latin typeface="Times New Roman" charset="0"/>
                <a:ea typeface="Times New Roman" charset="0"/>
                <a:cs typeface="Times New Roman" charset="0"/>
              </a:rPr>
              <a:t>Restaurants)</a:t>
            </a:r>
            <a:endParaRPr kumimoji="1" lang="zh-CN" altLang="en-US" sz="3000" b="1" dirty="0">
              <a:latin typeface="Times New Roman" charset="0"/>
              <a:ea typeface="Times New Roman" charset="0"/>
              <a:cs typeface="Times New Roman" charset="0"/>
            </a:endParaRPr>
          </a:p>
        </p:txBody>
      </p:sp>
      <p:pic>
        <p:nvPicPr>
          <p:cNvPr id="4" name="Picture 3" descr="../../../Desktop/Screen%20Shot%202021-03-13%20at%201.51.56%20PM.p"/>
          <p:cNvPicPr/>
          <p:nvPr/>
        </p:nvPicPr>
        <p:blipFill>
          <a:blip r:embed="rId2">
            <a:extLst>
              <a:ext uri="{28A0092B-C50C-407E-A947-70E740481C1C}">
                <a14:useLocalDpi xmlns:a14="http://schemas.microsoft.com/office/drawing/2010/main" val="0"/>
              </a:ext>
            </a:extLst>
          </a:blip>
          <a:srcRect/>
          <a:stretch>
            <a:fillRect/>
          </a:stretch>
        </p:blipFill>
        <p:spPr bwMode="auto">
          <a:xfrm>
            <a:off x="957263" y="1690688"/>
            <a:ext cx="10115549" cy="4152900"/>
          </a:xfrm>
          <a:prstGeom prst="rect">
            <a:avLst/>
          </a:prstGeom>
          <a:noFill/>
          <a:ln>
            <a:noFill/>
          </a:ln>
        </p:spPr>
      </p:pic>
    </p:spTree>
    <p:extLst>
      <p:ext uri="{BB962C8B-B14F-4D97-AF65-F5344CB8AC3E}">
        <p14:creationId xmlns:p14="http://schemas.microsoft.com/office/powerpoint/2010/main" val="447994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sz="3000" dirty="0" smtClean="0">
                <a:latin typeface="Times New Roman" charset="0"/>
                <a:ea typeface="Times New Roman" charset="0"/>
                <a:cs typeface="Times New Roman" charset="0"/>
              </a:rPr>
              <a:t>4.</a:t>
            </a:r>
            <a:r>
              <a:rPr kumimoji="1" lang="zh-CN" altLang="en-US" sz="3000" dirty="0" smtClean="0">
                <a:latin typeface="Times New Roman" charset="0"/>
                <a:ea typeface="Times New Roman" charset="0"/>
                <a:cs typeface="Times New Roman" charset="0"/>
              </a:rPr>
              <a:t> </a:t>
            </a:r>
            <a:r>
              <a:rPr lang="en-US" altLang="zh-CN" sz="3000" dirty="0">
                <a:latin typeface="Times New Roman" charset="0"/>
                <a:ea typeface="Times New Roman" charset="0"/>
                <a:cs typeface="Times New Roman" charset="0"/>
              </a:rPr>
              <a:t>run </a:t>
            </a:r>
            <a:r>
              <a:rPr lang="en-US" altLang="zh-CN" sz="3000" dirty="0" err="1">
                <a:latin typeface="Times New Roman" charset="0"/>
                <a:ea typeface="Times New Roman" charset="0"/>
                <a:cs typeface="Times New Roman" charset="0"/>
              </a:rPr>
              <a:t>KMean</a:t>
            </a:r>
            <a:r>
              <a:rPr lang="en-US" altLang="zh-CN" sz="3000" dirty="0">
                <a:latin typeface="Times New Roman" charset="0"/>
                <a:ea typeface="Times New Roman" charset="0"/>
                <a:cs typeface="Times New Roman" charset="0"/>
              </a:rPr>
              <a:t> clustering to analyze the data</a:t>
            </a:r>
            <a:r>
              <a:rPr lang="en-US" altLang="zh-CN" sz="3000" dirty="0" smtClean="0">
                <a:effectLst/>
                <a:latin typeface="Times New Roman" charset="0"/>
                <a:ea typeface="Times New Roman" charset="0"/>
                <a:cs typeface="Times New Roman" charset="0"/>
              </a:rPr>
              <a:t> </a:t>
            </a:r>
            <a:endParaRPr kumimoji="1" lang="zh-CN" altLang="en-US" sz="3000" dirty="0">
              <a:latin typeface="Times New Roman" charset="0"/>
              <a:ea typeface="Times New Roman" charset="0"/>
              <a:cs typeface="Times New Roman" charset="0"/>
            </a:endParaRPr>
          </a:p>
        </p:txBody>
      </p:sp>
      <p:pic>
        <p:nvPicPr>
          <p:cNvPr id="4" name="Picture 3" descr="../../../Desktop/Screen%20Shot%202021-03-13%20at%201.53.17%20PM.p"/>
          <p:cNvPicPr/>
          <p:nvPr/>
        </p:nvPicPr>
        <p:blipFill rotWithShape="1">
          <a:blip r:embed="rId2">
            <a:extLst>
              <a:ext uri="{28A0092B-C50C-407E-A947-70E740481C1C}">
                <a14:useLocalDpi xmlns:a14="http://schemas.microsoft.com/office/drawing/2010/main" val="0"/>
              </a:ext>
            </a:extLst>
          </a:blip>
          <a:srcRect r="39099"/>
          <a:stretch/>
        </p:blipFill>
        <p:spPr bwMode="auto">
          <a:xfrm>
            <a:off x="1785937" y="1471613"/>
            <a:ext cx="7072313" cy="4943474"/>
          </a:xfrm>
          <a:prstGeom prst="rect">
            <a:avLst/>
          </a:prstGeom>
          <a:noFill/>
          <a:ln>
            <a:noFill/>
          </a:ln>
        </p:spPr>
      </p:pic>
    </p:spTree>
    <p:extLst>
      <p:ext uri="{BB962C8B-B14F-4D97-AF65-F5344CB8AC3E}">
        <p14:creationId xmlns:p14="http://schemas.microsoft.com/office/powerpoint/2010/main" val="1181727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esktop/Screen%20Shot%202021-03-13%20at%201.57.05%20PM.p"/>
          <p:cNvPicPr/>
          <p:nvPr/>
        </p:nvPicPr>
        <p:blipFill rotWithShape="1">
          <a:blip r:embed="rId2">
            <a:extLst>
              <a:ext uri="{28A0092B-C50C-407E-A947-70E740481C1C}">
                <a14:useLocalDpi xmlns:a14="http://schemas.microsoft.com/office/drawing/2010/main" val="0"/>
              </a:ext>
            </a:extLst>
          </a:blip>
          <a:srcRect r="8510"/>
          <a:stretch/>
        </p:blipFill>
        <p:spPr bwMode="auto">
          <a:xfrm>
            <a:off x="5088572" y="3436620"/>
            <a:ext cx="6684328" cy="2316480"/>
          </a:xfrm>
          <a:prstGeom prst="rect">
            <a:avLst/>
          </a:prstGeom>
          <a:noFill/>
          <a:ln>
            <a:noFill/>
          </a:ln>
          <a:extLst>
            <a:ext uri="{53640926-AAD7-44D8-BBD7-CCE9431645EC}">
              <a14:shadowObscured xmlns:a14="http://schemas.microsoft.com/office/drawing/2010/main"/>
            </a:ext>
          </a:extLst>
        </p:spPr>
      </p:pic>
      <p:sp>
        <p:nvSpPr>
          <p:cNvPr id="3" name="Content Placeholder 2"/>
          <p:cNvSpPr>
            <a:spLocks noGrp="1"/>
          </p:cNvSpPr>
          <p:nvPr>
            <p:ph idx="1"/>
          </p:nvPr>
        </p:nvSpPr>
        <p:spPr>
          <a:xfrm>
            <a:off x="538162" y="439737"/>
            <a:ext cx="10515600" cy="4351338"/>
          </a:xfrm>
        </p:spPr>
        <p:txBody>
          <a:bodyPr/>
          <a:lstStyle/>
          <a:p>
            <a:r>
              <a:rPr lang="en-US" altLang="zh-CN" sz="2400" dirty="0">
                <a:latin typeface="Times New Roman" charset="0"/>
                <a:ea typeface="Times New Roman" charset="0"/>
                <a:cs typeface="Times New Roman" charset="0"/>
              </a:rPr>
              <a:t>cluster 0 has the highest density of the Chinese restaurant</a:t>
            </a:r>
          </a:p>
          <a:p>
            <a:r>
              <a:rPr lang="en-US" altLang="zh-CN" sz="2400" dirty="0">
                <a:latin typeface="Times New Roman" charset="0"/>
                <a:ea typeface="Times New Roman" charset="0"/>
                <a:cs typeface="Times New Roman" charset="0"/>
              </a:rPr>
              <a:t>cluster 2 has the medium density of the Chinese restaurant</a:t>
            </a:r>
          </a:p>
          <a:p>
            <a:r>
              <a:rPr lang="en-US" altLang="zh-CN" sz="2400" dirty="0">
                <a:latin typeface="Times New Roman" charset="0"/>
                <a:ea typeface="Times New Roman" charset="0"/>
                <a:cs typeface="Times New Roman" charset="0"/>
              </a:rPr>
              <a:t>cluster 1 has the lowest density of the Chinese restaurant</a:t>
            </a:r>
            <a:r>
              <a:rPr lang="en-US" altLang="zh-CN" sz="2400" dirty="0" smtClean="0">
                <a:latin typeface="Times New Roman" charset="0"/>
                <a:ea typeface="Times New Roman" charset="0"/>
                <a:cs typeface="Times New Roman" charset="0"/>
              </a:rPr>
              <a:t>.</a:t>
            </a:r>
            <a:endParaRPr kumimoji="1" lang="zh-CN" altLang="en-US" sz="2400" dirty="0">
              <a:latin typeface="Times New Roman" charset="0"/>
              <a:ea typeface="Times New Roman" charset="0"/>
              <a:cs typeface="Times New Roman" charset="0"/>
            </a:endParaRPr>
          </a:p>
        </p:txBody>
      </p:sp>
      <p:pic>
        <p:nvPicPr>
          <p:cNvPr id="4" name="Picture 3" descr="../../../Desktop/Screen%20Shot%202021-03-13%20at%201.56.40%20PM.p"/>
          <p:cNvPicPr/>
          <p:nvPr/>
        </p:nvPicPr>
        <p:blipFill>
          <a:blip r:embed="rId3">
            <a:extLst>
              <a:ext uri="{28A0092B-C50C-407E-A947-70E740481C1C}">
                <a14:useLocalDpi xmlns:a14="http://schemas.microsoft.com/office/drawing/2010/main" val="0"/>
              </a:ext>
            </a:extLst>
          </a:blip>
          <a:srcRect/>
          <a:stretch>
            <a:fillRect/>
          </a:stretch>
        </p:blipFill>
        <p:spPr bwMode="auto">
          <a:xfrm>
            <a:off x="0" y="1935162"/>
            <a:ext cx="6619876" cy="2322513"/>
          </a:xfrm>
          <a:prstGeom prst="rect">
            <a:avLst/>
          </a:prstGeom>
          <a:noFill/>
          <a:ln>
            <a:noFill/>
          </a:ln>
        </p:spPr>
      </p:pic>
      <p:pic>
        <p:nvPicPr>
          <p:cNvPr id="5" name="Picture 4" descr="../../../Desktop/Screen%20Shot%202021-03-13%20at%201.57.15%20PM.p"/>
          <p:cNvPicPr/>
          <p:nvPr/>
        </p:nvPicPr>
        <p:blipFill>
          <a:blip r:embed="rId4">
            <a:extLst>
              <a:ext uri="{28A0092B-C50C-407E-A947-70E740481C1C}">
                <a14:useLocalDpi xmlns:a14="http://schemas.microsoft.com/office/drawing/2010/main" val="0"/>
              </a:ext>
            </a:extLst>
          </a:blip>
          <a:srcRect/>
          <a:stretch>
            <a:fillRect/>
          </a:stretch>
        </p:blipFill>
        <p:spPr bwMode="auto">
          <a:xfrm>
            <a:off x="0" y="4257675"/>
            <a:ext cx="6505576" cy="2457450"/>
          </a:xfrm>
          <a:prstGeom prst="rect">
            <a:avLst/>
          </a:prstGeom>
          <a:noFill/>
          <a:ln>
            <a:noFill/>
          </a:ln>
        </p:spPr>
      </p:pic>
    </p:spTree>
    <p:extLst>
      <p:ext uri="{BB962C8B-B14F-4D97-AF65-F5344CB8AC3E}">
        <p14:creationId xmlns:p14="http://schemas.microsoft.com/office/powerpoint/2010/main" val="1871790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0424" y="2157032"/>
            <a:ext cx="9337560" cy="4371784"/>
          </a:xfrm>
        </p:spPr>
      </p:pic>
      <p:sp>
        <p:nvSpPr>
          <p:cNvPr id="5" name="TextBox 4"/>
          <p:cNvSpPr txBox="1"/>
          <p:nvPr/>
        </p:nvSpPr>
        <p:spPr>
          <a:xfrm>
            <a:off x="371856" y="310896"/>
            <a:ext cx="4044697" cy="1569660"/>
          </a:xfrm>
          <a:prstGeom prst="rect">
            <a:avLst/>
          </a:prstGeom>
          <a:noFill/>
        </p:spPr>
        <p:txBody>
          <a:bodyPr wrap="none" rtlCol="0">
            <a:spAutoFit/>
          </a:bodyPr>
          <a:lstStyle/>
          <a:p>
            <a:r>
              <a:rPr kumimoji="1" lang="en-US" altLang="zh-CN" sz="2400" dirty="0" smtClean="0">
                <a:latin typeface="Times New Roman" charset="0"/>
                <a:ea typeface="Times New Roman" charset="0"/>
                <a:cs typeface="Times New Roman" charset="0"/>
              </a:rPr>
              <a:t>Distribution</a:t>
            </a:r>
            <a:r>
              <a:rPr kumimoji="1" lang="zh-CN" altLang="en-US" sz="2400" dirty="0" smtClean="0">
                <a:latin typeface="Times New Roman" charset="0"/>
                <a:ea typeface="Times New Roman" charset="0"/>
                <a:cs typeface="Times New Roman" charset="0"/>
              </a:rPr>
              <a:t> </a:t>
            </a:r>
            <a:r>
              <a:rPr kumimoji="1" lang="en-US" altLang="zh-CN" sz="2400" dirty="0" smtClean="0">
                <a:latin typeface="Times New Roman" charset="0"/>
                <a:ea typeface="Times New Roman" charset="0"/>
                <a:cs typeface="Times New Roman" charset="0"/>
              </a:rPr>
              <a:t>of</a:t>
            </a:r>
            <a:r>
              <a:rPr kumimoji="1" lang="zh-CN" altLang="en-US" sz="2400" dirty="0" smtClean="0">
                <a:latin typeface="Times New Roman" charset="0"/>
                <a:ea typeface="Times New Roman" charset="0"/>
                <a:cs typeface="Times New Roman" charset="0"/>
              </a:rPr>
              <a:t> </a:t>
            </a:r>
            <a:r>
              <a:rPr kumimoji="1" lang="en-US" altLang="zh-CN" sz="2400" dirty="0" smtClean="0">
                <a:latin typeface="Times New Roman" charset="0"/>
                <a:ea typeface="Times New Roman" charset="0"/>
                <a:cs typeface="Times New Roman" charset="0"/>
              </a:rPr>
              <a:t>these</a:t>
            </a:r>
            <a:r>
              <a:rPr kumimoji="1" lang="zh-CN" altLang="en-US" sz="2400" dirty="0" smtClean="0">
                <a:latin typeface="Times New Roman" charset="0"/>
                <a:ea typeface="Times New Roman" charset="0"/>
                <a:cs typeface="Times New Roman" charset="0"/>
              </a:rPr>
              <a:t> </a:t>
            </a:r>
            <a:r>
              <a:rPr kumimoji="1" lang="en-US" altLang="zh-CN" sz="2400" dirty="0">
                <a:latin typeface="Times New Roman" charset="0"/>
                <a:ea typeface="Times New Roman" charset="0"/>
                <a:cs typeface="Times New Roman" charset="0"/>
              </a:rPr>
              <a:t>3</a:t>
            </a:r>
            <a:r>
              <a:rPr kumimoji="1" lang="zh-CN" altLang="en-US" sz="2400" dirty="0" smtClean="0">
                <a:latin typeface="Times New Roman" charset="0"/>
                <a:ea typeface="Times New Roman" charset="0"/>
                <a:cs typeface="Times New Roman" charset="0"/>
              </a:rPr>
              <a:t> </a:t>
            </a:r>
            <a:r>
              <a:rPr kumimoji="1" lang="en-US" altLang="zh-CN" sz="2400" dirty="0" smtClean="0">
                <a:latin typeface="Times New Roman" charset="0"/>
                <a:ea typeface="Times New Roman" charset="0"/>
                <a:cs typeface="Times New Roman" charset="0"/>
              </a:rPr>
              <a:t>clusters:</a:t>
            </a:r>
          </a:p>
          <a:p>
            <a:r>
              <a:rPr kumimoji="1" lang="en-US" altLang="zh-CN" sz="2400" dirty="0" smtClean="0">
                <a:latin typeface="Times New Roman" charset="0"/>
                <a:ea typeface="Times New Roman" charset="0"/>
                <a:cs typeface="Times New Roman" charset="0"/>
              </a:rPr>
              <a:t>Cluster</a:t>
            </a:r>
            <a:r>
              <a:rPr kumimoji="1" lang="zh-CN" altLang="en-US" sz="2400" dirty="0" smtClean="0">
                <a:latin typeface="Times New Roman" charset="0"/>
                <a:ea typeface="Times New Roman" charset="0"/>
                <a:cs typeface="Times New Roman" charset="0"/>
              </a:rPr>
              <a:t> </a:t>
            </a:r>
            <a:r>
              <a:rPr kumimoji="1" lang="en-US" altLang="zh-CN" sz="2400" dirty="0" smtClean="0">
                <a:latin typeface="Times New Roman" charset="0"/>
                <a:ea typeface="Times New Roman" charset="0"/>
                <a:cs typeface="Times New Roman" charset="0"/>
              </a:rPr>
              <a:t>0:</a:t>
            </a:r>
            <a:r>
              <a:rPr kumimoji="1" lang="zh-CN" altLang="en-US" sz="2400" dirty="0" smtClean="0">
                <a:latin typeface="Times New Roman" charset="0"/>
                <a:ea typeface="Times New Roman" charset="0"/>
                <a:cs typeface="Times New Roman" charset="0"/>
              </a:rPr>
              <a:t> </a:t>
            </a:r>
            <a:r>
              <a:rPr kumimoji="1" lang="en-US" altLang="zh-CN" sz="2400" dirty="0" smtClean="0">
                <a:latin typeface="Times New Roman" charset="0"/>
                <a:ea typeface="Times New Roman" charset="0"/>
                <a:cs typeface="Times New Roman" charset="0"/>
              </a:rPr>
              <a:t>red</a:t>
            </a:r>
            <a:r>
              <a:rPr kumimoji="1" lang="zh-CN" altLang="en-US" sz="2400" dirty="0" smtClean="0">
                <a:latin typeface="Times New Roman" charset="0"/>
                <a:ea typeface="Times New Roman" charset="0"/>
                <a:cs typeface="Times New Roman" charset="0"/>
              </a:rPr>
              <a:t> </a:t>
            </a:r>
            <a:r>
              <a:rPr kumimoji="1" lang="en-US" altLang="zh-CN" sz="2400" dirty="0" smtClean="0">
                <a:latin typeface="Times New Roman" charset="0"/>
                <a:ea typeface="Times New Roman" charset="0"/>
                <a:cs typeface="Times New Roman" charset="0"/>
              </a:rPr>
              <a:t>circle</a:t>
            </a:r>
          </a:p>
          <a:p>
            <a:r>
              <a:rPr kumimoji="1" lang="en-US" altLang="zh-CN" sz="2400" dirty="0">
                <a:latin typeface="Times New Roman" charset="0"/>
                <a:ea typeface="Times New Roman" charset="0"/>
                <a:cs typeface="Times New Roman" charset="0"/>
              </a:rPr>
              <a:t>C</a:t>
            </a:r>
            <a:r>
              <a:rPr kumimoji="1" lang="en-US" altLang="zh-CN" sz="2400" dirty="0" smtClean="0">
                <a:latin typeface="Times New Roman" charset="0"/>
                <a:ea typeface="Times New Roman" charset="0"/>
                <a:cs typeface="Times New Roman" charset="0"/>
              </a:rPr>
              <a:t>luster</a:t>
            </a:r>
            <a:r>
              <a:rPr kumimoji="1" lang="zh-CN" altLang="en-US" sz="2400" dirty="0" smtClean="0">
                <a:latin typeface="Times New Roman" charset="0"/>
                <a:ea typeface="Times New Roman" charset="0"/>
                <a:cs typeface="Times New Roman" charset="0"/>
              </a:rPr>
              <a:t> </a:t>
            </a:r>
            <a:r>
              <a:rPr kumimoji="1" lang="en-US" altLang="zh-CN" sz="2400" dirty="0" smtClean="0">
                <a:latin typeface="Times New Roman" charset="0"/>
                <a:ea typeface="Times New Roman" charset="0"/>
                <a:cs typeface="Times New Roman" charset="0"/>
              </a:rPr>
              <a:t>1:</a:t>
            </a:r>
            <a:r>
              <a:rPr kumimoji="1" lang="zh-CN" altLang="en-US" sz="2400" dirty="0" smtClean="0">
                <a:latin typeface="Times New Roman" charset="0"/>
                <a:ea typeface="Times New Roman" charset="0"/>
                <a:cs typeface="Times New Roman" charset="0"/>
              </a:rPr>
              <a:t> </a:t>
            </a:r>
            <a:r>
              <a:rPr kumimoji="1" lang="en-US" altLang="zh-CN" sz="2400" dirty="0" smtClean="0">
                <a:latin typeface="Times New Roman" charset="0"/>
                <a:ea typeface="Times New Roman" charset="0"/>
                <a:cs typeface="Times New Roman" charset="0"/>
              </a:rPr>
              <a:t>purple</a:t>
            </a:r>
            <a:r>
              <a:rPr kumimoji="1" lang="zh-CN" altLang="en-US" sz="2400" dirty="0" smtClean="0">
                <a:latin typeface="Times New Roman" charset="0"/>
                <a:ea typeface="Times New Roman" charset="0"/>
                <a:cs typeface="Times New Roman" charset="0"/>
              </a:rPr>
              <a:t> </a:t>
            </a:r>
            <a:r>
              <a:rPr kumimoji="1" lang="en-US" altLang="zh-CN" sz="2400" dirty="0" smtClean="0">
                <a:latin typeface="Times New Roman" charset="0"/>
                <a:ea typeface="Times New Roman" charset="0"/>
                <a:cs typeface="Times New Roman" charset="0"/>
              </a:rPr>
              <a:t>circle</a:t>
            </a:r>
          </a:p>
          <a:p>
            <a:r>
              <a:rPr kumimoji="1" lang="en-US" altLang="zh-CN" sz="2400" dirty="0" smtClean="0">
                <a:latin typeface="Times New Roman" charset="0"/>
                <a:ea typeface="Times New Roman" charset="0"/>
                <a:cs typeface="Times New Roman" charset="0"/>
              </a:rPr>
              <a:t>Cluster</a:t>
            </a:r>
            <a:r>
              <a:rPr kumimoji="1" lang="zh-CN" altLang="en-US" sz="2400" dirty="0" smtClean="0">
                <a:latin typeface="Times New Roman" charset="0"/>
                <a:ea typeface="Times New Roman" charset="0"/>
                <a:cs typeface="Times New Roman" charset="0"/>
              </a:rPr>
              <a:t> </a:t>
            </a:r>
            <a:r>
              <a:rPr kumimoji="1" lang="en-US" altLang="zh-CN" sz="2400" dirty="0" smtClean="0">
                <a:latin typeface="Times New Roman" charset="0"/>
                <a:ea typeface="Times New Roman" charset="0"/>
                <a:cs typeface="Times New Roman" charset="0"/>
              </a:rPr>
              <a:t>2:</a:t>
            </a:r>
            <a:r>
              <a:rPr kumimoji="1" lang="zh-CN" altLang="en-US" sz="2400" dirty="0" smtClean="0">
                <a:latin typeface="Times New Roman" charset="0"/>
                <a:ea typeface="Times New Roman" charset="0"/>
                <a:cs typeface="Times New Roman" charset="0"/>
              </a:rPr>
              <a:t> </a:t>
            </a:r>
            <a:r>
              <a:rPr kumimoji="1" lang="en-US" altLang="zh-CN" sz="2400" dirty="0" smtClean="0">
                <a:latin typeface="Times New Roman" charset="0"/>
                <a:ea typeface="Times New Roman" charset="0"/>
                <a:cs typeface="Times New Roman" charset="0"/>
              </a:rPr>
              <a:t>green</a:t>
            </a:r>
            <a:r>
              <a:rPr kumimoji="1" lang="zh-CN" altLang="en-US" sz="2400" dirty="0" smtClean="0">
                <a:latin typeface="Times New Roman" charset="0"/>
                <a:ea typeface="Times New Roman" charset="0"/>
                <a:cs typeface="Times New Roman" charset="0"/>
              </a:rPr>
              <a:t> </a:t>
            </a:r>
            <a:r>
              <a:rPr kumimoji="1" lang="en-US" altLang="zh-CN" sz="2400" dirty="0" smtClean="0">
                <a:latin typeface="Times New Roman" charset="0"/>
                <a:ea typeface="Times New Roman" charset="0"/>
                <a:cs typeface="Times New Roman" charset="0"/>
              </a:rPr>
              <a:t>circle</a:t>
            </a:r>
            <a:endParaRPr kumimoji="1" lang="zh-CN" altLang="en-US" sz="24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59556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6763" y="354012"/>
            <a:ext cx="10515600" cy="4351338"/>
          </a:xfrm>
        </p:spPr>
        <p:txBody>
          <a:bodyPr/>
          <a:lstStyle/>
          <a:p>
            <a:pPr lvl="0"/>
            <a:r>
              <a:rPr lang="en-US" altLang="zh-CN" sz="2400" dirty="0">
                <a:latin typeface="Times New Roman" charset="0"/>
                <a:ea typeface="Times New Roman" charset="0"/>
                <a:cs typeface="Times New Roman" charset="0"/>
              </a:rPr>
              <a:t>However, I find that Chinatown has the highest number of the Chinese restaurant, which belongs to the Cluster 2. </a:t>
            </a:r>
          </a:p>
        </p:txBody>
      </p:sp>
      <p:pic>
        <p:nvPicPr>
          <p:cNvPr id="4" name="Picture 3" descr="../../../Desktop/Screen%20Shot%202021-03-13%20at%201.58.58%20PM.p"/>
          <p:cNvPicPr/>
          <p:nvPr/>
        </p:nvPicPr>
        <p:blipFill>
          <a:blip r:embed="rId2">
            <a:extLst>
              <a:ext uri="{28A0092B-C50C-407E-A947-70E740481C1C}">
                <a14:useLocalDpi xmlns:a14="http://schemas.microsoft.com/office/drawing/2010/main" val="0"/>
              </a:ext>
            </a:extLst>
          </a:blip>
          <a:srcRect/>
          <a:stretch>
            <a:fillRect/>
          </a:stretch>
        </p:blipFill>
        <p:spPr bwMode="auto">
          <a:xfrm>
            <a:off x="5472113" y="1035684"/>
            <a:ext cx="6367462" cy="5822316"/>
          </a:xfrm>
          <a:prstGeom prst="rect">
            <a:avLst/>
          </a:prstGeom>
          <a:noFill/>
          <a:ln>
            <a:noFill/>
          </a:ln>
        </p:spPr>
      </p:pic>
    </p:spTree>
    <p:extLst>
      <p:ext uri="{BB962C8B-B14F-4D97-AF65-F5344CB8AC3E}">
        <p14:creationId xmlns:p14="http://schemas.microsoft.com/office/powerpoint/2010/main" val="1229023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sz="3000" dirty="0" smtClean="0">
                <a:latin typeface="Times New Roman" charset="0"/>
                <a:ea typeface="Times New Roman" charset="0"/>
                <a:cs typeface="Times New Roman" charset="0"/>
              </a:rPr>
              <a:t>5</a:t>
            </a:r>
            <a:r>
              <a:rPr kumimoji="1" lang="en-US" altLang="zh-CN" sz="3000" b="1" dirty="0" smtClean="0">
                <a:latin typeface="Times New Roman" charset="0"/>
                <a:ea typeface="Times New Roman" charset="0"/>
                <a:cs typeface="Times New Roman" charset="0"/>
              </a:rPr>
              <a:t>.</a:t>
            </a:r>
            <a:r>
              <a:rPr kumimoji="1" lang="zh-CN" altLang="en-US" sz="3000" b="1" dirty="0" smtClean="0">
                <a:latin typeface="Times New Roman" charset="0"/>
                <a:ea typeface="Times New Roman" charset="0"/>
                <a:cs typeface="Times New Roman" charset="0"/>
              </a:rPr>
              <a:t> </a:t>
            </a:r>
            <a:r>
              <a:rPr kumimoji="1" lang="en-US" altLang="zh-CN" sz="3000" b="1" dirty="0" smtClean="0">
                <a:latin typeface="Times New Roman" charset="0"/>
                <a:ea typeface="Times New Roman" charset="0"/>
                <a:cs typeface="Times New Roman" charset="0"/>
              </a:rPr>
              <a:t>a</a:t>
            </a:r>
            <a:r>
              <a:rPr kumimoji="1" lang="zh-CN" altLang="en-US" sz="3000" b="1" dirty="0" smtClean="0">
                <a:latin typeface="Times New Roman" charset="0"/>
                <a:ea typeface="Times New Roman" charset="0"/>
                <a:cs typeface="Times New Roman" charset="0"/>
              </a:rPr>
              <a:t> </a:t>
            </a:r>
            <a:r>
              <a:rPr kumimoji="1" lang="en-US" altLang="zh-CN" sz="3000" b="1" dirty="0" smtClean="0">
                <a:latin typeface="Times New Roman" charset="0"/>
                <a:ea typeface="Times New Roman" charset="0"/>
                <a:cs typeface="Times New Roman" charset="0"/>
              </a:rPr>
              <a:t>larger</a:t>
            </a:r>
            <a:r>
              <a:rPr kumimoji="1" lang="zh-CN" altLang="en-US" sz="3000" b="1" dirty="0" smtClean="0">
                <a:latin typeface="Times New Roman" charset="0"/>
                <a:ea typeface="Times New Roman" charset="0"/>
                <a:cs typeface="Times New Roman" charset="0"/>
              </a:rPr>
              <a:t> </a:t>
            </a:r>
            <a:r>
              <a:rPr kumimoji="1" lang="en-US" altLang="zh-CN" sz="3000" b="1" dirty="0" smtClean="0">
                <a:latin typeface="Times New Roman" charset="0"/>
                <a:ea typeface="Times New Roman" charset="0"/>
                <a:cs typeface="Times New Roman" charset="0"/>
              </a:rPr>
              <a:t>number</a:t>
            </a:r>
            <a:r>
              <a:rPr kumimoji="1" lang="zh-CN" altLang="en-US" sz="3000" b="1" dirty="0" smtClean="0">
                <a:latin typeface="Times New Roman" charset="0"/>
                <a:ea typeface="Times New Roman" charset="0"/>
                <a:cs typeface="Times New Roman" charset="0"/>
              </a:rPr>
              <a:t> </a:t>
            </a:r>
            <a:r>
              <a:rPr kumimoji="1" lang="en-US" altLang="zh-CN" sz="3000" b="1" dirty="0" smtClean="0">
                <a:latin typeface="Times New Roman" charset="0"/>
                <a:ea typeface="Times New Roman" charset="0"/>
                <a:cs typeface="Times New Roman" charset="0"/>
              </a:rPr>
              <a:t>of</a:t>
            </a:r>
            <a:r>
              <a:rPr kumimoji="1" lang="zh-CN" altLang="en-US" sz="3000" b="1" dirty="0" smtClean="0">
                <a:latin typeface="Times New Roman" charset="0"/>
                <a:ea typeface="Times New Roman" charset="0"/>
                <a:cs typeface="Times New Roman" charset="0"/>
              </a:rPr>
              <a:t> </a:t>
            </a:r>
            <a:r>
              <a:rPr kumimoji="1" lang="en-US" altLang="zh-CN" sz="3000" b="1" dirty="0" smtClean="0">
                <a:latin typeface="Times New Roman" charset="0"/>
                <a:ea typeface="Times New Roman" charset="0"/>
                <a:cs typeface="Times New Roman" charset="0"/>
              </a:rPr>
              <a:t>shops</a:t>
            </a:r>
            <a:r>
              <a:rPr kumimoji="1" lang="zh-CN" altLang="en-US" sz="3000" b="1" dirty="0" smtClean="0">
                <a:latin typeface="Times New Roman" charset="0"/>
                <a:ea typeface="Times New Roman" charset="0"/>
                <a:cs typeface="Times New Roman" charset="0"/>
              </a:rPr>
              <a:t> </a:t>
            </a:r>
            <a:r>
              <a:rPr kumimoji="1" lang="en-US" altLang="zh-CN" sz="3000" b="1" dirty="0" smtClean="0">
                <a:latin typeface="Times New Roman" charset="0"/>
                <a:ea typeface="Times New Roman" charset="0"/>
                <a:cs typeface="Times New Roman" charset="0"/>
              </a:rPr>
              <a:t>in</a:t>
            </a:r>
            <a:r>
              <a:rPr kumimoji="1" lang="zh-CN" altLang="en-US" sz="3000" b="1" dirty="0" smtClean="0">
                <a:latin typeface="Times New Roman" charset="0"/>
                <a:ea typeface="Times New Roman" charset="0"/>
                <a:cs typeface="Times New Roman" charset="0"/>
              </a:rPr>
              <a:t> </a:t>
            </a:r>
            <a:r>
              <a:rPr kumimoji="1" lang="en-US" altLang="zh-CN" sz="3000" b="1" dirty="0" smtClean="0">
                <a:latin typeface="Times New Roman" charset="0"/>
                <a:ea typeface="Times New Roman" charset="0"/>
                <a:cs typeface="Times New Roman" charset="0"/>
              </a:rPr>
              <a:t>cluster</a:t>
            </a:r>
            <a:r>
              <a:rPr kumimoji="1" lang="zh-CN" altLang="en-US" sz="3000" b="1" dirty="0" smtClean="0">
                <a:latin typeface="Times New Roman" charset="0"/>
                <a:ea typeface="Times New Roman" charset="0"/>
                <a:cs typeface="Times New Roman" charset="0"/>
              </a:rPr>
              <a:t> </a:t>
            </a:r>
            <a:r>
              <a:rPr kumimoji="1" lang="en-US" altLang="zh-CN" sz="3000" b="1" dirty="0" smtClean="0">
                <a:latin typeface="Times New Roman" charset="0"/>
                <a:ea typeface="Times New Roman" charset="0"/>
                <a:cs typeface="Times New Roman" charset="0"/>
              </a:rPr>
              <a:t>2</a:t>
            </a:r>
            <a:endParaRPr kumimoji="1" lang="zh-CN" altLang="en-US" sz="3000" b="1" dirty="0">
              <a:latin typeface="Times New Roman" charset="0"/>
              <a:ea typeface="Times New Roman" charset="0"/>
              <a:cs typeface="Times New Roman" charset="0"/>
            </a:endParaRPr>
          </a:p>
        </p:txBody>
      </p:sp>
      <p:pic>
        <p:nvPicPr>
          <p:cNvPr id="4" name="Content Placeholder 3" descr="../../../Desktop/Screen%20Shot%202021-03-13%20at%202.01.59%20PM.p"/>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0444" y="1554162"/>
            <a:ext cx="10669581" cy="4960938"/>
          </a:xfrm>
          <a:prstGeom prst="rect">
            <a:avLst/>
          </a:prstGeom>
          <a:noFill/>
          <a:ln>
            <a:noFill/>
          </a:ln>
        </p:spPr>
      </p:pic>
    </p:spTree>
    <p:extLst>
      <p:ext uri="{BB962C8B-B14F-4D97-AF65-F5344CB8AC3E}">
        <p14:creationId xmlns:p14="http://schemas.microsoft.com/office/powerpoint/2010/main" val="568241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CN" sz="2400" dirty="0">
                <a:latin typeface="Times New Roman" charset="0"/>
                <a:ea typeface="Times New Roman" charset="0"/>
                <a:cs typeface="Times New Roman" charset="0"/>
              </a:rPr>
              <a:t>As we see, the number of the shop in cluster 2 is larger than that in cluster 0. Especially, for the Chinatown neighborhood, there are 100 shops, which is much larger than the number of shops in cluster 0.</a:t>
            </a:r>
          </a:p>
          <a:p>
            <a:endParaRPr kumimoji="1" lang="zh-CN" altLang="en-US" dirty="0"/>
          </a:p>
        </p:txBody>
      </p:sp>
      <p:pic>
        <p:nvPicPr>
          <p:cNvPr id="4" name="Picture 3" descr="../../../Desktop/Screen%20Shot%202021-03-13%20at%202.02.34%20PM.p"/>
          <p:cNvPicPr/>
          <p:nvPr/>
        </p:nvPicPr>
        <p:blipFill>
          <a:blip r:embed="rId2">
            <a:extLst>
              <a:ext uri="{28A0092B-C50C-407E-A947-70E740481C1C}">
                <a14:useLocalDpi xmlns:a14="http://schemas.microsoft.com/office/drawing/2010/main" val="0"/>
              </a:ext>
            </a:extLst>
          </a:blip>
          <a:srcRect/>
          <a:stretch>
            <a:fillRect/>
          </a:stretch>
        </p:blipFill>
        <p:spPr bwMode="auto">
          <a:xfrm>
            <a:off x="1919604" y="0"/>
            <a:ext cx="7467283" cy="1791336"/>
          </a:xfrm>
          <a:prstGeom prst="rect">
            <a:avLst/>
          </a:prstGeom>
          <a:noFill/>
          <a:ln>
            <a:noFill/>
          </a:ln>
        </p:spPr>
      </p:pic>
    </p:spTree>
    <p:extLst>
      <p:ext uri="{BB962C8B-B14F-4D97-AF65-F5344CB8AC3E}">
        <p14:creationId xmlns:p14="http://schemas.microsoft.com/office/powerpoint/2010/main" val="74808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en-US" altLang="zh-CN" sz="3000" dirty="0" smtClean="0">
                <a:latin typeface="Times New Roman" charset="0"/>
                <a:ea typeface="Times New Roman" charset="0"/>
                <a:cs typeface="Times New Roman" charset="0"/>
              </a:rPr>
              <a:t>6.</a:t>
            </a:r>
            <a:r>
              <a:rPr kumimoji="1" lang="zh-CN" altLang="en-US" sz="3000" dirty="0" smtClean="0">
                <a:latin typeface="Times New Roman" charset="0"/>
                <a:ea typeface="Times New Roman" charset="0"/>
                <a:cs typeface="Times New Roman" charset="0"/>
              </a:rPr>
              <a:t> </a:t>
            </a:r>
            <a:r>
              <a:rPr kumimoji="1" lang="en-US" altLang="zh-CN" sz="3000" dirty="0" smtClean="0">
                <a:latin typeface="Times New Roman" charset="0"/>
                <a:ea typeface="Times New Roman" charset="0"/>
                <a:cs typeface="Times New Roman" charset="0"/>
              </a:rPr>
              <a:t>Results</a:t>
            </a:r>
            <a:endParaRPr kumimoji="1" lang="zh-CN" altLang="en-US" sz="3000"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normAutofit/>
          </a:bodyPr>
          <a:lstStyle/>
          <a:p>
            <a:pPr marL="0" indent="0">
              <a:buNone/>
            </a:pPr>
            <a:r>
              <a:rPr lang="en-US" altLang="zh-CN" sz="2600" dirty="0">
                <a:latin typeface="Times New Roman" charset="0"/>
                <a:ea typeface="Times New Roman" charset="0"/>
                <a:cs typeface="Times New Roman" charset="0"/>
              </a:rPr>
              <a:t>The results of the exploratory data analysis and clustering is summarized below:</a:t>
            </a:r>
          </a:p>
          <a:p>
            <a:pPr lvl="0"/>
            <a:r>
              <a:rPr lang="en-US" altLang="zh-CN" sz="2600" dirty="0" err="1">
                <a:latin typeface="Times New Roman" charset="0"/>
                <a:ea typeface="Times New Roman" charset="0"/>
                <a:cs typeface="Times New Roman" charset="0"/>
              </a:rPr>
              <a:t>Willowbrook</a:t>
            </a:r>
            <a:r>
              <a:rPr lang="en-US" altLang="zh-CN" sz="2600" dirty="0">
                <a:latin typeface="Times New Roman" charset="0"/>
                <a:ea typeface="Times New Roman" charset="0"/>
                <a:cs typeface="Times New Roman" charset="0"/>
              </a:rPr>
              <a:t> neighborhood has the highest density of Chinese restaurants</a:t>
            </a:r>
          </a:p>
          <a:p>
            <a:pPr lvl="0"/>
            <a:r>
              <a:rPr lang="en-US" altLang="zh-CN" sz="2600" dirty="0">
                <a:latin typeface="Times New Roman" charset="0"/>
                <a:ea typeface="Times New Roman" charset="0"/>
                <a:cs typeface="Times New Roman" charset="0"/>
              </a:rPr>
              <a:t>Chinatown neighborhood has the highest number of Chinese restaurants</a:t>
            </a:r>
          </a:p>
          <a:p>
            <a:pPr lvl="0"/>
            <a:r>
              <a:rPr lang="en-US" altLang="zh-CN" sz="2600" dirty="0">
                <a:latin typeface="Times New Roman" charset="0"/>
                <a:ea typeface="Times New Roman" charset="0"/>
                <a:cs typeface="Times New Roman" charset="0"/>
              </a:rPr>
              <a:t>Cluster 1 neighborhoods have the least number of Chinese restaurants.</a:t>
            </a:r>
          </a:p>
          <a:p>
            <a:pPr lvl="0"/>
            <a:r>
              <a:rPr lang="en-US" altLang="zh-CN" sz="2600" dirty="0">
                <a:latin typeface="Times New Roman" charset="0"/>
                <a:ea typeface="Times New Roman" charset="0"/>
                <a:cs typeface="Times New Roman" charset="0"/>
              </a:rPr>
              <a:t>I will choose neighborhood in cluster 2 such as Far Rockaway and </a:t>
            </a:r>
            <a:r>
              <a:rPr lang="en-US" altLang="zh-CN" sz="2600" dirty="0" err="1">
                <a:latin typeface="Times New Roman" charset="0"/>
                <a:ea typeface="Times New Roman" charset="0"/>
                <a:cs typeface="Times New Roman" charset="0"/>
              </a:rPr>
              <a:t>Throgs</a:t>
            </a:r>
            <a:r>
              <a:rPr lang="en-US" altLang="zh-CN" sz="2600" dirty="0">
                <a:latin typeface="Times New Roman" charset="0"/>
                <a:ea typeface="Times New Roman" charset="0"/>
                <a:cs typeface="Times New Roman" charset="0"/>
              </a:rPr>
              <a:t> Neck to open a </a:t>
            </a:r>
            <a:r>
              <a:rPr lang="en-US" altLang="zh-CN" sz="2600" dirty="0" err="1">
                <a:latin typeface="Times New Roman" charset="0"/>
                <a:ea typeface="Times New Roman" charset="0"/>
                <a:cs typeface="Times New Roman" charset="0"/>
              </a:rPr>
              <a:t>chinese</a:t>
            </a:r>
            <a:r>
              <a:rPr lang="en-US" altLang="zh-CN" sz="2600" dirty="0">
                <a:latin typeface="Times New Roman" charset="0"/>
                <a:ea typeface="Times New Roman" charset="0"/>
                <a:cs typeface="Times New Roman" charset="0"/>
              </a:rPr>
              <a:t> restaurant. Because there are many shops and few Chinese restaurants. The large number of shops will attract many people come there. and the less restaurants mean a less competition.</a:t>
            </a:r>
          </a:p>
          <a:p>
            <a:endParaRPr kumimoji="1" lang="zh-CN" altLang="en-US" dirty="0"/>
          </a:p>
        </p:txBody>
      </p:sp>
    </p:spTree>
    <p:extLst>
      <p:ext uri="{BB962C8B-B14F-4D97-AF65-F5344CB8AC3E}">
        <p14:creationId xmlns:p14="http://schemas.microsoft.com/office/powerpoint/2010/main" val="1286819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sz="3200" b="1" dirty="0" smtClean="0">
                <a:latin typeface="Times New Roman" charset="0"/>
                <a:ea typeface="Times New Roman" charset="0"/>
                <a:cs typeface="Times New Roman" charset="0"/>
              </a:rPr>
              <a:t>Discussion</a:t>
            </a:r>
            <a:endParaRPr kumimoji="1" lang="zh-CN" altLang="en-US" sz="3200" b="1"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81037" y="1425575"/>
            <a:ext cx="10515600" cy="4351338"/>
          </a:xfrm>
        </p:spPr>
        <p:txBody>
          <a:bodyPr>
            <a:noAutofit/>
          </a:bodyPr>
          <a:lstStyle/>
          <a:p>
            <a:pPr>
              <a:lnSpc>
                <a:spcPct val="150000"/>
              </a:lnSpc>
            </a:pPr>
            <a:r>
              <a:rPr lang="en-US" altLang="zh-CN" sz="2200" dirty="0">
                <a:latin typeface="Times" charset="0"/>
                <a:ea typeface="Times" charset="0"/>
                <a:cs typeface="Times" charset="0"/>
              </a:rPr>
              <a:t>According to this analysis, Far Rockaway will be the best place to open a </a:t>
            </a:r>
            <a:r>
              <a:rPr lang="en-US" altLang="zh-CN" sz="2200" dirty="0" err="1">
                <a:latin typeface="Times" charset="0"/>
                <a:ea typeface="Times" charset="0"/>
                <a:cs typeface="Times" charset="0"/>
              </a:rPr>
              <a:t>chinese</a:t>
            </a:r>
            <a:r>
              <a:rPr lang="en-US" altLang="zh-CN" sz="2200" dirty="0">
                <a:latin typeface="Times" charset="0"/>
                <a:ea typeface="Times" charset="0"/>
                <a:cs typeface="Times" charset="0"/>
              </a:rPr>
              <a:t> restaurant. Because there are 30 shops in the Far Rockaway neighborhood, and there are only 3 restaurants. This small number of </a:t>
            </a:r>
            <a:r>
              <a:rPr lang="en-US" altLang="zh-CN" sz="2200" dirty="0" err="1">
                <a:latin typeface="Times" charset="0"/>
                <a:ea typeface="Times" charset="0"/>
                <a:cs typeface="Times" charset="0"/>
              </a:rPr>
              <a:t>chinese</a:t>
            </a:r>
            <a:r>
              <a:rPr lang="en-US" altLang="zh-CN" sz="2200" dirty="0">
                <a:latin typeface="Times" charset="0"/>
                <a:ea typeface="Times" charset="0"/>
                <a:cs typeface="Times" charset="0"/>
              </a:rPr>
              <a:t> restaurant could not satisfy so many people around these 30 shops.</a:t>
            </a:r>
          </a:p>
          <a:p>
            <a:pPr>
              <a:lnSpc>
                <a:spcPct val="150000"/>
              </a:lnSpc>
            </a:pPr>
            <a:endParaRPr lang="en-US" altLang="zh-CN" sz="2200" dirty="0">
              <a:latin typeface="Times" charset="0"/>
              <a:ea typeface="Times" charset="0"/>
              <a:cs typeface="Times" charset="0"/>
            </a:endParaRPr>
          </a:p>
          <a:p>
            <a:pPr>
              <a:lnSpc>
                <a:spcPct val="150000"/>
              </a:lnSpc>
            </a:pPr>
            <a:endParaRPr kumimoji="1" lang="zh-CN" altLang="en-US" sz="2200" dirty="0">
              <a:latin typeface="Times" charset="0"/>
              <a:ea typeface="Times" charset="0"/>
              <a:cs typeface="Times" charset="0"/>
            </a:endParaRPr>
          </a:p>
        </p:txBody>
      </p:sp>
    </p:spTree>
    <p:extLst>
      <p:ext uri="{BB962C8B-B14F-4D97-AF65-F5344CB8AC3E}">
        <p14:creationId xmlns:p14="http://schemas.microsoft.com/office/powerpoint/2010/main" val="1990682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68438"/>
            <a:ext cx="10515600" cy="5175250"/>
          </a:xfrm>
        </p:spPr>
        <p:txBody>
          <a:bodyPr>
            <a:noAutofit/>
          </a:bodyPr>
          <a:lstStyle/>
          <a:p>
            <a:pPr>
              <a:lnSpc>
                <a:spcPct val="170000"/>
              </a:lnSpc>
            </a:pPr>
            <a:r>
              <a:rPr lang="en-US" altLang="zh-CN" sz="2200" dirty="0" smtClean="0">
                <a:latin typeface="Times" charset="0"/>
                <a:ea typeface="Times" charset="0"/>
                <a:cs typeface="Times" charset="0"/>
              </a:rPr>
              <a:t>Some drawbacks of analysis are: the clustering is completely based on the data provided by Foursquare API. Since land price, the distance of venues from the closest station, the number of potential customers, could all play a major role and thus, this analysis is definitely far from being conclusory. However, it definitely gives us some very important preliminary information on the possibilities of opening restaurants in the Queens borough of New York City. Also, another pitfall of this analysis could be the consideration of only one major borough of New York City, taking into account all the areas under the 5 major boroughs that would give us an even more realistic picture. Furthermore, these results also could potentially vary if we use some other clustering techniques like DBSCAN.</a:t>
            </a:r>
            <a:endParaRPr kumimoji="1" lang="zh-CN" altLang="en-US" sz="2200" dirty="0"/>
          </a:p>
        </p:txBody>
      </p:sp>
      <p:sp>
        <p:nvSpPr>
          <p:cNvPr id="4" name="Title 1"/>
          <p:cNvSpPr>
            <a:spLocks noGrp="1"/>
          </p:cNvSpPr>
          <p:nvPr>
            <p:ph type="title"/>
          </p:nvPr>
        </p:nvSpPr>
        <p:spPr>
          <a:xfrm>
            <a:off x="838200" y="365125"/>
            <a:ext cx="10515600" cy="1325563"/>
          </a:xfrm>
        </p:spPr>
        <p:txBody>
          <a:bodyPr/>
          <a:lstStyle/>
          <a:p>
            <a:r>
              <a:rPr kumimoji="1" lang="en-US" altLang="zh-CN" sz="3200" b="1" dirty="0" smtClean="0">
                <a:latin typeface="Times New Roman" charset="0"/>
                <a:ea typeface="Times New Roman" charset="0"/>
                <a:cs typeface="Times New Roman" charset="0"/>
              </a:rPr>
              <a:t>Discussion</a:t>
            </a:r>
            <a:endParaRPr kumimoji="1" lang="zh-CN" altLang="en-US" sz="3200" b="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75737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sz="3200" b="1" dirty="0" smtClean="0">
                <a:latin typeface="Times New Roman" charset="0"/>
                <a:ea typeface="Times New Roman" charset="0"/>
                <a:cs typeface="Times New Roman" charset="0"/>
              </a:rPr>
              <a:t>Introduction</a:t>
            </a:r>
            <a:endParaRPr kumimoji="1" lang="zh-CN" altLang="en-US" sz="3200" b="1"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normAutofit fontScale="92500" lnSpcReduction="20000"/>
          </a:bodyPr>
          <a:lstStyle/>
          <a:p>
            <a:pPr>
              <a:lnSpc>
                <a:spcPct val="124000"/>
              </a:lnSpc>
            </a:pPr>
            <a:r>
              <a:rPr lang="en-US" altLang="zh-CN" sz="2400" dirty="0">
                <a:latin typeface="Times New Roman" charset="0"/>
                <a:ea typeface="Times New Roman" charset="0"/>
                <a:cs typeface="Times New Roman" charset="0"/>
              </a:rPr>
              <a:t>This final project explores the best locations for Chinese restaurants throughout the Queens of New York. New </a:t>
            </a:r>
            <a:r>
              <a:rPr lang="en-US" altLang="zh-CN" sz="2400" dirty="0" err="1">
                <a:latin typeface="Times New Roman" charset="0"/>
                <a:ea typeface="Times New Roman" charset="0"/>
                <a:cs typeface="Times New Roman" charset="0"/>
              </a:rPr>
              <a:t>york</a:t>
            </a:r>
            <a:r>
              <a:rPr lang="en-US" altLang="zh-CN" sz="2400" dirty="0">
                <a:latin typeface="Times New Roman" charset="0"/>
                <a:ea typeface="Times New Roman" charset="0"/>
                <a:cs typeface="Times New Roman" charset="0"/>
              </a:rPr>
              <a:t> is a major metropolitan area with more than 8.4 million (Quick Facts, 2018) people living within city limits. New York City is the largest city in the united states with a long history of international immigration. The New York metropolitan area is home to the largest and most prominent ethnic Chinese population outside of Asia, hosting Chinese populations representing all 34 provincial-level administrative units of China and constituting the largest metropolitan Asian American group in the United States as well as the largest Asian-national metropolitan diaspora in the Western Hemisphere. The Chinese American population of the New York City metropolitan area was an estimated 893,697 as of 2017. New York City itself contains by far the highest ethnic Chinese population of any individual city outside Asia, estimated at 628,763 as of 2017.</a:t>
            </a:r>
          </a:p>
          <a:p>
            <a:endParaRPr kumimoji="1" lang="zh-CN" altLang="en-US" dirty="0"/>
          </a:p>
        </p:txBody>
      </p:sp>
    </p:spTree>
    <p:extLst>
      <p:ext uri="{BB962C8B-B14F-4D97-AF65-F5344CB8AC3E}">
        <p14:creationId xmlns:p14="http://schemas.microsoft.com/office/powerpoint/2010/main" val="337036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sz="3200" b="1" dirty="0" smtClean="0">
                <a:latin typeface="Times New Roman" charset="0"/>
                <a:ea typeface="Times New Roman" charset="0"/>
                <a:cs typeface="Times New Roman" charset="0"/>
              </a:rPr>
              <a:t>Conclusion</a:t>
            </a:r>
            <a:endParaRPr kumimoji="1" lang="zh-CN" altLang="en-US" sz="3200" b="1" dirty="0">
              <a:latin typeface="Times New Roman" charset="0"/>
              <a:ea typeface="Times New Roman" charset="0"/>
              <a:cs typeface="Times New Roman" charset="0"/>
            </a:endParaRPr>
          </a:p>
        </p:txBody>
      </p:sp>
      <p:sp>
        <p:nvSpPr>
          <p:cNvPr id="3" name="Content Placeholder 2"/>
          <p:cNvSpPr>
            <a:spLocks noGrp="1"/>
          </p:cNvSpPr>
          <p:nvPr>
            <p:ph idx="1"/>
          </p:nvPr>
        </p:nvSpPr>
        <p:spPr>
          <a:xfrm>
            <a:off x="838200" y="1397000"/>
            <a:ext cx="10515600" cy="5232400"/>
          </a:xfrm>
        </p:spPr>
        <p:txBody>
          <a:bodyPr>
            <a:normAutofit/>
          </a:bodyPr>
          <a:lstStyle/>
          <a:p>
            <a:pPr marL="0" indent="0">
              <a:lnSpc>
                <a:spcPct val="150000"/>
              </a:lnSpc>
              <a:buNone/>
            </a:pPr>
            <a:r>
              <a:rPr lang="en-US" altLang="zh-CN" sz="2300" dirty="0">
                <a:latin typeface="Times New Roman" charset="0"/>
                <a:ea typeface="Times New Roman" charset="0"/>
                <a:cs typeface="Times New Roman" charset="0"/>
              </a:rPr>
              <a:t>T</a:t>
            </a:r>
            <a:r>
              <a:rPr lang="en-US" altLang="zh-CN" sz="2300" dirty="0" smtClean="0">
                <a:latin typeface="Times New Roman" charset="0"/>
                <a:ea typeface="Times New Roman" charset="0"/>
                <a:cs typeface="Times New Roman" charset="0"/>
              </a:rPr>
              <a:t>o </a:t>
            </a:r>
            <a:r>
              <a:rPr lang="en-US" altLang="zh-CN" sz="2300" dirty="0">
                <a:latin typeface="Times New Roman" charset="0"/>
                <a:ea typeface="Times New Roman" charset="0"/>
                <a:cs typeface="Times New Roman" charset="0"/>
              </a:rPr>
              <a:t>conclude this project, </a:t>
            </a:r>
            <a:r>
              <a:rPr lang="en-US" altLang="zh-CN" sz="2300" dirty="0" smtClean="0">
                <a:latin typeface="Times New Roman" charset="0"/>
                <a:ea typeface="Times New Roman" charset="0"/>
                <a:cs typeface="Times New Roman" charset="0"/>
              </a:rPr>
              <a:t>I </a:t>
            </a:r>
            <a:r>
              <a:rPr lang="en-US" altLang="zh-CN" sz="2300" dirty="0">
                <a:latin typeface="Times New Roman" charset="0"/>
                <a:ea typeface="Times New Roman" charset="0"/>
                <a:cs typeface="Times New Roman" charset="0"/>
              </a:rPr>
              <a:t>have got a small glimpse of how a real-life Data science project looks like. I have used some frequently used python libraries to handle JSON file, plotting graphs, and other exploratory data analysis. Use Foursquare API to major boroughs of New York City and their neighborhoods. The potential for this kind of analysis in a real-life business problem is discussed in great detail. Also, some of the drawbacks and chances for improvements to represent even more realistic pictures are mentioned. As a final note, all of the above analyses is depended on the adequacy and accuracy of Four Square data. A more comprehensive analysis and future work would need to incorporate data from other external databases.</a:t>
            </a:r>
          </a:p>
          <a:p>
            <a:endParaRPr kumimoji="1" lang="zh-CN" altLang="en-US" sz="2300" dirty="0"/>
          </a:p>
        </p:txBody>
      </p:sp>
    </p:spTree>
    <p:extLst>
      <p:ext uri="{BB962C8B-B14F-4D97-AF65-F5344CB8AC3E}">
        <p14:creationId xmlns:p14="http://schemas.microsoft.com/office/powerpoint/2010/main" val="1677745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sz="3200" b="1" dirty="0" smtClean="0">
                <a:latin typeface="Times New Roman" charset="0"/>
                <a:ea typeface="Times New Roman" charset="0"/>
                <a:cs typeface="Times New Roman" charset="0"/>
              </a:rPr>
              <a:t>Target</a:t>
            </a:r>
            <a:r>
              <a:rPr kumimoji="1" lang="zh-CN" altLang="en-US" sz="3200" b="1" dirty="0" smtClean="0">
                <a:latin typeface="Times New Roman" charset="0"/>
                <a:ea typeface="Times New Roman" charset="0"/>
                <a:cs typeface="Times New Roman" charset="0"/>
              </a:rPr>
              <a:t> </a:t>
            </a:r>
            <a:r>
              <a:rPr kumimoji="1" lang="en-US" altLang="zh-CN" sz="3200" b="1" dirty="0" smtClean="0">
                <a:latin typeface="Times New Roman" charset="0"/>
                <a:ea typeface="Times New Roman" charset="0"/>
                <a:cs typeface="Times New Roman" charset="0"/>
              </a:rPr>
              <a:t>Audience</a:t>
            </a:r>
            <a:endParaRPr kumimoji="1" lang="zh-CN" altLang="en-US" sz="3200" b="1"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lstStyle/>
          <a:p>
            <a:pPr lvl="0"/>
            <a:r>
              <a:rPr lang="en-US" altLang="zh-CN" sz="2400" dirty="0">
                <a:latin typeface="Times New Roman" charset="0"/>
                <a:ea typeface="Times New Roman" charset="0"/>
                <a:cs typeface="Times New Roman" charset="0"/>
              </a:rPr>
              <a:t>Business personnel who wants to invest or open a restaurant in New York</a:t>
            </a:r>
          </a:p>
          <a:p>
            <a:pPr lvl="0"/>
            <a:r>
              <a:rPr lang="en-US" altLang="zh-CN" sz="2400" dirty="0">
                <a:latin typeface="Times New Roman" charset="0"/>
                <a:ea typeface="Times New Roman" charset="0"/>
                <a:cs typeface="Times New Roman" charset="0"/>
              </a:rPr>
              <a:t>The freelancer who loves to have their own restaurant as a side business</a:t>
            </a:r>
          </a:p>
          <a:p>
            <a:pPr lvl="0"/>
            <a:r>
              <a:rPr lang="en-US" altLang="zh-CN" sz="2400" dirty="0">
                <a:latin typeface="Times New Roman" charset="0"/>
                <a:ea typeface="Times New Roman" charset="0"/>
                <a:cs typeface="Times New Roman" charset="0"/>
              </a:rPr>
              <a:t>Finding the best location for opening a </a:t>
            </a:r>
            <a:r>
              <a:rPr lang="en-US" altLang="zh-CN" sz="2400" dirty="0" smtClean="0">
                <a:latin typeface="Times New Roman" charset="0"/>
                <a:ea typeface="Times New Roman" charset="0"/>
                <a:cs typeface="Times New Roman" charset="0"/>
              </a:rPr>
              <a:t>restaurant</a:t>
            </a:r>
            <a:endParaRPr lang="en-US" altLang="zh-CN" sz="2400" dirty="0">
              <a:latin typeface="Times New Roman" charset="0"/>
              <a:ea typeface="Times New Roman" charset="0"/>
              <a:cs typeface="Times New Roman" charset="0"/>
            </a:endParaRPr>
          </a:p>
          <a:p>
            <a:pPr lvl="0"/>
            <a:r>
              <a:rPr lang="en-US" altLang="zh-CN" sz="2400" dirty="0">
                <a:latin typeface="Times New Roman" charset="0"/>
                <a:ea typeface="Times New Roman" charset="0"/>
                <a:cs typeface="Times New Roman" charset="0"/>
              </a:rPr>
              <a:t>Budding data Scientists, who want to implement some of the most used</a:t>
            </a:r>
          </a:p>
          <a:p>
            <a:endParaRPr kumimoji="1" lang="zh-CN" altLang="en-US" dirty="0"/>
          </a:p>
        </p:txBody>
      </p:sp>
    </p:spTree>
    <p:extLst>
      <p:ext uri="{BB962C8B-B14F-4D97-AF65-F5344CB8AC3E}">
        <p14:creationId xmlns:p14="http://schemas.microsoft.com/office/powerpoint/2010/main" val="51306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sz="3200" b="1" dirty="0" smtClean="0">
                <a:latin typeface="Times New Roman" charset="0"/>
                <a:ea typeface="Times New Roman" charset="0"/>
                <a:cs typeface="Times New Roman" charset="0"/>
              </a:rPr>
              <a:t>Data</a:t>
            </a:r>
            <a:r>
              <a:rPr kumimoji="1" lang="zh-CN" altLang="en-US" sz="3200" b="1" dirty="0" smtClean="0">
                <a:latin typeface="Times New Roman" charset="0"/>
                <a:ea typeface="Times New Roman" charset="0"/>
                <a:cs typeface="Times New Roman" charset="0"/>
              </a:rPr>
              <a:t> </a:t>
            </a:r>
            <a:r>
              <a:rPr kumimoji="1" lang="en-US" altLang="zh-CN" sz="3200" b="1" dirty="0" smtClean="0">
                <a:latin typeface="Times New Roman" charset="0"/>
                <a:ea typeface="Times New Roman" charset="0"/>
                <a:cs typeface="Times New Roman" charset="0"/>
              </a:rPr>
              <a:t>Section</a:t>
            </a:r>
            <a:endParaRPr kumimoji="1" lang="zh-CN" altLang="en-US" sz="3200" b="1"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normAutofit/>
          </a:bodyPr>
          <a:lstStyle/>
          <a:p>
            <a:pPr lvl="0">
              <a:buFont typeface="Wingdings" charset="2"/>
              <a:buChar char="Ø"/>
            </a:pPr>
            <a:r>
              <a:rPr lang="en-US" altLang="zh-CN" sz="2200" dirty="0" smtClean="0">
                <a:latin typeface="Times New Roman" charset="0"/>
                <a:ea typeface="Times New Roman" charset="0"/>
                <a:cs typeface="Times New Roman" charset="0"/>
              </a:rPr>
              <a:t>New </a:t>
            </a:r>
            <a:r>
              <a:rPr lang="en-US" altLang="zh-CN" sz="2200" dirty="0">
                <a:latin typeface="Times New Roman" charset="0"/>
                <a:ea typeface="Times New Roman" charset="0"/>
                <a:cs typeface="Times New Roman" charset="0"/>
              </a:rPr>
              <a:t>York city data that contains Borough, Neighborhoods </a:t>
            </a:r>
            <a:r>
              <a:rPr lang="en-US" altLang="zh-CN" sz="2200" dirty="0" smtClean="0">
                <a:latin typeface="Times New Roman" charset="0"/>
                <a:ea typeface="Times New Roman" charset="0"/>
                <a:cs typeface="Times New Roman" charset="0"/>
              </a:rPr>
              <a:t>along</a:t>
            </a:r>
            <a:r>
              <a:rPr lang="zh-CN" altLang="en-US" sz="2200" dirty="0" smtClean="0">
                <a:latin typeface="Times New Roman" charset="0"/>
                <a:ea typeface="Times New Roman" charset="0"/>
                <a:cs typeface="Times New Roman" charset="0"/>
              </a:rPr>
              <a:t> </a:t>
            </a:r>
            <a:r>
              <a:rPr lang="en-US" altLang="zh-CN" sz="2200" dirty="0" smtClean="0">
                <a:latin typeface="Times New Roman" charset="0"/>
                <a:ea typeface="Times New Roman" charset="0"/>
                <a:cs typeface="Times New Roman" charset="0"/>
              </a:rPr>
              <a:t>with </a:t>
            </a:r>
            <a:r>
              <a:rPr lang="en-US" altLang="zh-CN" sz="2200" dirty="0">
                <a:latin typeface="Times New Roman" charset="0"/>
                <a:ea typeface="Times New Roman" charset="0"/>
                <a:cs typeface="Times New Roman" charset="0"/>
              </a:rPr>
              <a:t>there latitude and longitude</a:t>
            </a:r>
          </a:p>
          <a:p>
            <a:pPr lvl="1"/>
            <a:r>
              <a:rPr lang="en-US" altLang="zh-CN" sz="2200" dirty="0">
                <a:latin typeface="Times New Roman" charset="0"/>
                <a:ea typeface="Times New Roman" charset="0"/>
                <a:cs typeface="Times New Roman" charset="0"/>
              </a:rPr>
              <a:t>Data </a:t>
            </a:r>
            <a:r>
              <a:rPr lang="en-US" altLang="zh-CN" sz="2200" dirty="0" err="1">
                <a:latin typeface="Times New Roman" charset="0"/>
                <a:ea typeface="Times New Roman" charset="0"/>
                <a:cs typeface="Times New Roman" charset="0"/>
              </a:rPr>
              <a:t>Souce</a:t>
            </a:r>
            <a:r>
              <a:rPr lang="en-US" altLang="zh-CN"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hlinkClick r:id="rId2"/>
              </a:rPr>
              <a:t>https://cocl.us/new_york_dataset</a:t>
            </a:r>
            <a:endParaRPr lang="en-US" altLang="zh-CN" sz="2200" dirty="0">
              <a:latin typeface="Times New Roman" charset="0"/>
              <a:ea typeface="Times New Roman" charset="0"/>
              <a:cs typeface="Times New Roman" charset="0"/>
            </a:endParaRPr>
          </a:p>
          <a:p>
            <a:pPr lvl="1"/>
            <a:r>
              <a:rPr lang="en-US" altLang="zh-CN" sz="2200" dirty="0">
                <a:latin typeface="Times New Roman" charset="0"/>
                <a:ea typeface="Times New Roman" charset="0"/>
                <a:cs typeface="Times New Roman" charset="0"/>
              </a:rPr>
              <a:t>Description: This data set contains the required information. We can use this data set to explore various neighborhoods of new York city.</a:t>
            </a:r>
          </a:p>
          <a:p>
            <a:pPr lvl="0">
              <a:buFont typeface="Wingdings" charset="2"/>
              <a:buChar char="Ø"/>
            </a:pPr>
            <a:r>
              <a:rPr lang="en-US" altLang="zh-CN" sz="2200" dirty="0">
                <a:latin typeface="Times New Roman" charset="0"/>
                <a:ea typeface="Times New Roman" charset="0"/>
                <a:cs typeface="Times New Roman" charset="0"/>
              </a:rPr>
              <a:t>Chinese restaurants in Queens neighborhood of New York City</a:t>
            </a:r>
          </a:p>
          <a:p>
            <a:pPr lvl="1"/>
            <a:r>
              <a:rPr lang="en-US" altLang="zh-CN" sz="2200" dirty="0">
                <a:latin typeface="Times New Roman" charset="0"/>
                <a:ea typeface="Times New Roman" charset="0"/>
                <a:cs typeface="Times New Roman" charset="0"/>
              </a:rPr>
              <a:t>Data Source: Foursquare API</a:t>
            </a:r>
          </a:p>
          <a:p>
            <a:pPr lvl="1"/>
            <a:r>
              <a:rPr lang="en-US" altLang="zh-CN" sz="2200" dirty="0">
                <a:latin typeface="Times New Roman" charset="0"/>
                <a:ea typeface="Times New Roman" charset="0"/>
                <a:cs typeface="Times New Roman" charset="0"/>
              </a:rPr>
              <a:t>Description: by using this API we can get all the venues in the Queens neighborhood. We can filter these venues to get only Chinese restaurants</a:t>
            </a:r>
          </a:p>
          <a:p>
            <a:endParaRPr kumimoji="1" lang="zh-CN" altLang="en-US" dirty="0"/>
          </a:p>
        </p:txBody>
      </p:sp>
    </p:spTree>
    <p:extLst>
      <p:ext uri="{BB962C8B-B14F-4D97-AF65-F5344CB8AC3E}">
        <p14:creationId xmlns:p14="http://schemas.microsoft.com/office/powerpoint/2010/main" val="1895383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sz="3200" b="1" dirty="0" smtClean="0">
                <a:latin typeface="Times New Roman" charset="0"/>
                <a:ea typeface="Times New Roman" charset="0"/>
                <a:cs typeface="Times New Roman" charset="0"/>
              </a:rPr>
              <a:t>Approach</a:t>
            </a:r>
            <a:endParaRPr kumimoji="1" lang="zh-CN" altLang="en-US" sz="3200" b="1"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lstStyle/>
          <a:p>
            <a:pPr lvl="0"/>
            <a:r>
              <a:rPr lang="en-US" altLang="zh-CN" sz="2400" dirty="0">
                <a:latin typeface="Times New Roman" charset="0"/>
                <a:ea typeface="Times New Roman" charset="0"/>
                <a:cs typeface="Times New Roman" charset="0"/>
              </a:rPr>
              <a:t>collect New York city data from </a:t>
            </a:r>
            <a:r>
              <a:rPr lang="en-US" altLang="zh-CN" sz="2400" dirty="0">
                <a:latin typeface="Times New Roman" charset="0"/>
                <a:ea typeface="Times New Roman" charset="0"/>
                <a:cs typeface="Times New Roman" charset="0"/>
                <a:hlinkClick r:id="rId2"/>
              </a:rPr>
              <a:t>https://cocl.us/new_york_dataset</a:t>
            </a:r>
            <a:endParaRPr lang="en-US" altLang="zh-CN" sz="2400" dirty="0">
              <a:latin typeface="Times New Roman" charset="0"/>
              <a:ea typeface="Times New Roman" charset="0"/>
              <a:cs typeface="Times New Roman" charset="0"/>
            </a:endParaRPr>
          </a:p>
          <a:p>
            <a:pPr lvl="0"/>
            <a:r>
              <a:rPr lang="en-US" altLang="zh-CN" sz="2400" dirty="0">
                <a:latin typeface="Times New Roman" charset="0"/>
                <a:ea typeface="Times New Roman" charset="0"/>
                <a:cs typeface="Times New Roman" charset="0"/>
              </a:rPr>
              <a:t>Using Foursquare API, we will get all venues for each neighborhood</a:t>
            </a:r>
          </a:p>
          <a:p>
            <a:pPr lvl="0"/>
            <a:r>
              <a:rPr lang="en-US" altLang="zh-CN" sz="2400" dirty="0">
                <a:latin typeface="Times New Roman" charset="0"/>
                <a:ea typeface="Times New Roman" charset="0"/>
                <a:cs typeface="Times New Roman" charset="0"/>
              </a:rPr>
              <a:t>Filter out all venues which are Chinese </a:t>
            </a:r>
            <a:r>
              <a:rPr lang="en-US" altLang="zh-CN" sz="2400" dirty="0" err="1">
                <a:latin typeface="Times New Roman" charset="0"/>
                <a:ea typeface="Times New Roman" charset="0"/>
                <a:cs typeface="Times New Roman" charset="0"/>
              </a:rPr>
              <a:t>restuarants</a:t>
            </a:r>
            <a:endParaRPr lang="en-US" altLang="zh-CN" sz="2400" dirty="0">
              <a:latin typeface="Times New Roman" charset="0"/>
              <a:ea typeface="Times New Roman" charset="0"/>
              <a:cs typeface="Times New Roman" charset="0"/>
            </a:endParaRPr>
          </a:p>
          <a:p>
            <a:pPr lvl="0"/>
            <a:r>
              <a:rPr lang="en-US" altLang="zh-CN" sz="2400" dirty="0">
                <a:latin typeface="Times New Roman" charset="0"/>
                <a:ea typeface="Times New Roman" charset="0"/>
                <a:cs typeface="Times New Roman" charset="0"/>
              </a:rPr>
              <a:t>Data visualization and statistical analysis</a:t>
            </a:r>
          </a:p>
          <a:p>
            <a:pPr lvl="0"/>
            <a:r>
              <a:rPr lang="en-US" altLang="zh-CN" sz="2400" dirty="0">
                <a:latin typeface="Times New Roman" charset="0"/>
                <a:ea typeface="Times New Roman" charset="0"/>
                <a:cs typeface="Times New Roman" charset="0"/>
              </a:rPr>
              <a:t>Analyzing using </a:t>
            </a:r>
            <a:r>
              <a:rPr lang="en-US" altLang="zh-CN" sz="2400" dirty="0" err="1">
                <a:latin typeface="Times New Roman" charset="0"/>
                <a:ea typeface="Times New Roman" charset="0"/>
                <a:cs typeface="Times New Roman" charset="0"/>
              </a:rPr>
              <a:t>KMeans</a:t>
            </a:r>
            <a:r>
              <a:rPr lang="en-US" altLang="zh-CN" sz="2400" dirty="0">
                <a:latin typeface="Times New Roman" charset="0"/>
                <a:ea typeface="Times New Roman" charset="0"/>
                <a:cs typeface="Times New Roman" charset="0"/>
              </a:rPr>
              <a:t> clustering</a:t>
            </a:r>
          </a:p>
          <a:p>
            <a:pPr lvl="0"/>
            <a:r>
              <a:rPr lang="en-US" altLang="zh-CN" sz="2400" dirty="0">
                <a:latin typeface="Times New Roman" charset="0"/>
                <a:ea typeface="Times New Roman" charset="0"/>
                <a:cs typeface="Times New Roman" charset="0"/>
              </a:rPr>
              <a:t>compare the Neighborhoods to find the best place for starting up a </a:t>
            </a:r>
            <a:r>
              <a:rPr lang="en-US" altLang="zh-CN" sz="2400" dirty="0" err="1">
                <a:latin typeface="Times New Roman" charset="0"/>
                <a:ea typeface="Times New Roman" charset="0"/>
                <a:cs typeface="Times New Roman" charset="0"/>
              </a:rPr>
              <a:t>restautant</a:t>
            </a:r>
            <a:endParaRPr lang="en-US" altLang="zh-CN" sz="2400" dirty="0">
              <a:latin typeface="Times New Roman" charset="0"/>
              <a:ea typeface="Times New Roman" charset="0"/>
              <a:cs typeface="Times New Roman" charset="0"/>
            </a:endParaRPr>
          </a:p>
          <a:p>
            <a:pPr lvl="0"/>
            <a:r>
              <a:rPr lang="en-US" altLang="zh-CN" sz="2400" dirty="0">
                <a:latin typeface="Times New Roman" charset="0"/>
                <a:ea typeface="Times New Roman" charset="0"/>
                <a:cs typeface="Times New Roman" charset="0"/>
              </a:rPr>
              <a:t>Inference from these results and related conclusions</a:t>
            </a:r>
          </a:p>
          <a:p>
            <a:endParaRPr kumimoji="1" lang="zh-CN" altLang="en-US" dirty="0"/>
          </a:p>
        </p:txBody>
      </p:sp>
    </p:spTree>
    <p:extLst>
      <p:ext uri="{BB962C8B-B14F-4D97-AF65-F5344CB8AC3E}">
        <p14:creationId xmlns:p14="http://schemas.microsoft.com/office/powerpoint/2010/main" val="1975568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200" b="1" dirty="0"/>
              <a:t>Problem </a:t>
            </a:r>
            <a:r>
              <a:rPr lang="en-US" altLang="zh-CN" sz="3200" b="1" dirty="0" smtClean="0"/>
              <a:t>Statement</a:t>
            </a:r>
            <a:endParaRPr kumimoji="1" lang="zh-CN" altLang="en-US" sz="3200" b="1" dirty="0"/>
          </a:p>
        </p:txBody>
      </p:sp>
      <p:sp>
        <p:nvSpPr>
          <p:cNvPr id="3" name="Content Placeholder 2"/>
          <p:cNvSpPr>
            <a:spLocks noGrp="1"/>
          </p:cNvSpPr>
          <p:nvPr>
            <p:ph idx="1"/>
          </p:nvPr>
        </p:nvSpPr>
        <p:spPr/>
        <p:txBody>
          <a:bodyPr/>
          <a:lstStyle/>
          <a:p>
            <a:pPr lvl="0"/>
            <a:r>
              <a:rPr lang="en-US" altLang="zh-CN" sz="2400" dirty="0" smtClean="0">
                <a:latin typeface="Times New Roman" charset="0"/>
                <a:ea typeface="Times New Roman" charset="0"/>
                <a:cs typeface="Times New Roman" charset="0"/>
              </a:rPr>
              <a:t>what is the best location for a Chinese restaurant in Queens, New York City?</a:t>
            </a:r>
          </a:p>
          <a:p>
            <a:pPr lvl="0"/>
            <a:r>
              <a:rPr lang="en-US" altLang="zh-CN" sz="2400" dirty="0" smtClean="0">
                <a:latin typeface="Times New Roman" charset="0"/>
                <a:ea typeface="Times New Roman" charset="0"/>
                <a:cs typeface="Times New Roman" charset="0"/>
              </a:rPr>
              <a:t>In what Neighborhood should I open a Chinese restaurant to have the best chance of being successful?</a:t>
            </a:r>
          </a:p>
          <a:p>
            <a:endParaRPr kumimoji="1" lang="zh-CN" altLang="en-US" dirty="0"/>
          </a:p>
        </p:txBody>
      </p:sp>
    </p:spTree>
    <p:extLst>
      <p:ext uri="{BB962C8B-B14F-4D97-AF65-F5344CB8AC3E}">
        <p14:creationId xmlns:p14="http://schemas.microsoft.com/office/powerpoint/2010/main" val="1598158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43388" y="2671763"/>
            <a:ext cx="3608937" cy="646331"/>
          </a:xfrm>
          <a:prstGeom prst="rect">
            <a:avLst/>
          </a:prstGeom>
          <a:noFill/>
        </p:spPr>
        <p:txBody>
          <a:bodyPr wrap="none" rtlCol="0">
            <a:spAutoFit/>
          </a:bodyPr>
          <a:lstStyle/>
          <a:p>
            <a:r>
              <a:rPr kumimoji="1" lang="en-US" altLang="zh-CN" sz="3600" b="1" dirty="0" smtClean="0">
                <a:latin typeface="Times New Roman" charset="0"/>
                <a:ea typeface="Times New Roman" charset="0"/>
                <a:cs typeface="Times New Roman" charset="0"/>
              </a:rPr>
              <a:t>Data</a:t>
            </a:r>
            <a:r>
              <a:rPr kumimoji="1" lang="zh-CN" altLang="en-US" sz="3600" b="1" dirty="0" smtClean="0">
                <a:latin typeface="Times New Roman" charset="0"/>
                <a:ea typeface="Times New Roman" charset="0"/>
                <a:cs typeface="Times New Roman" charset="0"/>
              </a:rPr>
              <a:t> </a:t>
            </a:r>
            <a:r>
              <a:rPr kumimoji="1" lang="en-US" altLang="zh-CN" sz="3600" b="1" dirty="0" smtClean="0">
                <a:latin typeface="Times New Roman" charset="0"/>
                <a:ea typeface="Times New Roman" charset="0"/>
                <a:cs typeface="Times New Roman" charset="0"/>
              </a:rPr>
              <a:t>Analyzation</a:t>
            </a:r>
            <a:endParaRPr kumimoji="1" lang="zh-CN" altLang="en-US" sz="3600" b="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46652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kumimoji="1" lang="en-US" altLang="zh-CN" dirty="0" smtClean="0"/>
              <a:t>1.</a:t>
            </a:r>
            <a:r>
              <a:rPr lang="en-US" altLang="zh-CN" dirty="0"/>
              <a:t> </a:t>
            </a:r>
            <a:r>
              <a:rPr lang="en-US" altLang="zh-CN" sz="3000" b="1" dirty="0">
                <a:latin typeface="Times New Roman" charset="0"/>
                <a:ea typeface="Times New Roman" charset="0"/>
                <a:cs typeface="Times New Roman" charset="0"/>
              </a:rPr>
              <a:t>Get Queens Borough geological </a:t>
            </a:r>
            <a:r>
              <a:rPr lang="en-US" altLang="zh-CN" sz="3000" b="1" dirty="0" smtClean="0">
                <a:latin typeface="Times New Roman" charset="0"/>
                <a:ea typeface="Times New Roman" charset="0"/>
                <a:cs typeface="Times New Roman" charset="0"/>
              </a:rPr>
              <a:t>data</a:t>
            </a:r>
            <a:endParaRPr kumimoji="1" lang="zh-CN" altLang="en-US" sz="3000" b="1" dirty="0">
              <a:latin typeface="Times New Roman" charset="0"/>
              <a:ea typeface="Times New Roman" charset="0"/>
              <a:cs typeface="Times New Roman" charset="0"/>
            </a:endParaRPr>
          </a:p>
        </p:txBody>
      </p:sp>
      <p:pic>
        <p:nvPicPr>
          <p:cNvPr id="4" name="Picture 3" descr="../../../Desktop/Screen%20Shot%202021-03-13%20at%201.42.59%20PM.p"/>
          <p:cNvPicPr/>
          <p:nvPr/>
        </p:nvPicPr>
        <p:blipFill>
          <a:blip r:embed="rId2">
            <a:extLst>
              <a:ext uri="{28A0092B-C50C-407E-A947-70E740481C1C}">
                <a14:useLocalDpi xmlns:a14="http://schemas.microsoft.com/office/drawing/2010/main" val="0"/>
              </a:ext>
            </a:extLst>
          </a:blip>
          <a:srcRect/>
          <a:stretch>
            <a:fillRect/>
          </a:stretch>
        </p:blipFill>
        <p:spPr bwMode="auto">
          <a:xfrm>
            <a:off x="1238250" y="1864042"/>
            <a:ext cx="9715500" cy="4162108"/>
          </a:xfrm>
          <a:prstGeom prst="rect">
            <a:avLst/>
          </a:prstGeom>
          <a:noFill/>
          <a:ln>
            <a:noFill/>
          </a:ln>
        </p:spPr>
      </p:pic>
    </p:spTree>
    <p:extLst>
      <p:ext uri="{BB962C8B-B14F-4D97-AF65-F5344CB8AC3E}">
        <p14:creationId xmlns:p14="http://schemas.microsoft.com/office/powerpoint/2010/main" val="1089485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tLang="zh-CN" dirty="0" smtClean="0"/>
              <a:t>2.</a:t>
            </a:r>
            <a:r>
              <a:rPr lang="zh-CN" altLang="en-US" dirty="0" smtClean="0"/>
              <a:t> </a:t>
            </a:r>
            <a:r>
              <a:rPr lang="en-US" altLang="zh-CN" sz="3000" dirty="0" smtClean="0">
                <a:latin typeface="Times New Roman" charset="0"/>
                <a:ea typeface="Times New Roman" charset="0"/>
                <a:cs typeface="Times New Roman" charset="0"/>
              </a:rPr>
              <a:t>Using </a:t>
            </a:r>
            <a:r>
              <a:rPr lang="en-US" altLang="zh-CN" sz="3000" dirty="0">
                <a:latin typeface="Times New Roman" charset="0"/>
                <a:ea typeface="Times New Roman" charset="0"/>
                <a:cs typeface="Times New Roman" charset="0"/>
              </a:rPr>
              <a:t>Foursquare to explore Neighborhood in </a:t>
            </a:r>
            <a:r>
              <a:rPr lang="en-US" altLang="zh-CN" sz="3000" dirty="0" smtClean="0">
                <a:latin typeface="Times New Roman" charset="0"/>
                <a:ea typeface="Times New Roman" charset="0"/>
                <a:cs typeface="Times New Roman" charset="0"/>
              </a:rPr>
              <a:t>Queens</a:t>
            </a:r>
            <a:endParaRPr kumimoji="1" lang="zh-CN" altLang="en-US" sz="3000" dirty="0">
              <a:latin typeface="Times New Roman" charset="0"/>
              <a:ea typeface="Times New Roman" charset="0"/>
              <a:cs typeface="Times New Roman" charset="0"/>
            </a:endParaRPr>
          </a:p>
        </p:txBody>
      </p:sp>
      <p:pic>
        <p:nvPicPr>
          <p:cNvPr id="4" name="Picture 3" descr="../../../Desktop/Screen%20Shot%202021-03-13%20at%201.46.41%20PM.p"/>
          <p:cNvPicPr/>
          <p:nvPr/>
        </p:nvPicPr>
        <p:blipFill>
          <a:blip r:embed="rId2">
            <a:extLst>
              <a:ext uri="{28A0092B-C50C-407E-A947-70E740481C1C}">
                <a14:useLocalDpi xmlns:a14="http://schemas.microsoft.com/office/drawing/2010/main" val="0"/>
              </a:ext>
            </a:extLst>
          </a:blip>
          <a:srcRect/>
          <a:stretch>
            <a:fillRect/>
          </a:stretch>
        </p:blipFill>
        <p:spPr bwMode="auto">
          <a:xfrm>
            <a:off x="823912" y="2443162"/>
            <a:ext cx="10529888" cy="3043237"/>
          </a:xfrm>
          <a:prstGeom prst="rect">
            <a:avLst/>
          </a:prstGeom>
          <a:noFill/>
          <a:ln>
            <a:noFill/>
          </a:ln>
        </p:spPr>
      </p:pic>
    </p:spTree>
    <p:extLst>
      <p:ext uri="{BB962C8B-B14F-4D97-AF65-F5344CB8AC3E}">
        <p14:creationId xmlns:p14="http://schemas.microsoft.com/office/powerpoint/2010/main" val="649891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880</Words>
  <Application>Microsoft Macintosh PowerPoint</Application>
  <PresentationFormat>Widescreen</PresentationFormat>
  <Paragraphs>53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DengXian</vt:lpstr>
      <vt:lpstr>DengXian Light</vt:lpstr>
      <vt:lpstr>Times</vt:lpstr>
      <vt:lpstr>Times New Roman</vt:lpstr>
      <vt:lpstr>Wingdings</vt:lpstr>
      <vt:lpstr>Arial</vt:lpstr>
      <vt:lpstr>Office Theme</vt:lpstr>
      <vt:lpstr>Explore where to open a Chinese restaurant in Queens, NY</vt:lpstr>
      <vt:lpstr>Introduction</vt:lpstr>
      <vt:lpstr>Target Audience</vt:lpstr>
      <vt:lpstr>Data Section</vt:lpstr>
      <vt:lpstr>Approach</vt:lpstr>
      <vt:lpstr>Problem Statement</vt:lpstr>
      <vt:lpstr>PowerPoint Presentation</vt:lpstr>
      <vt:lpstr>1. Get Queens Borough geological data</vt:lpstr>
      <vt:lpstr>2. Using Foursquare to explore Neighborhood in Queens</vt:lpstr>
      <vt:lpstr>3. Filter data (choose only Asian and Chinese Restaurants)</vt:lpstr>
      <vt:lpstr>4. run KMean clustering to analyze the data </vt:lpstr>
      <vt:lpstr>PowerPoint Presentation</vt:lpstr>
      <vt:lpstr>PowerPoint Presentation</vt:lpstr>
      <vt:lpstr>PowerPoint Presentation</vt:lpstr>
      <vt:lpstr>5. a larger number of shops in cluster 2</vt:lpstr>
      <vt:lpstr>PowerPoint Presentation</vt:lpstr>
      <vt:lpstr>6. Results</vt:lpstr>
      <vt:lpstr>Discussion</vt:lpstr>
      <vt:lpstr>Discussion</vt:lpstr>
      <vt:lpstr>Conclusion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Explore where to open a Chinese restaurant in Queens, NY</dc:title>
  <dc:creator>Shaozhi Li</dc:creator>
  <cp:lastModifiedBy>Shaozhi Li</cp:lastModifiedBy>
  <cp:revision>3</cp:revision>
  <dcterms:created xsi:type="dcterms:W3CDTF">2021-03-13T19:10:10Z</dcterms:created>
  <dcterms:modified xsi:type="dcterms:W3CDTF">2021-03-13T19:30:06Z</dcterms:modified>
</cp:coreProperties>
</file>