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26C27-D983-433A-87FD-39E750E64492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D4057-DBE1-48B4-8A2C-1620406DDC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37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9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21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0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20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495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5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3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02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62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63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9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0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4D7C-2B15-489E-B435-034116B9FE8C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AABD-E9DF-40A8-ACC6-F5194D4B9D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95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 sz="2500" dirty="0" smtClean="0">
                <a:solidFill>
                  <a:schemeClr val="bg1"/>
                </a:solidFill>
                <a:latin typeface="Nunito Sans" panose="020B0604020202020204" charset="0"/>
              </a:rPr>
              <a:t>Suzanne Li </a:t>
            </a:r>
            <a:br>
              <a:rPr lang="en" sz="2500" dirty="0" smtClean="0">
                <a:solidFill>
                  <a:schemeClr val="bg1"/>
                </a:solidFill>
                <a:latin typeface="Nunito Sans" panose="020B0604020202020204" charset="0"/>
              </a:rPr>
            </a:br>
            <a:r>
              <a:rPr lang="en" sz="2500" dirty="0" smtClean="0">
                <a:solidFill>
                  <a:schemeClr val="bg1"/>
                </a:solidFill>
                <a:latin typeface="Nunito Sans" panose="020B0604020202020204" charset="0"/>
              </a:rPr>
              <a:t>Bradley Qian </a:t>
            </a:r>
            <a:br>
              <a:rPr lang="en" sz="2500" dirty="0" smtClean="0">
                <a:solidFill>
                  <a:schemeClr val="bg1"/>
                </a:solidFill>
                <a:latin typeface="Nunito Sans" panose="020B0604020202020204" charset="0"/>
              </a:rPr>
            </a:br>
            <a:r>
              <a:rPr lang="en" sz="2500" dirty="0" smtClean="0">
                <a:solidFill>
                  <a:schemeClr val="bg1"/>
                </a:solidFill>
                <a:latin typeface="Nunito Sans" panose="020B0604020202020204" charset="0"/>
              </a:rPr>
              <a:t>Naman Rungta</a:t>
            </a:r>
            <a:endParaRPr lang="en" sz="25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026241" y="4968662"/>
            <a:ext cx="7461600" cy="368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Our</a:t>
            </a:r>
            <a:r>
              <a:rPr lang="es-ES" sz="1600" dirty="0" smtClean="0"/>
              <a:t> </a:t>
            </a:r>
            <a:r>
              <a:rPr lang="es-ES" sz="1600" dirty="0" err="1" smtClean="0"/>
              <a:t>focus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e-</a:t>
            </a:r>
            <a:r>
              <a:rPr lang="es-ES" sz="1600" dirty="0" err="1" smtClean="0"/>
              <a:t>commerce</a:t>
            </a:r>
            <a:r>
              <a:rPr lang="es-ES" sz="1600" dirty="0" smtClean="0"/>
              <a:t> </a:t>
            </a:r>
            <a:r>
              <a:rPr lang="es-ES" sz="1600" dirty="0" err="1" smtClean="0"/>
              <a:t>retailer</a:t>
            </a:r>
            <a:r>
              <a:rPr lang="es-ES" sz="1600" dirty="0" smtClean="0"/>
              <a:t> of Adidas. Adidas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one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largest</a:t>
            </a:r>
            <a:r>
              <a:rPr lang="es-ES" sz="1600" dirty="0"/>
              <a:t> </a:t>
            </a:r>
            <a:r>
              <a:rPr lang="es-ES" sz="1600" dirty="0" err="1" smtClean="0"/>
              <a:t>sportwear</a:t>
            </a:r>
            <a:r>
              <a:rPr lang="es-ES" sz="1600" dirty="0" smtClean="0"/>
              <a:t> </a:t>
            </a:r>
            <a:r>
              <a:rPr lang="es-ES" sz="1600" dirty="0" err="1" smtClean="0"/>
              <a:t>retailers</a:t>
            </a:r>
            <a:r>
              <a:rPr lang="es-ES" sz="1600" dirty="0" smtClean="0"/>
              <a:t> in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world</a:t>
            </a:r>
            <a:r>
              <a:rPr lang="es-ES" sz="1600" dirty="0" smtClean="0"/>
              <a:t> </a:t>
            </a:r>
            <a:r>
              <a:rPr lang="es-ES" sz="1600" dirty="0" err="1" smtClean="0"/>
              <a:t>with</a:t>
            </a:r>
            <a:r>
              <a:rPr lang="es-ES" sz="1600" dirty="0" smtClean="0"/>
              <a:t> a </a:t>
            </a:r>
            <a:r>
              <a:rPr lang="es-ES" sz="1600" dirty="0" err="1" smtClean="0"/>
              <a:t>focus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</a:t>
            </a:r>
            <a:r>
              <a:rPr lang="es-ES" sz="1600" dirty="0" err="1" smtClean="0"/>
              <a:t>shoes</a:t>
            </a:r>
            <a:r>
              <a:rPr lang="es-ES" sz="1600" dirty="0" smtClean="0"/>
              <a:t>, </a:t>
            </a:r>
            <a:r>
              <a:rPr lang="es-ES" sz="1600" dirty="0" err="1" smtClean="0"/>
              <a:t>clothing</a:t>
            </a:r>
            <a:r>
              <a:rPr lang="es-ES" sz="1600" dirty="0" smtClean="0"/>
              <a:t>, and </a:t>
            </a:r>
            <a:r>
              <a:rPr lang="es-ES" sz="1600" dirty="0" err="1" smtClean="0"/>
              <a:t>accessories</a:t>
            </a:r>
            <a:r>
              <a:rPr lang="es-ES" sz="1600" dirty="0" smtClean="0"/>
              <a:t>. </a:t>
            </a:r>
            <a:r>
              <a:rPr lang="es-ES" sz="1600" dirty="0" err="1" smtClean="0"/>
              <a:t>Apparel</a:t>
            </a:r>
            <a:r>
              <a:rPr lang="es-ES" sz="1600" dirty="0" smtClean="0"/>
              <a:t> </a:t>
            </a:r>
            <a:r>
              <a:rPr lang="es-ES" sz="1600" dirty="0" err="1" smtClean="0"/>
              <a:t>sold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e-</a:t>
            </a:r>
            <a:r>
              <a:rPr lang="es-ES" sz="1600" dirty="0" err="1" smtClean="0"/>
              <a:t>commerce</a:t>
            </a:r>
            <a:r>
              <a:rPr lang="es-ES" sz="1600" dirty="0" smtClean="0"/>
              <a:t> </a:t>
            </a:r>
            <a:r>
              <a:rPr lang="es-ES" sz="1600" dirty="0" err="1" smtClean="0"/>
              <a:t>site</a:t>
            </a:r>
            <a:r>
              <a:rPr lang="es-ES" sz="1600" dirty="0" smtClean="0"/>
              <a:t> </a:t>
            </a:r>
            <a:r>
              <a:rPr lang="es-ES" sz="1600" dirty="0" err="1" smtClean="0"/>
              <a:t>include</a:t>
            </a:r>
            <a:r>
              <a:rPr lang="es-ES" sz="1600" dirty="0" smtClean="0"/>
              <a:t> </a:t>
            </a:r>
            <a:r>
              <a:rPr lang="es-ES" sz="1600" dirty="0" err="1" smtClean="0"/>
              <a:t>jackets</a:t>
            </a:r>
            <a:r>
              <a:rPr lang="es-ES" sz="1600" dirty="0" smtClean="0"/>
              <a:t>, </a:t>
            </a:r>
            <a:r>
              <a:rPr lang="es-ES" sz="1600" dirty="0" err="1" smtClean="0"/>
              <a:t>athletic</a:t>
            </a:r>
            <a:r>
              <a:rPr lang="es-ES" sz="1600" dirty="0" smtClean="0"/>
              <a:t> pants and </a:t>
            </a:r>
            <a:r>
              <a:rPr lang="es-ES" sz="1600" dirty="0" err="1" smtClean="0"/>
              <a:t>leggings</a:t>
            </a:r>
            <a:r>
              <a:rPr lang="es-ES" sz="1600" dirty="0" smtClean="0"/>
              <a:t>, and </a:t>
            </a:r>
            <a:r>
              <a:rPr lang="es-ES" sz="1600" dirty="0" err="1" smtClean="0"/>
              <a:t>shirts</a:t>
            </a:r>
            <a:r>
              <a:rPr lang="es-ES" sz="1600" dirty="0" smtClean="0"/>
              <a:t>.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shoes</a:t>
            </a:r>
            <a:r>
              <a:rPr lang="es-ES" sz="1600" dirty="0" smtClean="0"/>
              <a:t> </a:t>
            </a:r>
            <a:r>
              <a:rPr lang="es-ES" sz="1600" dirty="0" err="1" smtClean="0"/>
              <a:t>include</a:t>
            </a:r>
            <a:r>
              <a:rPr lang="es-ES" sz="1600" dirty="0" smtClean="0"/>
              <a:t> a </a:t>
            </a:r>
            <a:r>
              <a:rPr lang="es-ES" sz="1600" dirty="0" err="1" smtClean="0"/>
              <a:t>variety</a:t>
            </a:r>
            <a:r>
              <a:rPr lang="es-ES" sz="1600" dirty="0" smtClean="0"/>
              <a:t> of </a:t>
            </a:r>
            <a:r>
              <a:rPr lang="es-ES" sz="1600" dirty="0" err="1" smtClean="0"/>
              <a:t>sneakers</a:t>
            </a:r>
            <a:r>
              <a:rPr lang="es-ES" sz="1600" dirty="0" smtClean="0"/>
              <a:t> and </a:t>
            </a:r>
            <a:r>
              <a:rPr lang="es-ES" sz="1600" dirty="0" err="1" smtClean="0"/>
              <a:t>sandals</a:t>
            </a:r>
            <a:r>
              <a:rPr lang="es-ES" sz="1600" dirty="0" smtClean="0"/>
              <a:t> </a:t>
            </a:r>
            <a:r>
              <a:rPr lang="es-ES" sz="1600" dirty="0" err="1" smtClean="0"/>
              <a:t>that</a:t>
            </a:r>
            <a:r>
              <a:rPr lang="es-ES" sz="1600" dirty="0" smtClean="0"/>
              <a:t> are </a:t>
            </a:r>
            <a:r>
              <a:rPr lang="es-ES" sz="1600" dirty="0" err="1" smtClean="0"/>
              <a:t>categorized</a:t>
            </a:r>
            <a:r>
              <a:rPr lang="es-ES" sz="1600" dirty="0" smtClean="0"/>
              <a:t> </a:t>
            </a:r>
            <a:r>
              <a:rPr lang="es-ES" sz="1600" dirty="0" err="1" smtClean="0"/>
              <a:t>differently</a:t>
            </a:r>
            <a:r>
              <a:rPr lang="es-ES" sz="1600" dirty="0"/>
              <a:t> </a:t>
            </a:r>
            <a:r>
              <a:rPr lang="es-ES" sz="1600" dirty="0" err="1" smtClean="0"/>
              <a:t>based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sport (</a:t>
            </a:r>
            <a:r>
              <a:rPr lang="es-ES" sz="1600" dirty="0" err="1" smtClean="0"/>
              <a:t>track</a:t>
            </a:r>
            <a:r>
              <a:rPr lang="es-ES" sz="1600" dirty="0" smtClean="0"/>
              <a:t>, soccer etc.) </a:t>
            </a:r>
            <a:r>
              <a:rPr lang="es-ES" sz="1600" dirty="0" err="1" smtClean="0"/>
              <a:t>or</a:t>
            </a:r>
            <a:r>
              <a:rPr lang="es-ES" sz="1600" dirty="0" smtClean="0"/>
              <a:t> </a:t>
            </a:r>
            <a:r>
              <a:rPr lang="es-ES" sz="1600" dirty="0" err="1" smtClean="0"/>
              <a:t>purpose</a:t>
            </a:r>
            <a:r>
              <a:rPr lang="es-ES" sz="1600" dirty="0" smtClean="0"/>
              <a:t> (</a:t>
            </a:r>
            <a:r>
              <a:rPr lang="es-ES" sz="1600" dirty="0" err="1" smtClean="0"/>
              <a:t>walking</a:t>
            </a:r>
            <a:r>
              <a:rPr lang="es-ES" sz="1600" dirty="0" smtClean="0"/>
              <a:t>, running etc.).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company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known</a:t>
            </a:r>
            <a:r>
              <a:rPr lang="es-ES" sz="1600" dirty="0" smtClean="0"/>
              <a:t>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err="1" smtClean="0"/>
              <a:t>many</a:t>
            </a:r>
            <a:r>
              <a:rPr lang="es-ES" sz="1600" dirty="0" smtClean="0"/>
              <a:t> </a:t>
            </a:r>
            <a:r>
              <a:rPr lang="es-ES" sz="1600" dirty="0" err="1" smtClean="0"/>
              <a:t>designer</a:t>
            </a:r>
            <a:r>
              <a:rPr lang="es-ES" sz="1600" dirty="0" smtClean="0"/>
              <a:t> </a:t>
            </a:r>
            <a:r>
              <a:rPr lang="es-ES" sz="1600" dirty="0" err="1" smtClean="0"/>
              <a:t>clothing</a:t>
            </a:r>
            <a:r>
              <a:rPr lang="es-ES" sz="1600" dirty="0" smtClean="0"/>
              <a:t> and </a:t>
            </a:r>
            <a:r>
              <a:rPr lang="es-ES" sz="1600" dirty="0" err="1" smtClean="0"/>
              <a:t>footwear</a:t>
            </a:r>
            <a:r>
              <a:rPr lang="es-ES" sz="1600" dirty="0" smtClean="0"/>
              <a:t> </a:t>
            </a:r>
            <a:r>
              <a:rPr lang="es-ES" sz="1600" dirty="0" err="1" smtClean="0"/>
              <a:t>collaborations</a:t>
            </a:r>
            <a:r>
              <a:rPr lang="es-ES" sz="1600" dirty="0" smtClean="0"/>
              <a:t> </a:t>
            </a:r>
            <a:r>
              <a:rPr lang="es-ES" sz="1600" dirty="0" err="1" smtClean="0"/>
              <a:t>with</a:t>
            </a:r>
            <a:r>
              <a:rPr lang="es-ES" sz="1600" dirty="0"/>
              <a:t> </a:t>
            </a:r>
            <a:r>
              <a:rPr lang="es-ES" sz="1600" dirty="0" err="1" smtClean="0"/>
              <a:t>celebrities</a:t>
            </a:r>
            <a:r>
              <a:rPr lang="es-ES" sz="1600" dirty="0" smtClean="0"/>
              <a:t>. </a:t>
            </a:r>
            <a:endParaRPr lang="en" sz="1600" dirty="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/>
          </a:p>
        </p:txBody>
      </p:sp>
      <p:cxnSp>
        <p:nvCxnSpPr>
          <p:cNvPr id="156" name="Shape 156"/>
          <p:cNvCxnSpPr/>
          <p:nvPr/>
        </p:nvCxnSpPr>
        <p:spPr>
          <a:xfrm>
            <a:off x="5964501" y="5141500"/>
            <a:ext cx="1213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57" name="Shape 157"/>
          <p:cNvCxnSpPr/>
          <p:nvPr/>
        </p:nvCxnSpPr>
        <p:spPr>
          <a:xfrm>
            <a:off x="8169885" y="4264938"/>
            <a:ext cx="121319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8" y="641211"/>
            <a:ext cx="7858985" cy="3760532"/>
          </a:xfrm>
          <a:prstGeom prst="rect">
            <a:avLst/>
          </a:prstGeom>
        </p:spPr>
      </p:pic>
      <p:pic>
        <p:nvPicPr>
          <p:cNvPr id="2050" name="Picture 2" descr="Image result for adidas png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0" y="2794725"/>
            <a:ext cx="2716212" cy="18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88666"/>
              </p:ext>
            </p:extLst>
          </p:nvPr>
        </p:nvGraphicFramePr>
        <p:xfrm>
          <a:off x="99028" y="263926"/>
          <a:ext cx="2132308" cy="2120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2308">
                  <a:extLst>
                    <a:ext uri="{9D8B030D-6E8A-4147-A177-3AD203B41FA5}">
                      <a16:colId xmlns:a16="http://schemas.microsoft.com/office/drawing/2014/main" val="1698683617"/>
                    </a:ext>
                  </a:extLst>
                </a:gridCol>
              </a:tblGrid>
              <a:tr h="353459">
                <a:tc>
                  <a:txBody>
                    <a:bodyPr/>
                    <a:lstStyle/>
                    <a:p>
                      <a:pPr algn="l"/>
                      <a:r>
                        <a:rPr lang="es-ES" sz="1100" dirty="0" err="1"/>
                        <a:t>Employee</a:t>
                      </a:r>
                      <a:endParaRPr lang="es-E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45639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/>
                        <a:t>Employee</a:t>
                      </a:r>
                      <a:r>
                        <a:rPr lang="es-ES" sz="1100" baseline="0" dirty="0"/>
                        <a:t> ID (PK)</a:t>
                      </a:r>
                      <a:endParaRPr lang="es-E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96795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Last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2522786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First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2051790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Warehouse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1948221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08689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04456"/>
              </p:ext>
            </p:extLst>
          </p:nvPr>
        </p:nvGraphicFramePr>
        <p:xfrm>
          <a:off x="7437874" y="263926"/>
          <a:ext cx="2151319" cy="30661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1319">
                  <a:extLst>
                    <a:ext uri="{9D8B030D-6E8A-4147-A177-3AD203B41FA5}">
                      <a16:colId xmlns:a16="http://schemas.microsoft.com/office/drawing/2014/main" val="1271222513"/>
                    </a:ext>
                  </a:extLst>
                </a:gridCol>
              </a:tblGrid>
              <a:tr h="362985">
                <a:tc>
                  <a:txBody>
                    <a:bodyPr/>
                    <a:lstStyle/>
                    <a:p>
                      <a:r>
                        <a:rPr lang="es-ES" dirty="0" err="1"/>
                        <a:t>Customers</a:t>
                      </a:r>
                      <a:r>
                        <a:rPr lang="es-ES" baseline="0" dirty="0"/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76652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ID 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0756910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Customer Last </a:t>
                      </a:r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4135596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Customer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First </a:t>
                      </a:r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9051578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7833350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 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ID(FK)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4458133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Shipping Address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7687233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Billing 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71597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62845"/>
              </p:ext>
            </p:extLst>
          </p:nvPr>
        </p:nvGraphicFramePr>
        <p:xfrm>
          <a:off x="2485937" y="3472209"/>
          <a:ext cx="2116790" cy="2211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6790">
                  <a:extLst>
                    <a:ext uri="{9D8B030D-6E8A-4147-A177-3AD203B41FA5}">
                      <a16:colId xmlns:a16="http://schemas.microsoft.com/office/drawing/2014/main" val="2277209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 err="1"/>
                        <a:t>Product</a:t>
                      </a:r>
                      <a:r>
                        <a:rPr lang="es-ES" baseline="0" dirty="0"/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99593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Product ID(PK)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368770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Product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05493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Product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Cost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6189125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Manufacturer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8832905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Category ID (FK)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3934887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2612201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49048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37908"/>
              </p:ext>
            </p:extLst>
          </p:nvPr>
        </p:nvGraphicFramePr>
        <p:xfrm>
          <a:off x="41483" y="3472209"/>
          <a:ext cx="2329338" cy="2396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9338">
                  <a:extLst>
                    <a:ext uri="{9D8B030D-6E8A-4147-A177-3AD203B41FA5}">
                      <a16:colId xmlns:a16="http://schemas.microsoft.com/office/drawing/2014/main" val="3034304252"/>
                    </a:ext>
                  </a:extLst>
                </a:gridCol>
              </a:tblGrid>
              <a:tr h="43183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Suppliers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45973"/>
                  </a:ext>
                </a:extLst>
              </a:tr>
              <a:tr h="327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Supplier </a:t>
                      </a:r>
                      <a:r>
                        <a:rPr lang="en-US" sz="1100" u="none" strike="noStrike" dirty="0">
                          <a:effectLst/>
                        </a:rPr>
                        <a:t>ID 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4170616"/>
                  </a:ext>
                </a:extLst>
              </a:tr>
              <a:tr h="327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1125135"/>
                  </a:ext>
                </a:extLst>
              </a:tr>
              <a:tr h="327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Product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2961980"/>
                  </a:ext>
                </a:extLst>
              </a:tr>
              <a:tr h="327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6728689"/>
                  </a:ext>
                </a:extLst>
              </a:tr>
              <a:tr h="327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Zip Code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8420857"/>
                  </a:ext>
                </a:extLst>
              </a:tr>
              <a:tr h="327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55335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401"/>
              </p:ext>
            </p:extLst>
          </p:nvPr>
        </p:nvGraphicFramePr>
        <p:xfrm>
          <a:off x="7437874" y="3806440"/>
          <a:ext cx="2151319" cy="229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1319">
                  <a:extLst>
                    <a:ext uri="{9D8B030D-6E8A-4147-A177-3AD203B41FA5}">
                      <a16:colId xmlns:a16="http://schemas.microsoft.com/office/drawing/2014/main" val="1271222513"/>
                    </a:ext>
                  </a:extLst>
                </a:gridCol>
              </a:tblGrid>
              <a:tr h="362985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Payment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76652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Payment </a:t>
                      </a:r>
                      <a:r>
                        <a:rPr lang="en-US" sz="1100" u="none" strike="noStrike" dirty="0">
                          <a:effectLst/>
                        </a:rPr>
                        <a:t>ID 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0756910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 dirty="0" smtClean="0">
                          <a:effectLst/>
                        </a:rPr>
                        <a:t>Card Company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4135596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Card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9051578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7833350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573927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19027"/>
              </p:ext>
            </p:extLst>
          </p:nvPr>
        </p:nvGraphicFramePr>
        <p:xfrm>
          <a:off x="2406663" y="263926"/>
          <a:ext cx="2281720" cy="2781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720">
                  <a:extLst>
                    <a:ext uri="{9D8B030D-6E8A-4147-A177-3AD203B41FA5}">
                      <a16:colId xmlns:a16="http://schemas.microsoft.com/office/drawing/2014/main" val="2277209394"/>
                    </a:ext>
                  </a:extLst>
                </a:gridCol>
              </a:tblGrid>
              <a:tr h="28761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Shipment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99593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Shipment </a:t>
                      </a:r>
                      <a:r>
                        <a:rPr lang="en-US" sz="1100" u="none" strike="noStrike" dirty="0">
                          <a:effectLst/>
                        </a:rPr>
                        <a:t>ID(PK)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368770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 dirty="0" smtClean="0">
                          <a:effectLst/>
                        </a:rPr>
                        <a:t>Warehouse 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618912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Supplier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883290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Ship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3934887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Receive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490482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Shipment Cost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923042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Shipment Location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1446784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01439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6898"/>
              </p:ext>
            </p:extLst>
          </p:nvPr>
        </p:nvGraphicFramePr>
        <p:xfrm>
          <a:off x="9716289" y="263926"/>
          <a:ext cx="2394889" cy="2493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889">
                  <a:extLst>
                    <a:ext uri="{9D8B030D-6E8A-4147-A177-3AD203B41FA5}">
                      <a16:colId xmlns:a16="http://schemas.microsoft.com/office/drawing/2014/main" val="1990794325"/>
                    </a:ext>
                  </a:extLst>
                </a:gridCol>
              </a:tblGrid>
              <a:tr h="4156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Warehouse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46412"/>
                  </a:ext>
                </a:extLst>
              </a:tr>
              <a:tr h="415623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Warehouse</a:t>
                      </a:r>
                      <a:r>
                        <a:rPr lang="es-ES" sz="1200" dirty="0" smtClean="0"/>
                        <a:t> ID 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90965"/>
                  </a:ext>
                </a:extLst>
              </a:tr>
              <a:tr h="415623">
                <a:tc>
                  <a:txBody>
                    <a:bodyPr/>
                    <a:lstStyle/>
                    <a:p>
                      <a:r>
                        <a:rPr lang="es-ES" sz="1200" baseline="0" dirty="0" err="1" smtClean="0"/>
                        <a:t>Address</a:t>
                      </a:r>
                      <a:r>
                        <a:rPr lang="es-ES" sz="1200" baseline="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38495"/>
                  </a:ext>
                </a:extLst>
              </a:tr>
              <a:tr h="415623">
                <a:tc>
                  <a:txBody>
                    <a:bodyPr/>
                    <a:lstStyle/>
                    <a:p>
                      <a:r>
                        <a:rPr lang="es-ES" sz="1200" baseline="0" dirty="0" err="1" smtClean="0"/>
                        <a:t>State</a:t>
                      </a:r>
                      <a:endParaRPr lang="es-E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0970"/>
                  </a:ext>
                </a:extLst>
              </a:tr>
              <a:tr h="415623">
                <a:tc>
                  <a:txBody>
                    <a:bodyPr/>
                    <a:lstStyle/>
                    <a:p>
                      <a:r>
                        <a:rPr lang="es-ES" sz="1200" baseline="0" dirty="0" smtClean="0"/>
                        <a:t>Zip </a:t>
                      </a:r>
                      <a:r>
                        <a:rPr lang="es-ES" sz="1200" baseline="0" dirty="0" err="1" smtClean="0"/>
                        <a:t>Code</a:t>
                      </a:r>
                      <a:r>
                        <a:rPr lang="es-ES" sz="1200" baseline="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74655"/>
                  </a:ext>
                </a:extLst>
              </a:tr>
              <a:tr h="415623">
                <a:tc>
                  <a:txBody>
                    <a:bodyPr/>
                    <a:lstStyle/>
                    <a:p>
                      <a:r>
                        <a:rPr lang="es-ES" sz="1200" baseline="0" dirty="0" err="1" smtClean="0"/>
                        <a:t>Order</a:t>
                      </a:r>
                      <a:r>
                        <a:rPr lang="es-ES" sz="1200" baseline="0" dirty="0" smtClean="0"/>
                        <a:t>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3702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20802"/>
              </p:ext>
            </p:extLst>
          </p:nvPr>
        </p:nvGraphicFramePr>
        <p:xfrm>
          <a:off x="4825310" y="263926"/>
          <a:ext cx="2389981" cy="41825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9981">
                  <a:extLst>
                    <a:ext uri="{9D8B030D-6E8A-4147-A177-3AD203B41FA5}">
                      <a16:colId xmlns:a16="http://schemas.microsoft.com/office/drawing/2014/main" val="1945625216"/>
                    </a:ext>
                  </a:extLst>
                </a:gridCol>
              </a:tblGrid>
              <a:tr h="38023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Orders</a:t>
                      </a: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80391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/>
                        <a:t>Orde</a:t>
                      </a:r>
                      <a:r>
                        <a:rPr lang="es-ES" sz="1100" baseline="0" dirty="0" err="1" smtClean="0"/>
                        <a:t>r</a:t>
                      </a:r>
                      <a:r>
                        <a:rPr lang="es-ES" sz="1100" baseline="0" dirty="0" smtClean="0"/>
                        <a:t> ID(PK)</a:t>
                      </a:r>
                      <a:endParaRPr lang="es-E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11645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/>
                        <a:t>Shipped</a:t>
                      </a:r>
                      <a:r>
                        <a:rPr lang="es-ES" sz="1100" dirty="0" smtClean="0"/>
                        <a:t> Date MDY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96692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/>
                        <a:t>Quantity</a:t>
                      </a:r>
                      <a:r>
                        <a:rPr lang="es-ES" sz="1100" baseline="0" dirty="0" smtClean="0"/>
                        <a:t> </a:t>
                      </a:r>
                      <a:endParaRPr lang="es-E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2944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r>
                        <a:rPr lang="es-ES" sz="1100" baseline="0" dirty="0" err="1" smtClean="0"/>
                        <a:t>Delivered</a:t>
                      </a:r>
                      <a:r>
                        <a:rPr lang="es-ES" sz="1100" baseline="0" dirty="0" smtClean="0"/>
                        <a:t> Date MDY</a:t>
                      </a:r>
                      <a:endParaRPr lang="es-E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27502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r>
                        <a:rPr lang="es-ES" sz="1100" dirty="0" err="1"/>
                        <a:t>Order</a:t>
                      </a:r>
                      <a:r>
                        <a:rPr lang="es-ES" sz="1100" baseline="0" dirty="0"/>
                        <a:t>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43152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r>
                        <a:rPr lang="es-ES" sz="1100" dirty="0" err="1"/>
                        <a:t>Customer</a:t>
                      </a:r>
                      <a:r>
                        <a:rPr lang="es-ES" sz="1100" baseline="0" dirty="0"/>
                        <a:t> ID (FK)</a:t>
                      </a:r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01710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r>
                        <a:rPr lang="es-ES" sz="1100" dirty="0" err="1"/>
                        <a:t>Payment</a:t>
                      </a:r>
                      <a:r>
                        <a:rPr lang="es-ES" sz="1100" dirty="0"/>
                        <a:t>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4183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r>
                        <a:rPr lang="es-ES" sz="1100" dirty="0" err="1"/>
                        <a:t>Product</a:t>
                      </a:r>
                      <a:r>
                        <a:rPr lang="es-ES" sz="1100" baseline="0" dirty="0"/>
                        <a:t> ID (FK)</a:t>
                      </a:r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21847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Order</a:t>
                      </a:r>
                      <a:r>
                        <a:rPr lang="es-ES" sz="1100" baseline="0" dirty="0" smtClean="0"/>
                        <a:t> </a:t>
                      </a:r>
                      <a:r>
                        <a:rPr lang="es-ES" sz="1100" baseline="0" dirty="0" err="1" smtClean="0"/>
                        <a:t>Type</a:t>
                      </a:r>
                      <a:r>
                        <a:rPr lang="es-ES" sz="1100" baseline="0" dirty="0" smtClean="0"/>
                        <a:t> </a:t>
                      </a:r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47943"/>
                  </a:ext>
                </a:extLst>
              </a:tr>
              <a:tr h="380233">
                <a:tc>
                  <a:txBody>
                    <a:bodyPr/>
                    <a:lstStyle/>
                    <a:p>
                      <a:r>
                        <a:rPr lang="es-ES" sz="1100" dirty="0"/>
                        <a:t>Total </a:t>
                      </a:r>
                      <a:r>
                        <a:rPr lang="es-ES" sz="1100" dirty="0" err="1"/>
                        <a:t>Due</a:t>
                      </a:r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814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77756"/>
              </p:ext>
            </p:extLst>
          </p:nvPr>
        </p:nvGraphicFramePr>
        <p:xfrm>
          <a:off x="9811776" y="3712534"/>
          <a:ext cx="2195653" cy="24824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5653">
                  <a:extLst>
                    <a:ext uri="{9D8B030D-6E8A-4147-A177-3AD203B41FA5}">
                      <a16:colId xmlns:a16="http://schemas.microsoft.com/office/drawing/2014/main" val="1271222513"/>
                    </a:ext>
                  </a:extLst>
                </a:gridCol>
              </a:tblGrid>
              <a:tr h="2495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One</a:t>
                      </a:r>
                      <a:r>
                        <a:rPr lang="es-ES" baseline="0" dirty="0" smtClean="0"/>
                        <a:t> to </a:t>
                      </a:r>
                      <a:r>
                        <a:rPr lang="es-ES" baseline="0" dirty="0" err="1" smtClean="0"/>
                        <a:t>Many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Relationships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76652"/>
                  </a:ext>
                </a:extLst>
              </a:tr>
              <a:tr h="26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 dirty="0" smtClean="0">
                          <a:effectLst/>
                        </a:rPr>
                        <a:t>Warehouse 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&gt; 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0756910"/>
                  </a:ext>
                </a:extLst>
              </a:tr>
              <a:tr h="26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Supplier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&gt; Shipment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4135596"/>
                  </a:ext>
                </a:extLst>
              </a:tr>
              <a:tr h="26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Warehouse </a:t>
                      </a:r>
                      <a:r>
                        <a:rPr lang="en-US" sz="1100" u="none" strike="noStrike" dirty="0" smtClean="0">
                          <a:effectLst/>
                        </a:rPr>
                        <a:t>&gt; Shipment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9051578"/>
                  </a:ext>
                </a:extLst>
              </a:tr>
              <a:tr h="26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</a:t>
                      </a:r>
                      <a:r>
                        <a:rPr lang="en-US" sz="1100" u="none" strike="noStrike" dirty="0" smtClean="0">
                          <a:effectLst/>
                        </a:rPr>
                        <a:t>&gt; 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7833350"/>
                  </a:ext>
                </a:extLst>
              </a:tr>
              <a:tr h="26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Orders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&gt; 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4458133"/>
                  </a:ext>
                </a:extLst>
              </a:tr>
              <a:tr h="26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Customer &gt;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8263535"/>
                  </a:ext>
                </a:extLst>
              </a:tr>
              <a:tr h="263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Customer &gt; Payment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70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6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174</Words>
  <Application>Microsoft Office PowerPoint</Application>
  <PresentationFormat>Widescreen</PresentationFormat>
  <Paragraphs>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 Sans</vt:lpstr>
      <vt:lpstr>Office Theme</vt:lpstr>
      <vt:lpstr>Suzanne Li  Bradley Qian  Naman Rungta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Suzanne Li</dc:creator>
  <cp:lastModifiedBy>Suzanne Li</cp:lastModifiedBy>
  <cp:revision>22</cp:revision>
  <dcterms:created xsi:type="dcterms:W3CDTF">2017-03-15T06:39:53Z</dcterms:created>
  <dcterms:modified xsi:type="dcterms:W3CDTF">2017-03-18T00:27:46Z</dcterms:modified>
</cp:coreProperties>
</file>