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256" r:id="rId2"/>
    <p:sldId id="259" r:id="rId3"/>
    <p:sldId id="261" r:id="rId4"/>
    <p:sldId id="293" r:id="rId5"/>
    <p:sldId id="292" r:id="rId6"/>
    <p:sldId id="263" r:id="rId7"/>
    <p:sldId id="264" r:id="rId8"/>
    <p:sldId id="265" r:id="rId9"/>
    <p:sldId id="296" r:id="rId10"/>
    <p:sldId id="297" r:id="rId11"/>
    <p:sldId id="298" r:id="rId12"/>
    <p:sldId id="29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4"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FA6AFD-955A-8443-9380-7A23C8803504}" v="2" dt="2019-02-26T09:23:33.4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p:restoredTop sz="72799"/>
  </p:normalViewPr>
  <p:slideViewPr>
    <p:cSldViewPr snapToGrid="0" snapToObjects="1">
      <p:cViewPr varScale="1">
        <p:scale>
          <a:sx n="69" d="100"/>
          <a:sy n="69" d="100"/>
        </p:scale>
        <p:origin x="1696" y="176"/>
      </p:cViewPr>
      <p:guideLst/>
    </p:cSldViewPr>
  </p:slideViewPr>
  <p:notesTextViewPr>
    <p:cViewPr>
      <p:scale>
        <a:sx n="1" d="1"/>
        <a:sy n="1" d="1"/>
      </p:scale>
      <p:origin x="0" y="0"/>
    </p:cViewPr>
  </p:notesTextViewPr>
  <p:sorterViewPr>
    <p:cViewPr>
      <p:scale>
        <a:sx n="130" d="100"/>
        <a:sy n="130" d="100"/>
      </p:scale>
      <p:origin x="0" y="-67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Utting" userId="1400459e-2755-446e-962d-c1048dc38616" providerId="ADAL" clId="{CFFA6AFD-955A-8443-9380-7A23C8803504}"/>
    <pc:docChg chg="custSel addSld delSld modSld">
      <pc:chgData name="Mark Utting" userId="1400459e-2755-446e-962d-c1048dc38616" providerId="ADAL" clId="{CFFA6AFD-955A-8443-9380-7A23C8803504}" dt="2019-02-26T09:23:33.447" v="63"/>
      <pc:docMkLst>
        <pc:docMk/>
      </pc:docMkLst>
      <pc:sldChg chg="modSp">
        <pc:chgData name="Mark Utting" userId="1400459e-2755-446e-962d-c1048dc38616" providerId="ADAL" clId="{CFFA6AFD-955A-8443-9380-7A23C8803504}" dt="2019-02-26T08:21:31.054" v="52" actId="20577"/>
        <pc:sldMkLst>
          <pc:docMk/>
          <pc:sldMk cId="56874589" sldId="261"/>
        </pc:sldMkLst>
        <pc:spChg chg="mod">
          <ac:chgData name="Mark Utting" userId="1400459e-2755-446e-962d-c1048dc38616" providerId="ADAL" clId="{CFFA6AFD-955A-8443-9380-7A23C8803504}" dt="2019-02-26T08:21:31.054" v="52" actId="20577"/>
          <ac:spMkLst>
            <pc:docMk/>
            <pc:sldMk cId="56874589" sldId="261"/>
            <ac:spMk id="8" creationId="{00000000-0000-0000-0000-000000000000}"/>
          </ac:spMkLst>
        </pc:spChg>
      </pc:sldChg>
      <pc:sldChg chg="del">
        <pc:chgData name="Mark Utting" userId="1400459e-2755-446e-962d-c1048dc38616" providerId="ADAL" clId="{CFFA6AFD-955A-8443-9380-7A23C8803504}" dt="2019-02-26T09:21:37.813" v="62" actId="2696"/>
        <pc:sldMkLst>
          <pc:docMk/>
          <pc:sldMk cId="1780885332" sldId="293"/>
        </pc:sldMkLst>
      </pc:sldChg>
      <pc:sldChg chg="add setBg">
        <pc:chgData name="Mark Utting" userId="1400459e-2755-446e-962d-c1048dc38616" providerId="ADAL" clId="{CFFA6AFD-955A-8443-9380-7A23C8803504}" dt="2019-02-26T09:23:33.447" v="63"/>
        <pc:sldMkLst>
          <pc:docMk/>
          <pc:sldMk cId="3540916770" sldId="293"/>
        </pc:sldMkLst>
      </pc:sldChg>
      <pc:sldChg chg="add setBg">
        <pc:chgData name="Mark Utting" userId="1400459e-2755-446e-962d-c1048dc38616" providerId="ADAL" clId="{CFFA6AFD-955A-8443-9380-7A23C8803504}" dt="2019-02-26T09:17:36.427" v="61"/>
        <pc:sldMkLst>
          <pc:docMk/>
          <pc:sldMk cId="2223025867" sldId="295"/>
        </pc:sldMkLst>
      </pc:sldChg>
      <pc:sldChg chg="modSp del">
        <pc:chgData name="Mark Utting" userId="1400459e-2755-446e-962d-c1048dc38616" providerId="ADAL" clId="{CFFA6AFD-955A-8443-9380-7A23C8803504}" dt="2019-02-26T09:17:07.144" v="60" actId="2696"/>
        <pc:sldMkLst>
          <pc:docMk/>
          <pc:sldMk cId="2885031179" sldId="295"/>
        </pc:sldMkLst>
        <pc:spChg chg="mod">
          <ac:chgData name="Mark Utting" userId="1400459e-2755-446e-962d-c1048dc38616" providerId="ADAL" clId="{CFFA6AFD-955A-8443-9380-7A23C8803504}" dt="2019-02-26T08:35:29.078" v="56" actId="20577"/>
          <ac:spMkLst>
            <pc:docMk/>
            <pc:sldMk cId="2885031179" sldId="295"/>
            <ac:spMk id="3" creationId="{4F6EC8A9-50BC-9949-97B9-749A82AD146B}"/>
          </ac:spMkLst>
        </pc:spChg>
      </pc:sldChg>
      <pc:sldChg chg="del">
        <pc:chgData name="Mark Utting" userId="1400459e-2755-446e-962d-c1048dc38616" providerId="ADAL" clId="{CFFA6AFD-955A-8443-9380-7A23C8803504}" dt="2019-02-26T09:17:07.032" v="57" actId="2696"/>
        <pc:sldMkLst>
          <pc:docMk/>
          <pc:sldMk cId="485562759" sldId="296"/>
        </pc:sldMkLst>
      </pc:sldChg>
      <pc:sldChg chg="add">
        <pc:chgData name="Mark Utting" userId="1400459e-2755-446e-962d-c1048dc38616" providerId="ADAL" clId="{CFFA6AFD-955A-8443-9380-7A23C8803504}" dt="2019-02-26T09:17:36.427" v="61"/>
        <pc:sldMkLst>
          <pc:docMk/>
          <pc:sldMk cId="1604137490" sldId="296"/>
        </pc:sldMkLst>
      </pc:sldChg>
      <pc:sldChg chg="add">
        <pc:chgData name="Mark Utting" userId="1400459e-2755-446e-962d-c1048dc38616" providerId="ADAL" clId="{CFFA6AFD-955A-8443-9380-7A23C8803504}" dt="2019-02-26T09:17:36.427" v="61"/>
        <pc:sldMkLst>
          <pc:docMk/>
          <pc:sldMk cId="2191422465" sldId="297"/>
        </pc:sldMkLst>
      </pc:sldChg>
      <pc:sldChg chg="del">
        <pc:chgData name="Mark Utting" userId="1400459e-2755-446e-962d-c1048dc38616" providerId="ADAL" clId="{CFFA6AFD-955A-8443-9380-7A23C8803504}" dt="2019-02-26T09:17:07.043" v="58" actId="2696"/>
        <pc:sldMkLst>
          <pc:docMk/>
          <pc:sldMk cId="2914242775" sldId="297"/>
        </pc:sldMkLst>
      </pc:sldChg>
      <pc:sldChg chg="add">
        <pc:chgData name="Mark Utting" userId="1400459e-2755-446e-962d-c1048dc38616" providerId="ADAL" clId="{CFFA6AFD-955A-8443-9380-7A23C8803504}" dt="2019-02-26T09:17:36.427" v="61"/>
        <pc:sldMkLst>
          <pc:docMk/>
          <pc:sldMk cId="668490722" sldId="298"/>
        </pc:sldMkLst>
      </pc:sldChg>
      <pc:sldChg chg="del">
        <pc:chgData name="Mark Utting" userId="1400459e-2755-446e-962d-c1048dc38616" providerId="ADAL" clId="{CFFA6AFD-955A-8443-9380-7A23C8803504}" dt="2019-02-26T09:17:07.108" v="59" actId="2696"/>
        <pc:sldMkLst>
          <pc:docMk/>
          <pc:sldMk cId="1764851840" sldId="298"/>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B035F7-2321-4376-8B9B-9F6BFF86F157}" type="datetimeFigureOut">
              <a:rPr lang="en-AU" smtClean="0"/>
              <a:t>26/2/19</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FF8F77-DAE9-411A-867A-8C8912E9B511}" type="slidenum">
              <a:rPr lang="en-AU" smtClean="0"/>
              <a:t>‹#›</a:t>
            </a:fld>
            <a:endParaRPr lang="en-AU"/>
          </a:p>
        </p:txBody>
      </p:sp>
    </p:spTree>
    <p:extLst>
      <p:ext uri="{BB962C8B-B14F-4D97-AF65-F5344CB8AC3E}">
        <p14:creationId xmlns:p14="http://schemas.microsoft.com/office/powerpoint/2010/main" val="2618949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practiceit.cs.washington.edu/problem/view/bjp4/chapter1/e3-WellFormed"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381000" y="685800"/>
            <a:ext cx="6096000" cy="3429000"/>
          </a:xfrm>
          <a:prstGeom prst="rect">
            <a:avLst/>
          </a:prstGeom>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78851" name="Rectangle 3"/>
          <p:cNvSpPr>
            <a:spLocks noGrp="1" noChangeArrowheads="1"/>
          </p:cNvSpPr>
          <p:nvPr>
            <p:ph type="body" idx="1"/>
          </p:nvPr>
        </p:nvSpPr>
        <p:spPr bwMode="auto">
          <a:xfrm>
            <a:off x="914400" y="4343400"/>
            <a:ext cx="5029200" cy="4114800"/>
          </a:xfrm>
          <a:prstGeom prst="rect">
            <a:avLst/>
          </a:prstGeom>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2609944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Lecturer: </a:t>
            </a:r>
          </a:p>
          <a:p>
            <a:r>
              <a:rPr lang="en-US" dirty="0"/>
              <a:t>Demonstrate each of the above steps, and get students to follow you.</a:t>
            </a:r>
          </a:p>
          <a:p>
            <a:r>
              <a:rPr lang="en-US" dirty="0"/>
              <a:t>Point out how many Java courses there are (but this includes JavaScript too).</a:t>
            </a:r>
          </a:p>
          <a:p>
            <a:r>
              <a:rPr lang="en-US" dirty="0"/>
              <a:t>Get into Microsoft DEV276x and go through the first few pages of Module 1 as a demo.</a:t>
            </a:r>
          </a:p>
          <a:p>
            <a:r>
              <a:rPr lang="en-US" dirty="0"/>
              <a:t>Demo:</a:t>
            </a:r>
          </a:p>
          <a:p>
            <a:pPr marL="171450" indent="-171450">
              <a:buFont typeface="Arial" panose="020B0604020202020204" pitchFamily="34" charset="0"/>
              <a:buChar char="•"/>
            </a:pPr>
            <a:r>
              <a:rPr lang="en-US" dirty="0"/>
              <a:t>video (demo the speed and volume control), and the transcript on the right</a:t>
            </a:r>
          </a:p>
          <a:p>
            <a:pPr marL="171450" indent="-171450">
              <a:buFont typeface="Arial" panose="020B0604020202020204" pitchFamily="34" charset="0"/>
              <a:buChar char="•"/>
            </a:pPr>
            <a:r>
              <a:rPr lang="en-US" dirty="0"/>
              <a:t>the textual summary below the video.  It is often quicker to read this first, and then only watch/read the video if you want extra explanation.</a:t>
            </a:r>
          </a:p>
          <a:p>
            <a:pPr marL="171450" indent="-171450">
              <a:buFont typeface="Arial" panose="020B0604020202020204" pitchFamily="34" charset="0"/>
              <a:buChar char="•"/>
            </a:pPr>
            <a:r>
              <a:rPr lang="en-US" dirty="0"/>
              <a:t>the self-test questions</a:t>
            </a:r>
          </a:p>
          <a:p>
            <a:pPr marL="0" indent="0">
              <a:buFont typeface="Arial" panose="020B0604020202020204" pitchFamily="34" charset="0"/>
              <a:buNone/>
            </a:pPr>
            <a:r>
              <a:rPr lang="en-US" dirty="0"/>
              <a:t>When you get to the "Strings and </a:t>
            </a:r>
            <a:r>
              <a:rPr lang="en-US" dirty="0" err="1"/>
              <a:t>Printlns</a:t>
            </a:r>
            <a:r>
              <a:rPr lang="en-US" dirty="0"/>
              <a:t>" page (inside "Basic Java Commands"), demo: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click on "</a:t>
            </a:r>
            <a:r>
              <a:rPr lang="en-AU" sz="1200" b="0" i="0" u="sng" kern="1200" dirty="0">
                <a:solidFill>
                  <a:schemeClr val="tx1"/>
                </a:solidFill>
                <a:effectLst/>
                <a:latin typeface="+mn-lt"/>
                <a:ea typeface="+mn-ea"/>
                <a:cs typeface="+mn-cs"/>
                <a:hlinkClick r:id="rId3"/>
              </a:rPr>
              <a:t>BJP4 Exercise 1.3: WellFormed</a:t>
            </a:r>
            <a:r>
              <a:rPr lang="en-AU" sz="1200" b="0" i="0" u="sng" kern="1200" dirty="0">
                <a:solidFill>
                  <a:schemeClr val="tx1"/>
                </a:solidFill>
                <a:effectLst/>
                <a:latin typeface="+mn-lt"/>
                <a:ea typeface="+mn-ea"/>
                <a:cs typeface="+mn-cs"/>
              </a:rPr>
              <a:t>"  </a:t>
            </a:r>
            <a:r>
              <a:rPr lang="en-AU" sz="1200" b="0" i="0" u="none" kern="1200" dirty="0">
                <a:solidFill>
                  <a:schemeClr val="tx1"/>
                </a:solidFill>
                <a:effectLst/>
                <a:latin typeface="+mn-lt"/>
                <a:ea typeface="+mn-ea"/>
                <a:cs typeface="+mn-cs"/>
              </a:rPr>
              <a:t> - it will take you to your </a:t>
            </a:r>
            <a:r>
              <a:rPr lang="en-AU" sz="1200" b="0" i="0" u="none" kern="1200" dirty="0" err="1">
                <a:solidFill>
                  <a:schemeClr val="tx1"/>
                </a:solidFill>
                <a:effectLst/>
                <a:latin typeface="+mn-lt"/>
                <a:ea typeface="+mn-ea"/>
                <a:cs typeface="+mn-cs"/>
              </a:rPr>
              <a:t>PracticeIT</a:t>
            </a:r>
            <a:r>
              <a:rPr lang="en-AU" sz="1200" b="0" i="0" u="none" kern="1200" dirty="0">
                <a:solidFill>
                  <a:schemeClr val="tx1"/>
                </a:solidFill>
                <a:effectLst/>
                <a:latin typeface="+mn-lt"/>
                <a:ea typeface="+mn-ea"/>
                <a:cs typeface="+mn-cs"/>
              </a:rPr>
              <a:t> account.</a:t>
            </a:r>
            <a:endParaRPr lang="en-AU" sz="1200" b="0" i="0" u="sng"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b="0" i="0" u="none" kern="1200" dirty="0">
                <a:solidFill>
                  <a:schemeClr val="tx1"/>
                </a:solidFill>
                <a:effectLst/>
                <a:latin typeface="+mn-lt"/>
                <a:ea typeface="+mn-ea"/>
                <a:cs typeface="+mn-cs"/>
              </a:rPr>
              <a:t>have a go at solving this problem (ask students what to do at each step).</a:t>
            </a:r>
            <a:endParaRPr lang="en-US" u="none"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10"/>
          </p:nvPr>
        </p:nvSpPr>
        <p:spPr/>
        <p:txBody>
          <a:bodyPr/>
          <a:lstStyle/>
          <a:p>
            <a:fld id="{8AFF8F77-DAE9-411A-867A-8C8912E9B511}" type="slidenum">
              <a:rPr lang="en-AU" smtClean="0"/>
              <a:t>12</a:t>
            </a:fld>
            <a:endParaRPr lang="en-AU"/>
          </a:p>
        </p:txBody>
      </p:sp>
    </p:spTree>
    <p:extLst>
      <p:ext uri="{BB962C8B-B14F-4D97-AF65-F5344CB8AC3E}">
        <p14:creationId xmlns:p14="http://schemas.microsoft.com/office/powerpoint/2010/main" val="907587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381000" y="685800"/>
            <a:ext cx="6096000" cy="3429000"/>
          </a:xfrm>
          <a:prstGeom prst="rect">
            <a:avLst/>
          </a:prstGeom>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78851" name="Rectangle 3"/>
          <p:cNvSpPr>
            <a:spLocks noGrp="1" noChangeArrowheads="1"/>
          </p:cNvSpPr>
          <p:nvPr>
            <p:ph type="body" idx="1"/>
          </p:nvPr>
        </p:nvSpPr>
        <p:spPr bwMode="auto">
          <a:xfrm>
            <a:off x="914400" y="4343400"/>
            <a:ext cx="5029200" cy="4114800"/>
          </a:xfrm>
          <a:prstGeom prst="rect">
            <a:avLst/>
          </a:prstGeom>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cs typeface="+mn-cs"/>
            </a:endParaRPr>
          </a:p>
        </p:txBody>
      </p:sp>
    </p:spTree>
    <p:extLst>
      <p:ext uri="{BB962C8B-B14F-4D97-AF65-F5344CB8AC3E}">
        <p14:creationId xmlns:p14="http://schemas.microsoft.com/office/powerpoint/2010/main" val="1913696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Note: the 2017 Stackoverflow.com survey of ALL developers has IntelliJ (23.0%) higher than Eclipse (20.0%)</a:t>
            </a:r>
          </a:p>
        </p:txBody>
      </p:sp>
      <p:sp>
        <p:nvSpPr>
          <p:cNvPr id="4" name="Slide Number Placeholder 3"/>
          <p:cNvSpPr>
            <a:spLocks noGrp="1"/>
          </p:cNvSpPr>
          <p:nvPr>
            <p:ph type="sldNum" sz="quarter" idx="10"/>
          </p:nvPr>
        </p:nvSpPr>
        <p:spPr/>
        <p:txBody>
          <a:bodyPr/>
          <a:lstStyle/>
          <a:p>
            <a:fld id="{8AFF8F77-DAE9-411A-867A-8C8912E9B511}" type="slidenum">
              <a:rPr lang="en-AU" smtClean="0"/>
              <a:t>18</a:t>
            </a:fld>
            <a:endParaRPr lang="en-AU"/>
          </a:p>
        </p:txBody>
      </p:sp>
    </p:spTree>
    <p:extLst>
      <p:ext uri="{BB962C8B-B14F-4D97-AF65-F5344CB8AC3E}">
        <p14:creationId xmlns:p14="http://schemas.microsoft.com/office/powerpoint/2010/main" val="20150616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bwMode="auto">
          <a:xfrm>
            <a:off x="381000" y="685800"/>
            <a:ext cx="6096000" cy="3429000"/>
          </a:xfrm>
          <a:prstGeom prst="rect">
            <a:avLst/>
          </a:prstGeom>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89091" name="Rectangle 3"/>
          <p:cNvSpPr>
            <a:spLocks noGrp="1" noChangeArrowheads="1"/>
          </p:cNvSpPr>
          <p:nvPr>
            <p:ph type="body" idx="1"/>
          </p:nvPr>
        </p:nvSpPr>
        <p:spPr bwMode="auto">
          <a:xfrm>
            <a:off x="914400" y="4343400"/>
            <a:ext cx="5029200" cy="4114800"/>
          </a:xfrm>
          <a:prstGeom prst="rect">
            <a:avLst/>
          </a:prstGeom>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r>
              <a:rPr lang="en-US" dirty="0">
                <a:latin typeface="Times New Roman" charset="0"/>
                <a:cs typeface="+mn-cs"/>
              </a:rPr>
              <a:t>Ask students</a:t>
            </a:r>
            <a:r>
              <a:rPr lang="en-US" baseline="0" dirty="0">
                <a:latin typeface="Times New Roman" charset="0"/>
                <a:cs typeface="+mn-cs"/>
              </a:rPr>
              <a:t> what is unusual/unfamiliar about this program.</a:t>
            </a:r>
            <a:endParaRPr lang="en-US" dirty="0">
              <a:latin typeface="Times New Roman" charset="0"/>
              <a:cs typeface="+mn-cs"/>
            </a:endParaRPr>
          </a:p>
        </p:txBody>
      </p:sp>
    </p:spTree>
    <p:extLst>
      <p:ext uri="{BB962C8B-B14F-4D97-AF65-F5344CB8AC3E}">
        <p14:creationId xmlns:p14="http://schemas.microsoft.com/office/powerpoint/2010/main" val="16947037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bwMode="auto">
          <a:xfrm>
            <a:off x="381000" y="685800"/>
            <a:ext cx="6096000" cy="3429000"/>
          </a:xfrm>
          <a:prstGeom prst="rect">
            <a:avLst/>
          </a:prstGeom>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92163" name="Rectangle 3"/>
          <p:cNvSpPr>
            <a:spLocks noGrp="1" noChangeArrowheads="1"/>
          </p:cNvSpPr>
          <p:nvPr>
            <p:ph type="body" idx="1"/>
          </p:nvPr>
        </p:nvSpPr>
        <p:spPr bwMode="auto">
          <a:xfrm>
            <a:off x="914400" y="4343400"/>
            <a:ext cx="5029200" cy="4114800"/>
          </a:xfrm>
          <a:prstGeom prst="rect">
            <a:avLst/>
          </a:prstGeom>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cs typeface="+mn-cs"/>
            </a:endParaRPr>
          </a:p>
        </p:txBody>
      </p:sp>
    </p:spTree>
    <p:extLst>
      <p:ext uri="{BB962C8B-B14F-4D97-AF65-F5344CB8AC3E}">
        <p14:creationId xmlns:p14="http://schemas.microsoft.com/office/powerpoint/2010/main" val="4521575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bwMode="auto">
          <a:xfrm>
            <a:off x="381000" y="685800"/>
            <a:ext cx="6096000" cy="3429000"/>
          </a:xfrm>
          <a:prstGeom prst="rect">
            <a:avLst/>
          </a:prstGeom>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94211" name="Rectangle 3"/>
          <p:cNvSpPr>
            <a:spLocks noGrp="1" noChangeArrowheads="1"/>
          </p:cNvSpPr>
          <p:nvPr>
            <p:ph type="body" idx="1"/>
          </p:nvPr>
        </p:nvSpPr>
        <p:spPr bwMode="auto">
          <a:xfrm>
            <a:off x="914400" y="4343400"/>
            <a:ext cx="5029200" cy="4114800"/>
          </a:xfrm>
          <a:prstGeom prst="rect">
            <a:avLst/>
          </a:prstGeom>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cs typeface="+mn-cs"/>
            </a:endParaRPr>
          </a:p>
        </p:txBody>
      </p:sp>
    </p:spTree>
    <p:extLst>
      <p:ext uri="{BB962C8B-B14F-4D97-AF65-F5344CB8AC3E}">
        <p14:creationId xmlns:p14="http://schemas.microsoft.com/office/powerpoint/2010/main" val="10588854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baseline="0" dirty="0"/>
          </a:p>
        </p:txBody>
      </p:sp>
    </p:spTree>
    <p:extLst>
      <p:ext uri="{BB962C8B-B14F-4D97-AF65-F5344CB8AC3E}">
        <p14:creationId xmlns:p14="http://schemas.microsoft.com/office/powerpoint/2010/main" val="2643189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bwMode="auto">
          <a:xfrm>
            <a:off x="381000" y="685800"/>
            <a:ext cx="6096000" cy="3429000"/>
          </a:xfrm>
          <a:prstGeom prst="rect">
            <a:avLst/>
          </a:prstGeom>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95235" name="Rectangle 3"/>
          <p:cNvSpPr>
            <a:spLocks noGrp="1" noChangeArrowheads="1"/>
          </p:cNvSpPr>
          <p:nvPr>
            <p:ph type="body" idx="1"/>
          </p:nvPr>
        </p:nvSpPr>
        <p:spPr bwMode="auto">
          <a:xfrm>
            <a:off x="914400" y="4343400"/>
            <a:ext cx="5029200" cy="4114800"/>
          </a:xfrm>
          <a:prstGeom prst="rect">
            <a:avLst/>
          </a:prstGeom>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cs typeface="+mn-cs"/>
            </a:endParaRPr>
          </a:p>
        </p:txBody>
      </p:sp>
    </p:spTree>
    <p:extLst>
      <p:ext uri="{BB962C8B-B14F-4D97-AF65-F5344CB8AC3E}">
        <p14:creationId xmlns:p14="http://schemas.microsoft.com/office/powerpoint/2010/main" val="5233776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students what differences they can see.</a:t>
            </a:r>
          </a:p>
          <a:p>
            <a:endParaRPr lang="en-US" dirty="0"/>
          </a:p>
        </p:txBody>
      </p:sp>
      <p:sp>
        <p:nvSpPr>
          <p:cNvPr id="4" name="Slide Number Placeholder 3"/>
          <p:cNvSpPr>
            <a:spLocks noGrp="1"/>
          </p:cNvSpPr>
          <p:nvPr>
            <p:ph type="sldNum" sz="quarter" idx="10"/>
          </p:nvPr>
        </p:nvSpPr>
        <p:spPr/>
        <p:txBody>
          <a:bodyPr/>
          <a:lstStyle/>
          <a:p>
            <a:fld id="{8AFF8F77-DAE9-411A-867A-8C8912E9B511}" type="slidenum">
              <a:rPr lang="en-AU" smtClean="0"/>
              <a:t>38</a:t>
            </a:fld>
            <a:endParaRPr lang="en-AU"/>
          </a:p>
        </p:txBody>
      </p:sp>
    </p:spTree>
    <p:extLst>
      <p:ext uri="{BB962C8B-B14F-4D97-AF65-F5344CB8AC3E}">
        <p14:creationId xmlns:p14="http://schemas.microsoft.com/office/powerpoint/2010/main" val="16172792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Lecturer: Open up IntelliJ IDEA and get students to do the same on their laptops (in pairs or groups if necessary).</a:t>
            </a:r>
          </a:p>
          <a:p>
            <a:r>
              <a:rPr lang="en-US" dirty="0"/>
              <a:t>Demonstrate how to create a project and a class, as above.</a:t>
            </a:r>
          </a:p>
          <a:p>
            <a:pPr marL="0" indent="0">
              <a:buFont typeface="Arial" panose="020B0604020202020204" pitchFamily="34" charset="0"/>
              <a:buNone/>
            </a:pPr>
            <a:endParaRPr lang="en-US" dirty="0"/>
          </a:p>
          <a:p>
            <a:pPr marL="0" indent="0">
              <a:buFont typeface="Arial" panose="020B0604020202020204" pitchFamily="34" charset="0"/>
              <a:buNone/>
            </a:pPr>
            <a:r>
              <a:rPr lang="en-US" baseline="0" dirty="0"/>
              <a:t>Demonstrate some features of Java, like declaring and using a local </a:t>
            </a:r>
            <a:r>
              <a:rPr lang="en-US" baseline="0" dirty="0" err="1"/>
              <a:t>var</a:t>
            </a:r>
            <a:r>
              <a:rPr lang="en-US" baseline="0" dirty="0"/>
              <a:t>:  String </a:t>
            </a:r>
            <a:r>
              <a:rPr lang="en-US" baseline="0" dirty="0" err="1"/>
              <a:t>msg</a:t>
            </a:r>
            <a:r>
              <a:rPr lang="en-US" baseline="0" dirty="0"/>
              <a:t> = "...";    </a:t>
            </a:r>
          </a:p>
          <a:p>
            <a:pPr marL="0" indent="0">
              <a:buFont typeface="Arial" panose="020B0604020202020204" pitchFamily="34" charset="0"/>
              <a:buNone/>
            </a:pPr>
            <a:r>
              <a:rPr lang="en-US" baseline="0" dirty="0"/>
              <a:t>Then a while loop to print it 10 times.</a:t>
            </a:r>
          </a:p>
          <a:p>
            <a:pPr marL="0" indent="0">
              <a:buFont typeface="Arial" panose="020B0604020202020204" pitchFamily="34" charset="0"/>
              <a:buNone/>
            </a:pPr>
            <a:r>
              <a:rPr lang="en-US" baseline="0" dirty="0"/>
              <a:t>Then show how the while loop can be written more concisely as a 'for' loop.</a:t>
            </a:r>
          </a:p>
          <a:p>
            <a:pPr marL="0" indent="0">
              <a:buFont typeface="Arial" panose="020B0604020202020204" pitchFamily="34" charset="0"/>
              <a:buNone/>
            </a:pPr>
            <a:r>
              <a:rPr lang="en-US" baseline="0" dirty="0"/>
              <a:t>Then demonstrate </a:t>
            </a:r>
            <a:r>
              <a:rPr lang="en-US" baseline="0" dirty="0" err="1"/>
              <a:t>printf</a:t>
            </a:r>
            <a:r>
              <a:rPr lang="en-US" baseline="0" dirty="0"/>
              <a:t>.  For example:  </a:t>
            </a:r>
            <a:r>
              <a:rPr lang="en-US" baseline="0" dirty="0" err="1"/>
              <a:t>System.out.printf</a:t>
            </a:r>
            <a:r>
              <a:rPr lang="en-US" baseline="0" dirty="0"/>
              <a:t>("%4d %s\n", </a:t>
            </a:r>
            <a:r>
              <a:rPr lang="en-US" baseline="0" dirty="0" err="1"/>
              <a:t>i</a:t>
            </a:r>
            <a:r>
              <a:rPr lang="en-US" baseline="0" dirty="0"/>
              <a:t>, </a:t>
            </a:r>
            <a:r>
              <a:rPr lang="en-US" baseline="0" dirty="0" err="1"/>
              <a:t>msg</a:t>
            </a:r>
            <a:r>
              <a:rPr lang="en-US" baseline="0" dirty="0"/>
              <a:t>); </a:t>
            </a:r>
          </a:p>
          <a:p>
            <a:endParaRPr lang="en-US" dirty="0"/>
          </a:p>
        </p:txBody>
      </p:sp>
      <p:sp>
        <p:nvSpPr>
          <p:cNvPr id="4" name="Slide Number Placeholder 3"/>
          <p:cNvSpPr>
            <a:spLocks noGrp="1"/>
          </p:cNvSpPr>
          <p:nvPr>
            <p:ph type="sldNum" sz="quarter" idx="10"/>
          </p:nvPr>
        </p:nvSpPr>
        <p:spPr/>
        <p:txBody>
          <a:bodyPr/>
          <a:lstStyle/>
          <a:p>
            <a:fld id="{8AFF8F77-DAE9-411A-867A-8C8912E9B511}" type="slidenum">
              <a:rPr lang="en-AU" smtClean="0"/>
              <a:t>39</a:t>
            </a:fld>
            <a:endParaRPr lang="en-AU"/>
          </a:p>
        </p:txBody>
      </p:sp>
    </p:spTree>
    <p:extLst>
      <p:ext uri="{BB962C8B-B14F-4D97-AF65-F5344CB8AC3E}">
        <p14:creationId xmlns:p14="http://schemas.microsoft.com/office/powerpoint/2010/main" val="3229111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Wait until most students have *started* this download, then carry on with the lecture.</a:t>
            </a:r>
          </a:p>
          <a:p>
            <a:r>
              <a:rPr lang="en-US" dirty="0"/>
              <a:t>They can install it later in the lecture, after the download completes.</a:t>
            </a:r>
          </a:p>
          <a:p>
            <a:endParaRPr lang="en-US" dirty="0"/>
          </a:p>
        </p:txBody>
      </p:sp>
      <p:sp>
        <p:nvSpPr>
          <p:cNvPr id="4" name="Slide Number Placeholder 3"/>
          <p:cNvSpPr>
            <a:spLocks noGrp="1"/>
          </p:cNvSpPr>
          <p:nvPr>
            <p:ph type="sldNum" sz="quarter" idx="10"/>
          </p:nvPr>
        </p:nvSpPr>
        <p:spPr/>
        <p:txBody>
          <a:bodyPr/>
          <a:lstStyle/>
          <a:p>
            <a:fld id="{8AFF8F77-DAE9-411A-867A-8C8912E9B511}" type="slidenum">
              <a:rPr lang="en-AU" smtClean="0"/>
              <a:t>4</a:t>
            </a:fld>
            <a:endParaRPr lang="en-AU"/>
          </a:p>
        </p:txBody>
      </p:sp>
    </p:spTree>
    <p:extLst>
      <p:ext uri="{BB962C8B-B14F-4D97-AF65-F5344CB8AC3E}">
        <p14:creationId xmlns:p14="http://schemas.microsoft.com/office/powerpoint/2010/main" val="624991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FF8F77-DAE9-411A-867A-8C8912E9B511}" type="slidenum">
              <a:rPr lang="en-AU" smtClean="0"/>
              <a:t>5</a:t>
            </a:fld>
            <a:endParaRPr lang="en-AU"/>
          </a:p>
        </p:txBody>
      </p:sp>
    </p:spTree>
    <p:extLst>
      <p:ext uri="{BB962C8B-B14F-4D97-AF65-F5344CB8AC3E}">
        <p14:creationId xmlns:p14="http://schemas.microsoft.com/office/powerpoint/2010/main" val="3497328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381000" y="685800"/>
            <a:ext cx="6096000" cy="3429000"/>
          </a:xfrm>
          <a:prstGeom prst="rect">
            <a:avLst/>
          </a:prstGeom>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78851" name="Rectangle 3"/>
          <p:cNvSpPr>
            <a:spLocks noGrp="1" noChangeArrowheads="1"/>
          </p:cNvSpPr>
          <p:nvPr>
            <p:ph type="body" idx="1"/>
          </p:nvPr>
        </p:nvSpPr>
        <p:spPr bwMode="auto">
          <a:xfrm>
            <a:off x="914400" y="4343400"/>
            <a:ext cx="5029200" cy="4114800"/>
          </a:xfrm>
          <a:prstGeom prst="rect">
            <a:avLst/>
          </a:prstGeom>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418375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students to point out the differences they see.</a:t>
            </a:r>
          </a:p>
          <a:p>
            <a:r>
              <a:rPr lang="en-US" dirty="0"/>
              <a:t>Discuss especially:</a:t>
            </a:r>
          </a:p>
          <a:p>
            <a:pPr marL="171450" indent="-171450">
              <a:buFont typeface="Arial" panose="020B0604020202020204" pitchFamily="34" charset="0"/>
              <a:buChar char="•"/>
            </a:pPr>
            <a:r>
              <a:rPr lang="en-US" dirty="0"/>
              <a:t>{...} instead of : and indentation.</a:t>
            </a:r>
          </a:p>
          <a:p>
            <a:pPr marL="171450" indent="-171450">
              <a:buFont typeface="Arial" panose="020B0604020202020204" pitchFamily="34" charset="0"/>
              <a:buChar char="•"/>
            </a:pPr>
            <a:r>
              <a:rPr lang="en-US" dirty="0"/>
              <a:t>types when variables are declared</a:t>
            </a:r>
          </a:p>
          <a:p>
            <a:pPr marL="171450" indent="-171450">
              <a:buFont typeface="Arial" panose="020B0604020202020204" pitchFamily="34" charset="0"/>
              <a:buChar char="•"/>
            </a:pPr>
            <a:r>
              <a:rPr lang="en-US" dirty="0"/>
              <a:t>semicolons</a:t>
            </a:r>
          </a:p>
        </p:txBody>
      </p:sp>
      <p:sp>
        <p:nvSpPr>
          <p:cNvPr id="4" name="Slide Number Placeholder 3"/>
          <p:cNvSpPr>
            <a:spLocks noGrp="1"/>
          </p:cNvSpPr>
          <p:nvPr>
            <p:ph type="sldNum" sz="quarter" idx="10"/>
          </p:nvPr>
        </p:nvSpPr>
        <p:spPr/>
        <p:txBody>
          <a:bodyPr/>
          <a:lstStyle/>
          <a:p>
            <a:fld id="{8AFF8F77-DAE9-411A-867A-8C8912E9B511}" type="slidenum">
              <a:rPr lang="en-AU" smtClean="0"/>
              <a:t>7</a:t>
            </a:fld>
            <a:endParaRPr lang="en-AU"/>
          </a:p>
        </p:txBody>
      </p:sp>
    </p:spTree>
    <p:extLst>
      <p:ext uri="{BB962C8B-B14F-4D97-AF65-F5344CB8AC3E}">
        <p14:creationId xmlns:p14="http://schemas.microsoft.com/office/powerpoint/2010/main" val="2837616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FF8F77-DAE9-411A-867A-8C8912E9B511}" type="slidenum">
              <a:rPr lang="en-AU" smtClean="0"/>
              <a:t>8</a:t>
            </a:fld>
            <a:endParaRPr lang="en-AU"/>
          </a:p>
        </p:txBody>
      </p:sp>
    </p:spTree>
    <p:extLst>
      <p:ext uri="{BB962C8B-B14F-4D97-AF65-F5344CB8AC3E}">
        <p14:creationId xmlns:p14="http://schemas.microsoft.com/office/powerpoint/2010/main" val="2244650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modified ICT221 to address these requirements:</a:t>
            </a:r>
          </a:p>
          <a:p>
            <a:pPr marL="171450" indent="-171450">
              <a:buFont typeface="Arial" panose="020B0604020202020204" pitchFamily="34" charset="0"/>
              <a:buChar char="•"/>
            </a:pPr>
            <a:r>
              <a:rPr lang="en-US" dirty="0"/>
              <a:t>more team work (pair programming) and learning how to collaborate using </a:t>
            </a:r>
            <a:r>
              <a:rPr lang="en-US" dirty="0" err="1"/>
              <a:t>Git</a:t>
            </a:r>
            <a:endParaRPr lang="en-US" dirty="0"/>
          </a:p>
          <a:p>
            <a:pPr marL="171450" indent="-171450">
              <a:buFont typeface="Arial" panose="020B0604020202020204" pitchFamily="34" charset="0"/>
              <a:buChar char="•"/>
            </a:pPr>
            <a:r>
              <a:rPr lang="en-US" dirty="0"/>
              <a:t>more self-learning practice, so you become expert at quickly learning new skills online</a:t>
            </a:r>
          </a:p>
        </p:txBody>
      </p:sp>
      <p:sp>
        <p:nvSpPr>
          <p:cNvPr id="4" name="Slide Number Placeholder 3"/>
          <p:cNvSpPr>
            <a:spLocks noGrp="1"/>
          </p:cNvSpPr>
          <p:nvPr>
            <p:ph type="sldNum" sz="quarter" idx="10"/>
          </p:nvPr>
        </p:nvSpPr>
        <p:spPr/>
        <p:txBody>
          <a:bodyPr/>
          <a:lstStyle/>
          <a:p>
            <a:fld id="{8AFF8F77-DAE9-411A-867A-8C8912E9B511}" type="slidenum">
              <a:rPr lang="en-AU" smtClean="0"/>
              <a:t>9</a:t>
            </a:fld>
            <a:endParaRPr lang="en-AU"/>
          </a:p>
        </p:txBody>
      </p:sp>
    </p:spTree>
    <p:extLst>
      <p:ext uri="{BB962C8B-B14F-4D97-AF65-F5344CB8AC3E}">
        <p14:creationId xmlns:p14="http://schemas.microsoft.com/office/powerpoint/2010/main" val="2137648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of higher-level skills taught in ICT221:</a:t>
            </a:r>
          </a:p>
          <a:p>
            <a:pPr marL="171450" indent="-171450">
              <a:buFont typeface="Arial" panose="020B0604020202020204" pitchFamily="34" charset="0"/>
              <a:buChar char="•"/>
            </a:pPr>
            <a:r>
              <a:rPr lang="en-US" dirty="0"/>
              <a:t>different programming paradigms: batch versus event-driven</a:t>
            </a:r>
          </a:p>
          <a:p>
            <a:pPr marL="171450" indent="-171450">
              <a:buFont typeface="Arial" panose="020B0604020202020204" pitchFamily="34" charset="0"/>
              <a:buChar char="•"/>
            </a:pPr>
            <a:r>
              <a:rPr lang="en-US" dirty="0"/>
              <a:t>unit testing and guidelines for doing it well</a:t>
            </a:r>
          </a:p>
          <a:p>
            <a:pPr marL="171450" indent="-171450">
              <a:buFont typeface="Arial" panose="020B0604020202020204" pitchFamily="34" charset="0"/>
              <a:buChar char="•"/>
            </a:pPr>
            <a:r>
              <a:rPr lang="en-US" dirty="0"/>
              <a:t>GUI design and good use of layouts</a:t>
            </a:r>
          </a:p>
          <a:p>
            <a:pPr marL="171450" indent="-171450">
              <a:buFont typeface="Arial" panose="020B0604020202020204" pitchFamily="34" charset="0"/>
              <a:buChar char="•"/>
            </a:pPr>
            <a:r>
              <a:rPr lang="en-US" dirty="0"/>
              <a:t>object-oriented design – good versus bad use of objects</a:t>
            </a:r>
          </a:p>
        </p:txBody>
      </p:sp>
      <p:sp>
        <p:nvSpPr>
          <p:cNvPr id="4" name="Slide Number Placeholder 3"/>
          <p:cNvSpPr>
            <a:spLocks noGrp="1"/>
          </p:cNvSpPr>
          <p:nvPr>
            <p:ph type="sldNum" sz="quarter" idx="10"/>
          </p:nvPr>
        </p:nvSpPr>
        <p:spPr/>
        <p:txBody>
          <a:bodyPr/>
          <a:lstStyle/>
          <a:p>
            <a:fld id="{8AFF8F77-DAE9-411A-867A-8C8912E9B511}" type="slidenum">
              <a:rPr lang="en-AU" smtClean="0"/>
              <a:t>10</a:t>
            </a:fld>
            <a:endParaRPr lang="en-AU"/>
          </a:p>
        </p:txBody>
      </p:sp>
    </p:spTree>
    <p:extLst>
      <p:ext uri="{BB962C8B-B14F-4D97-AF65-F5344CB8AC3E}">
        <p14:creationId xmlns:p14="http://schemas.microsoft.com/office/powerpoint/2010/main" val="3785288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the "further learning" in the summary, and the "self-directed work and learning" in the Application section.</a:t>
            </a:r>
          </a:p>
          <a:p>
            <a:endParaRPr lang="en-US" dirty="0"/>
          </a:p>
          <a:p>
            <a:r>
              <a:rPr lang="en-US" dirty="0"/>
              <a:t>Also, point out the emphasis on 'soft skills', such as "communication skills", "transmit knowledge, skills and ideas to others" etc.</a:t>
            </a:r>
          </a:p>
          <a:p>
            <a:endParaRPr lang="en-US" dirty="0"/>
          </a:p>
        </p:txBody>
      </p:sp>
      <p:sp>
        <p:nvSpPr>
          <p:cNvPr id="4" name="Slide Number Placeholder 3"/>
          <p:cNvSpPr>
            <a:spLocks noGrp="1"/>
          </p:cNvSpPr>
          <p:nvPr>
            <p:ph type="sldNum" sz="quarter" idx="10"/>
          </p:nvPr>
        </p:nvSpPr>
        <p:spPr/>
        <p:txBody>
          <a:bodyPr/>
          <a:lstStyle/>
          <a:p>
            <a:fld id="{8AFF8F77-DAE9-411A-867A-8C8912E9B511}" type="slidenum">
              <a:rPr lang="en-AU" smtClean="0"/>
              <a:t>11</a:t>
            </a:fld>
            <a:endParaRPr lang="en-AU"/>
          </a:p>
        </p:txBody>
      </p:sp>
    </p:spTree>
    <p:extLst>
      <p:ext uri="{BB962C8B-B14F-4D97-AF65-F5344CB8AC3E}">
        <p14:creationId xmlns:p14="http://schemas.microsoft.com/office/powerpoint/2010/main" val="30686325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4495AFD-0262-FB43-8504-C9373C75DAF9}" type="datetime1">
              <a:rPr lang="en-AU" smtClean="0"/>
              <a:t>26/2/19</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39DCF02-AEA9-A049-BE79-5C85CF177524}"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61430"/>
          </a:xfrm>
          <a:prstGeom prst="rect">
            <a:avLst/>
          </a:prstGeom>
        </p:spPr>
      </p:pic>
    </p:spTree>
    <p:extLst>
      <p:ext uri="{BB962C8B-B14F-4D97-AF65-F5344CB8AC3E}">
        <p14:creationId xmlns:p14="http://schemas.microsoft.com/office/powerpoint/2010/main" val="1493135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A24A60-7FB7-8F43-871F-797B165B7C63}" type="datetime1">
              <a:rPr lang="en-AU" smtClean="0"/>
              <a:t>26/2/19</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39DCF02-AEA9-A049-BE79-5C85CF177524}" type="slidenum">
              <a:rPr lang="en-US" smtClean="0"/>
              <a:t>‹#›</a:t>
            </a:fld>
            <a:endParaRPr lang="en-US"/>
          </a:p>
        </p:txBody>
      </p:sp>
    </p:spTree>
    <p:extLst>
      <p:ext uri="{BB962C8B-B14F-4D97-AF65-F5344CB8AC3E}">
        <p14:creationId xmlns:p14="http://schemas.microsoft.com/office/powerpoint/2010/main" val="1482199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D84FF0-4681-444D-8981-C588DB9F5438}" type="datetime1">
              <a:rPr lang="en-AU" smtClean="0"/>
              <a:t>26/2/19</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39DCF02-AEA9-A049-BE79-5C85CF177524}" type="slidenum">
              <a:rPr lang="en-US" smtClean="0"/>
              <a:t>‹#›</a:t>
            </a:fld>
            <a:endParaRPr lang="en-US"/>
          </a:p>
        </p:txBody>
      </p:sp>
    </p:spTree>
    <p:extLst>
      <p:ext uri="{BB962C8B-B14F-4D97-AF65-F5344CB8AC3E}">
        <p14:creationId xmlns:p14="http://schemas.microsoft.com/office/powerpoint/2010/main" val="5242208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38E082-DA16-124E-A67C-C1DA84E33D66}" type="datetime1">
              <a:rPr lang="en-AU" smtClean="0"/>
              <a:t>26/2/19</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39DCF02-AEA9-A049-BE79-5C85CF177524}" type="slidenum">
              <a:rPr lang="en-US" smtClean="0"/>
              <a:t>‹#›</a:t>
            </a:fld>
            <a:endParaRPr lang="en-US"/>
          </a:p>
        </p:txBody>
      </p:sp>
    </p:spTree>
    <p:extLst>
      <p:ext uri="{BB962C8B-B14F-4D97-AF65-F5344CB8AC3E}">
        <p14:creationId xmlns:p14="http://schemas.microsoft.com/office/powerpoint/2010/main" val="1601670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pyright Layou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9248AEEF-98EE-C847-AB75-CB5F69FA817C}" type="datetime1">
              <a:rPr lang="en-AU" smtClean="0"/>
              <a:t>26/2/19</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C39DCF02-AEA9-A049-BE79-5C85CF177524}"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61430"/>
          </a:xfrm>
          <a:prstGeom prst="rect">
            <a:avLst/>
          </a:prstGeom>
        </p:spPr>
      </p:pic>
    </p:spTree>
    <p:extLst>
      <p:ext uri="{BB962C8B-B14F-4D97-AF65-F5344CB8AC3E}">
        <p14:creationId xmlns:p14="http://schemas.microsoft.com/office/powerpoint/2010/main" val="40299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0DDEABA8-B85B-E543-9EBE-C6AC3BC1EDC6}" type="datetime1">
              <a:rPr lang="en-AU" smtClean="0"/>
              <a:t>26/2/19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9DCF02-AEA9-A049-BE79-5C85CF177524}" type="slidenum">
              <a:rPr lang="en-US" smtClean="0"/>
              <a:pPr/>
              <a:t>‹#›</a:t>
            </a:fld>
            <a:endParaRPr lang="en-US" dirty="0"/>
          </a:p>
        </p:txBody>
      </p:sp>
    </p:spTree>
    <p:extLst>
      <p:ext uri="{BB962C8B-B14F-4D97-AF65-F5344CB8AC3E}">
        <p14:creationId xmlns:p14="http://schemas.microsoft.com/office/powerpoint/2010/main" val="496027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30B46C-EC2D-0646-BB77-3DABB21129D9}" type="datetime1">
              <a:rPr lang="en-AU" smtClean="0"/>
              <a:t>26/2/19</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39DCF02-AEA9-A049-BE79-5C85CF177524}" type="slidenum">
              <a:rPr lang="en-US" smtClean="0"/>
              <a:t>‹#›</a:t>
            </a:fld>
            <a:endParaRPr lang="en-US"/>
          </a:p>
        </p:txBody>
      </p:sp>
    </p:spTree>
    <p:extLst>
      <p:ext uri="{BB962C8B-B14F-4D97-AF65-F5344CB8AC3E}">
        <p14:creationId xmlns:p14="http://schemas.microsoft.com/office/powerpoint/2010/main" val="198859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F5A39D6-286B-034B-B291-1112810B79B1}" type="datetime1">
              <a:rPr lang="en-AU" smtClean="0"/>
              <a:t>26/2/19</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39DCF02-AEA9-A049-BE79-5C85CF177524}" type="slidenum">
              <a:rPr lang="en-US" smtClean="0"/>
              <a:t>‹#›</a:t>
            </a:fld>
            <a:endParaRPr lang="en-US"/>
          </a:p>
        </p:txBody>
      </p:sp>
    </p:spTree>
    <p:extLst>
      <p:ext uri="{BB962C8B-B14F-4D97-AF65-F5344CB8AC3E}">
        <p14:creationId xmlns:p14="http://schemas.microsoft.com/office/powerpoint/2010/main" val="749700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C31A953-DA14-7949-B962-50E074C904B3}" type="datetime1">
              <a:rPr lang="en-AU" smtClean="0"/>
              <a:t>26/2/19</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C39DCF02-AEA9-A049-BE79-5C85CF177524}" type="slidenum">
              <a:rPr lang="en-US" smtClean="0"/>
              <a:t>‹#›</a:t>
            </a:fld>
            <a:endParaRPr lang="en-US"/>
          </a:p>
        </p:txBody>
      </p:sp>
    </p:spTree>
    <p:extLst>
      <p:ext uri="{BB962C8B-B14F-4D97-AF65-F5344CB8AC3E}">
        <p14:creationId xmlns:p14="http://schemas.microsoft.com/office/powerpoint/2010/main" val="929191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55D16E0E-28DD-6A4D-8B15-F71A32BAE2F5}" type="datetime1">
              <a:rPr lang="en-AU" smtClean="0"/>
              <a:t>26/2/19</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C39DCF02-AEA9-A049-BE79-5C85CF177524}" type="slidenum">
              <a:rPr lang="en-US" smtClean="0"/>
              <a:t>‹#›</a:t>
            </a:fld>
            <a:endParaRPr lang="en-US"/>
          </a:p>
        </p:txBody>
      </p:sp>
    </p:spTree>
    <p:extLst>
      <p:ext uri="{BB962C8B-B14F-4D97-AF65-F5344CB8AC3E}">
        <p14:creationId xmlns:p14="http://schemas.microsoft.com/office/powerpoint/2010/main" val="427518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11EEAC-6EBE-D044-9E07-CA93A4BE33B0}" type="datetime1">
              <a:rPr lang="en-AU" smtClean="0"/>
              <a:t>26/2/19</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C39DCF02-AEA9-A049-BE79-5C85CF177524}" type="slidenum">
              <a:rPr lang="en-US" smtClean="0"/>
              <a:t>‹#›</a:t>
            </a:fld>
            <a:endParaRPr lang="en-US"/>
          </a:p>
        </p:txBody>
      </p:sp>
    </p:spTree>
    <p:extLst>
      <p:ext uri="{BB962C8B-B14F-4D97-AF65-F5344CB8AC3E}">
        <p14:creationId xmlns:p14="http://schemas.microsoft.com/office/powerpoint/2010/main" val="1969890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D9CFB2-C707-9A47-BD9F-47870C23F4EC}" type="datetime1">
              <a:rPr lang="en-AU" smtClean="0"/>
              <a:t>26/2/19</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39DCF02-AEA9-A049-BE79-5C85CF177524}" type="slidenum">
              <a:rPr lang="en-US" smtClean="0"/>
              <a:t>‹#›</a:t>
            </a:fld>
            <a:endParaRPr lang="en-US"/>
          </a:p>
        </p:txBody>
      </p:sp>
    </p:spTree>
    <p:extLst>
      <p:ext uri="{BB962C8B-B14F-4D97-AF65-F5344CB8AC3E}">
        <p14:creationId xmlns:p14="http://schemas.microsoft.com/office/powerpoint/2010/main" val="198903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C89061-2852-0247-BE5C-54BB92E8528E}" type="datetime1">
              <a:rPr lang="en-AU" smtClean="0"/>
              <a:t>26/2/19</a:t>
            </a:fld>
            <a:endParaRPr lang="en-US"/>
          </a:p>
        </p:txBody>
      </p:sp>
      <p:sp>
        <p:nvSpPr>
          <p:cNvPr id="6" name="Slide Number Placeholder 5"/>
          <p:cNvSpPr>
            <a:spLocks noGrp="1"/>
          </p:cNvSpPr>
          <p:nvPr>
            <p:ph type="sldNum" sz="quarter" idx="4"/>
          </p:nvPr>
        </p:nvSpPr>
        <p:spPr>
          <a:xfrm>
            <a:off x="10147300" y="6356350"/>
            <a:ext cx="558800" cy="365125"/>
          </a:xfrm>
          <a:prstGeom prst="rect">
            <a:avLst/>
          </a:prstGeom>
        </p:spPr>
        <p:txBody>
          <a:bodyPr vert="horz" lIns="91440" tIns="45720" rIns="91440" bIns="45720" rtlCol="0" anchor="ctr"/>
          <a:lstStyle>
            <a:lvl1pPr algn="r">
              <a:defRPr sz="1600">
                <a:solidFill>
                  <a:schemeClr val="bg1"/>
                </a:solidFill>
              </a:defRPr>
            </a:lvl1pPr>
          </a:lstStyle>
          <a:p>
            <a:fld id="{C39DCF02-AEA9-A049-BE79-5C85CF177524}" type="slidenum">
              <a:rPr lang="en-US" smtClean="0"/>
              <a:pPr/>
              <a:t>‹#›</a:t>
            </a:fld>
            <a:endParaRPr lang="en-US" dirty="0"/>
          </a:p>
        </p:txBody>
      </p:sp>
      <p:sp>
        <p:nvSpPr>
          <p:cNvPr id="7" name="Footer Placeholder 6"/>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8" name="Title Placeholder 7"/>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1226711260"/>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hyperlink" Target="https://www.edx.org/"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https://practiceit.cs.washington.edu/"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10.wmf"/></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ml/Welcome.bat"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hyperlink" Target="http://www.cs.armstrong.edu/liang/intro10e/html/Welcome.html" TargetMode="External"/><Relationship Id="rId4" Type="http://schemas.openxmlformats.org/officeDocument/2006/relationships/hyperlink" Target="html/Welcome.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6.jpg"/><Relationship Id="rId4" Type="http://schemas.openxmlformats.org/officeDocument/2006/relationships/image" Target="../media/image5.tif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18.wmf"/></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vmlDrawing" Target="../drawings/vmlDrawing3.vml"/><Relationship Id="rId5" Type="http://schemas.openxmlformats.org/officeDocument/2006/relationships/image" Target="../media/image19.emf"/><Relationship Id="rId4" Type="http://schemas.openxmlformats.org/officeDocument/2006/relationships/oleObject" Target="../embeddings/oleObject3.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jetbrains.com/idea/download"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872171"/>
            <a:ext cx="12192000" cy="1785429"/>
          </a:xfrm>
        </p:spPr>
        <p:txBody>
          <a:bodyPr>
            <a:normAutofit/>
          </a:bodyPr>
          <a:lstStyle/>
          <a:p>
            <a:r>
              <a:rPr lang="en-US" sz="4400" b="1" dirty="0">
                <a:solidFill>
                  <a:schemeClr val="bg1"/>
                </a:solidFill>
                <a:latin typeface="Tahoma" charset="0"/>
              </a:rPr>
              <a:t>Week 1</a:t>
            </a:r>
            <a:br>
              <a:rPr lang="en-US" sz="4400" b="1" dirty="0">
                <a:solidFill>
                  <a:schemeClr val="bg1"/>
                </a:solidFill>
                <a:latin typeface="Tahoma" charset="0"/>
              </a:rPr>
            </a:br>
            <a:r>
              <a:rPr lang="en-US" sz="4400" b="1" dirty="0">
                <a:solidFill>
                  <a:schemeClr val="bg1"/>
                </a:solidFill>
                <a:latin typeface="Tahoma" charset="0"/>
              </a:rPr>
              <a:t>Java Intro</a:t>
            </a:r>
            <a:endParaRPr lang="en-US" sz="4400" b="1" dirty="0">
              <a:solidFill>
                <a:schemeClr val="bg1"/>
              </a:solidFill>
            </a:endParaRPr>
          </a:p>
        </p:txBody>
      </p:sp>
      <p:sp>
        <p:nvSpPr>
          <p:cNvPr id="4" name="TextBox 3"/>
          <p:cNvSpPr txBox="1"/>
          <p:nvPr/>
        </p:nvSpPr>
        <p:spPr>
          <a:xfrm>
            <a:off x="0" y="347472"/>
            <a:ext cx="12192000" cy="584775"/>
          </a:xfrm>
          <a:prstGeom prst="rect">
            <a:avLst/>
          </a:prstGeom>
          <a:noFill/>
        </p:spPr>
        <p:txBody>
          <a:bodyPr wrap="square" rtlCol="0">
            <a:spAutoFit/>
          </a:bodyPr>
          <a:lstStyle/>
          <a:p>
            <a:pPr algn="ctr"/>
            <a:r>
              <a:rPr lang="en-US" sz="3200" b="1" dirty="0">
                <a:solidFill>
                  <a:schemeClr val="bg1"/>
                </a:solidFill>
              </a:rPr>
              <a:t>ICT221 Object-Oriented Programming</a:t>
            </a:r>
          </a:p>
        </p:txBody>
      </p:sp>
      <p:sp>
        <p:nvSpPr>
          <p:cNvPr id="7" name="TextBox 6"/>
          <p:cNvSpPr txBox="1"/>
          <p:nvPr/>
        </p:nvSpPr>
        <p:spPr>
          <a:xfrm>
            <a:off x="0" y="4781871"/>
            <a:ext cx="12192000" cy="461665"/>
          </a:xfrm>
          <a:prstGeom prst="rect">
            <a:avLst/>
          </a:prstGeom>
          <a:noFill/>
        </p:spPr>
        <p:txBody>
          <a:bodyPr wrap="square" rtlCol="0">
            <a:spAutoFit/>
          </a:bodyPr>
          <a:lstStyle/>
          <a:p>
            <a:pPr algn="ctr"/>
            <a:r>
              <a:rPr lang="en-US" sz="2400" b="1" dirty="0">
                <a:solidFill>
                  <a:schemeClr val="bg1"/>
                </a:solidFill>
              </a:rPr>
              <a:t>Liang Chapters 1-6!</a:t>
            </a:r>
          </a:p>
        </p:txBody>
      </p:sp>
      <p:sp>
        <p:nvSpPr>
          <p:cNvPr id="3" name="Slide Number Placeholder 2"/>
          <p:cNvSpPr>
            <a:spLocks noGrp="1"/>
          </p:cNvSpPr>
          <p:nvPr>
            <p:ph type="sldNum" sz="quarter" idx="12"/>
          </p:nvPr>
        </p:nvSpPr>
        <p:spPr/>
        <p:txBody>
          <a:bodyPr/>
          <a:lstStyle/>
          <a:p>
            <a:fld id="{C39DCF02-AEA9-A049-BE79-5C85CF177524}" type="slidenum">
              <a:rPr lang="en-US" smtClean="0"/>
              <a:t>1</a:t>
            </a:fld>
            <a:endParaRPr lang="en-US"/>
          </a:p>
        </p:txBody>
      </p:sp>
    </p:spTree>
    <p:extLst>
      <p:ext uri="{BB962C8B-B14F-4D97-AF65-F5344CB8AC3E}">
        <p14:creationId xmlns:p14="http://schemas.microsoft.com/office/powerpoint/2010/main" val="1783950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422B7-1C6A-7144-ABEC-922B80C2ED00}"/>
              </a:ext>
            </a:extLst>
          </p:cNvPr>
          <p:cNvSpPr>
            <a:spLocks noGrp="1"/>
          </p:cNvSpPr>
          <p:nvPr>
            <p:ph type="title"/>
          </p:nvPr>
        </p:nvSpPr>
        <p:spPr/>
        <p:txBody>
          <a:bodyPr/>
          <a:lstStyle/>
          <a:p>
            <a:r>
              <a:rPr lang="en-US" dirty="0"/>
              <a:t>Self-paced learning</a:t>
            </a:r>
          </a:p>
        </p:txBody>
      </p:sp>
      <p:sp>
        <p:nvSpPr>
          <p:cNvPr id="3" name="Content Placeholder 2">
            <a:extLst>
              <a:ext uri="{FF2B5EF4-FFF2-40B4-BE49-F238E27FC236}">
                <a16:creationId xmlns:a16="http://schemas.microsoft.com/office/drawing/2014/main" id="{BDE08469-F34E-8D4C-9D2D-E077DFA30F16}"/>
              </a:ext>
            </a:extLst>
          </p:cNvPr>
          <p:cNvSpPr>
            <a:spLocks noGrp="1"/>
          </p:cNvSpPr>
          <p:nvPr>
            <p:ph idx="1"/>
          </p:nvPr>
        </p:nvSpPr>
        <p:spPr>
          <a:xfrm>
            <a:off x="838199" y="1825625"/>
            <a:ext cx="11353801" cy="4351338"/>
          </a:xfrm>
        </p:spPr>
        <p:txBody>
          <a:bodyPr/>
          <a:lstStyle/>
          <a:p>
            <a:pPr marL="0" indent="0">
              <a:buNone/>
            </a:pPr>
            <a:r>
              <a:rPr lang="en-US" dirty="0"/>
              <a:t>Why is self-learning so important now?</a:t>
            </a:r>
          </a:p>
          <a:p>
            <a:pPr marL="514350" indent="-514350">
              <a:buFont typeface="+mj-lt"/>
              <a:buAutoNum type="arabicPeriod"/>
            </a:pPr>
            <a:r>
              <a:rPr lang="en-US" dirty="0"/>
              <a:t>IT changes so fast.  Every 3-5 years, you will need to learn new skills...</a:t>
            </a:r>
          </a:p>
          <a:p>
            <a:pPr marL="514350" indent="-514350">
              <a:buFont typeface="+mj-lt"/>
              <a:buAutoNum type="arabicPeriod"/>
            </a:pPr>
            <a:r>
              <a:rPr lang="en-US" dirty="0"/>
              <a:t>Employers expect you to be able to self-learn...</a:t>
            </a:r>
          </a:p>
          <a:p>
            <a:pPr marL="514350" indent="-514350">
              <a:buFont typeface="+mj-lt"/>
              <a:buAutoNum type="arabicPeriod"/>
            </a:pPr>
            <a:r>
              <a:rPr lang="en-US" dirty="0"/>
              <a:t>Australia AQF level 7 requires self-learning...  (see next slide)</a:t>
            </a:r>
          </a:p>
          <a:p>
            <a:pPr marL="514350" indent="-514350">
              <a:buFont typeface="+mj-lt"/>
              <a:buAutoNum type="arabicPeriod"/>
            </a:pPr>
            <a:r>
              <a:rPr lang="en-US" dirty="0"/>
              <a:t>It's the best way for you to learn the </a:t>
            </a:r>
            <a:r>
              <a:rPr lang="en-US" i="1" dirty="0"/>
              <a:t>basics</a:t>
            </a:r>
            <a:r>
              <a:rPr lang="en-US" dirty="0"/>
              <a:t> (Java syntax etc.)</a:t>
            </a:r>
          </a:p>
          <a:p>
            <a:pPr lvl="1"/>
            <a:r>
              <a:rPr lang="en-US" dirty="0"/>
              <a:t>while this course teaches you the </a:t>
            </a:r>
            <a:r>
              <a:rPr lang="en-US" i="1" dirty="0"/>
              <a:t>higher-level </a:t>
            </a:r>
            <a:r>
              <a:rPr lang="en-US" dirty="0"/>
              <a:t>skills of OOP</a:t>
            </a:r>
          </a:p>
          <a:p>
            <a:pPr marL="457200" lvl="1" indent="0">
              <a:buNone/>
            </a:pPr>
            <a:r>
              <a:rPr lang="en-US" dirty="0"/>
              <a:t>So you must do both concurrently: </a:t>
            </a:r>
          </a:p>
          <a:p>
            <a:pPr lvl="2"/>
            <a:r>
              <a:rPr lang="en-US" sz="2400" dirty="0"/>
              <a:t>self-learn the basics with </a:t>
            </a:r>
            <a:r>
              <a:rPr lang="en-US" sz="2400" dirty="0" err="1"/>
              <a:t>EdX</a:t>
            </a:r>
            <a:endParaRPr lang="en-US" sz="2400" dirty="0"/>
          </a:p>
          <a:p>
            <a:pPr lvl="2"/>
            <a:r>
              <a:rPr lang="en-US" sz="2400" dirty="0"/>
              <a:t>plus group-learn the higher-level skills in lectures and workshops</a:t>
            </a:r>
          </a:p>
          <a:p>
            <a:pPr lvl="1"/>
            <a:endParaRPr lang="en-US" dirty="0"/>
          </a:p>
        </p:txBody>
      </p:sp>
      <p:sp>
        <p:nvSpPr>
          <p:cNvPr id="4" name="Slide Number Placeholder 3">
            <a:extLst>
              <a:ext uri="{FF2B5EF4-FFF2-40B4-BE49-F238E27FC236}">
                <a16:creationId xmlns:a16="http://schemas.microsoft.com/office/drawing/2014/main" id="{E951C2C2-C319-9F43-96CD-3C0009EB914A}"/>
              </a:ext>
            </a:extLst>
          </p:cNvPr>
          <p:cNvSpPr>
            <a:spLocks noGrp="1"/>
          </p:cNvSpPr>
          <p:nvPr>
            <p:ph type="sldNum" sz="quarter" idx="12"/>
          </p:nvPr>
        </p:nvSpPr>
        <p:spPr/>
        <p:txBody>
          <a:bodyPr/>
          <a:lstStyle/>
          <a:p>
            <a:fld id="{C39DCF02-AEA9-A049-BE79-5C85CF177524}" type="slidenum">
              <a:rPr lang="en-US" smtClean="0"/>
              <a:pPr/>
              <a:t>10</a:t>
            </a:fld>
            <a:endParaRPr lang="en-US" dirty="0"/>
          </a:p>
        </p:txBody>
      </p:sp>
    </p:spTree>
    <p:extLst>
      <p:ext uri="{BB962C8B-B14F-4D97-AF65-F5344CB8AC3E}">
        <p14:creationId xmlns:p14="http://schemas.microsoft.com/office/powerpoint/2010/main" val="2191422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0053FBE-13B6-7640-B12A-2437CBA4B64D}"/>
              </a:ext>
            </a:extLst>
          </p:cNvPr>
          <p:cNvSpPr>
            <a:spLocks noGrp="1"/>
          </p:cNvSpPr>
          <p:nvPr>
            <p:ph type="sldNum" sz="quarter" idx="12"/>
          </p:nvPr>
        </p:nvSpPr>
        <p:spPr/>
        <p:txBody>
          <a:bodyPr/>
          <a:lstStyle/>
          <a:p>
            <a:fld id="{C39DCF02-AEA9-A049-BE79-5C85CF177524}" type="slidenum">
              <a:rPr lang="en-US" smtClean="0"/>
              <a:t>11</a:t>
            </a:fld>
            <a:endParaRPr lang="en-US"/>
          </a:p>
        </p:txBody>
      </p:sp>
      <p:pic>
        <p:nvPicPr>
          <p:cNvPr id="4" name="Picture 3">
            <a:extLst>
              <a:ext uri="{FF2B5EF4-FFF2-40B4-BE49-F238E27FC236}">
                <a16:creationId xmlns:a16="http://schemas.microsoft.com/office/drawing/2014/main" id="{3EC6C0C3-EA04-8F45-A4CD-61CC98C01EA9}"/>
              </a:ext>
            </a:extLst>
          </p:cNvPr>
          <p:cNvPicPr>
            <a:picLocks noChangeAspect="1"/>
          </p:cNvPicPr>
          <p:nvPr/>
        </p:nvPicPr>
        <p:blipFill>
          <a:blip r:embed="rId3"/>
          <a:stretch>
            <a:fillRect/>
          </a:stretch>
        </p:blipFill>
        <p:spPr>
          <a:xfrm>
            <a:off x="311476" y="1352146"/>
            <a:ext cx="11587483" cy="5505854"/>
          </a:xfrm>
          <a:prstGeom prst="rect">
            <a:avLst/>
          </a:prstGeom>
        </p:spPr>
      </p:pic>
      <p:pic>
        <p:nvPicPr>
          <p:cNvPr id="6" name="Picture 5">
            <a:extLst>
              <a:ext uri="{FF2B5EF4-FFF2-40B4-BE49-F238E27FC236}">
                <a16:creationId xmlns:a16="http://schemas.microsoft.com/office/drawing/2014/main" id="{30F12F78-89E2-034A-8A9E-2C4030DDC71B}"/>
              </a:ext>
            </a:extLst>
          </p:cNvPr>
          <p:cNvPicPr>
            <a:picLocks noChangeAspect="1"/>
          </p:cNvPicPr>
          <p:nvPr/>
        </p:nvPicPr>
        <p:blipFill>
          <a:blip r:embed="rId4"/>
          <a:stretch>
            <a:fillRect/>
          </a:stretch>
        </p:blipFill>
        <p:spPr>
          <a:xfrm>
            <a:off x="311476" y="194553"/>
            <a:ext cx="4924364" cy="1157593"/>
          </a:xfrm>
          <a:prstGeom prst="rect">
            <a:avLst/>
          </a:prstGeom>
        </p:spPr>
      </p:pic>
    </p:spTree>
    <p:extLst>
      <p:ext uri="{BB962C8B-B14F-4D97-AF65-F5344CB8AC3E}">
        <p14:creationId xmlns:p14="http://schemas.microsoft.com/office/powerpoint/2010/main" val="668490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BDE4C-6AA5-D344-A0BC-546CA46B6F82}"/>
              </a:ext>
            </a:extLst>
          </p:cNvPr>
          <p:cNvSpPr>
            <a:spLocks noGrp="1"/>
          </p:cNvSpPr>
          <p:nvPr>
            <p:ph type="title"/>
          </p:nvPr>
        </p:nvSpPr>
        <p:spPr>
          <a:xfrm>
            <a:off x="0" y="0"/>
            <a:ext cx="12192000" cy="1690689"/>
          </a:xfrm>
          <a:solidFill>
            <a:schemeClr val="accent2"/>
          </a:solidFill>
        </p:spPr>
        <p:txBody>
          <a:bodyPr/>
          <a:lstStyle/>
          <a:p>
            <a:r>
              <a:rPr lang="en-US" dirty="0"/>
              <a:t>Exercise: </a:t>
            </a:r>
            <a:r>
              <a:rPr lang="en-US" dirty="0" err="1"/>
              <a:t>EdX</a:t>
            </a:r>
            <a:r>
              <a:rPr lang="en-US" dirty="0"/>
              <a:t> course for Java  (Self-learning)</a:t>
            </a:r>
          </a:p>
        </p:txBody>
      </p:sp>
      <p:sp>
        <p:nvSpPr>
          <p:cNvPr id="3" name="Content Placeholder 2">
            <a:extLst>
              <a:ext uri="{FF2B5EF4-FFF2-40B4-BE49-F238E27FC236}">
                <a16:creationId xmlns:a16="http://schemas.microsoft.com/office/drawing/2014/main" id="{4F6EC8A9-50BC-9949-97B9-749A82AD146B}"/>
              </a:ext>
            </a:extLst>
          </p:cNvPr>
          <p:cNvSpPr>
            <a:spLocks noGrp="1"/>
          </p:cNvSpPr>
          <p:nvPr>
            <p:ph idx="1"/>
          </p:nvPr>
        </p:nvSpPr>
        <p:spPr>
          <a:xfrm>
            <a:off x="838199" y="1825625"/>
            <a:ext cx="10971179" cy="4351338"/>
          </a:xfrm>
        </p:spPr>
        <p:txBody>
          <a:bodyPr/>
          <a:lstStyle/>
          <a:p>
            <a:pPr marL="514350" indent="-514350">
              <a:buFont typeface="+mj-lt"/>
              <a:buAutoNum type="arabicPeriod"/>
            </a:pPr>
            <a:r>
              <a:rPr lang="en-US" dirty="0"/>
              <a:t>Register for an </a:t>
            </a:r>
            <a:r>
              <a:rPr lang="en-US" dirty="0" err="1"/>
              <a:t>EdX</a:t>
            </a:r>
            <a:r>
              <a:rPr lang="en-US" dirty="0"/>
              <a:t> account at  </a:t>
            </a:r>
            <a:r>
              <a:rPr lang="en-US" dirty="0">
                <a:hlinkClick r:id="rId3"/>
              </a:rPr>
              <a:t>https://www.edx.org</a:t>
            </a:r>
            <a:r>
              <a:rPr lang="en-US" dirty="0"/>
              <a:t> </a:t>
            </a:r>
          </a:p>
          <a:p>
            <a:pPr lvl="1"/>
            <a:r>
              <a:rPr lang="en-US" dirty="0"/>
              <a:t>Email: Use your USC email</a:t>
            </a:r>
          </a:p>
          <a:p>
            <a:pPr lvl="1"/>
            <a:r>
              <a:rPr lang="en-US" dirty="0"/>
              <a:t>Public username: Use "</a:t>
            </a:r>
            <a:r>
              <a:rPr lang="en-US" b="1" dirty="0"/>
              <a:t>usc19</a:t>
            </a:r>
            <a:r>
              <a:rPr lang="en-US" b="1" i="1" dirty="0">
                <a:solidFill>
                  <a:schemeClr val="accent4"/>
                </a:solidFill>
              </a:rPr>
              <a:t>xxxNNN</a:t>
            </a:r>
            <a:r>
              <a:rPr lang="en-US" dirty="0"/>
              <a:t>", where </a:t>
            </a:r>
            <a:r>
              <a:rPr lang="en-US" b="1" i="1" dirty="0" err="1">
                <a:solidFill>
                  <a:schemeClr val="accent4"/>
                </a:solidFill>
              </a:rPr>
              <a:t>xxxNNN</a:t>
            </a:r>
            <a:r>
              <a:rPr lang="en-US" dirty="0"/>
              <a:t> is your USC username</a:t>
            </a:r>
          </a:p>
          <a:p>
            <a:pPr marL="514350" indent="-514350">
              <a:buFont typeface="+mj-lt"/>
              <a:buAutoNum type="arabicPeriod"/>
            </a:pPr>
            <a:r>
              <a:rPr lang="en-US" dirty="0" err="1"/>
              <a:t>Enrol</a:t>
            </a:r>
            <a:r>
              <a:rPr lang="en-US" dirty="0"/>
              <a:t> in Microsoft DEV276x "Learn to Program in Java"</a:t>
            </a:r>
          </a:p>
          <a:p>
            <a:pPr lvl="1"/>
            <a:r>
              <a:rPr lang="en-US" b="1" dirty="0"/>
              <a:t>Search</a:t>
            </a:r>
            <a:r>
              <a:rPr lang="en-US" dirty="0"/>
              <a:t>:  Java   </a:t>
            </a:r>
            <a:r>
              <a:rPr lang="en-US" i="1" dirty="0"/>
              <a:t>(and then select 'Self-Paced' to narrow down the options)</a:t>
            </a:r>
          </a:p>
          <a:p>
            <a:pPr lvl="1"/>
            <a:r>
              <a:rPr lang="en-US" dirty="0"/>
              <a:t>Look for Microsoft </a:t>
            </a:r>
            <a:r>
              <a:rPr lang="en-US" b="1" dirty="0"/>
              <a:t>"Learn to Program in Java"</a:t>
            </a:r>
          </a:p>
          <a:p>
            <a:pPr lvl="1"/>
            <a:r>
              <a:rPr lang="en-US" dirty="0"/>
              <a:t>Click on: </a:t>
            </a:r>
            <a:r>
              <a:rPr lang="en-US" b="1" dirty="0"/>
              <a:t>View Course Syllabus</a:t>
            </a:r>
          </a:p>
          <a:p>
            <a:pPr lvl="1"/>
            <a:r>
              <a:rPr lang="en-US" dirty="0"/>
              <a:t>Do: </a:t>
            </a:r>
            <a:r>
              <a:rPr lang="en-US" b="1" dirty="0"/>
              <a:t>Module 2 Control Structures </a:t>
            </a:r>
            <a:r>
              <a:rPr lang="en-US" dirty="0"/>
              <a:t>this week</a:t>
            </a:r>
          </a:p>
          <a:p>
            <a:pPr marL="514350" indent="-514350">
              <a:buFont typeface="+mj-lt"/>
              <a:buAutoNum type="arabicPeriod"/>
            </a:pPr>
            <a:r>
              <a:rPr lang="en-US" dirty="0"/>
              <a:t>Create a </a:t>
            </a:r>
            <a:r>
              <a:rPr lang="en-US" dirty="0" err="1"/>
              <a:t>PracticeIT</a:t>
            </a:r>
            <a:r>
              <a:rPr lang="en-US" dirty="0"/>
              <a:t> account at </a:t>
            </a:r>
            <a:r>
              <a:rPr lang="en-US" dirty="0">
                <a:hlinkClick r:id="rId4"/>
              </a:rPr>
              <a:t>https://practiceit.cs.washington.edu</a:t>
            </a:r>
            <a:r>
              <a:rPr lang="en-US" dirty="0"/>
              <a:t> </a:t>
            </a:r>
          </a:p>
          <a:p>
            <a:pPr lvl="1"/>
            <a:r>
              <a:rPr lang="en-US" dirty="0"/>
              <a:t>Use your USC email and the same "</a:t>
            </a:r>
            <a:r>
              <a:rPr lang="en-US" b="1" dirty="0"/>
              <a:t>usc19</a:t>
            </a:r>
            <a:r>
              <a:rPr lang="en-US" b="1" i="1" dirty="0">
                <a:solidFill>
                  <a:schemeClr val="accent4"/>
                </a:solidFill>
              </a:rPr>
              <a:t>xxxNNN</a:t>
            </a:r>
            <a:r>
              <a:rPr lang="en-US" dirty="0"/>
              <a:t>" username as above.</a:t>
            </a:r>
          </a:p>
        </p:txBody>
      </p:sp>
      <p:sp>
        <p:nvSpPr>
          <p:cNvPr id="4" name="Slide Number Placeholder 3">
            <a:extLst>
              <a:ext uri="{FF2B5EF4-FFF2-40B4-BE49-F238E27FC236}">
                <a16:creationId xmlns:a16="http://schemas.microsoft.com/office/drawing/2014/main" id="{6B894F55-7E37-9C4A-B90F-CD3F1899B7CD}"/>
              </a:ext>
            </a:extLst>
          </p:cNvPr>
          <p:cNvSpPr>
            <a:spLocks noGrp="1"/>
          </p:cNvSpPr>
          <p:nvPr>
            <p:ph type="sldNum" sz="quarter" idx="12"/>
          </p:nvPr>
        </p:nvSpPr>
        <p:spPr/>
        <p:txBody>
          <a:bodyPr/>
          <a:lstStyle/>
          <a:p>
            <a:fld id="{C39DCF02-AEA9-A049-BE79-5C85CF177524}" type="slidenum">
              <a:rPr lang="en-US" smtClean="0"/>
              <a:pPr/>
              <a:t>12</a:t>
            </a:fld>
            <a:endParaRPr lang="en-US" dirty="0"/>
          </a:p>
        </p:txBody>
      </p:sp>
    </p:spTree>
    <p:extLst>
      <p:ext uri="{BB962C8B-B14F-4D97-AF65-F5344CB8AC3E}">
        <p14:creationId xmlns:p14="http://schemas.microsoft.com/office/powerpoint/2010/main" val="2223025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p:cNvSpPr>
            <a:spLocks noGrp="1"/>
          </p:cNvSpPr>
          <p:nvPr>
            <p:ph type="sldNum" sz="quarter" idx="1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6pPr>
            <a:lvl7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7pPr>
            <a:lvl8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8pPr>
            <a:lvl9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9pPr>
          </a:lstStyle>
          <a:p>
            <a:pPr>
              <a:defRPr/>
            </a:pPr>
            <a:fld id="{801AC687-3B2F-3944-B51D-603525A16EE8}" type="slidenum">
              <a:rPr lang="en-US" sz="1400"/>
              <a:pPr>
                <a:defRPr/>
              </a:pPr>
              <a:t>13</a:t>
            </a:fld>
            <a:endParaRPr lang="en-US" sz="1400"/>
          </a:p>
        </p:txBody>
      </p:sp>
      <p:sp>
        <p:nvSpPr>
          <p:cNvPr id="4099" name="Rectangle 2"/>
          <p:cNvSpPr>
            <a:spLocks noGrp="1" noChangeArrowheads="1"/>
          </p:cNvSpPr>
          <p:nvPr>
            <p:ph type="title"/>
          </p:nvPr>
        </p:nvSpPr>
        <p:spPr>
          <a:xfrm>
            <a:off x="2057400" y="2133600"/>
            <a:ext cx="7924800" cy="2133600"/>
          </a:xfrm>
        </p:spPr>
        <p:txBody>
          <a:bodyPr/>
          <a:lstStyle/>
          <a:p>
            <a:pPr>
              <a:defRPr/>
            </a:pPr>
            <a:r>
              <a:rPr lang="en-US" dirty="0">
                <a:latin typeface="Times New Roman" charset="0"/>
                <a:cs typeface="+mj-cs"/>
              </a:rPr>
              <a:t>Chapter 1 Introduction to Programs, Compilers, and Java</a:t>
            </a:r>
          </a:p>
        </p:txBody>
      </p:sp>
      <p:sp>
        <p:nvSpPr>
          <p:cNvPr id="4100" name="Rectangle 6"/>
          <p:cNvSpPr>
            <a:spLocks noChangeArrowheads="1"/>
          </p:cNvSpPr>
          <p:nvPr/>
        </p:nvSpPr>
        <p:spPr bwMode="auto">
          <a:xfrm>
            <a:off x="4576763" y="2057400"/>
            <a:ext cx="9144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p>
        </p:txBody>
      </p:sp>
      <p:sp>
        <p:nvSpPr>
          <p:cNvPr id="4101" name="Rectangle 1029"/>
          <p:cNvSpPr>
            <a:spLocks noChangeArrowheads="1"/>
          </p:cNvSpPr>
          <p:nvPr/>
        </p:nvSpPr>
        <p:spPr bwMode="auto">
          <a:xfrm>
            <a:off x="1524001" y="2220397"/>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p>
        </p:txBody>
      </p:sp>
      <p:sp>
        <p:nvSpPr>
          <p:cNvPr id="4102" name="Rectangle 1031"/>
          <p:cNvSpPr>
            <a:spLocks noChangeArrowheads="1"/>
          </p:cNvSpPr>
          <p:nvPr/>
        </p:nvSpPr>
        <p:spPr bwMode="auto">
          <a:xfrm>
            <a:off x="1524001" y="2079109"/>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p>
        </p:txBody>
      </p:sp>
      <p:sp>
        <p:nvSpPr>
          <p:cNvPr id="2" name="TextBox 1"/>
          <p:cNvSpPr txBox="1"/>
          <p:nvPr/>
        </p:nvSpPr>
        <p:spPr>
          <a:xfrm>
            <a:off x="2514600" y="4419601"/>
            <a:ext cx="5943600" cy="1200329"/>
          </a:xfrm>
          <a:prstGeom prst="rect">
            <a:avLst/>
          </a:prstGeom>
          <a:noFill/>
        </p:spPr>
        <p:txBody>
          <a:bodyPr wrap="square" rtlCol="0">
            <a:spAutoFit/>
          </a:bodyPr>
          <a:lstStyle/>
          <a:p>
            <a:r>
              <a:rPr lang="en-US" b="1" dirty="0"/>
              <a:t>Week 1 Reading</a:t>
            </a:r>
            <a:r>
              <a:rPr lang="en-US" dirty="0"/>
              <a:t>:</a:t>
            </a:r>
          </a:p>
          <a:p>
            <a:pPr marL="342900" indent="-342900">
              <a:buFont typeface="Arial"/>
              <a:buChar char="•"/>
            </a:pPr>
            <a:r>
              <a:rPr lang="en-US" dirty="0"/>
              <a:t>Chapter 1, Sections 1.3, 1.7-1.8 (How Java works)</a:t>
            </a:r>
          </a:p>
          <a:p>
            <a:pPr marL="342900" indent="-342900">
              <a:buFont typeface="Arial"/>
              <a:buChar char="•"/>
            </a:pPr>
            <a:r>
              <a:rPr lang="en-US" dirty="0"/>
              <a:t>Chapter 3, Sections 3.1-3.6 (if-else in Java)</a:t>
            </a:r>
          </a:p>
          <a:p>
            <a:pPr marL="342900" indent="-342900">
              <a:buFont typeface="Arial"/>
              <a:buChar char="•"/>
            </a:pPr>
            <a:r>
              <a:rPr lang="en-US" dirty="0"/>
              <a:t>Chapter 5, Section 5.1-5.2.3 and 5.4 (loops in Java)</a:t>
            </a:r>
          </a:p>
        </p:txBody>
      </p:sp>
      <p:pic>
        <p:nvPicPr>
          <p:cNvPr id="9" name="Picture 8" descr="2016-banner-ICT-2_ICT22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1752600"/>
          </a:xfrm>
          <a:prstGeom prst="rect">
            <a:avLst/>
          </a:prstGeom>
        </p:spPr>
      </p:pic>
    </p:spTree>
    <p:extLst>
      <p:ext uri="{BB962C8B-B14F-4D97-AF65-F5344CB8AC3E}">
        <p14:creationId xmlns:p14="http://schemas.microsoft.com/office/powerpoint/2010/main" val="1628838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6pPr>
            <a:lvl7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7pPr>
            <a:lvl8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8pPr>
            <a:lvl9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9pPr>
          </a:lstStyle>
          <a:p>
            <a:pPr>
              <a:defRPr/>
            </a:pPr>
            <a:fld id="{99E49D8D-D8B4-E34F-BB70-336287166C82}" type="slidenum">
              <a:rPr lang="en-US" sz="1400"/>
              <a:pPr>
                <a:defRPr/>
              </a:pPr>
              <a:t>14</a:t>
            </a:fld>
            <a:endParaRPr lang="en-US" sz="1400"/>
          </a:p>
        </p:txBody>
      </p:sp>
      <p:sp>
        <p:nvSpPr>
          <p:cNvPr id="18435" name="Rectangle 1026"/>
          <p:cNvSpPr>
            <a:spLocks noGrp="1" noChangeArrowheads="1"/>
          </p:cNvSpPr>
          <p:nvPr>
            <p:ph type="title"/>
          </p:nvPr>
        </p:nvSpPr>
        <p:spPr>
          <a:xfrm>
            <a:off x="2209800" y="228600"/>
            <a:ext cx="7772400" cy="762000"/>
          </a:xfrm>
        </p:spPr>
        <p:txBody>
          <a:bodyPr/>
          <a:lstStyle/>
          <a:p>
            <a:pPr>
              <a:defRPr/>
            </a:pPr>
            <a:r>
              <a:rPr lang="en-US">
                <a:latin typeface="Times New Roman" charset="0"/>
                <a:cs typeface="+mj-cs"/>
              </a:rPr>
              <a:t>Popular High-Level Languages</a:t>
            </a:r>
          </a:p>
        </p:txBody>
      </p:sp>
      <p:sp>
        <p:nvSpPr>
          <p:cNvPr id="18436" name="Rectangle 1030"/>
          <p:cNvSpPr>
            <a:spLocks noChangeArrowheads="1"/>
          </p:cNvSpPr>
          <p:nvPr/>
        </p:nvSpPr>
        <p:spPr bwMode="auto">
          <a:xfrm>
            <a:off x="1524001" y="1820347"/>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p>
        </p:txBody>
      </p:sp>
      <p:graphicFrame>
        <p:nvGraphicFramePr>
          <p:cNvPr id="22532" name="Object 1029"/>
          <p:cNvGraphicFramePr>
            <a:graphicFrameLocks noChangeAspect="1"/>
          </p:cNvGraphicFramePr>
          <p:nvPr/>
        </p:nvGraphicFramePr>
        <p:xfrm>
          <a:off x="1676400" y="1143001"/>
          <a:ext cx="8839200" cy="5222875"/>
        </p:xfrm>
        <a:graphic>
          <a:graphicData uri="http://schemas.openxmlformats.org/presentationml/2006/ole">
            <mc:AlternateContent xmlns:mc="http://schemas.openxmlformats.org/markup-compatibility/2006">
              <mc:Choice xmlns:v="urn:schemas-microsoft-com:vml" Requires="v">
                <p:oleObj spid="_x0000_s1025" name="Picture" r:id="rId3" imgW="4826000" imgH="2844800" progId="Word.Picture.8">
                  <p:embed/>
                </p:oleObj>
              </mc:Choice>
              <mc:Fallback>
                <p:oleObj name="Picture" r:id="rId3" imgW="4826000" imgH="2844800" progId="Word.Picture.8">
                  <p:embed/>
                  <p:pic>
                    <p:nvPicPr>
                      <p:cNvPr id="22532" name="Object 10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143001"/>
                        <a:ext cx="8839200" cy="5222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2" name="Oval 1"/>
          <p:cNvSpPr/>
          <p:nvPr/>
        </p:nvSpPr>
        <p:spPr bwMode="auto">
          <a:xfrm>
            <a:off x="1600200" y="4419600"/>
            <a:ext cx="1066800" cy="457200"/>
          </a:xfrm>
          <a:prstGeom prst="ellipse">
            <a:avLst/>
          </a:prstGeom>
          <a:noFill/>
          <a:ln w="38100" cap="flat" cmpd="sng" algn="ctr">
            <a:solidFill>
              <a:srgbClr val="FF0000"/>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latin typeface="Times New Roman" panose="02020603050405020304" pitchFamily="18" charset="0"/>
            </a:endParaRPr>
          </a:p>
        </p:txBody>
      </p:sp>
    </p:spTree>
    <p:extLst>
      <p:ext uri="{BB962C8B-B14F-4D97-AF65-F5344CB8AC3E}">
        <p14:creationId xmlns:p14="http://schemas.microsoft.com/office/powerpoint/2010/main" val="639637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Java?</a:t>
            </a:r>
          </a:p>
        </p:txBody>
      </p:sp>
      <p:sp>
        <p:nvSpPr>
          <p:cNvPr id="3" name="Content Placeholder 2"/>
          <p:cNvSpPr>
            <a:spLocks noGrp="1"/>
          </p:cNvSpPr>
          <p:nvPr>
            <p:ph idx="1"/>
          </p:nvPr>
        </p:nvSpPr>
        <p:spPr/>
        <p:txBody>
          <a:bodyPr>
            <a:normAutofit lnSpcReduction="10000"/>
          </a:bodyPr>
          <a:lstStyle/>
          <a:p>
            <a:r>
              <a:rPr lang="en-US" dirty="0"/>
              <a:t>Most popular programming language in the world</a:t>
            </a:r>
          </a:p>
          <a:p>
            <a:endParaRPr lang="en-US" dirty="0"/>
          </a:p>
          <a:p>
            <a:endParaRPr lang="en-US" dirty="0"/>
          </a:p>
          <a:p>
            <a:endParaRPr lang="en-US" dirty="0"/>
          </a:p>
          <a:p>
            <a:endParaRPr lang="en-US" dirty="0"/>
          </a:p>
          <a:p>
            <a:endParaRPr lang="en-US" dirty="0"/>
          </a:p>
          <a:p>
            <a:endParaRPr lang="en-US" dirty="0"/>
          </a:p>
          <a:p>
            <a:endParaRPr lang="en-US" dirty="0"/>
          </a:p>
          <a:p>
            <a:r>
              <a:rPr lang="en-US" dirty="0"/>
              <a:t>&amp; most popular paradigm (</a:t>
            </a:r>
            <a:r>
              <a:rPr lang="en-US" i="1" dirty="0"/>
              <a:t>object-oriented</a:t>
            </a:r>
            <a:r>
              <a:rPr lang="en-US" dirty="0"/>
              <a:t>)</a:t>
            </a:r>
          </a:p>
        </p:txBody>
      </p:sp>
      <p:sp>
        <p:nvSpPr>
          <p:cNvPr id="4" name="Slide Number Placeholder 3"/>
          <p:cNvSpPr>
            <a:spLocks noGrp="1"/>
          </p:cNvSpPr>
          <p:nvPr>
            <p:ph type="sldNum" sz="quarter" idx="11"/>
          </p:nvPr>
        </p:nvSpPr>
        <p:spPr/>
        <p:txBody>
          <a:bodyPr/>
          <a:lstStyle/>
          <a:p>
            <a:pPr>
              <a:defRPr/>
            </a:pPr>
            <a:fld id="{30C9D3CF-EC78-C946-9F7E-85726ECC6DAB}" type="slidenum">
              <a:rPr lang="en-US" smtClean="0"/>
              <a:pPr>
                <a:defRPr/>
              </a:pPr>
              <a:t>15</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4546" y="2226426"/>
            <a:ext cx="6553200" cy="3229638"/>
          </a:xfrm>
          <a:prstGeom prst="rect">
            <a:avLst/>
          </a:prstGeom>
        </p:spPr>
      </p:pic>
    </p:spTree>
    <p:extLst>
      <p:ext uri="{BB962C8B-B14F-4D97-AF65-F5344CB8AC3E}">
        <p14:creationId xmlns:p14="http://schemas.microsoft.com/office/powerpoint/2010/main" val="81350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a:spLocks noGrp="1"/>
          </p:cNvSpPr>
          <p:nvPr>
            <p:ph type="sldNum" sz="quarter" idx="1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6pPr>
            <a:lvl7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7pPr>
            <a:lvl8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8pPr>
            <a:lvl9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9pPr>
          </a:lstStyle>
          <a:p>
            <a:pPr>
              <a:defRPr/>
            </a:pPr>
            <a:fld id="{E4473297-54B4-494D-A403-FA94F956F7AB}" type="slidenum">
              <a:rPr lang="en-US" sz="1400"/>
              <a:pPr>
                <a:defRPr/>
              </a:pPr>
              <a:t>16</a:t>
            </a:fld>
            <a:endParaRPr lang="en-US" sz="1400"/>
          </a:p>
        </p:txBody>
      </p:sp>
      <p:sp>
        <p:nvSpPr>
          <p:cNvPr id="38915" name="Rectangle 2"/>
          <p:cNvSpPr>
            <a:spLocks noGrp="1" noChangeArrowheads="1"/>
          </p:cNvSpPr>
          <p:nvPr>
            <p:ph type="title"/>
          </p:nvPr>
        </p:nvSpPr>
        <p:spPr>
          <a:xfrm>
            <a:off x="2209800" y="228600"/>
            <a:ext cx="7772400" cy="685800"/>
          </a:xfrm>
        </p:spPr>
        <p:txBody>
          <a:bodyPr>
            <a:normAutofit fontScale="90000"/>
          </a:bodyPr>
          <a:lstStyle/>
          <a:p>
            <a:pPr>
              <a:defRPr/>
            </a:pPr>
            <a:r>
              <a:rPr lang="en-US" dirty="0">
                <a:latin typeface="Times New Roman" charset="0"/>
                <a:cs typeface="+mj-cs"/>
              </a:rPr>
              <a:t>Java (JDK) Versions</a:t>
            </a:r>
          </a:p>
        </p:txBody>
      </p:sp>
      <p:sp>
        <p:nvSpPr>
          <p:cNvPr id="38916" name="Rectangle 3"/>
          <p:cNvSpPr>
            <a:spLocks noGrp="1" noChangeArrowheads="1"/>
          </p:cNvSpPr>
          <p:nvPr>
            <p:ph type="body" idx="1"/>
          </p:nvPr>
        </p:nvSpPr>
        <p:spPr>
          <a:xfrm>
            <a:off x="1905000" y="1143000"/>
            <a:ext cx="8305800" cy="5105400"/>
          </a:xfrm>
        </p:spPr>
        <p:txBody>
          <a:bodyPr/>
          <a:lstStyle/>
          <a:p>
            <a:pPr>
              <a:lnSpc>
                <a:spcPct val="90000"/>
              </a:lnSpc>
              <a:defRPr/>
            </a:pPr>
            <a:r>
              <a:rPr lang="en-US" sz="3000" dirty="0">
                <a:latin typeface="Times New Roman" charset="0"/>
              </a:rPr>
              <a:t>JDK 1.02 (1995)</a:t>
            </a:r>
          </a:p>
          <a:p>
            <a:pPr>
              <a:lnSpc>
                <a:spcPct val="90000"/>
              </a:lnSpc>
              <a:defRPr/>
            </a:pPr>
            <a:r>
              <a:rPr lang="en-US" sz="3000" dirty="0">
                <a:latin typeface="Times New Roman" charset="0"/>
              </a:rPr>
              <a:t>JDK 1.1 (1996)</a:t>
            </a:r>
          </a:p>
          <a:p>
            <a:pPr>
              <a:lnSpc>
                <a:spcPct val="90000"/>
              </a:lnSpc>
              <a:defRPr/>
            </a:pPr>
            <a:r>
              <a:rPr lang="en-US" sz="3000" dirty="0">
                <a:latin typeface="Times New Roman" charset="0"/>
              </a:rPr>
              <a:t>JDK 1.2 (1998)</a:t>
            </a:r>
          </a:p>
          <a:p>
            <a:pPr>
              <a:lnSpc>
                <a:spcPct val="90000"/>
              </a:lnSpc>
              <a:defRPr/>
            </a:pPr>
            <a:r>
              <a:rPr lang="en-US" sz="3000" dirty="0">
                <a:latin typeface="Times New Roman" charset="0"/>
              </a:rPr>
              <a:t>JDK 1.3 (2000)</a:t>
            </a:r>
          </a:p>
          <a:p>
            <a:pPr>
              <a:lnSpc>
                <a:spcPct val="90000"/>
              </a:lnSpc>
              <a:defRPr/>
            </a:pPr>
            <a:r>
              <a:rPr lang="en-US" sz="3000" dirty="0">
                <a:latin typeface="Times New Roman" charset="0"/>
              </a:rPr>
              <a:t>JDK 1.4 (2002)</a:t>
            </a:r>
          </a:p>
          <a:p>
            <a:pPr>
              <a:lnSpc>
                <a:spcPct val="90000"/>
              </a:lnSpc>
              <a:defRPr/>
            </a:pPr>
            <a:r>
              <a:rPr lang="en-US" sz="3000" dirty="0">
                <a:latin typeface="Times New Roman" charset="0"/>
              </a:rPr>
              <a:t>JDK 1.5 (2004) a. k. a. JDK 5 or Java 5</a:t>
            </a:r>
          </a:p>
          <a:p>
            <a:pPr>
              <a:lnSpc>
                <a:spcPct val="90000"/>
              </a:lnSpc>
              <a:defRPr/>
            </a:pPr>
            <a:r>
              <a:rPr lang="en-US" sz="3000" dirty="0">
                <a:latin typeface="Times New Roman" charset="0"/>
              </a:rPr>
              <a:t>JDK 1.6 (2006) a. k. a. JDK 6 or Java 6</a:t>
            </a:r>
          </a:p>
          <a:p>
            <a:pPr>
              <a:lnSpc>
                <a:spcPct val="90000"/>
              </a:lnSpc>
              <a:defRPr/>
            </a:pPr>
            <a:r>
              <a:rPr lang="en-US" sz="3000" dirty="0">
                <a:latin typeface="Times New Roman" charset="0"/>
              </a:rPr>
              <a:t>JDK 1.7 (2011) a. k. a. JDK 7 or Java 7</a:t>
            </a:r>
          </a:p>
          <a:p>
            <a:pPr>
              <a:lnSpc>
                <a:spcPct val="90000"/>
              </a:lnSpc>
              <a:defRPr/>
            </a:pPr>
            <a:r>
              <a:rPr lang="en-US" sz="3000" dirty="0">
                <a:latin typeface="Times New Roman" charset="0"/>
              </a:rPr>
              <a:t>JDK 1.8 (2014) a. k. a. JDK 8 or Java 8</a:t>
            </a:r>
          </a:p>
          <a:p>
            <a:pPr>
              <a:lnSpc>
                <a:spcPct val="90000"/>
              </a:lnSpc>
              <a:defRPr/>
            </a:pPr>
            <a:endParaRPr lang="en-US" sz="3000" dirty="0">
              <a:latin typeface="Times New Roman" charset="0"/>
            </a:endParaRPr>
          </a:p>
          <a:p>
            <a:pPr>
              <a:lnSpc>
                <a:spcPct val="90000"/>
              </a:lnSpc>
              <a:defRPr/>
            </a:pPr>
            <a:endParaRPr lang="en-US" sz="3000" dirty="0">
              <a:latin typeface="Times New Roman" charset="0"/>
            </a:endParaRPr>
          </a:p>
          <a:p>
            <a:pPr>
              <a:lnSpc>
                <a:spcPct val="90000"/>
              </a:lnSpc>
              <a:defRPr/>
            </a:pPr>
            <a:endParaRPr lang="en-US" sz="3000" dirty="0">
              <a:latin typeface="Times New Roman" charset="0"/>
            </a:endParaRPr>
          </a:p>
        </p:txBody>
      </p:sp>
      <p:sp>
        <p:nvSpPr>
          <p:cNvPr id="2" name="Rounded Rectangle 1"/>
          <p:cNvSpPr/>
          <p:nvPr/>
        </p:nvSpPr>
        <p:spPr bwMode="auto">
          <a:xfrm>
            <a:off x="1735975" y="5502275"/>
            <a:ext cx="6934200" cy="533400"/>
          </a:xfrm>
          <a:prstGeom prst="roundRect">
            <a:avLst/>
          </a:prstGeom>
          <a:noFill/>
          <a:ln w="31750" cap="flat" cmpd="sng" algn="ctr">
            <a:solidFill>
              <a:srgbClr val="FF0000"/>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latin typeface="Times New Roman" panose="02020603050405020304" pitchFamily="18" charset="0"/>
            </a:endParaRPr>
          </a:p>
        </p:txBody>
      </p:sp>
    </p:spTree>
    <p:extLst>
      <p:ext uri="{BB962C8B-B14F-4D97-AF65-F5344CB8AC3E}">
        <p14:creationId xmlns:p14="http://schemas.microsoft.com/office/powerpoint/2010/main" val="1462943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p:cNvSpPr>
            <a:spLocks noGrp="1"/>
          </p:cNvSpPr>
          <p:nvPr>
            <p:ph type="sldNum" sz="quarter" idx="1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6pPr>
            <a:lvl7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7pPr>
            <a:lvl8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8pPr>
            <a:lvl9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9pPr>
          </a:lstStyle>
          <a:p>
            <a:pPr>
              <a:defRPr/>
            </a:pPr>
            <a:fld id="{76603126-ED3A-E14C-A857-3615B7751A02}" type="slidenum">
              <a:rPr lang="en-US" sz="1400"/>
              <a:pPr>
                <a:defRPr/>
              </a:pPr>
              <a:t>17</a:t>
            </a:fld>
            <a:endParaRPr lang="en-US" sz="1400"/>
          </a:p>
        </p:txBody>
      </p:sp>
      <p:sp>
        <p:nvSpPr>
          <p:cNvPr id="39939" name="Rectangle 2"/>
          <p:cNvSpPr>
            <a:spLocks noGrp="1" noChangeArrowheads="1"/>
          </p:cNvSpPr>
          <p:nvPr>
            <p:ph type="title"/>
          </p:nvPr>
        </p:nvSpPr>
        <p:spPr>
          <a:xfrm>
            <a:off x="2209800" y="228600"/>
            <a:ext cx="7772400" cy="609600"/>
          </a:xfrm>
        </p:spPr>
        <p:txBody>
          <a:bodyPr>
            <a:normAutofit fontScale="90000"/>
          </a:bodyPr>
          <a:lstStyle/>
          <a:p>
            <a:pPr>
              <a:defRPr/>
            </a:pPr>
            <a:r>
              <a:rPr lang="en-US">
                <a:latin typeface="Times New Roman" charset="0"/>
                <a:cs typeface="+mj-cs"/>
              </a:rPr>
              <a:t>JDK Editions</a:t>
            </a:r>
          </a:p>
        </p:txBody>
      </p:sp>
      <p:sp>
        <p:nvSpPr>
          <p:cNvPr id="39940" name="Rectangle 3"/>
          <p:cNvSpPr>
            <a:spLocks noGrp="1" noChangeArrowheads="1"/>
          </p:cNvSpPr>
          <p:nvPr>
            <p:ph type="body" idx="1"/>
          </p:nvPr>
        </p:nvSpPr>
        <p:spPr>
          <a:xfrm>
            <a:off x="1752600" y="1066800"/>
            <a:ext cx="8763000" cy="5257800"/>
          </a:xfrm>
        </p:spPr>
        <p:txBody>
          <a:bodyPr/>
          <a:lstStyle/>
          <a:p>
            <a:pPr>
              <a:defRPr/>
            </a:pPr>
            <a:r>
              <a:rPr lang="en-US" sz="3000" dirty="0">
                <a:latin typeface="Palatino" charset="0"/>
                <a:cs typeface="Times New Roman" charset="0"/>
              </a:rPr>
              <a:t>Java Standard Edition (J2SE)</a:t>
            </a:r>
          </a:p>
          <a:p>
            <a:pPr lvl="1">
              <a:defRPr/>
            </a:pPr>
            <a:r>
              <a:rPr lang="en-US" sz="2500" dirty="0">
                <a:latin typeface="Palatino" charset="0"/>
                <a:cs typeface="Times New Roman" charset="0"/>
              </a:rPr>
              <a:t>J2SE can be used to develop client-side standalone applications or applets.</a:t>
            </a:r>
          </a:p>
          <a:p>
            <a:pPr>
              <a:defRPr/>
            </a:pPr>
            <a:r>
              <a:rPr lang="en-US" sz="3000" dirty="0">
                <a:latin typeface="Palatino" charset="0"/>
                <a:cs typeface="Times New Roman" charset="0"/>
              </a:rPr>
              <a:t>Java Enterprise Edition (J2EE)</a:t>
            </a:r>
          </a:p>
          <a:p>
            <a:pPr lvl="1">
              <a:defRPr/>
            </a:pPr>
            <a:r>
              <a:rPr lang="en-US" sz="2500" dirty="0">
                <a:latin typeface="Palatino" charset="0"/>
                <a:cs typeface="Times New Roman" charset="0"/>
              </a:rPr>
              <a:t>J2EE can be used to develop server-side applications such as Java servlets, Java </a:t>
            </a:r>
            <a:r>
              <a:rPr lang="en-US" sz="2500" dirty="0" err="1">
                <a:latin typeface="Palatino" charset="0"/>
                <a:cs typeface="Times New Roman" charset="0"/>
              </a:rPr>
              <a:t>ServerPages</a:t>
            </a:r>
            <a:r>
              <a:rPr lang="en-US" sz="2500" dirty="0">
                <a:latin typeface="Palatino" charset="0"/>
                <a:cs typeface="Times New Roman" charset="0"/>
              </a:rPr>
              <a:t>, and Java </a:t>
            </a:r>
            <a:r>
              <a:rPr lang="en-US" sz="2500" dirty="0" err="1">
                <a:latin typeface="Palatino" charset="0"/>
                <a:cs typeface="Times New Roman" charset="0"/>
              </a:rPr>
              <a:t>ServerFaces</a:t>
            </a:r>
            <a:r>
              <a:rPr lang="en-US" sz="2500" dirty="0">
                <a:latin typeface="Palatino" charset="0"/>
                <a:cs typeface="Times New Roman" charset="0"/>
              </a:rPr>
              <a:t>. </a:t>
            </a:r>
          </a:p>
          <a:p>
            <a:pPr>
              <a:defRPr/>
            </a:pPr>
            <a:r>
              <a:rPr lang="en-US" sz="3000" dirty="0">
                <a:latin typeface="Palatino" charset="0"/>
                <a:cs typeface="Times New Roman" charset="0"/>
              </a:rPr>
              <a:t>Java Micro Edition (J2ME). </a:t>
            </a:r>
          </a:p>
          <a:p>
            <a:pPr lvl="1">
              <a:defRPr/>
            </a:pPr>
            <a:r>
              <a:rPr lang="en-US" sz="2500" dirty="0">
                <a:latin typeface="Palatino" charset="0"/>
                <a:cs typeface="Times New Roman" charset="0"/>
              </a:rPr>
              <a:t>J2ME can be used to develop applications for mobile devices such as cell phones. </a:t>
            </a:r>
          </a:p>
          <a:p>
            <a:pPr>
              <a:buFont typeface="Monotype Sorts" charset="0"/>
              <a:buNone/>
              <a:defRPr/>
            </a:pPr>
            <a:r>
              <a:rPr lang="en-US" sz="3000" dirty="0">
                <a:latin typeface="Palatino" charset="0"/>
                <a:cs typeface="Times New Roman" charset="0"/>
              </a:rPr>
              <a:t>This book uses J2SE to introduce Java programming.</a:t>
            </a:r>
            <a:r>
              <a:rPr lang="en-US" sz="3000" dirty="0">
                <a:latin typeface="Times New Roman" charset="0"/>
              </a:rPr>
              <a:t> </a:t>
            </a:r>
          </a:p>
        </p:txBody>
      </p:sp>
      <p:sp>
        <p:nvSpPr>
          <p:cNvPr id="5" name="Rounded Rectangle 4"/>
          <p:cNvSpPr/>
          <p:nvPr/>
        </p:nvSpPr>
        <p:spPr bwMode="auto">
          <a:xfrm>
            <a:off x="1752600" y="1066800"/>
            <a:ext cx="6934200" cy="533400"/>
          </a:xfrm>
          <a:prstGeom prst="roundRect">
            <a:avLst/>
          </a:prstGeom>
          <a:noFill/>
          <a:ln w="31750" cap="flat" cmpd="sng" algn="ctr">
            <a:solidFill>
              <a:srgbClr val="FF0000"/>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latin typeface="Times New Roman" panose="02020603050405020304" pitchFamily="18" charset="0"/>
            </a:endParaRPr>
          </a:p>
        </p:txBody>
      </p:sp>
    </p:spTree>
    <p:extLst>
      <p:ext uri="{BB962C8B-B14F-4D97-AF65-F5344CB8AC3E}">
        <p14:creationId xmlns:p14="http://schemas.microsoft.com/office/powerpoint/2010/main" val="1145432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p:cNvSpPr>
            <a:spLocks noGrp="1"/>
          </p:cNvSpPr>
          <p:nvPr>
            <p:ph type="sldNum" sz="quarter" idx="1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6pPr>
            <a:lvl7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7pPr>
            <a:lvl8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8pPr>
            <a:lvl9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9pPr>
          </a:lstStyle>
          <a:p>
            <a:pPr>
              <a:defRPr/>
            </a:pPr>
            <a:fld id="{59FE1424-4D85-204F-9280-24D24179FEBB}" type="slidenum">
              <a:rPr lang="en-US" sz="1400"/>
              <a:pPr>
                <a:defRPr/>
              </a:pPr>
              <a:t>18</a:t>
            </a:fld>
            <a:endParaRPr lang="en-US" sz="1400"/>
          </a:p>
        </p:txBody>
      </p:sp>
      <p:sp>
        <p:nvSpPr>
          <p:cNvPr id="40963" name="Rectangle 2"/>
          <p:cNvSpPr>
            <a:spLocks noGrp="1" noChangeArrowheads="1"/>
          </p:cNvSpPr>
          <p:nvPr>
            <p:ph type="title"/>
          </p:nvPr>
        </p:nvSpPr>
        <p:spPr>
          <a:xfrm>
            <a:off x="2209800" y="304800"/>
            <a:ext cx="7772400" cy="762000"/>
          </a:xfrm>
        </p:spPr>
        <p:txBody>
          <a:bodyPr/>
          <a:lstStyle/>
          <a:p>
            <a:pPr>
              <a:defRPr/>
            </a:pPr>
            <a:r>
              <a:rPr lang="en-US" dirty="0">
                <a:latin typeface="Times New Roman" charset="0"/>
                <a:cs typeface="+mj-cs"/>
              </a:rPr>
              <a:t>Popular Java IDEs  (2016)</a:t>
            </a:r>
          </a:p>
        </p:txBody>
      </p:sp>
      <p:sp>
        <p:nvSpPr>
          <p:cNvPr id="40964" name="Rectangle 3"/>
          <p:cNvSpPr>
            <a:spLocks noGrp="1" noChangeArrowheads="1"/>
          </p:cNvSpPr>
          <p:nvPr>
            <p:ph type="body" idx="1"/>
          </p:nvPr>
        </p:nvSpPr>
        <p:spPr>
          <a:xfrm>
            <a:off x="1981200" y="1371600"/>
            <a:ext cx="8229600" cy="4419600"/>
          </a:xfrm>
        </p:spPr>
        <p:txBody>
          <a:bodyPr/>
          <a:lstStyle/>
          <a:p>
            <a:pPr>
              <a:lnSpc>
                <a:spcPct val="90000"/>
              </a:lnSpc>
              <a:defRPr/>
            </a:pPr>
            <a:r>
              <a:rPr lang="en-US" sz="3000" dirty="0">
                <a:latin typeface="Times New Roman" charset="0"/>
              </a:rPr>
              <a:t>Eclipse					48%</a:t>
            </a:r>
          </a:p>
          <a:p>
            <a:pPr>
              <a:lnSpc>
                <a:spcPct val="90000"/>
              </a:lnSpc>
              <a:defRPr/>
            </a:pPr>
            <a:r>
              <a:rPr lang="en-US" sz="3000" dirty="0" err="1">
                <a:latin typeface="Times New Roman" charset="0"/>
              </a:rPr>
              <a:t>IntelliJ</a:t>
            </a:r>
            <a:r>
              <a:rPr lang="en-US" sz="3000" dirty="0">
                <a:latin typeface="Times New Roman" charset="0"/>
              </a:rPr>
              <a:t> IDEA (</a:t>
            </a:r>
            <a:r>
              <a:rPr lang="en-US" sz="3000" dirty="0" err="1">
                <a:latin typeface="Times New Roman" charset="0"/>
              </a:rPr>
              <a:t>JetBrains</a:t>
            </a:r>
            <a:r>
              <a:rPr lang="en-US" sz="3000" dirty="0">
                <a:latin typeface="Times New Roman" charset="0"/>
              </a:rPr>
              <a:t>)		33%</a:t>
            </a:r>
          </a:p>
          <a:p>
            <a:pPr>
              <a:lnSpc>
                <a:spcPct val="90000"/>
              </a:lnSpc>
              <a:defRPr/>
            </a:pPr>
            <a:r>
              <a:rPr lang="en-US" sz="3000" dirty="0" err="1">
                <a:latin typeface="Times New Roman" charset="0"/>
              </a:rPr>
              <a:t>NetBeans</a:t>
            </a:r>
            <a:r>
              <a:rPr lang="en-US" sz="3000" dirty="0">
                <a:latin typeface="Times New Roman" charset="0"/>
              </a:rPr>
              <a:t>					10%</a:t>
            </a:r>
          </a:p>
          <a:p>
            <a:pPr>
              <a:lnSpc>
                <a:spcPct val="90000"/>
              </a:lnSpc>
              <a:spcBef>
                <a:spcPct val="50000"/>
              </a:spcBef>
              <a:defRPr/>
            </a:pPr>
            <a:r>
              <a:rPr lang="en-US" sz="3000" dirty="0">
                <a:latin typeface="Times New Roman" charset="0"/>
              </a:rPr>
              <a:t>Others, and Text Editors		  9%</a:t>
            </a:r>
          </a:p>
          <a:p>
            <a:pPr lvl="1">
              <a:lnSpc>
                <a:spcPct val="90000"/>
              </a:lnSpc>
              <a:spcBef>
                <a:spcPct val="50000"/>
              </a:spcBef>
              <a:defRPr/>
            </a:pPr>
            <a:r>
              <a:rPr lang="en-US" sz="2600" dirty="0">
                <a:latin typeface="Times New Roman" charset="0"/>
              </a:rPr>
              <a:t>Popular text editors: vi/vim, </a:t>
            </a:r>
            <a:r>
              <a:rPr lang="en-US" sz="2600" dirty="0" err="1">
                <a:latin typeface="Times New Roman" charset="0"/>
              </a:rPr>
              <a:t>emacs</a:t>
            </a:r>
            <a:r>
              <a:rPr lang="en-US" sz="2600" dirty="0">
                <a:latin typeface="Times New Roman" charset="0"/>
              </a:rPr>
              <a:t>, Notepad++, ...</a:t>
            </a:r>
          </a:p>
        </p:txBody>
      </p:sp>
      <p:sp>
        <p:nvSpPr>
          <p:cNvPr id="5" name="Rounded Rectangle 4"/>
          <p:cNvSpPr/>
          <p:nvPr/>
        </p:nvSpPr>
        <p:spPr bwMode="auto">
          <a:xfrm>
            <a:off x="1828800" y="1896894"/>
            <a:ext cx="6934200" cy="533400"/>
          </a:xfrm>
          <a:prstGeom prst="roundRect">
            <a:avLst/>
          </a:prstGeom>
          <a:noFill/>
          <a:ln w="31750" cap="flat" cmpd="sng" algn="ctr">
            <a:solidFill>
              <a:srgbClr val="FF0000"/>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latin typeface="Times New Roman" panose="02020603050405020304" pitchFamily="18" charset="0"/>
            </a:endParaRPr>
          </a:p>
        </p:txBody>
      </p:sp>
    </p:spTree>
    <p:extLst>
      <p:ext uri="{BB962C8B-B14F-4D97-AF65-F5344CB8AC3E}">
        <p14:creationId xmlns:p14="http://schemas.microsoft.com/office/powerpoint/2010/main" val="1239338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6pPr>
            <a:lvl7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7pPr>
            <a:lvl8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8pPr>
            <a:lvl9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9pPr>
          </a:lstStyle>
          <a:p>
            <a:pPr>
              <a:defRPr/>
            </a:pPr>
            <a:fld id="{E5DCF41B-2760-9B43-A6AC-6BB183602A3F}" type="slidenum">
              <a:rPr lang="en-US" sz="1400"/>
              <a:pPr>
                <a:defRPr/>
              </a:pPr>
              <a:t>19</a:t>
            </a:fld>
            <a:endParaRPr lang="en-US" sz="1400"/>
          </a:p>
        </p:txBody>
      </p:sp>
      <p:sp>
        <p:nvSpPr>
          <p:cNvPr id="41987" name="Rectangle 2"/>
          <p:cNvSpPr>
            <a:spLocks noGrp="1" noChangeArrowheads="1"/>
          </p:cNvSpPr>
          <p:nvPr>
            <p:ph type="title"/>
          </p:nvPr>
        </p:nvSpPr>
        <p:spPr>
          <a:xfrm>
            <a:off x="2209800" y="152400"/>
            <a:ext cx="7772400" cy="609600"/>
          </a:xfrm>
        </p:spPr>
        <p:txBody>
          <a:bodyPr>
            <a:normAutofit fontScale="90000"/>
          </a:bodyPr>
          <a:lstStyle/>
          <a:p>
            <a:pPr>
              <a:defRPr/>
            </a:pPr>
            <a:r>
              <a:rPr lang="en-US">
                <a:latin typeface="Times New Roman" charset="0"/>
                <a:cs typeface="+mj-cs"/>
              </a:rPr>
              <a:t>A Simple Java Program</a:t>
            </a:r>
            <a:endParaRPr lang="en-US">
              <a:solidFill>
                <a:schemeClr val="tx1"/>
              </a:solidFill>
              <a:latin typeface="Times New Roman" charset="0"/>
              <a:cs typeface="+mj-cs"/>
            </a:endParaRPr>
          </a:p>
        </p:txBody>
      </p:sp>
      <p:sp>
        <p:nvSpPr>
          <p:cNvPr id="44036" name="Rectangle 3"/>
          <p:cNvSpPr>
            <a:spLocks noGrp="1" noChangeArrowheads="1"/>
          </p:cNvSpPr>
          <p:nvPr>
            <p:ph type="body" idx="1"/>
          </p:nvPr>
        </p:nvSpPr>
        <p:spPr>
          <a:xfrm>
            <a:off x="1981200" y="1676400"/>
            <a:ext cx="8305800" cy="2286000"/>
          </a:xfrm>
          <a:ln>
            <a:solidFill>
              <a:schemeClr val="bg2"/>
            </a:solidFill>
            <a:miter lim="800000"/>
            <a:headEnd/>
            <a:tailEnd/>
          </a:ln>
        </p:spPr>
        <p:txBody>
          <a:bodyPr/>
          <a:lstStyle/>
          <a:p>
            <a:pPr>
              <a:lnSpc>
                <a:spcPct val="90000"/>
              </a:lnSpc>
              <a:buFont typeface="Monotype Sorts" pitchFamily="2" charset="2"/>
              <a:buNone/>
              <a:defRPr/>
            </a:pPr>
            <a:r>
              <a:rPr lang="en-US" sz="2400" i="1" dirty="0">
                <a:solidFill>
                  <a:srgbClr val="00B050"/>
                </a:solidFill>
                <a:latin typeface="Courier New" pitchFamily="49" charset="0"/>
                <a:cs typeface="Courier New" pitchFamily="49" charset="0"/>
              </a:rPr>
              <a:t>// This program prints Welcome to Java! </a:t>
            </a:r>
          </a:p>
          <a:p>
            <a:pPr>
              <a:lnSpc>
                <a:spcPct val="90000"/>
              </a:lnSpc>
              <a:spcBef>
                <a:spcPct val="0"/>
              </a:spcBef>
              <a:buFont typeface="Monotype Sorts" pitchFamily="2" charset="2"/>
              <a:buNone/>
              <a:defRPr/>
            </a:pPr>
            <a:r>
              <a:rPr lang="en-US" sz="2400" b="1" dirty="0">
                <a:solidFill>
                  <a:schemeClr val="accent4"/>
                </a:solidFill>
                <a:latin typeface="Courier New" pitchFamily="49" charset="0"/>
                <a:cs typeface="Courier New" pitchFamily="49" charset="0"/>
              </a:rPr>
              <a:t>public class </a:t>
            </a:r>
            <a:r>
              <a:rPr lang="en-US" sz="2400" dirty="0">
                <a:solidFill>
                  <a:schemeClr val="accent4"/>
                </a:solidFill>
                <a:latin typeface="Courier New" pitchFamily="49" charset="0"/>
                <a:cs typeface="Courier New" pitchFamily="49" charset="0"/>
              </a:rPr>
              <a:t>Welcome {	</a:t>
            </a:r>
          </a:p>
          <a:p>
            <a:pPr>
              <a:lnSpc>
                <a:spcPct val="90000"/>
              </a:lnSpc>
              <a:spcBef>
                <a:spcPct val="0"/>
              </a:spcBef>
              <a:buFont typeface="Monotype Sorts" pitchFamily="2" charset="2"/>
              <a:buNone/>
              <a:defRPr/>
            </a:pPr>
            <a:r>
              <a:rPr lang="en-US" sz="2400" dirty="0">
                <a:solidFill>
                  <a:schemeClr val="accent4"/>
                </a:solidFill>
                <a:latin typeface="Courier New" pitchFamily="49" charset="0"/>
                <a:cs typeface="Courier New" pitchFamily="49" charset="0"/>
              </a:rPr>
              <a:t>  </a:t>
            </a:r>
            <a:r>
              <a:rPr lang="en-US" sz="2400" b="1" dirty="0">
                <a:solidFill>
                  <a:schemeClr val="accent4"/>
                </a:solidFill>
                <a:latin typeface="Courier New" pitchFamily="49" charset="0"/>
                <a:cs typeface="Courier New" pitchFamily="49" charset="0"/>
              </a:rPr>
              <a:t>public static void </a:t>
            </a:r>
            <a:r>
              <a:rPr lang="en-US" sz="2400" dirty="0">
                <a:solidFill>
                  <a:schemeClr val="accent4"/>
                </a:solidFill>
                <a:latin typeface="Courier New" pitchFamily="49" charset="0"/>
                <a:cs typeface="Courier New" pitchFamily="49" charset="0"/>
              </a:rPr>
              <a:t>main(String[] </a:t>
            </a:r>
            <a:r>
              <a:rPr lang="en-US" sz="2400" dirty="0" err="1">
                <a:solidFill>
                  <a:schemeClr val="accent4"/>
                </a:solidFill>
                <a:latin typeface="Courier New" pitchFamily="49" charset="0"/>
                <a:cs typeface="Courier New" pitchFamily="49" charset="0"/>
              </a:rPr>
              <a:t>args</a:t>
            </a:r>
            <a:r>
              <a:rPr lang="en-US" sz="2400" dirty="0">
                <a:solidFill>
                  <a:schemeClr val="accent4"/>
                </a:solidFill>
                <a:latin typeface="Courier New" pitchFamily="49" charset="0"/>
                <a:cs typeface="Courier New" pitchFamily="49" charset="0"/>
              </a:rPr>
              <a:t>) { </a:t>
            </a:r>
          </a:p>
          <a:p>
            <a:pPr>
              <a:lnSpc>
                <a:spcPct val="90000"/>
              </a:lnSpc>
              <a:spcBef>
                <a:spcPct val="0"/>
              </a:spcBef>
              <a:buFont typeface="Monotype Sorts" pitchFamily="2" charset="2"/>
              <a:buNone/>
              <a:defRPr/>
            </a:pPr>
            <a:r>
              <a:rPr lang="en-US" sz="2400" dirty="0">
                <a:solidFill>
                  <a:schemeClr val="accent4"/>
                </a:solidFill>
                <a:latin typeface="Courier New" pitchFamily="49" charset="0"/>
                <a:cs typeface="Courier New" pitchFamily="49" charset="0"/>
              </a:rPr>
              <a:t>    </a:t>
            </a:r>
            <a:r>
              <a:rPr lang="en-US" sz="2400" dirty="0" err="1">
                <a:solidFill>
                  <a:schemeClr val="accent4"/>
                </a:solidFill>
                <a:latin typeface="Courier New" pitchFamily="49" charset="0"/>
                <a:cs typeface="Courier New" pitchFamily="49" charset="0"/>
              </a:rPr>
              <a:t>System.out.println</a:t>
            </a:r>
            <a:r>
              <a:rPr lang="en-US" sz="2400" dirty="0">
                <a:solidFill>
                  <a:schemeClr val="accent4"/>
                </a:solidFill>
                <a:latin typeface="Courier New" pitchFamily="49" charset="0"/>
                <a:cs typeface="Courier New" pitchFamily="49" charset="0"/>
              </a:rPr>
              <a:t>("Welcome to Java!");</a:t>
            </a:r>
          </a:p>
          <a:p>
            <a:pPr>
              <a:lnSpc>
                <a:spcPct val="90000"/>
              </a:lnSpc>
              <a:spcBef>
                <a:spcPct val="0"/>
              </a:spcBef>
              <a:buFont typeface="Monotype Sorts" pitchFamily="2" charset="2"/>
              <a:buNone/>
              <a:defRPr/>
            </a:pPr>
            <a:r>
              <a:rPr lang="en-US" sz="2400" dirty="0">
                <a:solidFill>
                  <a:schemeClr val="accent4"/>
                </a:solidFill>
                <a:latin typeface="Courier New" pitchFamily="49" charset="0"/>
                <a:cs typeface="Courier New" pitchFamily="49" charset="0"/>
              </a:rPr>
              <a:t>  }</a:t>
            </a:r>
          </a:p>
          <a:p>
            <a:pPr>
              <a:lnSpc>
                <a:spcPct val="90000"/>
              </a:lnSpc>
              <a:spcBef>
                <a:spcPct val="0"/>
              </a:spcBef>
              <a:buFont typeface="Monotype Sorts" pitchFamily="2" charset="2"/>
              <a:buNone/>
              <a:defRPr/>
            </a:pPr>
            <a:r>
              <a:rPr lang="en-US" sz="2400" dirty="0">
                <a:solidFill>
                  <a:schemeClr val="accent4"/>
                </a:solidFill>
                <a:latin typeface="Courier New" pitchFamily="49" charset="0"/>
                <a:cs typeface="Courier New" pitchFamily="49" charset="0"/>
              </a:rPr>
              <a:t>}</a:t>
            </a:r>
          </a:p>
        </p:txBody>
      </p:sp>
      <p:sp>
        <p:nvSpPr>
          <p:cNvPr id="47108" name="AutoShape 4">
            <a:hlinkClick r:id="rId3" action="ppaction://program" highlightClick="1"/>
          </p:cNvPr>
          <p:cNvSpPr>
            <a:spLocks noChangeArrowheads="1"/>
          </p:cNvSpPr>
          <p:nvPr/>
        </p:nvSpPr>
        <p:spPr bwMode="auto">
          <a:xfrm>
            <a:off x="2546350" y="5208588"/>
            <a:ext cx="1143000" cy="596900"/>
          </a:xfrm>
          <a:prstGeom prst="actionButtonBlank">
            <a:avLst/>
          </a:prstGeom>
          <a:solidFill>
            <a:srgbClr val="38A1BA"/>
          </a:solidFill>
          <a:ln>
            <a:noFill/>
          </a:ln>
          <a:effectLst>
            <a:prstShdw prst="shdw17" dist="17961" dir="2700000">
              <a:srgbClr val="226170">
                <a:alpha val="74997"/>
              </a:srgbClr>
            </a:prstShdw>
          </a:effectLst>
          <a:extLst>
            <a:ext uri="{91240B29-F687-4f45-9708-019B960494DF}">
              <a14:hiddenLine xmlns:a14="http://schemas.microsoft.com/office/drawing/2010/main" xmlns="" w="19050">
                <a:solidFill>
                  <a:schemeClr val="tx1"/>
                </a:solidFill>
                <a:miter lim="800000"/>
                <a:headEnd type="none" w="sm" len="sm"/>
                <a:tailEnd type="none" w="sm" len="sm"/>
              </a14:hiddenLine>
            </a:ext>
          </a:extLst>
        </p:spPr>
        <p:txBody>
          <a:bodyPr wrap="none" anchor="ctr"/>
          <a:lstStyle/>
          <a:p>
            <a:pPr algn="ctr"/>
            <a:r>
              <a:rPr lang="en-US">
                <a:latin typeface="Book Antiqua" charset="0"/>
              </a:rPr>
              <a:t>Run</a:t>
            </a:r>
            <a:endParaRPr lang="en-US"/>
          </a:p>
        </p:txBody>
      </p:sp>
      <p:sp>
        <p:nvSpPr>
          <p:cNvPr id="129029" name="AutoShape 5">
            <a:hlinkClick r:id="" action="ppaction://noaction" highlightClick="1"/>
          </p:cNvPr>
          <p:cNvSpPr>
            <a:spLocks noChangeArrowheads="1"/>
          </p:cNvSpPr>
          <p:nvPr/>
        </p:nvSpPr>
        <p:spPr bwMode="auto">
          <a:xfrm>
            <a:off x="2546350" y="4522788"/>
            <a:ext cx="1600200" cy="596900"/>
          </a:xfrm>
          <a:prstGeom prst="actionButtonBlank">
            <a:avLst/>
          </a:prstGeom>
          <a:solidFill>
            <a:srgbClr val="00B050"/>
          </a:solidFill>
          <a:ln>
            <a:noFill/>
          </a:ln>
          <a:effectLst>
            <a:prstShdw prst="shdw17" dist="17961" dir="2700000">
              <a:srgbClr val="000000">
                <a:alpha val="74998"/>
              </a:srgbClr>
            </a:prstShdw>
          </a:effectLst>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a:solidFill>
                  <a:schemeClr val="accent1"/>
                </a:solidFill>
                <a:latin typeface="Book Antiqua" pitchFamily="18" charset="0"/>
                <a:hlinkClick r:id="rId4" action="ppaction://program"/>
              </a:rPr>
              <a:t>Welcome</a:t>
            </a:r>
            <a:endParaRPr lang="en-US" altLang="en-US">
              <a:solidFill>
                <a:schemeClr val="accent1"/>
              </a:solidFill>
            </a:endParaRPr>
          </a:p>
        </p:txBody>
      </p:sp>
      <p:sp>
        <p:nvSpPr>
          <p:cNvPr id="41991" name="Text Box 10"/>
          <p:cNvSpPr txBox="1">
            <a:spLocks noChangeArrowheads="1"/>
          </p:cNvSpPr>
          <p:nvPr/>
        </p:nvSpPr>
        <p:spPr bwMode="auto">
          <a:xfrm>
            <a:off x="1981200" y="990600"/>
            <a:ext cx="35052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6pPr>
            <a:lvl7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7pPr>
            <a:lvl8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8pPr>
            <a:lvl9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9pPr>
          </a:lstStyle>
          <a:p>
            <a:pPr>
              <a:spcBef>
                <a:spcPct val="20000"/>
              </a:spcBef>
              <a:buClr>
                <a:schemeClr val="tx2"/>
              </a:buClr>
              <a:buSzPct val="75000"/>
              <a:buFont typeface="Monotype Sorts" charset="0"/>
              <a:buNone/>
              <a:defRPr/>
            </a:pPr>
            <a:r>
              <a:rPr lang="en-US" sz="3600">
                <a:solidFill>
                  <a:schemeClr val="tx2"/>
                </a:solidFill>
              </a:rPr>
              <a:t>Listing 1.1</a:t>
            </a:r>
            <a:endParaRPr lang="en-US" sz="2400"/>
          </a:p>
        </p:txBody>
      </p:sp>
      <p:sp>
        <p:nvSpPr>
          <p:cNvPr id="47111" name="AutoShape 13">
            <a:hlinkClick r:id="rId5" highlightClick="1"/>
          </p:cNvPr>
          <p:cNvSpPr>
            <a:spLocks noChangeArrowheads="1"/>
          </p:cNvSpPr>
          <p:nvPr/>
        </p:nvSpPr>
        <p:spPr bwMode="auto">
          <a:xfrm>
            <a:off x="2012951" y="4522788"/>
            <a:ext cx="468313" cy="577850"/>
          </a:xfrm>
          <a:prstGeom prst="actionButtonDocument">
            <a:avLst/>
          </a:prstGeom>
          <a:solidFill>
            <a:srgbClr val="92D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14" name="AutoShape 4"/>
          <p:cNvSpPr>
            <a:spLocks noChangeArrowheads="1"/>
          </p:cNvSpPr>
          <p:nvPr/>
        </p:nvSpPr>
        <p:spPr bwMode="auto">
          <a:xfrm>
            <a:off x="6324600" y="3431984"/>
            <a:ext cx="1524000" cy="418814"/>
          </a:xfrm>
          <a:prstGeom prst="actionButtonBlank">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a:latin typeface="Book Antiqua" pitchFamily="18" charset="0"/>
              </a:rPr>
              <a:t>Animation</a:t>
            </a:r>
            <a:endParaRPr lang="en-US" altLang="en-US"/>
          </a:p>
        </p:txBody>
      </p:sp>
    </p:spTree>
    <p:extLst>
      <p:ext uri="{BB962C8B-B14F-4D97-AF65-F5344CB8AC3E}">
        <p14:creationId xmlns:p14="http://schemas.microsoft.com/office/powerpoint/2010/main" val="1117604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39DCF02-AEA9-A049-BE79-5C85CF177524}" type="slidenum">
              <a:rPr lang="en-US" smtClean="0"/>
              <a:t>2</a:t>
            </a:fld>
            <a:endParaRPr lang="en-US"/>
          </a:p>
        </p:txBody>
      </p:sp>
    </p:spTree>
    <p:extLst>
      <p:ext uri="{BB962C8B-B14F-4D97-AF65-F5344CB8AC3E}">
        <p14:creationId xmlns:p14="http://schemas.microsoft.com/office/powerpoint/2010/main" val="13628748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p:cNvSpPr>
            <a:spLocks noGrp="1"/>
          </p:cNvSpPr>
          <p:nvPr>
            <p:ph type="sldNum" sz="quarter" idx="1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6pPr>
            <a:lvl7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7pPr>
            <a:lvl8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8pPr>
            <a:lvl9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9pPr>
          </a:lstStyle>
          <a:p>
            <a:pPr>
              <a:defRPr/>
            </a:pPr>
            <a:fld id="{CF91AEEB-8DF3-ED45-9C7C-D5EC0FA428DD}" type="slidenum">
              <a:rPr lang="en-US" sz="1400"/>
              <a:pPr>
                <a:defRPr/>
              </a:pPr>
              <a:t>20</a:t>
            </a:fld>
            <a:endParaRPr lang="en-US" sz="1400"/>
          </a:p>
        </p:txBody>
      </p:sp>
      <p:sp>
        <p:nvSpPr>
          <p:cNvPr id="44035" name="Rectangle 2"/>
          <p:cNvSpPr>
            <a:spLocks noGrp="1" noChangeArrowheads="1"/>
          </p:cNvSpPr>
          <p:nvPr>
            <p:ph type="title"/>
          </p:nvPr>
        </p:nvSpPr>
        <p:spPr>
          <a:xfrm>
            <a:off x="1752600" y="228600"/>
            <a:ext cx="8763000" cy="533400"/>
          </a:xfrm>
        </p:spPr>
        <p:txBody>
          <a:bodyPr>
            <a:normAutofit fontScale="90000"/>
          </a:bodyPr>
          <a:lstStyle/>
          <a:p>
            <a:pPr>
              <a:defRPr/>
            </a:pPr>
            <a:r>
              <a:rPr lang="en-US" dirty="0">
                <a:latin typeface="Times New Roman" charset="0"/>
                <a:cs typeface="+mj-cs"/>
              </a:rPr>
              <a:t>Creating and Editing Using WordPad</a:t>
            </a:r>
          </a:p>
        </p:txBody>
      </p:sp>
      <p:sp>
        <p:nvSpPr>
          <p:cNvPr id="44036" name="Rectangle 3"/>
          <p:cNvSpPr>
            <a:spLocks noGrp="1" noChangeArrowheads="1"/>
          </p:cNvSpPr>
          <p:nvPr>
            <p:ph type="body" idx="1"/>
          </p:nvPr>
        </p:nvSpPr>
        <p:spPr>
          <a:xfrm>
            <a:off x="1752600" y="1066800"/>
            <a:ext cx="4724400" cy="1600200"/>
          </a:xfrm>
        </p:spPr>
        <p:txBody>
          <a:bodyPr/>
          <a:lstStyle/>
          <a:p>
            <a:pPr>
              <a:lnSpc>
                <a:spcPct val="90000"/>
              </a:lnSpc>
              <a:buFont typeface="Monotype Sorts" charset="0"/>
              <a:buNone/>
              <a:defRPr/>
            </a:pPr>
            <a:r>
              <a:rPr lang="en-US" sz="3000">
                <a:latin typeface="Palatino" charset="0"/>
                <a:cs typeface="Times New Roman" charset="0"/>
              </a:rPr>
              <a:t>To use WordPad, type </a:t>
            </a:r>
          </a:p>
          <a:p>
            <a:pPr lvl="1">
              <a:lnSpc>
                <a:spcPct val="90000"/>
              </a:lnSpc>
              <a:buFontTx/>
              <a:buNone/>
              <a:defRPr/>
            </a:pPr>
            <a:r>
              <a:rPr lang="en-US" sz="3000">
                <a:latin typeface="Palatino" charset="0"/>
                <a:cs typeface="Times New Roman" charset="0"/>
              </a:rPr>
              <a:t>write Welcome.java </a:t>
            </a:r>
          </a:p>
          <a:p>
            <a:pPr>
              <a:lnSpc>
                <a:spcPct val="90000"/>
              </a:lnSpc>
              <a:buFont typeface="Monotype Sorts" charset="0"/>
              <a:buNone/>
              <a:defRPr/>
            </a:pPr>
            <a:r>
              <a:rPr lang="en-US" sz="3000">
                <a:latin typeface="Palatino" charset="0"/>
                <a:cs typeface="Times New Roman" charset="0"/>
              </a:rPr>
              <a:t>from the DOS prompt.</a:t>
            </a:r>
          </a:p>
        </p:txBody>
      </p:sp>
      <p:pic>
        <p:nvPicPr>
          <p:cNvPr id="4403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1295400"/>
            <a:ext cx="3505200" cy="1085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44038" name="Line 8"/>
          <p:cNvSpPr>
            <a:spLocks noChangeShapeType="1"/>
          </p:cNvSpPr>
          <p:nvPr/>
        </p:nvSpPr>
        <p:spPr bwMode="auto">
          <a:xfrm>
            <a:off x="5638800" y="1828800"/>
            <a:ext cx="990600" cy="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44039" name="Line 9"/>
          <p:cNvSpPr>
            <a:spLocks noChangeShapeType="1"/>
          </p:cNvSpPr>
          <p:nvPr/>
        </p:nvSpPr>
        <p:spPr bwMode="auto">
          <a:xfrm>
            <a:off x="4038600" y="1447800"/>
            <a:ext cx="1066800" cy="137160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p>
        </p:txBody>
      </p:sp>
      <p:pic>
        <p:nvPicPr>
          <p:cNvPr id="5018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1" y="2819400"/>
            <a:ext cx="7934325" cy="3581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Lst>
        </p:spPr>
      </p:pic>
      <p:sp>
        <p:nvSpPr>
          <p:cNvPr id="2" name="TextBox 1"/>
          <p:cNvSpPr txBox="1"/>
          <p:nvPr/>
        </p:nvSpPr>
        <p:spPr>
          <a:xfrm rot="2822569">
            <a:off x="2842411" y="3303183"/>
            <a:ext cx="9315114" cy="523220"/>
          </a:xfrm>
          <a:prstGeom prst="rect">
            <a:avLst/>
          </a:prstGeom>
          <a:solidFill>
            <a:schemeClr val="bg2">
              <a:lumMod val="60000"/>
              <a:lumOff val="40000"/>
              <a:alpha val="72000"/>
            </a:schemeClr>
          </a:solidFill>
          <a:ln>
            <a:solidFill>
              <a:schemeClr val="tx1">
                <a:lumMod val="50000"/>
                <a:lumOff val="50000"/>
              </a:schemeClr>
            </a:solidFill>
          </a:ln>
        </p:spPr>
        <p:txBody>
          <a:bodyPr wrap="none" rtlCol="0">
            <a:spAutoFit/>
          </a:bodyPr>
          <a:lstStyle/>
          <a:p>
            <a:r>
              <a:rPr lang="en-US" sz="2800" dirty="0">
                <a:solidFill>
                  <a:srgbClr val="FF0000"/>
                </a:solidFill>
              </a:rPr>
              <a:t>For interest only – we will use IntelliJ IDEA IDE, Not WordPad</a:t>
            </a:r>
          </a:p>
        </p:txBody>
      </p:sp>
    </p:spTree>
    <p:extLst>
      <p:ext uri="{BB962C8B-B14F-4D97-AF65-F5344CB8AC3E}">
        <p14:creationId xmlns:p14="http://schemas.microsoft.com/office/powerpoint/2010/main" val="809593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p:cNvSpPr>
            <a:spLocks noGrp="1"/>
          </p:cNvSpPr>
          <p:nvPr>
            <p:ph type="sldNum" sz="quarter" idx="1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6pPr>
            <a:lvl7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7pPr>
            <a:lvl8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8pPr>
            <a:lvl9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9pPr>
          </a:lstStyle>
          <a:p>
            <a:pPr>
              <a:defRPr/>
            </a:pPr>
            <a:fld id="{91096150-354B-3946-990F-EB4D560402FB}" type="slidenum">
              <a:rPr lang="en-US" sz="1400"/>
              <a:pPr>
                <a:defRPr/>
              </a:pPr>
              <a:t>21</a:t>
            </a:fld>
            <a:endParaRPr lang="en-US" sz="1400"/>
          </a:p>
        </p:txBody>
      </p:sp>
      <p:sp>
        <p:nvSpPr>
          <p:cNvPr id="45059" name="Rectangle 9"/>
          <p:cNvSpPr>
            <a:spLocks noChangeArrowheads="1"/>
          </p:cNvSpPr>
          <p:nvPr/>
        </p:nvSpPr>
        <p:spPr bwMode="auto">
          <a:xfrm>
            <a:off x="4724400" y="1981200"/>
            <a:ext cx="9144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p>
        </p:txBody>
      </p:sp>
      <p:sp>
        <p:nvSpPr>
          <p:cNvPr id="45060" name="Rectangle 11"/>
          <p:cNvSpPr>
            <a:spLocks noChangeArrowheads="1"/>
          </p:cNvSpPr>
          <p:nvPr/>
        </p:nvSpPr>
        <p:spPr bwMode="auto">
          <a:xfrm>
            <a:off x="4724400" y="1295400"/>
            <a:ext cx="9144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p>
        </p:txBody>
      </p:sp>
      <p:sp>
        <p:nvSpPr>
          <p:cNvPr id="45061" name="Rectangle 15"/>
          <p:cNvSpPr>
            <a:spLocks noChangeArrowheads="1"/>
          </p:cNvSpPr>
          <p:nvPr/>
        </p:nvSpPr>
        <p:spPr bwMode="auto">
          <a:xfrm>
            <a:off x="4181475" y="2790825"/>
            <a:ext cx="9144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p>
        </p:txBody>
      </p:sp>
      <p:pic>
        <p:nvPicPr>
          <p:cNvPr id="51205"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031875"/>
            <a:ext cx="7772400" cy="548798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Lst>
        </p:spPr>
      </p:pic>
      <p:sp>
        <p:nvSpPr>
          <p:cNvPr id="45063" name="Rectangle 2"/>
          <p:cNvSpPr>
            <a:spLocks noGrp="1" noChangeArrowheads="1"/>
          </p:cNvSpPr>
          <p:nvPr>
            <p:ph type="title"/>
          </p:nvPr>
        </p:nvSpPr>
        <p:spPr>
          <a:xfrm>
            <a:off x="5410200" y="152400"/>
            <a:ext cx="5105400" cy="685800"/>
          </a:xfrm>
        </p:spPr>
        <p:txBody>
          <a:bodyPr>
            <a:normAutofit fontScale="90000"/>
          </a:bodyPr>
          <a:lstStyle/>
          <a:p>
            <a:pPr>
              <a:defRPr/>
            </a:pPr>
            <a:r>
              <a:rPr lang="en-US" sz="3000">
                <a:latin typeface="Times New Roman" charset="0"/>
              </a:rPr>
              <a:t>Creating, Compiling, and Running Programs</a:t>
            </a:r>
            <a:endParaRPr lang="en-US" sz="3000">
              <a:latin typeface="Book Antiqua" charset="0"/>
            </a:endParaRPr>
          </a:p>
        </p:txBody>
      </p:sp>
      <p:pic>
        <p:nvPicPr>
          <p:cNvPr id="5120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008" y="8733"/>
            <a:ext cx="3960813" cy="136366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Lst>
        </p:spPr>
      </p:pic>
      <p:sp>
        <p:nvSpPr>
          <p:cNvPr id="9" name="TextBox 8"/>
          <p:cNvSpPr txBox="1"/>
          <p:nvPr/>
        </p:nvSpPr>
        <p:spPr>
          <a:xfrm rot="1823283">
            <a:off x="4121402" y="3686526"/>
            <a:ext cx="6170279" cy="523220"/>
          </a:xfrm>
          <a:prstGeom prst="rect">
            <a:avLst/>
          </a:prstGeom>
          <a:solidFill>
            <a:schemeClr val="bg2">
              <a:lumMod val="60000"/>
              <a:lumOff val="40000"/>
              <a:alpha val="72000"/>
            </a:schemeClr>
          </a:solidFill>
          <a:ln>
            <a:solidFill>
              <a:schemeClr val="tx1">
                <a:lumMod val="50000"/>
                <a:lumOff val="50000"/>
              </a:schemeClr>
            </a:solidFill>
          </a:ln>
        </p:spPr>
        <p:txBody>
          <a:bodyPr wrap="none" rtlCol="0">
            <a:spAutoFit/>
          </a:bodyPr>
          <a:lstStyle/>
          <a:p>
            <a:r>
              <a:rPr lang="en-US" sz="2800" dirty="0">
                <a:solidFill>
                  <a:srgbClr val="FF0000"/>
                </a:solidFill>
              </a:rPr>
              <a:t>IntelliJ IDEA does all this automatically</a:t>
            </a:r>
            <a:r>
              <a:rPr lang="is-IS" sz="2800" dirty="0">
                <a:solidFill>
                  <a:srgbClr val="FF0000"/>
                </a:solidFill>
              </a:rPr>
              <a:t>…</a:t>
            </a:r>
            <a:endParaRPr lang="en-US" sz="2800" dirty="0">
              <a:solidFill>
                <a:srgbClr val="FF0000"/>
              </a:solidFill>
            </a:endParaRPr>
          </a:p>
        </p:txBody>
      </p:sp>
    </p:spTree>
    <p:extLst>
      <p:ext uri="{BB962C8B-B14F-4D97-AF65-F5344CB8AC3E}">
        <p14:creationId xmlns:p14="http://schemas.microsoft.com/office/powerpoint/2010/main" val="379684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p:cNvSpPr>
            <a:spLocks noGrp="1"/>
          </p:cNvSpPr>
          <p:nvPr>
            <p:ph type="sldNum" sz="quarter" idx="1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6pPr>
            <a:lvl7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7pPr>
            <a:lvl8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8pPr>
            <a:lvl9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9pPr>
          </a:lstStyle>
          <a:p>
            <a:pPr>
              <a:defRPr/>
            </a:pPr>
            <a:fld id="{4D3C4738-4C76-964B-8869-BC4E2CCF6679}" type="slidenum">
              <a:rPr lang="en-US" sz="1400"/>
              <a:pPr>
                <a:defRPr/>
              </a:pPr>
              <a:t>22</a:t>
            </a:fld>
            <a:endParaRPr lang="en-US" sz="1400"/>
          </a:p>
        </p:txBody>
      </p:sp>
      <p:sp>
        <p:nvSpPr>
          <p:cNvPr id="46083" name="Rectangle 1026"/>
          <p:cNvSpPr>
            <a:spLocks noGrp="1" noChangeArrowheads="1"/>
          </p:cNvSpPr>
          <p:nvPr>
            <p:ph type="title"/>
          </p:nvPr>
        </p:nvSpPr>
        <p:spPr>
          <a:xfrm>
            <a:off x="2209800" y="228600"/>
            <a:ext cx="7772400" cy="533400"/>
          </a:xfrm>
        </p:spPr>
        <p:txBody>
          <a:bodyPr>
            <a:normAutofit fontScale="90000"/>
          </a:bodyPr>
          <a:lstStyle/>
          <a:p>
            <a:pPr>
              <a:defRPr/>
            </a:pPr>
            <a:r>
              <a:rPr lang="en-US">
                <a:latin typeface="Times New Roman" charset="0"/>
                <a:cs typeface="+mj-cs"/>
              </a:rPr>
              <a:t>Compiling Java Source Code</a:t>
            </a:r>
          </a:p>
        </p:txBody>
      </p:sp>
      <p:sp>
        <p:nvSpPr>
          <p:cNvPr id="46084" name="Rectangle 1027"/>
          <p:cNvSpPr>
            <a:spLocks noGrp="1" noChangeArrowheads="1"/>
          </p:cNvSpPr>
          <p:nvPr>
            <p:ph type="body" idx="1"/>
          </p:nvPr>
        </p:nvSpPr>
        <p:spPr>
          <a:xfrm>
            <a:off x="1752600" y="838200"/>
            <a:ext cx="8915400" cy="3200400"/>
          </a:xfrm>
        </p:spPr>
        <p:txBody>
          <a:bodyPr/>
          <a:lstStyle/>
          <a:p>
            <a:pPr marL="0" indent="0">
              <a:buNone/>
              <a:defRPr/>
            </a:pPr>
            <a:r>
              <a:rPr lang="en-US" sz="2400">
                <a:latin typeface="Times New Roman" charset="0"/>
                <a:cs typeface="Times New Roman" charset="0"/>
              </a:rPr>
              <a:t>You can port a source program to any machine with appropriate compilers. The source program must be recompiled, however, because the object program can only run on a specific machine. Nowadays computers are networked to work together. Java was designed to run object programs on any platform. With Java, you write the program once, and compile the source program into a special type of object code, known as </a:t>
            </a:r>
            <a:r>
              <a:rPr lang="en-US" sz="2400" i="1">
                <a:latin typeface="Times New Roman" charset="0"/>
                <a:cs typeface="Times New Roman" charset="0"/>
              </a:rPr>
              <a:t>bytecode</a:t>
            </a:r>
            <a:r>
              <a:rPr lang="en-US" sz="2400">
                <a:latin typeface="Times New Roman" charset="0"/>
                <a:cs typeface="Times New Roman" charset="0"/>
              </a:rPr>
              <a:t>. The bytecode can then run on any computer with a Java Virtual Machine, as shown below. Java Virtual Machine is a software that interprets Java bytecode. </a:t>
            </a:r>
          </a:p>
        </p:txBody>
      </p:sp>
      <p:sp>
        <p:nvSpPr>
          <p:cNvPr id="46085" name="Rectangle 1028"/>
          <p:cNvSpPr>
            <a:spLocks noChangeArrowheads="1"/>
          </p:cNvSpPr>
          <p:nvPr/>
        </p:nvSpPr>
        <p:spPr bwMode="auto">
          <a:xfrm>
            <a:off x="3762375" y="3138488"/>
            <a:ext cx="9144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p>
        </p:txBody>
      </p:sp>
      <p:sp>
        <p:nvSpPr>
          <p:cNvPr id="46086" name="Rectangle 1031"/>
          <p:cNvSpPr>
            <a:spLocks noChangeArrowheads="1"/>
          </p:cNvSpPr>
          <p:nvPr/>
        </p:nvSpPr>
        <p:spPr bwMode="auto">
          <a:xfrm>
            <a:off x="5181600" y="2586038"/>
            <a:ext cx="9144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p>
        </p:txBody>
      </p:sp>
      <p:pic>
        <p:nvPicPr>
          <p:cNvPr id="5223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886200"/>
            <a:ext cx="7854950" cy="24447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1187241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p:cNvSpPr>
            <a:spLocks noGrp="1"/>
          </p:cNvSpPr>
          <p:nvPr>
            <p:ph type="sldNum" sz="quarter" idx="1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6pPr>
            <a:lvl7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7pPr>
            <a:lvl8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8pPr>
            <a:lvl9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9pPr>
          </a:lstStyle>
          <a:p>
            <a:pPr>
              <a:defRPr/>
            </a:pPr>
            <a:fld id="{5C923D78-5B27-EA44-9005-47E49BCA9C03}" type="slidenum">
              <a:rPr lang="en-US" sz="1400"/>
              <a:pPr>
                <a:defRPr/>
              </a:pPr>
              <a:t>23</a:t>
            </a:fld>
            <a:endParaRPr lang="en-US" sz="1400"/>
          </a:p>
        </p:txBody>
      </p:sp>
      <p:sp>
        <p:nvSpPr>
          <p:cNvPr id="52227" name="Rectangle 2"/>
          <p:cNvSpPr>
            <a:spLocks noGrp="1" noChangeArrowheads="1"/>
          </p:cNvSpPr>
          <p:nvPr>
            <p:ph type="title"/>
          </p:nvPr>
        </p:nvSpPr>
        <p:spPr>
          <a:xfrm>
            <a:off x="2895600" y="152400"/>
            <a:ext cx="7010400" cy="1143000"/>
          </a:xfrm>
        </p:spPr>
        <p:txBody>
          <a:bodyPr>
            <a:normAutofit fontScale="90000"/>
          </a:bodyPr>
          <a:lstStyle/>
          <a:p>
            <a:pPr>
              <a:defRPr/>
            </a:pPr>
            <a:r>
              <a:rPr lang="en-US">
                <a:latin typeface="Times New Roman" charset="0"/>
                <a:cs typeface="+mj-cs"/>
              </a:rPr>
              <a:t>Compiling and Running Java from the Command Window</a:t>
            </a:r>
            <a:endParaRPr lang="en-US">
              <a:solidFill>
                <a:schemeClr val="tx1"/>
              </a:solidFill>
              <a:latin typeface="Times New Roman" charset="0"/>
              <a:cs typeface="+mj-cs"/>
            </a:endParaRPr>
          </a:p>
        </p:txBody>
      </p:sp>
      <p:sp>
        <p:nvSpPr>
          <p:cNvPr id="52228" name="Rectangle 3"/>
          <p:cNvSpPr>
            <a:spLocks noGrp="1" noChangeArrowheads="1"/>
          </p:cNvSpPr>
          <p:nvPr>
            <p:ph type="body" idx="1"/>
          </p:nvPr>
        </p:nvSpPr>
        <p:spPr>
          <a:xfrm>
            <a:off x="1981200" y="1524000"/>
            <a:ext cx="8382000" cy="4800600"/>
          </a:xfrm>
        </p:spPr>
        <p:txBody>
          <a:bodyPr/>
          <a:lstStyle/>
          <a:p>
            <a:pPr>
              <a:defRPr/>
            </a:pPr>
            <a:r>
              <a:rPr lang="en-US" sz="3400" dirty="0">
                <a:latin typeface="Times New Roman" charset="0"/>
              </a:rPr>
              <a:t>Set path to JDK bin directory</a:t>
            </a:r>
          </a:p>
          <a:p>
            <a:pPr lvl="1">
              <a:defRPr/>
            </a:pPr>
            <a:r>
              <a:rPr lang="en-US" sz="3000" dirty="0">
                <a:latin typeface="Times New Roman" charset="0"/>
              </a:rPr>
              <a:t>set path=c:\Program Files\java\jdk1.8.0\bin</a:t>
            </a:r>
          </a:p>
          <a:p>
            <a:pPr>
              <a:defRPr/>
            </a:pPr>
            <a:r>
              <a:rPr lang="en-US" sz="3400" dirty="0">
                <a:latin typeface="Times New Roman" charset="0"/>
              </a:rPr>
              <a:t>Set </a:t>
            </a:r>
            <a:r>
              <a:rPr lang="en-US" sz="3400" dirty="0" err="1">
                <a:latin typeface="Times New Roman" charset="0"/>
              </a:rPr>
              <a:t>classpath</a:t>
            </a:r>
            <a:r>
              <a:rPr lang="en-US" sz="3400" dirty="0">
                <a:latin typeface="Times New Roman" charset="0"/>
              </a:rPr>
              <a:t> to include the current directory</a:t>
            </a:r>
          </a:p>
          <a:p>
            <a:pPr lvl="1">
              <a:defRPr/>
            </a:pPr>
            <a:r>
              <a:rPr lang="en-US" sz="3000" dirty="0">
                <a:latin typeface="Times New Roman" charset="0"/>
              </a:rPr>
              <a:t>set </a:t>
            </a:r>
            <a:r>
              <a:rPr lang="en-US" sz="3000" dirty="0" err="1">
                <a:latin typeface="Times New Roman" charset="0"/>
              </a:rPr>
              <a:t>classpath</a:t>
            </a:r>
            <a:r>
              <a:rPr lang="en-US" sz="3000" dirty="0">
                <a:latin typeface="Times New Roman" charset="0"/>
              </a:rPr>
              <a:t>=.</a:t>
            </a:r>
          </a:p>
          <a:p>
            <a:pPr>
              <a:defRPr/>
            </a:pPr>
            <a:r>
              <a:rPr lang="en-US" sz="3400" dirty="0">
                <a:latin typeface="Times New Roman" charset="0"/>
              </a:rPr>
              <a:t>Compile</a:t>
            </a:r>
          </a:p>
          <a:p>
            <a:pPr lvl="1">
              <a:defRPr/>
            </a:pPr>
            <a:r>
              <a:rPr lang="en-US" sz="3000" dirty="0" err="1">
                <a:latin typeface="Times New Roman" charset="0"/>
              </a:rPr>
              <a:t>javac</a:t>
            </a:r>
            <a:r>
              <a:rPr lang="en-US" sz="3000" dirty="0">
                <a:latin typeface="Times New Roman" charset="0"/>
              </a:rPr>
              <a:t> </a:t>
            </a:r>
            <a:r>
              <a:rPr lang="en-US" sz="3000" dirty="0" err="1">
                <a:latin typeface="Times New Roman" charset="0"/>
              </a:rPr>
              <a:t>Welcome.java</a:t>
            </a:r>
            <a:endParaRPr lang="en-US" sz="3000" dirty="0">
              <a:latin typeface="Times New Roman" charset="0"/>
            </a:endParaRPr>
          </a:p>
          <a:p>
            <a:pPr>
              <a:defRPr/>
            </a:pPr>
            <a:r>
              <a:rPr lang="en-US" sz="3400" dirty="0">
                <a:latin typeface="Times New Roman" charset="0"/>
              </a:rPr>
              <a:t>Run</a:t>
            </a:r>
          </a:p>
          <a:p>
            <a:pPr lvl="1">
              <a:defRPr/>
            </a:pPr>
            <a:r>
              <a:rPr lang="en-US" sz="3000" dirty="0">
                <a:latin typeface="Times New Roman" charset="0"/>
              </a:rPr>
              <a:t>java Welcome</a:t>
            </a:r>
          </a:p>
        </p:txBody>
      </p:sp>
      <p:sp>
        <p:nvSpPr>
          <p:cNvPr id="52229" name="Rectangle 4"/>
          <p:cNvSpPr>
            <a:spLocks noChangeArrowheads="1"/>
          </p:cNvSpPr>
          <p:nvPr/>
        </p:nvSpPr>
        <p:spPr bwMode="auto">
          <a:xfrm>
            <a:off x="3905250" y="2233613"/>
            <a:ext cx="9144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p>
        </p:txBody>
      </p:sp>
      <p:pic>
        <p:nvPicPr>
          <p:cNvPr id="532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657601"/>
            <a:ext cx="4381500" cy="2390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3254" name="Rectangle 6"/>
          <p:cNvSpPr>
            <a:spLocks noChangeArrowheads="1"/>
          </p:cNvSpPr>
          <p:nvPr/>
        </p:nvSpPr>
        <p:spPr bwMode="auto">
          <a:xfrm>
            <a:off x="1676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lIns="92075" tIns="46038" rIns="92075" bIns="46038"/>
          <a:lstStyle/>
          <a:p>
            <a:pPr>
              <a:lnSpc>
                <a:spcPct val="90000"/>
              </a:lnSpc>
              <a:spcBef>
                <a:spcPct val="20000"/>
              </a:spcBef>
              <a:buClr>
                <a:schemeClr val="tx2"/>
              </a:buClr>
              <a:buSzPct val="75000"/>
              <a:buFont typeface="Monotype Sorts" charset="0"/>
              <a:buNone/>
            </a:pPr>
            <a:r>
              <a:rPr lang="en-US"/>
              <a:t>Companion Website</a:t>
            </a:r>
          </a:p>
        </p:txBody>
      </p:sp>
      <p:sp>
        <p:nvSpPr>
          <p:cNvPr id="8" name="TextBox 7"/>
          <p:cNvSpPr txBox="1"/>
          <p:nvPr/>
        </p:nvSpPr>
        <p:spPr>
          <a:xfrm rot="1823283">
            <a:off x="3151218" y="2976890"/>
            <a:ext cx="6979539" cy="523220"/>
          </a:xfrm>
          <a:prstGeom prst="rect">
            <a:avLst/>
          </a:prstGeom>
          <a:solidFill>
            <a:schemeClr val="bg2">
              <a:lumMod val="60000"/>
              <a:lumOff val="40000"/>
              <a:alpha val="95000"/>
            </a:schemeClr>
          </a:solidFill>
          <a:ln>
            <a:solidFill>
              <a:schemeClr val="tx1">
                <a:lumMod val="50000"/>
                <a:lumOff val="50000"/>
              </a:schemeClr>
            </a:solidFill>
          </a:ln>
        </p:spPr>
        <p:txBody>
          <a:bodyPr wrap="none" rtlCol="0">
            <a:spAutoFit/>
          </a:bodyPr>
          <a:lstStyle/>
          <a:p>
            <a:r>
              <a:rPr lang="en-US" sz="2800" dirty="0">
                <a:solidFill>
                  <a:srgbClr val="FF0000"/>
                </a:solidFill>
              </a:rPr>
              <a:t>Again, IntelliJ IDEA does all this automatically</a:t>
            </a:r>
            <a:r>
              <a:rPr lang="is-IS" sz="2800" dirty="0">
                <a:solidFill>
                  <a:srgbClr val="FF0000"/>
                </a:solidFill>
              </a:rPr>
              <a:t>…</a:t>
            </a:r>
            <a:endParaRPr lang="en-US" sz="2800" dirty="0">
              <a:solidFill>
                <a:srgbClr val="FF0000"/>
              </a:solidFill>
            </a:endParaRPr>
          </a:p>
        </p:txBody>
      </p:sp>
    </p:spTree>
    <p:extLst>
      <p:ext uri="{BB962C8B-B14F-4D97-AF65-F5344CB8AC3E}">
        <p14:creationId xmlns:p14="http://schemas.microsoft.com/office/powerpoint/2010/main" val="16894437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p:cNvSpPr>
            <a:spLocks noGrp="1"/>
          </p:cNvSpPr>
          <p:nvPr>
            <p:ph type="sldNum" sz="quarter" idx="1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6pPr>
            <a:lvl7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7pPr>
            <a:lvl8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8pPr>
            <a:lvl9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9pPr>
          </a:lstStyle>
          <a:p>
            <a:pPr>
              <a:defRPr/>
            </a:pPr>
            <a:fld id="{E4721C5A-8B22-F042-B589-27855B8C7DAC}" type="slidenum">
              <a:rPr lang="en-US" sz="1400"/>
              <a:pPr>
                <a:defRPr/>
              </a:pPr>
              <a:t>24</a:t>
            </a:fld>
            <a:endParaRPr lang="en-US" sz="1400"/>
          </a:p>
        </p:txBody>
      </p:sp>
      <p:sp>
        <p:nvSpPr>
          <p:cNvPr id="54275" name="Rectangle 2"/>
          <p:cNvSpPr>
            <a:spLocks noGrp="1" noChangeArrowheads="1"/>
          </p:cNvSpPr>
          <p:nvPr>
            <p:ph type="title"/>
          </p:nvPr>
        </p:nvSpPr>
        <p:spPr>
          <a:xfrm>
            <a:off x="2209800" y="0"/>
            <a:ext cx="7772400" cy="1428750"/>
          </a:xfrm>
        </p:spPr>
        <p:txBody>
          <a:bodyPr/>
          <a:lstStyle/>
          <a:p>
            <a:pPr>
              <a:defRPr/>
            </a:pPr>
            <a:r>
              <a:rPr lang="en-US">
                <a:latin typeface="Times New Roman" charset="0"/>
                <a:cs typeface="+mj-cs"/>
              </a:rPr>
              <a:t>Anatomy of a Java Program</a:t>
            </a:r>
            <a:endParaRPr lang="en-US">
              <a:solidFill>
                <a:schemeClr val="tx1"/>
              </a:solidFill>
              <a:latin typeface="Times New Roman" charset="0"/>
              <a:cs typeface="+mj-cs"/>
            </a:endParaRPr>
          </a:p>
        </p:txBody>
      </p:sp>
      <p:sp>
        <p:nvSpPr>
          <p:cNvPr id="54276" name="Rectangle 3"/>
          <p:cNvSpPr>
            <a:spLocks noGrp="1" noChangeArrowheads="1"/>
          </p:cNvSpPr>
          <p:nvPr>
            <p:ph type="body" idx="1"/>
          </p:nvPr>
        </p:nvSpPr>
        <p:spPr>
          <a:xfrm>
            <a:off x="1981200" y="1295400"/>
            <a:ext cx="8382000" cy="5029200"/>
          </a:xfrm>
        </p:spPr>
        <p:txBody>
          <a:bodyPr/>
          <a:lstStyle/>
          <a:p>
            <a:pPr>
              <a:defRPr/>
            </a:pPr>
            <a:r>
              <a:rPr lang="en-US" sz="3400">
                <a:latin typeface="Times New Roman" charset="0"/>
              </a:rPr>
              <a:t>Class name</a:t>
            </a:r>
          </a:p>
          <a:p>
            <a:pPr>
              <a:defRPr/>
            </a:pPr>
            <a:r>
              <a:rPr lang="en-US" sz="3400">
                <a:latin typeface="Times New Roman" charset="0"/>
              </a:rPr>
              <a:t>Main method</a:t>
            </a:r>
          </a:p>
          <a:p>
            <a:pPr>
              <a:defRPr/>
            </a:pPr>
            <a:r>
              <a:rPr lang="en-US" sz="3400">
                <a:latin typeface="Times New Roman" charset="0"/>
              </a:rPr>
              <a:t>Statements</a:t>
            </a:r>
          </a:p>
          <a:p>
            <a:pPr>
              <a:defRPr/>
            </a:pPr>
            <a:r>
              <a:rPr lang="en-US" sz="3400">
                <a:latin typeface="Times New Roman" charset="0"/>
              </a:rPr>
              <a:t>Statement terminator</a:t>
            </a:r>
          </a:p>
          <a:p>
            <a:pPr>
              <a:defRPr/>
            </a:pPr>
            <a:r>
              <a:rPr lang="en-US" sz="3400">
                <a:latin typeface="Times New Roman" charset="0"/>
              </a:rPr>
              <a:t>Reserved words</a:t>
            </a:r>
          </a:p>
          <a:p>
            <a:pPr>
              <a:defRPr/>
            </a:pPr>
            <a:r>
              <a:rPr lang="en-US" sz="3400">
                <a:latin typeface="Times New Roman" charset="0"/>
              </a:rPr>
              <a:t>Comments</a:t>
            </a:r>
          </a:p>
          <a:p>
            <a:pPr>
              <a:defRPr/>
            </a:pPr>
            <a:r>
              <a:rPr lang="en-US" sz="3400">
                <a:latin typeface="Times New Roman" charset="0"/>
              </a:rPr>
              <a:t>Blocks</a:t>
            </a:r>
          </a:p>
        </p:txBody>
      </p:sp>
    </p:spTree>
    <p:extLst>
      <p:ext uri="{BB962C8B-B14F-4D97-AF65-F5344CB8AC3E}">
        <p14:creationId xmlns:p14="http://schemas.microsoft.com/office/powerpoint/2010/main" val="16147325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p:cNvSpPr>
            <a:spLocks noGrp="1"/>
          </p:cNvSpPr>
          <p:nvPr>
            <p:ph type="sldNum" sz="quarter" idx="1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6pPr>
            <a:lvl7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7pPr>
            <a:lvl8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8pPr>
            <a:lvl9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9pPr>
          </a:lstStyle>
          <a:p>
            <a:pPr>
              <a:defRPr/>
            </a:pPr>
            <a:fld id="{09637ABB-6709-FF47-BF3D-9D7ED30916C6}" type="slidenum">
              <a:rPr lang="en-US" sz="1400"/>
              <a:pPr>
                <a:defRPr/>
              </a:pPr>
              <a:t>25</a:t>
            </a:fld>
            <a:endParaRPr lang="en-US" sz="1400"/>
          </a:p>
        </p:txBody>
      </p:sp>
      <p:sp>
        <p:nvSpPr>
          <p:cNvPr id="57346" name="Rectangle 2"/>
          <p:cNvSpPr>
            <a:spLocks noChangeArrowheads="1"/>
          </p:cNvSpPr>
          <p:nvPr/>
        </p:nvSpPr>
        <p:spPr bwMode="auto">
          <a:xfrm>
            <a:off x="1447799" y="3930814"/>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lIns="92075" tIns="46038" rIns="92075" bIns="46038"/>
          <a:lstStyle/>
          <a:p>
            <a:pPr marL="342900" indent="-342900">
              <a:spcBef>
                <a:spcPct val="20000"/>
              </a:spcBef>
              <a:buClr>
                <a:schemeClr val="tx2"/>
              </a:buClr>
              <a:buSzPct val="75000"/>
            </a:pPr>
            <a:r>
              <a:rPr lang="en-US" sz="2400" dirty="0">
                <a:latin typeface="Courier New" charset="0"/>
              </a:rPr>
              <a:t>// This program prints Welcome to Java! </a:t>
            </a:r>
          </a:p>
          <a:p>
            <a:pPr marL="342900" indent="-342900">
              <a:buClr>
                <a:schemeClr val="tx2"/>
              </a:buClr>
              <a:buSzPct val="75000"/>
            </a:pPr>
            <a:r>
              <a:rPr lang="en-US" sz="2400" dirty="0">
                <a:latin typeface="Courier New" charset="0"/>
              </a:rPr>
              <a:t>public class Welcome {	</a:t>
            </a:r>
          </a:p>
          <a:p>
            <a:pPr marL="342900" indent="-342900">
              <a:buClr>
                <a:schemeClr val="tx2"/>
              </a:buClr>
              <a:buSzPct val="75000"/>
            </a:pPr>
            <a:r>
              <a:rPr lang="en-US" sz="2400" dirty="0">
                <a:latin typeface="Courier New" charset="0"/>
              </a:rPr>
              <a:t>  public static void main(String[] </a:t>
            </a:r>
            <a:r>
              <a:rPr lang="en-US" sz="2400" dirty="0" err="1">
                <a:latin typeface="Courier New" charset="0"/>
              </a:rPr>
              <a:t>args</a:t>
            </a:r>
            <a:r>
              <a:rPr lang="en-US" sz="2400" dirty="0">
                <a:latin typeface="Courier New" charset="0"/>
              </a:rPr>
              <a:t>) { </a:t>
            </a:r>
          </a:p>
          <a:p>
            <a:pPr marL="342900" indent="-342900">
              <a:buClr>
                <a:schemeClr val="tx2"/>
              </a:buClr>
              <a:buSzPct val="75000"/>
            </a:pPr>
            <a:r>
              <a:rPr lang="en-US" sz="2400" dirty="0">
                <a:latin typeface="Courier New" charset="0"/>
              </a:rPr>
              <a:t>    </a:t>
            </a:r>
            <a:r>
              <a:rPr lang="en-US" sz="2400" dirty="0" err="1">
                <a:latin typeface="Courier New" charset="0"/>
              </a:rPr>
              <a:t>System.out.println</a:t>
            </a:r>
            <a:r>
              <a:rPr lang="en-US" sz="2400" dirty="0">
                <a:latin typeface="Courier New" charset="0"/>
              </a:rPr>
              <a:t>("Welcome to Java!");</a:t>
            </a:r>
          </a:p>
          <a:p>
            <a:pPr marL="342900" indent="-342900">
              <a:buClr>
                <a:schemeClr val="tx2"/>
              </a:buClr>
              <a:buSzPct val="75000"/>
            </a:pPr>
            <a:r>
              <a:rPr lang="en-US" sz="2400" dirty="0">
                <a:latin typeface="Courier New" charset="0"/>
              </a:rPr>
              <a:t>  }</a:t>
            </a:r>
          </a:p>
          <a:p>
            <a:pPr marL="342900" indent="-342900">
              <a:buClr>
                <a:schemeClr val="tx2"/>
              </a:buClr>
              <a:buSzPct val="75000"/>
            </a:pPr>
            <a:r>
              <a:rPr lang="en-US" sz="2400" dirty="0">
                <a:latin typeface="Courier New" charset="0"/>
              </a:rPr>
              <a:t>}</a:t>
            </a:r>
            <a:endParaRPr lang="en-US" sz="3600" dirty="0"/>
          </a:p>
        </p:txBody>
      </p:sp>
      <p:sp>
        <p:nvSpPr>
          <p:cNvPr id="55300" name="Rectangle 3"/>
          <p:cNvSpPr>
            <a:spLocks noGrp="1" noChangeArrowheads="1"/>
          </p:cNvSpPr>
          <p:nvPr>
            <p:ph type="title"/>
          </p:nvPr>
        </p:nvSpPr>
        <p:spPr>
          <a:xfrm>
            <a:off x="1447799" y="703161"/>
            <a:ext cx="7772400" cy="533400"/>
          </a:xfrm>
        </p:spPr>
        <p:txBody>
          <a:bodyPr>
            <a:normAutofit fontScale="90000"/>
          </a:bodyPr>
          <a:lstStyle/>
          <a:p>
            <a:pPr>
              <a:defRPr/>
            </a:pPr>
            <a:r>
              <a:rPr lang="en-US" dirty="0">
                <a:latin typeface="Times New Roman" charset="0"/>
                <a:cs typeface="+mj-cs"/>
              </a:rPr>
              <a:t>Class Name</a:t>
            </a:r>
          </a:p>
        </p:txBody>
      </p:sp>
      <p:sp>
        <p:nvSpPr>
          <p:cNvPr id="55301" name="Rectangle 4"/>
          <p:cNvSpPr>
            <a:spLocks noChangeArrowheads="1"/>
          </p:cNvSpPr>
          <p:nvPr/>
        </p:nvSpPr>
        <p:spPr bwMode="auto">
          <a:xfrm>
            <a:off x="3581400" y="4031673"/>
            <a:ext cx="13716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55302" name="Rectangle 5"/>
          <p:cNvSpPr>
            <a:spLocks noGrp="1" noChangeArrowheads="1"/>
          </p:cNvSpPr>
          <p:nvPr>
            <p:ph type="body" idx="1"/>
          </p:nvPr>
        </p:nvSpPr>
        <p:spPr>
          <a:xfrm>
            <a:off x="1447799" y="2057724"/>
            <a:ext cx="9369357" cy="1599979"/>
          </a:xfrm>
        </p:spPr>
        <p:txBody>
          <a:bodyPr/>
          <a:lstStyle/>
          <a:p>
            <a:pPr marL="0" indent="0">
              <a:buNone/>
              <a:defRPr/>
            </a:pPr>
            <a:r>
              <a:rPr lang="en-US" dirty="0">
                <a:latin typeface="Times New Roman" charset="0"/>
                <a:cs typeface="+mn-cs"/>
              </a:rPr>
              <a:t>Every Java program must have at least one class. Each class has a name. By convention, class names start with an uppercase letter. In this example, the class name is </a:t>
            </a:r>
            <a:r>
              <a:rPr lang="en-US" b="1" dirty="0">
                <a:latin typeface="Times New Roman" charset="0"/>
                <a:cs typeface="+mn-cs"/>
              </a:rPr>
              <a:t>Welcome</a:t>
            </a:r>
            <a:r>
              <a:rPr lang="en-US" dirty="0">
                <a:latin typeface="Times New Roman" charset="0"/>
                <a:cs typeface="+mn-cs"/>
              </a:rPr>
              <a:t>. </a:t>
            </a:r>
          </a:p>
        </p:txBody>
      </p:sp>
    </p:spTree>
    <p:extLst>
      <p:ext uri="{BB962C8B-B14F-4D97-AF65-F5344CB8AC3E}">
        <p14:creationId xmlns:p14="http://schemas.microsoft.com/office/powerpoint/2010/main" val="4901536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p:cNvSpPr>
            <a:spLocks noGrp="1"/>
          </p:cNvSpPr>
          <p:nvPr>
            <p:ph type="sldNum" sz="quarter" idx="1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6pPr>
            <a:lvl7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7pPr>
            <a:lvl8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8pPr>
            <a:lvl9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9pPr>
          </a:lstStyle>
          <a:p>
            <a:pPr>
              <a:defRPr/>
            </a:pPr>
            <a:fld id="{F966A098-683C-5E4D-9D7E-FF152980BD7C}" type="slidenum">
              <a:rPr lang="en-US" sz="1400"/>
              <a:pPr>
                <a:defRPr/>
              </a:pPr>
              <a:t>26</a:t>
            </a:fld>
            <a:endParaRPr lang="en-US" sz="1400"/>
          </a:p>
        </p:txBody>
      </p:sp>
      <p:sp>
        <p:nvSpPr>
          <p:cNvPr id="58370" name="Rectangle 2"/>
          <p:cNvSpPr>
            <a:spLocks noChangeArrowheads="1"/>
          </p:cNvSpPr>
          <p:nvPr/>
        </p:nvSpPr>
        <p:spPr bwMode="auto">
          <a:xfrm>
            <a:off x="1905000" y="37338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lIns="92075" tIns="46038" rIns="92075" bIns="46038"/>
          <a:lstStyle/>
          <a:p>
            <a:pPr marL="342900" indent="-342900">
              <a:spcBef>
                <a:spcPct val="20000"/>
              </a:spcBef>
              <a:buClr>
                <a:schemeClr val="tx2"/>
              </a:buClr>
              <a:buSzPct val="75000"/>
            </a:pPr>
            <a:r>
              <a:rPr lang="en-US" b="1">
                <a:latin typeface="Courier New" charset="0"/>
              </a:rPr>
              <a:t>// This program prints Welcome to Java! </a:t>
            </a:r>
          </a:p>
          <a:p>
            <a:pPr marL="342900" indent="-342900">
              <a:buClr>
                <a:schemeClr val="tx2"/>
              </a:buClr>
              <a:buSzPct val="75000"/>
            </a:pPr>
            <a:r>
              <a:rPr lang="en-US" b="1">
                <a:latin typeface="Courier New" charset="0"/>
              </a:rPr>
              <a:t>public class Welcome {	</a:t>
            </a:r>
          </a:p>
          <a:p>
            <a:pPr marL="342900" indent="-342900">
              <a:buClr>
                <a:schemeClr val="tx2"/>
              </a:buClr>
              <a:buSzPct val="75000"/>
            </a:pPr>
            <a:r>
              <a:rPr lang="en-US" b="1">
                <a:latin typeface="Courier New" charset="0"/>
              </a:rPr>
              <a:t>  public static void main(String[] args) { </a:t>
            </a:r>
          </a:p>
          <a:p>
            <a:pPr marL="342900" indent="-342900">
              <a:buClr>
                <a:schemeClr val="tx2"/>
              </a:buClr>
              <a:buSzPct val="75000"/>
            </a:pPr>
            <a:r>
              <a:rPr lang="en-US" b="1">
                <a:latin typeface="Courier New" charset="0"/>
              </a:rPr>
              <a:t>    System.out.println("Welcome to Java!");</a:t>
            </a:r>
          </a:p>
          <a:p>
            <a:pPr marL="342900" indent="-342900">
              <a:buClr>
                <a:schemeClr val="tx2"/>
              </a:buClr>
              <a:buSzPct val="75000"/>
            </a:pPr>
            <a:r>
              <a:rPr lang="en-US" b="1">
                <a:latin typeface="Courier New" charset="0"/>
              </a:rPr>
              <a:t>  }</a:t>
            </a:r>
          </a:p>
          <a:p>
            <a:pPr marL="342900" indent="-342900">
              <a:buClr>
                <a:schemeClr val="tx2"/>
              </a:buClr>
              <a:buSzPct val="75000"/>
            </a:pPr>
            <a:r>
              <a:rPr lang="en-US" b="1">
                <a:latin typeface="Courier New" charset="0"/>
              </a:rPr>
              <a:t>}</a:t>
            </a:r>
            <a:endParaRPr lang="en-US" sz="2800" b="1"/>
          </a:p>
        </p:txBody>
      </p:sp>
      <p:sp>
        <p:nvSpPr>
          <p:cNvPr id="56324" name="Rectangle 3"/>
          <p:cNvSpPr>
            <a:spLocks noGrp="1" noChangeArrowheads="1"/>
          </p:cNvSpPr>
          <p:nvPr>
            <p:ph type="title"/>
          </p:nvPr>
        </p:nvSpPr>
        <p:spPr>
          <a:xfrm>
            <a:off x="2209800" y="381000"/>
            <a:ext cx="7772400" cy="533400"/>
          </a:xfrm>
        </p:spPr>
        <p:txBody>
          <a:bodyPr>
            <a:normAutofit fontScale="90000"/>
          </a:bodyPr>
          <a:lstStyle/>
          <a:p>
            <a:pPr>
              <a:defRPr/>
            </a:pPr>
            <a:r>
              <a:rPr lang="en-US">
                <a:latin typeface="Times New Roman" charset="0"/>
                <a:cs typeface="+mj-cs"/>
              </a:rPr>
              <a:t>Main Method</a:t>
            </a:r>
          </a:p>
        </p:txBody>
      </p:sp>
      <p:sp>
        <p:nvSpPr>
          <p:cNvPr id="56325" name="Rectangle 4"/>
          <p:cNvSpPr>
            <a:spLocks noChangeArrowheads="1"/>
          </p:cNvSpPr>
          <p:nvPr/>
        </p:nvSpPr>
        <p:spPr bwMode="auto">
          <a:xfrm>
            <a:off x="2209800" y="4296296"/>
            <a:ext cx="70866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56326" name="Rectangle 5"/>
          <p:cNvSpPr>
            <a:spLocks noGrp="1" noChangeArrowheads="1"/>
          </p:cNvSpPr>
          <p:nvPr>
            <p:ph type="body" idx="1"/>
          </p:nvPr>
        </p:nvSpPr>
        <p:spPr>
          <a:xfrm>
            <a:off x="1752600" y="1219200"/>
            <a:ext cx="8763000" cy="2133600"/>
          </a:xfrm>
        </p:spPr>
        <p:txBody>
          <a:bodyPr/>
          <a:lstStyle/>
          <a:p>
            <a:pPr marL="0" indent="0">
              <a:buNone/>
              <a:defRPr/>
            </a:pPr>
            <a:r>
              <a:rPr lang="en-US">
                <a:latin typeface="Times New Roman" charset="0"/>
                <a:cs typeface="+mn-cs"/>
              </a:rPr>
              <a:t>Line 2 defines the main method. In order to run a class, the class must contain a method named main. The program is executed from the main method. </a:t>
            </a:r>
          </a:p>
        </p:txBody>
      </p:sp>
    </p:spTree>
    <p:extLst>
      <p:ext uri="{BB962C8B-B14F-4D97-AF65-F5344CB8AC3E}">
        <p14:creationId xmlns:p14="http://schemas.microsoft.com/office/powerpoint/2010/main" val="14119400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p:cNvSpPr>
            <a:spLocks noGrp="1"/>
          </p:cNvSpPr>
          <p:nvPr>
            <p:ph type="sldNum" sz="quarter" idx="1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6pPr>
            <a:lvl7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7pPr>
            <a:lvl8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8pPr>
            <a:lvl9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9pPr>
          </a:lstStyle>
          <a:p>
            <a:pPr>
              <a:defRPr/>
            </a:pPr>
            <a:fld id="{18EDD586-DA5A-DD43-B571-E305C0290994}" type="slidenum">
              <a:rPr lang="en-US" sz="1400"/>
              <a:pPr>
                <a:defRPr/>
              </a:pPr>
              <a:t>27</a:t>
            </a:fld>
            <a:endParaRPr lang="en-US" sz="1400"/>
          </a:p>
        </p:txBody>
      </p:sp>
      <p:sp>
        <p:nvSpPr>
          <p:cNvPr id="59394" name="Rectangle 2"/>
          <p:cNvSpPr>
            <a:spLocks noChangeArrowheads="1"/>
          </p:cNvSpPr>
          <p:nvPr/>
        </p:nvSpPr>
        <p:spPr bwMode="auto">
          <a:xfrm>
            <a:off x="1905000" y="37338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lIns="92075" tIns="46038" rIns="92075" bIns="46038"/>
          <a:lstStyle/>
          <a:p>
            <a:pPr marL="342900" indent="-342900">
              <a:spcBef>
                <a:spcPct val="20000"/>
              </a:spcBef>
              <a:buClr>
                <a:schemeClr val="tx2"/>
              </a:buClr>
              <a:buSzPct val="75000"/>
            </a:pPr>
            <a:r>
              <a:rPr lang="en-US" b="1" dirty="0">
                <a:latin typeface="Courier New" charset="0"/>
              </a:rPr>
              <a:t>// This program prints Welcome to Java! </a:t>
            </a:r>
          </a:p>
          <a:p>
            <a:pPr marL="342900" indent="-342900">
              <a:buClr>
                <a:schemeClr val="tx2"/>
              </a:buClr>
              <a:buSzPct val="75000"/>
            </a:pPr>
            <a:r>
              <a:rPr lang="en-US" b="1" dirty="0">
                <a:latin typeface="Courier New" charset="0"/>
              </a:rPr>
              <a:t>public class Welcome {	</a:t>
            </a:r>
          </a:p>
          <a:p>
            <a:pPr marL="342900" indent="-342900">
              <a:buClr>
                <a:schemeClr val="tx2"/>
              </a:buClr>
              <a:buSzPct val="75000"/>
            </a:pPr>
            <a:r>
              <a:rPr lang="en-US" b="1" dirty="0">
                <a:latin typeface="Courier New" charset="0"/>
              </a:rPr>
              <a:t>  public static void main(String[] </a:t>
            </a:r>
            <a:r>
              <a:rPr lang="en-US" b="1" dirty="0" err="1">
                <a:latin typeface="Courier New" charset="0"/>
              </a:rPr>
              <a:t>args</a:t>
            </a:r>
            <a:r>
              <a:rPr lang="en-US" b="1" dirty="0">
                <a:latin typeface="Courier New" charset="0"/>
              </a:rPr>
              <a:t>) { </a:t>
            </a:r>
          </a:p>
          <a:p>
            <a:pPr marL="342900" indent="-342900">
              <a:buClr>
                <a:schemeClr val="tx2"/>
              </a:buClr>
              <a:buSzPct val="75000"/>
            </a:pPr>
            <a:r>
              <a:rPr lang="en-US" b="1" dirty="0">
                <a:latin typeface="Courier New" charset="0"/>
              </a:rPr>
              <a:t>    </a:t>
            </a:r>
            <a:r>
              <a:rPr lang="en-US" b="1" dirty="0" err="1">
                <a:latin typeface="Courier New" charset="0"/>
              </a:rPr>
              <a:t>System.out.println</a:t>
            </a:r>
            <a:r>
              <a:rPr lang="en-US" b="1" dirty="0">
                <a:latin typeface="Courier New" charset="0"/>
              </a:rPr>
              <a:t>("Welcome to Java!");</a:t>
            </a:r>
          </a:p>
          <a:p>
            <a:pPr marL="342900" indent="-342900">
              <a:buClr>
                <a:schemeClr val="tx2"/>
              </a:buClr>
              <a:buSzPct val="75000"/>
            </a:pPr>
            <a:r>
              <a:rPr lang="en-US" b="1" dirty="0">
                <a:latin typeface="Courier New" charset="0"/>
              </a:rPr>
              <a:t>  }</a:t>
            </a:r>
          </a:p>
          <a:p>
            <a:pPr marL="342900" indent="-342900">
              <a:buClr>
                <a:schemeClr val="tx2"/>
              </a:buClr>
              <a:buSzPct val="75000"/>
            </a:pPr>
            <a:r>
              <a:rPr lang="en-US" b="1" dirty="0">
                <a:latin typeface="Courier New" charset="0"/>
              </a:rPr>
              <a:t>}</a:t>
            </a:r>
            <a:endParaRPr lang="en-US" sz="2800" b="1" dirty="0"/>
          </a:p>
        </p:txBody>
      </p:sp>
      <p:sp>
        <p:nvSpPr>
          <p:cNvPr id="57348" name="Rectangle 3"/>
          <p:cNvSpPr>
            <a:spLocks noGrp="1" noChangeArrowheads="1"/>
          </p:cNvSpPr>
          <p:nvPr>
            <p:ph type="title"/>
          </p:nvPr>
        </p:nvSpPr>
        <p:spPr>
          <a:xfrm>
            <a:off x="2209800" y="381000"/>
            <a:ext cx="7772400" cy="533400"/>
          </a:xfrm>
        </p:spPr>
        <p:txBody>
          <a:bodyPr>
            <a:normAutofit fontScale="90000"/>
          </a:bodyPr>
          <a:lstStyle/>
          <a:p>
            <a:pPr>
              <a:defRPr/>
            </a:pPr>
            <a:r>
              <a:rPr lang="en-US" sz="4700">
                <a:latin typeface="Times New Roman" charset="0"/>
              </a:rPr>
              <a:t>Statement</a:t>
            </a:r>
          </a:p>
        </p:txBody>
      </p:sp>
      <p:sp>
        <p:nvSpPr>
          <p:cNvPr id="57349" name="Rectangle 4"/>
          <p:cNvSpPr>
            <a:spLocks noChangeArrowheads="1"/>
          </p:cNvSpPr>
          <p:nvPr/>
        </p:nvSpPr>
        <p:spPr bwMode="auto">
          <a:xfrm>
            <a:off x="2476500" y="4587240"/>
            <a:ext cx="72390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57350" name="Rectangle 6"/>
          <p:cNvSpPr>
            <a:spLocks noGrp="1" noChangeArrowheads="1"/>
          </p:cNvSpPr>
          <p:nvPr>
            <p:ph type="body" idx="1"/>
          </p:nvPr>
        </p:nvSpPr>
        <p:spPr>
          <a:xfrm>
            <a:off x="1905000" y="1066800"/>
            <a:ext cx="8382000" cy="1828800"/>
          </a:xfrm>
        </p:spPr>
        <p:txBody>
          <a:bodyPr/>
          <a:lstStyle/>
          <a:p>
            <a:pPr marL="0" indent="0">
              <a:buNone/>
              <a:defRPr/>
            </a:pPr>
            <a:r>
              <a:rPr lang="en-US" dirty="0">
                <a:latin typeface="Times New Roman" charset="0"/>
              </a:rPr>
              <a:t>A statement represents an action or a sequence of actions. The statement </a:t>
            </a:r>
            <a:r>
              <a:rPr lang="en-US" dirty="0" err="1">
                <a:latin typeface="Times New Roman" charset="0"/>
              </a:rPr>
              <a:t>System.out.println</a:t>
            </a:r>
            <a:r>
              <a:rPr lang="en-US" dirty="0">
                <a:latin typeface="Times New Roman" charset="0"/>
              </a:rPr>
              <a:t>("Welcome to Java!") in the program in Listing 1.1 is a statement to display the greeting "Welcome to Java!“.</a:t>
            </a:r>
          </a:p>
        </p:txBody>
      </p:sp>
    </p:spTree>
    <p:extLst>
      <p:ext uri="{BB962C8B-B14F-4D97-AF65-F5344CB8AC3E}">
        <p14:creationId xmlns:p14="http://schemas.microsoft.com/office/powerpoint/2010/main" val="7822554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4"/>
          <p:cNvSpPr>
            <a:spLocks noGrp="1"/>
          </p:cNvSpPr>
          <p:nvPr>
            <p:ph type="sldNum" sz="quarter" idx="1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6pPr>
            <a:lvl7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7pPr>
            <a:lvl8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8pPr>
            <a:lvl9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9pPr>
          </a:lstStyle>
          <a:p>
            <a:pPr>
              <a:defRPr/>
            </a:pPr>
            <a:fld id="{82FDABB6-4916-974F-9D7C-8300E38BA886}" type="slidenum">
              <a:rPr lang="en-US" sz="1400"/>
              <a:pPr>
                <a:defRPr/>
              </a:pPr>
              <a:t>28</a:t>
            </a:fld>
            <a:endParaRPr lang="en-US" sz="1400"/>
          </a:p>
        </p:txBody>
      </p:sp>
      <p:sp>
        <p:nvSpPr>
          <p:cNvPr id="60418" name="Rectangle 2"/>
          <p:cNvSpPr>
            <a:spLocks noChangeArrowheads="1"/>
          </p:cNvSpPr>
          <p:nvPr/>
        </p:nvSpPr>
        <p:spPr bwMode="auto">
          <a:xfrm>
            <a:off x="1905000" y="37338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lIns="92075" tIns="46038" rIns="92075" bIns="46038"/>
          <a:lstStyle/>
          <a:p>
            <a:pPr marL="342900" indent="-342900">
              <a:spcBef>
                <a:spcPct val="20000"/>
              </a:spcBef>
              <a:buClr>
                <a:schemeClr val="tx2"/>
              </a:buClr>
              <a:buSzPct val="75000"/>
            </a:pPr>
            <a:r>
              <a:rPr lang="en-US" b="1">
                <a:latin typeface="Courier New" charset="0"/>
              </a:rPr>
              <a:t>// This program prints Welcome to Java! </a:t>
            </a:r>
          </a:p>
          <a:p>
            <a:pPr marL="342900" indent="-342900">
              <a:buClr>
                <a:schemeClr val="tx2"/>
              </a:buClr>
              <a:buSzPct val="75000"/>
            </a:pPr>
            <a:r>
              <a:rPr lang="en-US" b="1">
                <a:latin typeface="Courier New" charset="0"/>
              </a:rPr>
              <a:t>public class Welcome {	</a:t>
            </a:r>
          </a:p>
          <a:p>
            <a:pPr marL="342900" indent="-342900">
              <a:buClr>
                <a:schemeClr val="tx2"/>
              </a:buClr>
              <a:buSzPct val="75000"/>
            </a:pPr>
            <a:r>
              <a:rPr lang="en-US" b="1">
                <a:latin typeface="Courier New" charset="0"/>
              </a:rPr>
              <a:t>  public static void main(String[] args) { </a:t>
            </a:r>
          </a:p>
          <a:p>
            <a:pPr marL="342900" indent="-342900">
              <a:buClr>
                <a:schemeClr val="tx2"/>
              </a:buClr>
              <a:buSzPct val="75000"/>
            </a:pPr>
            <a:r>
              <a:rPr lang="en-US" b="1">
                <a:latin typeface="Courier New" charset="0"/>
              </a:rPr>
              <a:t>    System.out.println("Welcome to Java!");</a:t>
            </a:r>
          </a:p>
          <a:p>
            <a:pPr marL="342900" indent="-342900">
              <a:buClr>
                <a:schemeClr val="tx2"/>
              </a:buClr>
              <a:buSzPct val="75000"/>
            </a:pPr>
            <a:r>
              <a:rPr lang="en-US" b="1">
                <a:latin typeface="Courier New" charset="0"/>
              </a:rPr>
              <a:t>  }</a:t>
            </a:r>
          </a:p>
          <a:p>
            <a:pPr marL="342900" indent="-342900">
              <a:buClr>
                <a:schemeClr val="tx2"/>
              </a:buClr>
              <a:buSzPct val="75000"/>
            </a:pPr>
            <a:r>
              <a:rPr lang="en-US" b="1">
                <a:latin typeface="Courier New" charset="0"/>
              </a:rPr>
              <a:t>}</a:t>
            </a:r>
            <a:endParaRPr lang="en-US" sz="2800" b="1"/>
          </a:p>
        </p:txBody>
      </p:sp>
      <p:sp>
        <p:nvSpPr>
          <p:cNvPr id="58372" name="Rectangle 3"/>
          <p:cNvSpPr>
            <a:spLocks noGrp="1" noChangeArrowheads="1"/>
          </p:cNvSpPr>
          <p:nvPr>
            <p:ph type="title"/>
          </p:nvPr>
        </p:nvSpPr>
        <p:spPr>
          <a:xfrm>
            <a:off x="2209800" y="381000"/>
            <a:ext cx="7772400" cy="533400"/>
          </a:xfrm>
        </p:spPr>
        <p:txBody>
          <a:bodyPr>
            <a:normAutofit fontScale="90000"/>
          </a:bodyPr>
          <a:lstStyle/>
          <a:p>
            <a:pPr>
              <a:defRPr/>
            </a:pPr>
            <a:r>
              <a:rPr lang="en-US" sz="4700">
                <a:latin typeface="Times New Roman" charset="0"/>
              </a:rPr>
              <a:t>Statement Terminator</a:t>
            </a:r>
          </a:p>
        </p:txBody>
      </p:sp>
      <p:sp>
        <p:nvSpPr>
          <p:cNvPr id="58373" name="Rectangle 4"/>
          <p:cNvSpPr>
            <a:spLocks noChangeArrowheads="1"/>
          </p:cNvSpPr>
          <p:nvPr/>
        </p:nvSpPr>
        <p:spPr bwMode="auto">
          <a:xfrm>
            <a:off x="7698971" y="4648200"/>
            <a:ext cx="2286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58374" name="Rectangle 5"/>
          <p:cNvSpPr>
            <a:spLocks noChangeArrowheads="1"/>
          </p:cNvSpPr>
          <p:nvPr/>
        </p:nvSpPr>
        <p:spPr bwMode="auto">
          <a:xfrm>
            <a:off x="1981200" y="1447800"/>
            <a:ext cx="8305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a:t>Every statement in Java ends with a semicolon (;).</a:t>
            </a:r>
          </a:p>
        </p:txBody>
      </p:sp>
    </p:spTree>
    <p:extLst>
      <p:ext uri="{BB962C8B-B14F-4D97-AF65-F5344CB8AC3E}">
        <p14:creationId xmlns:p14="http://schemas.microsoft.com/office/powerpoint/2010/main" val="4725620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p:cNvSpPr>
            <a:spLocks noGrp="1"/>
          </p:cNvSpPr>
          <p:nvPr>
            <p:ph type="sldNum" sz="quarter" idx="1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6pPr>
            <a:lvl7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7pPr>
            <a:lvl8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8pPr>
            <a:lvl9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9pPr>
          </a:lstStyle>
          <a:p>
            <a:pPr>
              <a:defRPr/>
            </a:pPr>
            <a:fld id="{141274C9-3F59-0D47-90F7-F25898F38334}" type="slidenum">
              <a:rPr lang="en-US" sz="1400"/>
              <a:pPr>
                <a:defRPr/>
              </a:pPr>
              <a:t>29</a:t>
            </a:fld>
            <a:endParaRPr lang="en-US" sz="1400"/>
          </a:p>
        </p:txBody>
      </p:sp>
      <p:sp>
        <p:nvSpPr>
          <p:cNvPr id="61442" name="Rectangle 2"/>
          <p:cNvSpPr>
            <a:spLocks noChangeArrowheads="1"/>
          </p:cNvSpPr>
          <p:nvPr/>
        </p:nvSpPr>
        <p:spPr bwMode="auto">
          <a:xfrm>
            <a:off x="1905000" y="37338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lIns="92075" tIns="46038" rIns="92075" bIns="46038"/>
          <a:lstStyle/>
          <a:p>
            <a:pPr marL="342900" indent="-342900">
              <a:spcBef>
                <a:spcPct val="20000"/>
              </a:spcBef>
              <a:buClr>
                <a:schemeClr val="tx2"/>
              </a:buClr>
              <a:buSzPct val="75000"/>
            </a:pPr>
            <a:r>
              <a:rPr lang="en-US" b="1">
                <a:latin typeface="Courier New" charset="0"/>
              </a:rPr>
              <a:t>// This program prints Welcome to Java! </a:t>
            </a:r>
          </a:p>
          <a:p>
            <a:pPr marL="342900" indent="-342900">
              <a:buClr>
                <a:schemeClr val="tx2"/>
              </a:buClr>
              <a:buSzPct val="75000"/>
            </a:pPr>
            <a:r>
              <a:rPr lang="en-US" b="1">
                <a:latin typeface="Courier New" charset="0"/>
              </a:rPr>
              <a:t>public class Welcome {	</a:t>
            </a:r>
          </a:p>
          <a:p>
            <a:pPr marL="342900" indent="-342900">
              <a:buClr>
                <a:schemeClr val="tx2"/>
              </a:buClr>
              <a:buSzPct val="75000"/>
            </a:pPr>
            <a:r>
              <a:rPr lang="en-US" b="1">
                <a:latin typeface="Courier New" charset="0"/>
              </a:rPr>
              <a:t>  public static void main(String[] args) { </a:t>
            </a:r>
          </a:p>
          <a:p>
            <a:pPr marL="342900" indent="-342900">
              <a:buClr>
                <a:schemeClr val="tx2"/>
              </a:buClr>
              <a:buSzPct val="75000"/>
            </a:pPr>
            <a:r>
              <a:rPr lang="en-US" b="1">
                <a:latin typeface="Courier New" charset="0"/>
              </a:rPr>
              <a:t>    System.out.println("Welcome to Java!");</a:t>
            </a:r>
          </a:p>
          <a:p>
            <a:pPr marL="342900" indent="-342900">
              <a:buClr>
                <a:schemeClr val="tx2"/>
              </a:buClr>
              <a:buSzPct val="75000"/>
            </a:pPr>
            <a:r>
              <a:rPr lang="en-US" b="1">
                <a:latin typeface="Courier New" charset="0"/>
              </a:rPr>
              <a:t>  }</a:t>
            </a:r>
          </a:p>
          <a:p>
            <a:pPr marL="342900" indent="-342900">
              <a:buClr>
                <a:schemeClr val="tx2"/>
              </a:buClr>
              <a:buSzPct val="75000"/>
            </a:pPr>
            <a:r>
              <a:rPr lang="en-US" b="1">
                <a:latin typeface="Courier New" charset="0"/>
              </a:rPr>
              <a:t>}</a:t>
            </a:r>
            <a:endParaRPr lang="en-US" sz="2800" b="1"/>
          </a:p>
        </p:txBody>
      </p:sp>
      <p:sp>
        <p:nvSpPr>
          <p:cNvPr id="59396" name="Rectangle 3"/>
          <p:cNvSpPr>
            <a:spLocks noGrp="1" noChangeArrowheads="1"/>
          </p:cNvSpPr>
          <p:nvPr>
            <p:ph type="title"/>
          </p:nvPr>
        </p:nvSpPr>
        <p:spPr>
          <a:xfrm>
            <a:off x="2209800" y="228600"/>
            <a:ext cx="7696200" cy="685800"/>
          </a:xfrm>
        </p:spPr>
        <p:txBody>
          <a:bodyPr/>
          <a:lstStyle/>
          <a:p>
            <a:pPr>
              <a:defRPr/>
            </a:pPr>
            <a:r>
              <a:rPr lang="en-US" sz="4300">
                <a:latin typeface="Times New Roman" charset="0"/>
              </a:rPr>
              <a:t>Reserved words</a:t>
            </a:r>
          </a:p>
        </p:txBody>
      </p:sp>
      <p:sp>
        <p:nvSpPr>
          <p:cNvPr id="59397" name="Rectangle 4"/>
          <p:cNvSpPr>
            <a:spLocks noChangeArrowheads="1"/>
          </p:cNvSpPr>
          <p:nvPr/>
        </p:nvSpPr>
        <p:spPr bwMode="auto">
          <a:xfrm>
            <a:off x="1905000" y="4038599"/>
            <a:ext cx="1868978" cy="317269"/>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59398" name="Rectangle 5"/>
          <p:cNvSpPr>
            <a:spLocks noChangeArrowheads="1"/>
          </p:cNvSpPr>
          <p:nvPr/>
        </p:nvSpPr>
        <p:spPr bwMode="auto">
          <a:xfrm>
            <a:off x="2209800" y="4387618"/>
            <a:ext cx="2561705" cy="273049"/>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59399" name="Rectangle 6"/>
          <p:cNvSpPr>
            <a:spLocks noGrp="1" noChangeArrowheads="1"/>
          </p:cNvSpPr>
          <p:nvPr>
            <p:ph type="body" idx="1"/>
          </p:nvPr>
        </p:nvSpPr>
        <p:spPr>
          <a:xfrm>
            <a:off x="1828800" y="1066800"/>
            <a:ext cx="8458200" cy="2286000"/>
          </a:xfrm>
        </p:spPr>
        <p:txBody>
          <a:bodyPr/>
          <a:lstStyle/>
          <a:p>
            <a:pPr marL="0" indent="0">
              <a:buNone/>
              <a:defRPr/>
            </a:pPr>
            <a:r>
              <a:rPr lang="en-US">
                <a:latin typeface="Times New Roman" charset="0"/>
              </a:rPr>
              <a:t>Reserved words or keywords are words that have a specific meaning to the compiler and cannot be used for other purposes in the program. For example, when the compiler sees the word class, it understands that the word after class is the name for the class. </a:t>
            </a:r>
          </a:p>
        </p:txBody>
      </p:sp>
    </p:spTree>
    <p:extLst>
      <p:ext uri="{BB962C8B-B14F-4D97-AF65-F5344CB8AC3E}">
        <p14:creationId xmlns:p14="http://schemas.microsoft.com/office/powerpoint/2010/main" val="955982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p:cNvSpPr>
            <a:spLocks noGrp="1"/>
          </p:cNvSpPr>
          <p:nvPr>
            <p:ph type="sldNum" sz="quarter" idx="1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6pPr>
            <a:lvl7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7pPr>
            <a:lvl8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8pPr>
            <a:lvl9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9pPr>
          </a:lstStyle>
          <a:p>
            <a:pPr>
              <a:defRPr/>
            </a:pPr>
            <a:fld id="{801AC687-3B2F-3944-B51D-603525A16EE8}" type="slidenum">
              <a:rPr lang="en-US" sz="1400"/>
              <a:pPr>
                <a:defRPr/>
              </a:pPr>
              <a:t>3</a:t>
            </a:fld>
            <a:endParaRPr lang="en-US" sz="1400"/>
          </a:p>
        </p:txBody>
      </p:sp>
      <p:sp>
        <p:nvSpPr>
          <p:cNvPr id="4101" name="Rectangle 1029"/>
          <p:cNvSpPr>
            <a:spLocks noChangeArrowheads="1"/>
          </p:cNvSpPr>
          <p:nvPr/>
        </p:nvSpPr>
        <p:spPr bwMode="auto">
          <a:xfrm>
            <a:off x="1524001" y="2220397"/>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p>
        </p:txBody>
      </p:sp>
      <p:sp>
        <p:nvSpPr>
          <p:cNvPr id="4102" name="Rectangle 1031"/>
          <p:cNvSpPr>
            <a:spLocks noChangeArrowheads="1"/>
          </p:cNvSpPr>
          <p:nvPr/>
        </p:nvSpPr>
        <p:spPr bwMode="auto">
          <a:xfrm>
            <a:off x="1524001" y="2079109"/>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p>
        </p:txBody>
      </p:sp>
      <p:sp>
        <p:nvSpPr>
          <p:cNvPr id="8" name="Rectangle 1027"/>
          <p:cNvSpPr>
            <a:spLocks noChangeArrowheads="1"/>
          </p:cNvSpPr>
          <p:nvPr/>
        </p:nvSpPr>
        <p:spPr bwMode="auto">
          <a:xfrm>
            <a:off x="838243" y="2058128"/>
            <a:ext cx="7523400" cy="4343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a:lnSpc>
                <a:spcPct val="110000"/>
              </a:lnSpc>
              <a:spcBef>
                <a:spcPct val="20000"/>
              </a:spcBef>
              <a:buClr>
                <a:schemeClr val="tx2"/>
              </a:buClr>
              <a:buSzPct val="75000"/>
              <a:buFont typeface="Monotype Sorts" charset="0"/>
              <a:buNone/>
              <a:defRPr/>
            </a:pPr>
            <a:endParaRPr lang="en-US" sz="2800" b="1" dirty="0"/>
          </a:p>
          <a:p>
            <a:pPr>
              <a:lnSpc>
                <a:spcPct val="110000"/>
              </a:lnSpc>
              <a:spcBef>
                <a:spcPct val="20000"/>
              </a:spcBef>
              <a:buClr>
                <a:schemeClr val="tx2"/>
              </a:buClr>
              <a:buSzPct val="75000"/>
              <a:buFont typeface="Monotype Sorts" charset="0"/>
              <a:buNone/>
              <a:defRPr/>
            </a:pPr>
            <a:r>
              <a:rPr lang="en-US" sz="2800" b="1" dirty="0"/>
              <a:t>Goal: </a:t>
            </a:r>
            <a:r>
              <a:rPr lang="en-US" sz="2800" dirty="0"/>
              <a:t>learn </a:t>
            </a:r>
            <a:r>
              <a:rPr lang="en-US" sz="2800" i="1" dirty="0"/>
              <a:t>object-oriented programming (OOP)</a:t>
            </a:r>
          </a:p>
          <a:p>
            <a:pPr>
              <a:spcBef>
                <a:spcPct val="20000"/>
              </a:spcBef>
              <a:buClr>
                <a:schemeClr val="tx2"/>
              </a:buClr>
              <a:buSzPct val="75000"/>
              <a:buFont typeface="Monotype Sorts" charset="0"/>
              <a:buNone/>
              <a:defRPr/>
            </a:pPr>
            <a:endParaRPr lang="en-US" b="1" dirty="0"/>
          </a:p>
          <a:p>
            <a:pPr>
              <a:spcBef>
                <a:spcPct val="20000"/>
              </a:spcBef>
              <a:buClr>
                <a:schemeClr val="tx2"/>
              </a:buClr>
              <a:buSzPct val="75000"/>
              <a:buFont typeface="Monotype Sorts" charset="0"/>
              <a:buNone/>
              <a:defRPr/>
            </a:pPr>
            <a:r>
              <a:rPr lang="en-US" b="1" dirty="0" err="1"/>
              <a:t>Subgoals</a:t>
            </a:r>
            <a:r>
              <a:rPr lang="en-US" b="1" dirty="0"/>
              <a:t>: learn seven important industry skills			Weeks</a:t>
            </a:r>
          </a:p>
          <a:p>
            <a:pPr marL="342900" indent="-342900">
              <a:spcBef>
                <a:spcPct val="20000"/>
              </a:spcBef>
              <a:buClr>
                <a:schemeClr val="tx2"/>
              </a:buClr>
              <a:buSzPct val="75000"/>
              <a:buFont typeface="+mj-lt"/>
              <a:buAutoNum type="arabicPeriod"/>
              <a:defRPr/>
            </a:pPr>
            <a:r>
              <a:rPr lang="en-US" dirty="0"/>
              <a:t>Java (the #1 object-oriented programming language)		1-15</a:t>
            </a:r>
          </a:p>
          <a:p>
            <a:pPr marL="342900" indent="-342900">
              <a:spcBef>
                <a:spcPct val="20000"/>
              </a:spcBef>
              <a:buClr>
                <a:schemeClr val="tx2"/>
              </a:buClr>
              <a:buSzPct val="75000"/>
              <a:buFont typeface="+mj-lt"/>
              <a:buAutoNum type="arabicPeriod"/>
              <a:defRPr/>
            </a:pPr>
            <a:r>
              <a:rPr lang="en-US" dirty="0"/>
              <a:t>IntelliJ IDEA: a modern IDE for Java				1-13</a:t>
            </a:r>
          </a:p>
          <a:p>
            <a:pPr marL="342900" indent="-342900">
              <a:spcBef>
                <a:spcPct val="20000"/>
              </a:spcBef>
              <a:buClr>
                <a:schemeClr val="tx2"/>
              </a:buClr>
              <a:buSzPct val="75000"/>
              <a:buFont typeface="+mj-lt"/>
              <a:buAutoNum type="arabicPeriod"/>
              <a:defRPr/>
            </a:pPr>
            <a:r>
              <a:rPr lang="en-US" i="1" dirty="0"/>
              <a:t>Unit testing </a:t>
            </a:r>
            <a:r>
              <a:rPr lang="en-US" dirty="0"/>
              <a:t>and </a:t>
            </a:r>
            <a:r>
              <a:rPr lang="en-US" i="1" dirty="0"/>
              <a:t>test-driven development </a:t>
            </a:r>
            <a:r>
              <a:rPr lang="en-US" dirty="0"/>
              <a:t>(TDD)		3-12</a:t>
            </a:r>
          </a:p>
          <a:p>
            <a:pPr marL="342900" indent="-342900">
              <a:spcBef>
                <a:spcPct val="20000"/>
              </a:spcBef>
              <a:buClr>
                <a:schemeClr val="tx2"/>
              </a:buClr>
              <a:buSzPct val="75000"/>
              <a:buFont typeface="+mj-lt"/>
              <a:buAutoNum type="arabicPeriod"/>
              <a:defRPr/>
            </a:pPr>
            <a:r>
              <a:rPr lang="en-US" i="1" dirty="0"/>
              <a:t>Event-driven programming </a:t>
            </a:r>
            <a:r>
              <a:rPr lang="en-US" dirty="0"/>
              <a:t>for GUI development		5-13</a:t>
            </a:r>
          </a:p>
          <a:p>
            <a:pPr marL="342900" indent="-342900">
              <a:spcBef>
                <a:spcPct val="20000"/>
              </a:spcBef>
              <a:buClr>
                <a:schemeClr val="tx2"/>
              </a:buClr>
              <a:buSzPct val="75000"/>
              <a:buFont typeface="+mj-lt"/>
              <a:buAutoNum type="arabicPeriod"/>
              <a:defRPr/>
            </a:pPr>
            <a:r>
              <a:rPr lang="en-US" i="1" dirty="0"/>
              <a:t>Pair-programming and team skills				</a:t>
            </a:r>
            <a:r>
              <a:rPr lang="en-US" dirty="0"/>
              <a:t>1-8</a:t>
            </a:r>
          </a:p>
          <a:p>
            <a:pPr marL="342900" indent="-342900">
              <a:spcBef>
                <a:spcPct val="20000"/>
              </a:spcBef>
              <a:buClr>
                <a:schemeClr val="tx2"/>
              </a:buClr>
              <a:buSzPct val="75000"/>
              <a:buFont typeface="+mj-lt"/>
              <a:buAutoNum type="arabicPeriod"/>
              <a:defRPr/>
            </a:pPr>
            <a:r>
              <a:rPr lang="en-US" dirty="0"/>
              <a:t>Distributed source-code version control (</a:t>
            </a:r>
            <a:r>
              <a:rPr lang="en-US" dirty="0" err="1"/>
              <a:t>git</a:t>
            </a:r>
            <a:r>
              <a:rPr lang="en-US" dirty="0"/>
              <a:t>)			2-13</a:t>
            </a:r>
          </a:p>
          <a:p>
            <a:pPr marL="342900" indent="-342900">
              <a:spcBef>
                <a:spcPct val="20000"/>
              </a:spcBef>
              <a:buClr>
                <a:schemeClr val="tx2"/>
              </a:buClr>
              <a:buSzPct val="75000"/>
              <a:buFont typeface="+mj-lt"/>
              <a:buAutoNum type="arabicPeriod"/>
              <a:defRPr/>
            </a:pPr>
            <a:r>
              <a:rPr lang="en-US" i="1" dirty="0"/>
              <a:t>Self-learning skills</a:t>
            </a:r>
            <a:r>
              <a:rPr lang="en-US" dirty="0"/>
              <a:t>					1-13</a:t>
            </a:r>
          </a:p>
          <a:p>
            <a:pPr marL="342900" indent="-342900">
              <a:spcBef>
                <a:spcPct val="20000"/>
              </a:spcBef>
              <a:buClr>
                <a:schemeClr val="tx2"/>
              </a:buClr>
              <a:buSzPct val="75000"/>
              <a:buFont typeface="Arial"/>
              <a:buChar char="•"/>
              <a:defRPr/>
            </a:pPr>
            <a:endParaRPr lang="en-US" dirty="0"/>
          </a:p>
          <a:p>
            <a:pPr marL="342900" indent="-342900">
              <a:spcBef>
                <a:spcPct val="20000"/>
              </a:spcBef>
              <a:buClr>
                <a:schemeClr val="tx2"/>
              </a:buClr>
              <a:buSzPct val="75000"/>
              <a:buFont typeface="Arial"/>
              <a:buChar char="•"/>
              <a:defRPr/>
            </a:pPr>
            <a:endParaRPr lang="en-US" dirty="0"/>
          </a:p>
        </p:txBody>
      </p:sp>
      <p:pic>
        <p:nvPicPr>
          <p:cNvPr id="4" name="Picture 3" descr="Screen Shot 2015-07-28 at 3.24.1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799" y="2876232"/>
            <a:ext cx="1371600" cy="1682354"/>
          </a:xfrm>
          <a:prstGeom prst="rect">
            <a:avLst/>
          </a:prstGeom>
        </p:spPr>
      </p:pic>
      <p:pic>
        <p:nvPicPr>
          <p:cNvPr id="3" name="Picture 2">
            <a:extLst>
              <a:ext uri="{FF2B5EF4-FFF2-40B4-BE49-F238E27FC236}">
                <a16:creationId xmlns:a16="http://schemas.microsoft.com/office/drawing/2014/main" id="{67377267-FFCA-B141-8D59-B957A6652625}"/>
              </a:ext>
            </a:extLst>
          </p:cNvPr>
          <p:cNvPicPr>
            <a:picLocks noChangeAspect="1"/>
          </p:cNvPicPr>
          <p:nvPr/>
        </p:nvPicPr>
        <p:blipFill>
          <a:blip r:embed="rId4"/>
          <a:stretch>
            <a:fillRect/>
          </a:stretch>
        </p:blipFill>
        <p:spPr>
          <a:xfrm>
            <a:off x="10134599" y="3449633"/>
            <a:ext cx="1772956" cy="2217906"/>
          </a:xfrm>
          <a:prstGeom prst="rect">
            <a:avLst/>
          </a:prstGeom>
        </p:spPr>
      </p:pic>
      <p:sp>
        <p:nvSpPr>
          <p:cNvPr id="5" name="TextBox 4">
            <a:extLst>
              <a:ext uri="{FF2B5EF4-FFF2-40B4-BE49-F238E27FC236}">
                <a16:creationId xmlns:a16="http://schemas.microsoft.com/office/drawing/2014/main" id="{BE2A0899-1A7E-2F48-BF56-6503D68CEA9A}"/>
              </a:ext>
            </a:extLst>
          </p:cNvPr>
          <p:cNvSpPr txBox="1"/>
          <p:nvPr/>
        </p:nvSpPr>
        <p:spPr>
          <a:xfrm>
            <a:off x="8264998" y="4265813"/>
            <a:ext cx="1260089" cy="369332"/>
          </a:xfrm>
          <a:prstGeom prst="rect">
            <a:avLst/>
          </a:prstGeom>
          <a:noFill/>
        </p:spPr>
        <p:txBody>
          <a:bodyPr wrap="none" rtlCol="0">
            <a:spAutoFit/>
          </a:bodyPr>
          <a:lstStyle/>
          <a:p>
            <a:r>
              <a:rPr lang="en-US" dirty="0"/>
              <a:t>10</a:t>
            </a:r>
            <a:r>
              <a:rPr lang="en-US" baseline="30000" dirty="0"/>
              <a:t>th</a:t>
            </a:r>
            <a:r>
              <a:rPr lang="en-US" dirty="0"/>
              <a:t> Edition</a:t>
            </a:r>
          </a:p>
        </p:txBody>
      </p:sp>
      <p:sp>
        <p:nvSpPr>
          <p:cNvPr id="11" name="TextBox 10">
            <a:extLst>
              <a:ext uri="{FF2B5EF4-FFF2-40B4-BE49-F238E27FC236}">
                <a16:creationId xmlns:a16="http://schemas.microsoft.com/office/drawing/2014/main" id="{00E42D11-B807-FD40-B5EB-511F584E6240}"/>
              </a:ext>
            </a:extLst>
          </p:cNvPr>
          <p:cNvSpPr txBox="1"/>
          <p:nvPr/>
        </p:nvSpPr>
        <p:spPr>
          <a:xfrm>
            <a:off x="8895043" y="5395171"/>
            <a:ext cx="1260089" cy="369332"/>
          </a:xfrm>
          <a:prstGeom prst="rect">
            <a:avLst/>
          </a:prstGeom>
          <a:noFill/>
        </p:spPr>
        <p:txBody>
          <a:bodyPr wrap="none" rtlCol="0">
            <a:spAutoFit/>
          </a:bodyPr>
          <a:lstStyle/>
          <a:p>
            <a:r>
              <a:rPr lang="en-US" dirty="0"/>
              <a:t>11</a:t>
            </a:r>
            <a:r>
              <a:rPr lang="en-US" baseline="30000" dirty="0"/>
              <a:t>th</a:t>
            </a:r>
            <a:r>
              <a:rPr lang="en-US" dirty="0"/>
              <a:t> Edition</a:t>
            </a:r>
          </a:p>
        </p:txBody>
      </p:sp>
      <p:pic>
        <p:nvPicPr>
          <p:cNvPr id="10" name="Picture 9">
            <a:extLst>
              <a:ext uri="{FF2B5EF4-FFF2-40B4-BE49-F238E27FC236}">
                <a16:creationId xmlns:a16="http://schemas.microsoft.com/office/drawing/2014/main" id="{080C852E-4324-BD41-9FF6-01939E1AD8E0}"/>
              </a:ext>
            </a:extLst>
          </p:cNvPr>
          <p:cNvPicPr>
            <a:picLocks noChangeAspect="1"/>
          </p:cNvPicPr>
          <p:nvPr/>
        </p:nvPicPr>
        <p:blipFill>
          <a:blip r:embed="rId5"/>
          <a:stretch>
            <a:fillRect/>
          </a:stretch>
        </p:blipFill>
        <p:spPr>
          <a:xfrm>
            <a:off x="0" y="1744"/>
            <a:ext cx="12192000" cy="2056384"/>
          </a:xfrm>
          <a:prstGeom prst="rect">
            <a:avLst/>
          </a:prstGeom>
        </p:spPr>
      </p:pic>
    </p:spTree>
    <p:extLst>
      <p:ext uri="{BB962C8B-B14F-4D97-AF65-F5344CB8AC3E}">
        <p14:creationId xmlns:p14="http://schemas.microsoft.com/office/powerpoint/2010/main" val="568745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p:cNvSpPr>
            <a:spLocks noGrp="1"/>
          </p:cNvSpPr>
          <p:nvPr>
            <p:ph type="sldNum" sz="quarter" idx="1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6pPr>
            <a:lvl7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7pPr>
            <a:lvl8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8pPr>
            <a:lvl9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9pPr>
          </a:lstStyle>
          <a:p>
            <a:pPr>
              <a:defRPr/>
            </a:pPr>
            <a:fld id="{B93B8B72-5843-8647-A362-ECBF8BCCC0AA}" type="slidenum">
              <a:rPr lang="en-US" sz="1400"/>
              <a:pPr>
                <a:defRPr/>
              </a:pPr>
              <a:t>30</a:t>
            </a:fld>
            <a:endParaRPr lang="en-US" sz="1400"/>
          </a:p>
        </p:txBody>
      </p:sp>
      <p:sp>
        <p:nvSpPr>
          <p:cNvPr id="60419" name="Rectangle 2"/>
          <p:cNvSpPr>
            <a:spLocks noGrp="1" noChangeArrowheads="1"/>
          </p:cNvSpPr>
          <p:nvPr>
            <p:ph type="title"/>
          </p:nvPr>
        </p:nvSpPr>
        <p:spPr>
          <a:xfrm>
            <a:off x="2209800" y="152400"/>
            <a:ext cx="7772400" cy="533400"/>
          </a:xfrm>
        </p:spPr>
        <p:txBody>
          <a:bodyPr>
            <a:normAutofit fontScale="90000"/>
          </a:bodyPr>
          <a:lstStyle/>
          <a:p>
            <a:pPr>
              <a:defRPr/>
            </a:pPr>
            <a:r>
              <a:rPr lang="en-US">
                <a:latin typeface="Times New Roman" charset="0"/>
                <a:cs typeface="+mj-cs"/>
              </a:rPr>
              <a:t>Blocks</a:t>
            </a:r>
          </a:p>
        </p:txBody>
      </p:sp>
      <p:sp>
        <p:nvSpPr>
          <p:cNvPr id="60420" name="Rectangle 3"/>
          <p:cNvSpPr>
            <a:spLocks noChangeArrowheads="1"/>
          </p:cNvSpPr>
          <p:nvPr/>
        </p:nvSpPr>
        <p:spPr bwMode="auto">
          <a:xfrm>
            <a:off x="3551238" y="1795463"/>
            <a:ext cx="9144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p>
        </p:txBody>
      </p:sp>
      <p:sp>
        <p:nvSpPr>
          <p:cNvPr id="60421" name="Rectangle 5"/>
          <p:cNvSpPr>
            <a:spLocks noChangeArrowheads="1"/>
          </p:cNvSpPr>
          <p:nvPr/>
        </p:nvSpPr>
        <p:spPr bwMode="auto">
          <a:xfrm>
            <a:off x="3467100" y="1882775"/>
            <a:ext cx="9144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p>
        </p:txBody>
      </p:sp>
      <p:sp>
        <p:nvSpPr>
          <p:cNvPr id="60422" name="Rectangle 6"/>
          <p:cNvSpPr>
            <a:spLocks noChangeArrowheads="1"/>
          </p:cNvSpPr>
          <p:nvPr/>
        </p:nvSpPr>
        <p:spPr bwMode="auto">
          <a:xfrm>
            <a:off x="3467100" y="2182813"/>
            <a:ext cx="9144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p>
        </p:txBody>
      </p:sp>
      <p:sp>
        <p:nvSpPr>
          <p:cNvPr id="60423" name="Rectangle 7"/>
          <p:cNvSpPr>
            <a:spLocks noChangeArrowheads="1"/>
          </p:cNvSpPr>
          <p:nvPr/>
        </p:nvSpPr>
        <p:spPr bwMode="auto">
          <a:xfrm>
            <a:off x="3962400" y="1981200"/>
            <a:ext cx="9144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p>
        </p:txBody>
      </p:sp>
      <p:sp>
        <p:nvSpPr>
          <p:cNvPr id="60424" name="Rectangle 8"/>
          <p:cNvSpPr>
            <a:spLocks noChangeArrowheads="1"/>
          </p:cNvSpPr>
          <p:nvPr/>
        </p:nvSpPr>
        <p:spPr bwMode="auto">
          <a:xfrm>
            <a:off x="4179888" y="1428750"/>
            <a:ext cx="9144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p>
        </p:txBody>
      </p:sp>
      <p:sp>
        <p:nvSpPr>
          <p:cNvPr id="60425" name="Rectangle 9"/>
          <p:cNvSpPr>
            <a:spLocks noChangeArrowheads="1"/>
          </p:cNvSpPr>
          <p:nvPr/>
        </p:nvSpPr>
        <p:spPr bwMode="auto">
          <a:xfrm>
            <a:off x="4267200" y="2324100"/>
            <a:ext cx="9144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p>
        </p:txBody>
      </p:sp>
      <p:sp>
        <p:nvSpPr>
          <p:cNvPr id="60426" name="Rectangle 12"/>
          <p:cNvSpPr>
            <a:spLocks noChangeArrowheads="1"/>
          </p:cNvSpPr>
          <p:nvPr/>
        </p:nvSpPr>
        <p:spPr bwMode="auto">
          <a:xfrm>
            <a:off x="3924300" y="2705100"/>
            <a:ext cx="9144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p>
        </p:txBody>
      </p:sp>
      <p:sp>
        <p:nvSpPr>
          <p:cNvPr id="60427" name="Text Box 14"/>
          <p:cNvSpPr txBox="1">
            <a:spLocks noChangeArrowheads="1"/>
          </p:cNvSpPr>
          <p:nvPr/>
        </p:nvSpPr>
        <p:spPr bwMode="auto">
          <a:xfrm>
            <a:off x="1752600" y="1066801"/>
            <a:ext cx="8686800" cy="1158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6pPr>
            <a:lvl7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7pPr>
            <a:lvl8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8pPr>
            <a:lvl9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9pPr>
          </a:lstStyle>
          <a:p>
            <a:pPr>
              <a:spcBef>
                <a:spcPct val="50000"/>
              </a:spcBef>
              <a:defRPr/>
            </a:pPr>
            <a:r>
              <a:rPr lang="en-US" sz="3000"/>
              <a:t>A pair of braces in a program forms a block that groups components of a program.</a:t>
            </a:r>
            <a:r>
              <a:rPr lang="en-US" sz="4000">
                <a:solidFill>
                  <a:schemeClr val="tx2"/>
                </a:solidFill>
                <a:latin typeface="Courier" charset="0"/>
                <a:cs typeface="Times New Roman" charset="0"/>
              </a:rPr>
              <a:t> </a:t>
            </a:r>
          </a:p>
        </p:txBody>
      </p:sp>
      <p:sp>
        <p:nvSpPr>
          <p:cNvPr id="60428" name="Rectangle 16"/>
          <p:cNvSpPr>
            <a:spLocks noChangeArrowheads="1"/>
          </p:cNvSpPr>
          <p:nvPr/>
        </p:nvSpPr>
        <p:spPr bwMode="auto">
          <a:xfrm>
            <a:off x="3924300" y="2971800"/>
            <a:ext cx="9144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p>
        </p:txBody>
      </p:sp>
      <p:graphicFrame>
        <p:nvGraphicFramePr>
          <p:cNvPr id="62476" name="Object 15"/>
          <p:cNvGraphicFramePr>
            <a:graphicFrameLocks noChangeAspect="1"/>
          </p:cNvGraphicFramePr>
          <p:nvPr/>
        </p:nvGraphicFramePr>
        <p:xfrm>
          <a:off x="990600" y="3276601"/>
          <a:ext cx="9677400" cy="2036763"/>
        </p:xfrm>
        <a:graphic>
          <a:graphicData uri="http://schemas.openxmlformats.org/presentationml/2006/ole">
            <mc:AlternateContent xmlns:mc="http://schemas.openxmlformats.org/markup-compatibility/2006">
              <mc:Choice xmlns:v="urn:schemas-microsoft-com:vml" Requires="v">
                <p:oleObj spid="_x0000_s2049" r:id="rId3" imgW="4343400" imgH="914400" progId="Word.Picture.8">
                  <p:embed/>
                </p:oleObj>
              </mc:Choice>
              <mc:Fallback>
                <p:oleObj r:id="rId3" imgW="4343400" imgH="914400" progId="Word.Picture.8">
                  <p:embed/>
                  <p:pic>
                    <p:nvPicPr>
                      <p:cNvPr id="62476"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276601"/>
                        <a:ext cx="9677400" cy="2036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676721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p:cNvSpPr>
            <a:spLocks noGrp="1"/>
          </p:cNvSpPr>
          <p:nvPr>
            <p:ph type="sldNum" sz="quarter" idx="1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6pPr>
            <a:lvl7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7pPr>
            <a:lvl8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8pPr>
            <a:lvl9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9pPr>
          </a:lstStyle>
          <a:p>
            <a:pPr>
              <a:defRPr/>
            </a:pPr>
            <a:fld id="{9F14E650-7737-BC44-82BA-0B09E5B6ABDB}" type="slidenum">
              <a:rPr lang="en-US" sz="1400"/>
              <a:pPr>
                <a:defRPr/>
              </a:pPr>
              <a:t>31</a:t>
            </a:fld>
            <a:endParaRPr lang="en-US" sz="1400"/>
          </a:p>
        </p:txBody>
      </p:sp>
      <p:sp>
        <p:nvSpPr>
          <p:cNvPr id="61443" name="Rectangle 2"/>
          <p:cNvSpPr>
            <a:spLocks noGrp="1" noChangeArrowheads="1"/>
          </p:cNvSpPr>
          <p:nvPr>
            <p:ph type="title"/>
          </p:nvPr>
        </p:nvSpPr>
        <p:spPr>
          <a:xfrm>
            <a:off x="2209800" y="152400"/>
            <a:ext cx="7772400" cy="609600"/>
          </a:xfrm>
        </p:spPr>
        <p:txBody>
          <a:bodyPr>
            <a:normAutofit fontScale="90000"/>
          </a:bodyPr>
          <a:lstStyle/>
          <a:p>
            <a:pPr>
              <a:defRPr/>
            </a:pPr>
            <a:r>
              <a:rPr lang="en-US" sz="4000">
                <a:latin typeface="Times New Roman" charset="0"/>
              </a:rPr>
              <a:t>Special Symbols</a:t>
            </a:r>
          </a:p>
        </p:txBody>
      </p:sp>
      <p:sp>
        <p:nvSpPr>
          <p:cNvPr id="61444" name="Rectangle 6"/>
          <p:cNvSpPr>
            <a:spLocks noChangeArrowheads="1"/>
          </p:cNvSpPr>
          <p:nvPr/>
        </p:nvSpPr>
        <p:spPr bwMode="auto">
          <a:xfrm>
            <a:off x="1524001" y="232993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p>
        </p:txBody>
      </p:sp>
      <p:graphicFrame>
        <p:nvGraphicFramePr>
          <p:cNvPr id="63492" name="Object 5"/>
          <p:cNvGraphicFramePr>
            <a:graphicFrameLocks noChangeAspect="1"/>
          </p:cNvGraphicFramePr>
          <p:nvPr>
            <p:extLst/>
          </p:nvPr>
        </p:nvGraphicFramePr>
        <p:xfrm>
          <a:off x="1533144" y="1524000"/>
          <a:ext cx="9656064" cy="3352800"/>
        </p:xfrm>
        <a:graphic>
          <a:graphicData uri="http://schemas.openxmlformats.org/presentationml/2006/ole">
            <mc:AlternateContent xmlns:mc="http://schemas.openxmlformats.org/markup-compatibility/2006">
              <mc:Choice xmlns:v="urn:schemas-microsoft-com:vml" Requires="v">
                <p:oleObj spid="_x0000_s3073" name="Picture" r:id="rId4" imgW="5283200" imgH="1828800" progId="Word.Picture.8">
                  <p:embed/>
                </p:oleObj>
              </mc:Choice>
              <mc:Fallback>
                <p:oleObj name="Picture" r:id="rId4" imgW="5283200" imgH="1828800" progId="Word.Picture.8">
                  <p:embed/>
                  <p:pic>
                    <p:nvPicPr>
                      <p:cNvPr id="63492"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3144" y="1524000"/>
                        <a:ext cx="9656064" cy="3352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80795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4"/>
          <p:cNvSpPr>
            <a:spLocks noGrp="1"/>
          </p:cNvSpPr>
          <p:nvPr>
            <p:ph type="sldNum" sz="quarter" idx="1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6pPr>
            <a:lvl7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7pPr>
            <a:lvl8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8pPr>
            <a:lvl9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9pPr>
          </a:lstStyle>
          <a:p>
            <a:pPr>
              <a:defRPr/>
            </a:pPr>
            <a:fld id="{B9B16A69-F031-0C4D-B3B7-682AA7854334}" type="slidenum">
              <a:rPr lang="en-US" sz="1400"/>
              <a:pPr>
                <a:defRPr/>
              </a:pPr>
              <a:t>32</a:t>
            </a:fld>
            <a:endParaRPr lang="en-US" sz="1400"/>
          </a:p>
        </p:txBody>
      </p:sp>
      <p:sp>
        <p:nvSpPr>
          <p:cNvPr id="65538" name="Rectangle 2"/>
          <p:cNvSpPr>
            <a:spLocks noChangeArrowheads="1"/>
          </p:cNvSpPr>
          <p:nvPr/>
        </p:nvSpPr>
        <p:spPr bwMode="auto">
          <a:xfrm>
            <a:off x="1905000" y="3962400"/>
            <a:ext cx="8305800" cy="2362200"/>
          </a:xfrm>
          <a:prstGeom prst="rect">
            <a:avLst/>
          </a:prstGeom>
          <a:noFill/>
          <a:ln w="9525">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lIns="92075" tIns="46038" rIns="92075" bIns="46038"/>
          <a:lstStyle/>
          <a:p>
            <a:pPr marL="342900" indent="-342900">
              <a:spcBef>
                <a:spcPct val="20000"/>
              </a:spcBef>
              <a:buClr>
                <a:schemeClr val="tx2"/>
              </a:buClr>
              <a:buSzPct val="75000"/>
            </a:pPr>
            <a:r>
              <a:rPr lang="en-US" b="1" dirty="0">
                <a:latin typeface="Courier New" charset="0"/>
              </a:rPr>
              <a:t>// This program prints Welcome to Java! </a:t>
            </a:r>
          </a:p>
          <a:p>
            <a:pPr marL="342900" indent="-342900">
              <a:buClr>
                <a:schemeClr val="tx2"/>
              </a:buClr>
              <a:buSzPct val="75000"/>
            </a:pPr>
            <a:r>
              <a:rPr lang="en-US" b="1" dirty="0">
                <a:latin typeface="Courier New" charset="0"/>
              </a:rPr>
              <a:t>public class Welcome {	</a:t>
            </a:r>
          </a:p>
          <a:p>
            <a:pPr marL="342900" indent="-342900">
              <a:buClr>
                <a:schemeClr val="tx2"/>
              </a:buClr>
              <a:buSzPct val="75000"/>
            </a:pPr>
            <a:r>
              <a:rPr lang="en-US" b="1" dirty="0">
                <a:latin typeface="Courier New" charset="0"/>
              </a:rPr>
              <a:t>  public static void main(String[] </a:t>
            </a:r>
            <a:r>
              <a:rPr lang="en-US" b="1" dirty="0" err="1">
                <a:latin typeface="Courier New" charset="0"/>
              </a:rPr>
              <a:t>args</a:t>
            </a:r>
            <a:r>
              <a:rPr lang="en-US" b="1" dirty="0">
                <a:latin typeface="Courier New" charset="0"/>
              </a:rPr>
              <a:t>) { </a:t>
            </a:r>
          </a:p>
          <a:p>
            <a:pPr marL="342900" indent="-342900">
              <a:buClr>
                <a:schemeClr val="tx2"/>
              </a:buClr>
              <a:buSzPct val="75000"/>
            </a:pPr>
            <a:r>
              <a:rPr lang="en-US" b="1" dirty="0">
                <a:latin typeface="Courier New" charset="0"/>
              </a:rPr>
              <a:t>    </a:t>
            </a:r>
            <a:r>
              <a:rPr lang="en-US" b="1" dirty="0" err="1">
                <a:latin typeface="Courier New" charset="0"/>
              </a:rPr>
              <a:t>System.out.println</a:t>
            </a:r>
            <a:r>
              <a:rPr lang="en-US" b="1" dirty="0">
                <a:latin typeface="Courier New" charset="0"/>
              </a:rPr>
              <a:t>("Welcome to Java!");</a:t>
            </a:r>
          </a:p>
          <a:p>
            <a:pPr marL="342900" indent="-342900">
              <a:buClr>
                <a:schemeClr val="tx2"/>
              </a:buClr>
              <a:buSzPct val="75000"/>
            </a:pPr>
            <a:r>
              <a:rPr lang="en-US" b="1" dirty="0">
                <a:latin typeface="Courier New" charset="0"/>
              </a:rPr>
              <a:t>  }</a:t>
            </a:r>
          </a:p>
          <a:p>
            <a:pPr marL="342900" indent="-342900">
              <a:buClr>
                <a:schemeClr val="tx2"/>
              </a:buClr>
              <a:buSzPct val="75000"/>
            </a:pPr>
            <a:r>
              <a:rPr lang="en-US" b="1" dirty="0">
                <a:latin typeface="Courier New" charset="0"/>
              </a:rPr>
              <a:t>}</a:t>
            </a:r>
            <a:endParaRPr lang="en-US" sz="2800" b="1" dirty="0"/>
          </a:p>
        </p:txBody>
      </p:sp>
      <p:sp>
        <p:nvSpPr>
          <p:cNvPr id="62468" name="Rectangle 3"/>
          <p:cNvSpPr>
            <a:spLocks noGrp="1" noChangeArrowheads="1"/>
          </p:cNvSpPr>
          <p:nvPr>
            <p:ph type="title"/>
          </p:nvPr>
        </p:nvSpPr>
        <p:spPr/>
        <p:txBody>
          <a:bodyPr/>
          <a:lstStyle/>
          <a:p>
            <a:pPr>
              <a:defRPr/>
            </a:pPr>
            <a:r>
              <a:rPr lang="en-US">
                <a:latin typeface="Times New Roman" charset="0"/>
                <a:cs typeface="+mj-cs"/>
              </a:rPr>
              <a:t>{  … }</a:t>
            </a:r>
          </a:p>
        </p:txBody>
      </p:sp>
      <p:sp>
        <p:nvSpPr>
          <p:cNvPr id="62469" name="Rectangle 4"/>
          <p:cNvSpPr>
            <a:spLocks noChangeArrowheads="1"/>
          </p:cNvSpPr>
          <p:nvPr/>
        </p:nvSpPr>
        <p:spPr bwMode="auto">
          <a:xfrm>
            <a:off x="4793673" y="4220096"/>
            <a:ext cx="3810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62470" name="Rectangle 9"/>
          <p:cNvSpPr>
            <a:spLocks noChangeArrowheads="1"/>
          </p:cNvSpPr>
          <p:nvPr/>
        </p:nvSpPr>
        <p:spPr bwMode="auto">
          <a:xfrm>
            <a:off x="7502236" y="4488958"/>
            <a:ext cx="3810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62471" name="Rectangle 10"/>
          <p:cNvSpPr>
            <a:spLocks noChangeArrowheads="1"/>
          </p:cNvSpPr>
          <p:nvPr/>
        </p:nvSpPr>
        <p:spPr bwMode="auto">
          <a:xfrm>
            <a:off x="2095500" y="5065339"/>
            <a:ext cx="3810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62472" name="Rectangle 11"/>
          <p:cNvSpPr>
            <a:spLocks noChangeArrowheads="1"/>
          </p:cNvSpPr>
          <p:nvPr/>
        </p:nvSpPr>
        <p:spPr bwMode="auto">
          <a:xfrm>
            <a:off x="1905000" y="5424864"/>
            <a:ext cx="3810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Tree>
    <p:extLst>
      <p:ext uri="{BB962C8B-B14F-4D97-AF65-F5344CB8AC3E}">
        <p14:creationId xmlns:p14="http://schemas.microsoft.com/office/powerpoint/2010/main" val="3145403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4"/>
          <p:cNvSpPr>
            <a:spLocks noGrp="1"/>
          </p:cNvSpPr>
          <p:nvPr>
            <p:ph type="sldNum" sz="quarter" idx="1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6pPr>
            <a:lvl7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7pPr>
            <a:lvl8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8pPr>
            <a:lvl9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9pPr>
          </a:lstStyle>
          <a:p>
            <a:pPr>
              <a:defRPr/>
            </a:pPr>
            <a:fld id="{9FC0B4C0-BAED-A944-885E-3128FC6DC980}" type="slidenum">
              <a:rPr lang="en-US" sz="1400"/>
              <a:pPr>
                <a:defRPr/>
              </a:pPr>
              <a:t>33</a:t>
            </a:fld>
            <a:endParaRPr lang="en-US" sz="1400"/>
          </a:p>
        </p:txBody>
      </p:sp>
      <p:sp>
        <p:nvSpPr>
          <p:cNvPr id="66562" name="Rectangle 2"/>
          <p:cNvSpPr>
            <a:spLocks noChangeArrowheads="1"/>
          </p:cNvSpPr>
          <p:nvPr/>
        </p:nvSpPr>
        <p:spPr bwMode="auto">
          <a:xfrm>
            <a:off x="1905000" y="3962400"/>
            <a:ext cx="8305800" cy="2362200"/>
          </a:xfrm>
          <a:prstGeom prst="rect">
            <a:avLst/>
          </a:prstGeom>
          <a:noFill/>
          <a:ln w="9525">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lIns="92075" tIns="46038" rIns="92075" bIns="46038"/>
          <a:lstStyle/>
          <a:p>
            <a:pPr marL="342900" indent="-342900">
              <a:spcBef>
                <a:spcPct val="20000"/>
              </a:spcBef>
              <a:buClr>
                <a:schemeClr val="tx2"/>
              </a:buClr>
              <a:buSzPct val="75000"/>
            </a:pPr>
            <a:r>
              <a:rPr lang="en-US" b="1" dirty="0">
                <a:latin typeface="Courier New" charset="0"/>
              </a:rPr>
              <a:t>// This program prints Welcome to Java! </a:t>
            </a:r>
          </a:p>
          <a:p>
            <a:pPr marL="342900" indent="-342900">
              <a:buClr>
                <a:schemeClr val="tx2"/>
              </a:buClr>
              <a:buSzPct val="75000"/>
            </a:pPr>
            <a:r>
              <a:rPr lang="en-US" b="1" dirty="0">
                <a:latin typeface="Courier New" charset="0"/>
              </a:rPr>
              <a:t>public class Welcome {	</a:t>
            </a:r>
          </a:p>
          <a:p>
            <a:pPr marL="342900" indent="-342900">
              <a:buClr>
                <a:schemeClr val="tx2"/>
              </a:buClr>
              <a:buSzPct val="75000"/>
            </a:pPr>
            <a:r>
              <a:rPr lang="en-US" b="1" dirty="0">
                <a:latin typeface="Courier New" charset="0"/>
              </a:rPr>
              <a:t>  public static void main(String[] </a:t>
            </a:r>
            <a:r>
              <a:rPr lang="en-US" b="1" dirty="0" err="1">
                <a:latin typeface="Courier New" charset="0"/>
              </a:rPr>
              <a:t>args</a:t>
            </a:r>
            <a:r>
              <a:rPr lang="en-US" b="1" dirty="0">
                <a:latin typeface="Courier New" charset="0"/>
              </a:rPr>
              <a:t>) { </a:t>
            </a:r>
          </a:p>
          <a:p>
            <a:pPr marL="342900" indent="-342900">
              <a:buClr>
                <a:schemeClr val="tx2"/>
              </a:buClr>
              <a:buSzPct val="75000"/>
            </a:pPr>
            <a:r>
              <a:rPr lang="en-US" b="1" dirty="0">
                <a:latin typeface="Courier New" charset="0"/>
              </a:rPr>
              <a:t>    </a:t>
            </a:r>
            <a:r>
              <a:rPr lang="en-US" b="1" dirty="0" err="1">
                <a:latin typeface="Courier New" charset="0"/>
              </a:rPr>
              <a:t>System.out.println</a:t>
            </a:r>
            <a:r>
              <a:rPr lang="en-US" b="1" dirty="0">
                <a:latin typeface="Courier New" charset="0"/>
              </a:rPr>
              <a:t>("Welcome to Java!");</a:t>
            </a:r>
          </a:p>
          <a:p>
            <a:pPr marL="342900" indent="-342900">
              <a:buClr>
                <a:schemeClr val="tx2"/>
              </a:buClr>
              <a:buSzPct val="75000"/>
            </a:pPr>
            <a:r>
              <a:rPr lang="en-US" b="1" dirty="0">
                <a:latin typeface="Courier New" charset="0"/>
              </a:rPr>
              <a:t>  }</a:t>
            </a:r>
          </a:p>
          <a:p>
            <a:pPr marL="342900" indent="-342900">
              <a:buClr>
                <a:schemeClr val="tx2"/>
              </a:buClr>
              <a:buSzPct val="75000"/>
            </a:pPr>
            <a:r>
              <a:rPr lang="en-US" b="1" dirty="0">
                <a:latin typeface="Courier New" charset="0"/>
              </a:rPr>
              <a:t>}</a:t>
            </a:r>
            <a:endParaRPr lang="en-US" sz="2800" b="1" dirty="0"/>
          </a:p>
        </p:txBody>
      </p:sp>
      <p:sp>
        <p:nvSpPr>
          <p:cNvPr id="63492" name="Rectangle 3"/>
          <p:cNvSpPr>
            <a:spLocks noGrp="1" noChangeArrowheads="1"/>
          </p:cNvSpPr>
          <p:nvPr>
            <p:ph type="title"/>
          </p:nvPr>
        </p:nvSpPr>
        <p:spPr/>
        <p:txBody>
          <a:bodyPr/>
          <a:lstStyle/>
          <a:p>
            <a:pPr>
              <a:defRPr/>
            </a:pPr>
            <a:r>
              <a:rPr lang="en-US">
                <a:latin typeface="Times New Roman" charset="0"/>
                <a:cs typeface="+mj-cs"/>
              </a:rPr>
              <a:t>(  …  )</a:t>
            </a:r>
          </a:p>
        </p:txBody>
      </p:sp>
      <p:sp>
        <p:nvSpPr>
          <p:cNvPr id="63493" name="Rectangle 4"/>
          <p:cNvSpPr>
            <a:spLocks noChangeArrowheads="1"/>
          </p:cNvSpPr>
          <p:nvPr/>
        </p:nvSpPr>
        <p:spPr bwMode="auto">
          <a:xfrm>
            <a:off x="5431675" y="4538663"/>
            <a:ext cx="1524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63494" name="Rectangle 8"/>
          <p:cNvSpPr>
            <a:spLocks noChangeArrowheads="1"/>
          </p:cNvSpPr>
          <p:nvPr/>
        </p:nvSpPr>
        <p:spPr bwMode="auto">
          <a:xfrm>
            <a:off x="7315200" y="4538662"/>
            <a:ext cx="1524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63495" name="Rectangle 9"/>
          <p:cNvSpPr>
            <a:spLocks noChangeArrowheads="1"/>
          </p:cNvSpPr>
          <p:nvPr/>
        </p:nvSpPr>
        <p:spPr bwMode="auto">
          <a:xfrm>
            <a:off x="4987635" y="4792894"/>
            <a:ext cx="1524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63496" name="Rectangle 10"/>
          <p:cNvSpPr>
            <a:spLocks noChangeArrowheads="1"/>
          </p:cNvSpPr>
          <p:nvPr/>
        </p:nvSpPr>
        <p:spPr bwMode="auto">
          <a:xfrm>
            <a:off x="7582592" y="4792894"/>
            <a:ext cx="1524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Tree>
    <p:extLst>
      <p:ext uri="{BB962C8B-B14F-4D97-AF65-F5344CB8AC3E}">
        <p14:creationId xmlns:p14="http://schemas.microsoft.com/office/powerpoint/2010/main" val="15230122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4"/>
          <p:cNvSpPr>
            <a:spLocks noGrp="1"/>
          </p:cNvSpPr>
          <p:nvPr>
            <p:ph type="sldNum" sz="quarter" idx="1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6pPr>
            <a:lvl7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7pPr>
            <a:lvl8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8pPr>
            <a:lvl9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9pPr>
          </a:lstStyle>
          <a:p>
            <a:pPr>
              <a:defRPr/>
            </a:pPr>
            <a:fld id="{FBC0909B-1C0B-7A41-84E6-5168833E336E}" type="slidenum">
              <a:rPr lang="en-US" sz="1400"/>
              <a:pPr>
                <a:defRPr/>
              </a:pPr>
              <a:t>34</a:t>
            </a:fld>
            <a:endParaRPr lang="en-US" sz="1400"/>
          </a:p>
        </p:txBody>
      </p:sp>
      <p:sp>
        <p:nvSpPr>
          <p:cNvPr id="67586" name="Rectangle 2"/>
          <p:cNvSpPr>
            <a:spLocks noChangeArrowheads="1"/>
          </p:cNvSpPr>
          <p:nvPr/>
        </p:nvSpPr>
        <p:spPr bwMode="auto">
          <a:xfrm>
            <a:off x="1905000" y="3962400"/>
            <a:ext cx="8305800" cy="2362200"/>
          </a:xfrm>
          <a:prstGeom prst="rect">
            <a:avLst/>
          </a:prstGeom>
          <a:noFill/>
          <a:ln w="9525">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lIns="92075" tIns="46038" rIns="92075" bIns="46038"/>
          <a:lstStyle/>
          <a:p>
            <a:pPr marL="342900" indent="-342900">
              <a:spcBef>
                <a:spcPct val="20000"/>
              </a:spcBef>
              <a:buClr>
                <a:schemeClr val="tx2"/>
              </a:buClr>
              <a:buSzPct val="75000"/>
            </a:pPr>
            <a:r>
              <a:rPr lang="en-US" b="1">
                <a:latin typeface="Courier New" charset="0"/>
              </a:rPr>
              <a:t>// This program prints Welcome to Java! </a:t>
            </a:r>
          </a:p>
          <a:p>
            <a:pPr marL="342900" indent="-342900">
              <a:buClr>
                <a:schemeClr val="tx2"/>
              </a:buClr>
              <a:buSzPct val="75000"/>
            </a:pPr>
            <a:r>
              <a:rPr lang="en-US" b="1">
                <a:latin typeface="Courier New" charset="0"/>
              </a:rPr>
              <a:t>public class Welcome {	</a:t>
            </a:r>
          </a:p>
          <a:p>
            <a:pPr marL="342900" indent="-342900">
              <a:buClr>
                <a:schemeClr val="tx2"/>
              </a:buClr>
              <a:buSzPct val="75000"/>
            </a:pPr>
            <a:r>
              <a:rPr lang="en-US" b="1">
                <a:latin typeface="Courier New" charset="0"/>
              </a:rPr>
              <a:t>  public static void main(String[] args) { </a:t>
            </a:r>
          </a:p>
          <a:p>
            <a:pPr marL="342900" indent="-342900">
              <a:buClr>
                <a:schemeClr val="tx2"/>
              </a:buClr>
              <a:buSzPct val="75000"/>
            </a:pPr>
            <a:r>
              <a:rPr lang="en-US" b="1">
                <a:latin typeface="Courier New" charset="0"/>
              </a:rPr>
              <a:t>    System.out.println("Welcome to Java!");</a:t>
            </a:r>
          </a:p>
          <a:p>
            <a:pPr marL="342900" indent="-342900">
              <a:buClr>
                <a:schemeClr val="tx2"/>
              </a:buClr>
              <a:buSzPct val="75000"/>
            </a:pPr>
            <a:r>
              <a:rPr lang="en-US" b="1">
                <a:latin typeface="Courier New" charset="0"/>
              </a:rPr>
              <a:t>  }</a:t>
            </a:r>
          </a:p>
          <a:p>
            <a:pPr marL="342900" indent="-342900">
              <a:buClr>
                <a:schemeClr val="tx2"/>
              </a:buClr>
              <a:buSzPct val="75000"/>
            </a:pPr>
            <a:r>
              <a:rPr lang="en-US" b="1">
                <a:latin typeface="Courier New" charset="0"/>
              </a:rPr>
              <a:t>}</a:t>
            </a:r>
            <a:endParaRPr lang="en-US" sz="2800" b="1"/>
          </a:p>
        </p:txBody>
      </p:sp>
      <p:sp>
        <p:nvSpPr>
          <p:cNvPr id="64516" name="Rectangle 3"/>
          <p:cNvSpPr>
            <a:spLocks noGrp="1" noChangeArrowheads="1"/>
          </p:cNvSpPr>
          <p:nvPr>
            <p:ph type="title"/>
          </p:nvPr>
        </p:nvSpPr>
        <p:spPr/>
        <p:txBody>
          <a:bodyPr/>
          <a:lstStyle/>
          <a:p>
            <a:pPr>
              <a:defRPr/>
            </a:pPr>
            <a:r>
              <a:rPr lang="en-US">
                <a:latin typeface="Times New Roman" charset="0"/>
                <a:cs typeface="+mj-cs"/>
              </a:rPr>
              <a:t>;</a:t>
            </a:r>
          </a:p>
        </p:txBody>
      </p:sp>
      <p:sp>
        <p:nvSpPr>
          <p:cNvPr id="64517" name="Rectangle 6"/>
          <p:cNvSpPr>
            <a:spLocks noChangeArrowheads="1"/>
          </p:cNvSpPr>
          <p:nvPr/>
        </p:nvSpPr>
        <p:spPr bwMode="auto">
          <a:xfrm>
            <a:off x="7639397" y="4772025"/>
            <a:ext cx="3048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Tree>
    <p:extLst>
      <p:ext uri="{BB962C8B-B14F-4D97-AF65-F5344CB8AC3E}">
        <p14:creationId xmlns:p14="http://schemas.microsoft.com/office/powerpoint/2010/main" val="14090450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4"/>
          <p:cNvSpPr>
            <a:spLocks noGrp="1"/>
          </p:cNvSpPr>
          <p:nvPr>
            <p:ph type="sldNum" sz="quarter" idx="1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6pPr>
            <a:lvl7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7pPr>
            <a:lvl8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8pPr>
            <a:lvl9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9pPr>
          </a:lstStyle>
          <a:p>
            <a:pPr>
              <a:defRPr/>
            </a:pPr>
            <a:fld id="{50C64CB9-EA77-2440-B0BB-A806272966D7}" type="slidenum">
              <a:rPr lang="en-US" sz="1400"/>
              <a:pPr>
                <a:defRPr/>
              </a:pPr>
              <a:t>35</a:t>
            </a:fld>
            <a:endParaRPr lang="en-US" sz="1400"/>
          </a:p>
        </p:txBody>
      </p:sp>
      <p:sp>
        <p:nvSpPr>
          <p:cNvPr id="68610" name="Rectangle 2"/>
          <p:cNvSpPr>
            <a:spLocks noChangeArrowheads="1"/>
          </p:cNvSpPr>
          <p:nvPr/>
        </p:nvSpPr>
        <p:spPr bwMode="auto">
          <a:xfrm>
            <a:off x="1905000" y="3962400"/>
            <a:ext cx="8305800" cy="2362200"/>
          </a:xfrm>
          <a:prstGeom prst="rect">
            <a:avLst/>
          </a:prstGeom>
          <a:noFill/>
          <a:ln w="9525">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lIns="92075" tIns="46038" rIns="92075" bIns="46038"/>
          <a:lstStyle/>
          <a:p>
            <a:pPr marL="342900" indent="-342900">
              <a:spcBef>
                <a:spcPct val="20000"/>
              </a:spcBef>
              <a:buClr>
                <a:schemeClr val="tx2"/>
              </a:buClr>
              <a:buSzPct val="75000"/>
            </a:pPr>
            <a:r>
              <a:rPr lang="en-US" b="1">
                <a:latin typeface="Courier New" charset="0"/>
              </a:rPr>
              <a:t>// This program prints Welcome to Java! </a:t>
            </a:r>
          </a:p>
          <a:p>
            <a:pPr marL="342900" indent="-342900">
              <a:buClr>
                <a:schemeClr val="tx2"/>
              </a:buClr>
              <a:buSzPct val="75000"/>
            </a:pPr>
            <a:r>
              <a:rPr lang="en-US" b="1">
                <a:latin typeface="Courier New" charset="0"/>
              </a:rPr>
              <a:t>public class Welcome {	</a:t>
            </a:r>
          </a:p>
          <a:p>
            <a:pPr marL="342900" indent="-342900">
              <a:buClr>
                <a:schemeClr val="tx2"/>
              </a:buClr>
              <a:buSzPct val="75000"/>
            </a:pPr>
            <a:r>
              <a:rPr lang="en-US" b="1">
                <a:latin typeface="Courier New" charset="0"/>
              </a:rPr>
              <a:t>  public static void main(String[] args) { </a:t>
            </a:r>
          </a:p>
          <a:p>
            <a:pPr marL="342900" indent="-342900">
              <a:buClr>
                <a:schemeClr val="tx2"/>
              </a:buClr>
              <a:buSzPct val="75000"/>
            </a:pPr>
            <a:r>
              <a:rPr lang="en-US" b="1">
                <a:latin typeface="Courier New" charset="0"/>
              </a:rPr>
              <a:t>    System.out.println("Welcome to Java!");</a:t>
            </a:r>
          </a:p>
          <a:p>
            <a:pPr marL="342900" indent="-342900">
              <a:buClr>
                <a:schemeClr val="tx2"/>
              </a:buClr>
              <a:buSzPct val="75000"/>
            </a:pPr>
            <a:r>
              <a:rPr lang="en-US" b="1">
                <a:latin typeface="Courier New" charset="0"/>
              </a:rPr>
              <a:t>  }</a:t>
            </a:r>
          </a:p>
          <a:p>
            <a:pPr marL="342900" indent="-342900">
              <a:buClr>
                <a:schemeClr val="tx2"/>
              </a:buClr>
              <a:buSzPct val="75000"/>
            </a:pPr>
            <a:r>
              <a:rPr lang="en-US" b="1">
                <a:latin typeface="Courier New" charset="0"/>
              </a:rPr>
              <a:t>}</a:t>
            </a:r>
            <a:endParaRPr lang="en-US" sz="2800" b="1"/>
          </a:p>
        </p:txBody>
      </p:sp>
      <p:sp>
        <p:nvSpPr>
          <p:cNvPr id="65540" name="Rectangle 3"/>
          <p:cNvSpPr>
            <a:spLocks noGrp="1" noChangeArrowheads="1"/>
          </p:cNvSpPr>
          <p:nvPr>
            <p:ph type="title"/>
          </p:nvPr>
        </p:nvSpPr>
        <p:spPr/>
        <p:txBody>
          <a:bodyPr/>
          <a:lstStyle/>
          <a:p>
            <a:pPr>
              <a:defRPr/>
            </a:pPr>
            <a:r>
              <a:rPr lang="en-US">
                <a:latin typeface="Times New Roman" charset="0"/>
                <a:cs typeface="+mj-cs"/>
              </a:rPr>
              <a:t>// …</a:t>
            </a:r>
          </a:p>
        </p:txBody>
      </p:sp>
      <p:sp>
        <p:nvSpPr>
          <p:cNvPr id="65541" name="Rectangle 4"/>
          <p:cNvSpPr>
            <a:spLocks noChangeArrowheads="1"/>
          </p:cNvSpPr>
          <p:nvPr/>
        </p:nvSpPr>
        <p:spPr bwMode="auto">
          <a:xfrm>
            <a:off x="1905000" y="3934839"/>
            <a:ext cx="4572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Tree>
    <p:extLst>
      <p:ext uri="{BB962C8B-B14F-4D97-AF65-F5344CB8AC3E}">
        <p14:creationId xmlns:p14="http://schemas.microsoft.com/office/powerpoint/2010/main" val="15180134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4"/>
          <p:cNvSpPr>
            <a:spLocks noGrp="1"/>
          </p:cNvSpPr>
          <p:nvPr>
            <p:ph type="sldNum" sz="quarter" idx="1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6pPr>
            <a:lvl7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7pPr>
            <a:lvl8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8pPr>
            <a:lvl9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9pPr>
          </a:lstStyle>
          <a:p>
            <a:pPr>
              <a:defRPr/>
            </a:pPr>
            <a:fld id="{77BC1012-58DB-CA46-9867-F01B94F8514D}" type="slidenum">
              <a:rPr lang="en-US" sz="1400"/>
              <a:pPr>
                <a:defRPr/>
              </a:pPr>
              <a:t>36</a:t>
            </a:fld>
            <a:endParaRPr lang="en-US" sz="1400"/>
          </a:p>
        </p:txBody>
      </p:sp>
      <p:sp>
        <p:nvSpPr>
          <p:cNvPr id="69634" name="Rectangle 2"/>
          <p:cNvSpPr>
            <a:spLocks noChangeArrowheads="1"/>
          </p:cNvSpPr>
          <p:nvPr/>
        </p:nvSpPr>
        <p:spPr bwMode="auto">
          <a:xfrm>
            <a:off x="1905000" y="3962400"/>
            <a:ext cx="8305800" cy="2362200"/>
          </a:xfrm>
          <a:prstGeom prst="rect">
            <a:avLst/>
          </a:prstGeom>
          <a:noFill/>
          <a:ln w="9525">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lIns="92075" tIns="46038" rIns="92075" bIns="46038"/>
          <a:lstStyle/>
          <a:p>
            <a:pPr marL="342900" indent="-342900">
              <a:spcBef>
                <a:spcPct val="20000"/>
              </a:spcBef>
              <a:buClr>
                <a:schemeClr val="tx2"/>
              </a:buClr>
              <a:buSzPct val="75000"/>
            </a:pPr>
            <a:r>
              <a:rPr lang="en-US" b="1">
                <a:latin typeface="Courier New" charset="0"/>
              </a:rPr>
              <a:t>// This program prints Welcome to Java! </a:t>
            </a:r>
          </a:p>
          <a:p>
            <a:pPr marL="342900" indent="-342900">
              <a:buClr>
                <a:schemeClr val="tx2"/>
              </a:buClr>
              <a:buSzPct val="75000"/>
            </a:pPr>
            <a:r>
              <a:rPr lang="en-US" b="1">
                <a:latin typeface="Courier New" charset="0"/>
              </a:rPr>
              <a:t>public class Welcome {	</a:t>
            </a:r>
          </a:p>
          <a:p>
            <a:pPr marL="342900" indent="-342900">
              <a:buClr>
                <a:schemeClr val="tx2"/>
              </a:buClr>
              <a:buSzPct val="75000"/>
            </a:pPr>
            <a:r>
              <a:rPr lang="en-US" b="1">
                <a:latin typeface="Courier New" charset="0"/>
              </a:rPr>
              <a:t>  public static void main(String[] args) { </a:t>
            </a:r>
          </a:p>
          <a:p>
            <a:pPr marL="342900" indent="-342900">
              <a:buClr>
                <a:schemeClr val="tx2"/>
              </a:buClr>
              <a:buSzPct val="75000"/>
            </a:pPr>
            <a:r>
              <a:rPr lang="en-US" b="1">
                <a:latin typeface="Courier New" charset="0"/>
              </a:rPr>
              <a:t>    System.out.println("Welcome to Java!");</a:t>
            </a:r>
          </a:p>
          <a:p>
            <a:pPr marL="342900" indent="-342900">
              <a:buClr>
                <a:schemeClr val="tx2"/>
              </a:buClr>
              <a:buSzPct val="75000"/>
            </a:pPr>
            <a:r>
              <a:rPr lang="en-US" b="1">
                <a:latin typeface="Courier New" charset="0"/>
              </a:rPr>
              <a:t>  }</a:t>
            </a:r>
          </a:p>
          <a:p>
            <a:pPr marL="342900" indent="-342900">
              <a:buClr>
                <a:schemeClr val="tx2"/>
              </a:buClr>
              <a:buSzPct val="75000"/>
            </a:pPr>
            <a:r>
              <a:rPr lang="en-US" b="1">
                <a:latin typeface="Courier New" charset="0"/>
              </a:rPr>
              <a:t>}</a:t>
            </a:r>
            <a:endParaRPr lang="en-US" sz="2800" b="1"/>
          </a:p>
        </p:txBody>
      </p:sp>
      <p:sp>
        <p:nvSpPr>
          <p:cNvPr id="66564" name="Rectangle 3"/>
          <p:cNvSpPr>
            <a:spLocks noGrp="1" noChangeArrowheads="1"/>
          </p:cNvSpPr>
          <p:nvPr>
            <p:ph type="title"/>
          </p:nvPr>
        </p:nvSpPr>
        <p:spPr/>
        <p:txBody>
          <a:bodyPr/>
          <a:lstStyle/>
          <a:p>
            <a:pPr>
              <a:defRPr/>
            </a:pPr>
            <a:r>
              <a:rPr lang="en-US">
                <a:latin typeface="Times New Roman" charset="0"/>
                <a:cs typeface="+mj-cs"/>
              </a:rPr>
              <a:t>" … "</a:t>
            </a:r>
          </a:p>
        </p:txBody>
      </p:sp>
      <p:sp>
        <p:nvSpPr>
          <p:cNvPr id="66565" name="Rectangle 5"/>
          <p:cNvSpPr>
            <a:spLocks noChangeArrowheads="1"/>
          </p:cNvSpPr>
          <p:nvPr/>
        </p:nvSpPr>
        <p:spPr bwMode="auto">
          <a:xfrm>
            <a:off x="5074920" y="4772025"/>
            <a:ext cx="2286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66566" name="Rectangle 6"/>
          <p:cNvSpPr>
            <a:spLocks noChangeArrowheads="1"/>
          </p:cNvSpPr>
          <p:nvPr/>
        </p:nvSpPr>
        <p:spPr bwMode="auto">
          <a:xfrm>
            <a:off x="7414260" y="4772025"/>
            <a:ext cx="2286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Tree>
    <p:extLst>
      <p:ext uri="{BB962C8B-B14F-4D97-AF65-F5344CB8AC3E}">
        <p14:creationId xmlns:p14="http://schemas.microsoft.com/office/powerpoint/2010/main" val="11470841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4"/>
          <p:cNvSpPr>
            <a:spLocks noGrp="1"/>
          </p:cNvSpPr>
          <p:nvPr>
            <p:ph type="sldNum" sz="quarter" idx="1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6pPr>
            <a:lvl7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7pPr>
            <a:lvl8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8pPr>
            <a:lvl9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9pPr>
          </a:lstStyle>
          <a:p>
            <a:pPr>
              <a:defRPr/>
            </a:pPr>
            <a:fld id="{D2AF7231-58C5-8146-8BD8-32BC130406E0}" type="slidenum">
              <a:rPr lang="en-US" sz="1400"/>
              <a:pPr>
                <a:defRPr/>
              </a:pPr>
              <a:t>37</a:t>
            </a:fld>
            <a:endParaRPr lang="en-US" sz="1400"/>
          </a:p>
        </p:txBody>
      </p:sp>
      <p:sp>
        <p:nvSpPr>
          <p:cNvPr id="72707" name="Rectangle 2"/>
          <p:cNvSpPr>
            <a:spLocks noGrp="1" noChangeArrowheads="1"/>
          </p:cNvSpPr>
          <p:nvPr>
            <p:ph type="title"/>
          </p:nvPr>
        </p:nvSpPr>
        <p:spPr>
          <a:xfrm>
            <a:off x="2209800" y="0"/>
            <a:ext cx="7772400" cy="1428750"/>
          </a:xfrm>
        </p:spPr>
        <p:txBody>
          <a:bodyPr/>
          <a:lstStyle/>
          <a:p>
            <a:pPr>
              <a:defRPr/>
            </a:pPr>
            <a:r>
              <a:rPr lang="en-US">
                <a:latin typeface="Times New Roman" charset="0"/>
                <a:cs typeface="+mj-cs"/>
              </a:rPr>
              <a:t>Programming Errors</a:t>
            </a:r>
          </a:p>
        </p:txBody>
      </p:sp>
      <p:sp>
        <p:nvSpPr>
          <p:cNvPr id="72708" name="Rectangle 3"/>
          <p:cNvSpPr>
            <a:spLocks noGrp="1" noChangeArrowheads="1"/>
          </p:cNvSpPr>
          <p:nvPr>
            <p:ph type="body" idx="1"/>
          </p:nvPr>
        </p:nvSpPr>
        <p:spPr>
          <a:xfrm>
            <a:off x="2209800" y="1371600"/>
            <a:ext cx="8229600" cy="4724400"/>
          </a:xfrm>
        </p:spPr>
        <p:txBody>
          <a:bodyPr/>
          <a:lstStyle/>
          <a:p>
            <a:pPr algn="just">
              <a:defRPr/>
            </a:pPr>
            <a:r>
              <a:rPr lang="en-US" dirty="0">
                <a:latin typeface="Times New Roman" charset="0"/>
                <a:cs typeface="+mn-cs"/>
              </a:rPr>
              <a:t>Syntax Errors</a:t>
            </a:r>
          </a:p>
          <a:p>
            <a:pPr lvl="1" algn="just">
              <a:defRPr/>
            </a:pPr>
            <a:r>
              <a:rPr lang="en-US" dirty="0">
                <a:latin typeface="Times New Roman" charset="0"/>
              </a:rPr>
              <a:t>Detected by the compiler</a:t>
            </a:r>
          </a:p>
          <a:p>
            <a:pPr lvl="1" algn="just">
              <a:defRPr/>
            </a:pPr>
            <a:r>
              <a:rPr lang="en-US" dirty="0">
                <a:latin typeface="Times New Roman" charset="0"/>
              </a:rPr>
              <a:t>(</a:t>
            </a:r>
            <a:r>
              <a:rPr lang="en-US" b="1" dirty="0">
                <a:solidFill>
                  <a:srgbClr val="FF0000"/>
                </a:solidFill>
                <a:latin typeface="Times New Roman" charset="0"/>
              </a:rPr>
              <a:t>includes type errors, unlike Python)</a:t>
            </a:r>
          </a:p>
          <a:p>
            <a:pPr algn="just">
              <a:defRPr/>
            </a:pPr>
            <a:r>
              <a:rPr lang="en-US" dirty="0">
                <a:latin typeface="Times New Roman" charset="0"/>
                <a:cs typeface="+mn-cs"/>
              </a:rPr>
              <a:t>Runtime Errors</a:t>
            </a:r>
          </a:p>
          <a:p>
            <a:pPr lvl="1" algn="just">
              <a:defRPr/>
            </a:pPr>
            <a:r>
              <a:rPr lang="en-US" dirty="0">
                <a:latin typeface="Times New Roman" charset="0"/>
              </a:rPr>
              <a:t>Causes the program to abort</a:t>
            </a:r>
          </a:p>
          <a:p>
            <a:pPr lvl="1" algn="just">
              <a:defRPr/>
            </a:pPr>
            <a:r>
              <a:rPr lang="en-US" dirty="0" err="1">
                <a:latin typeface="Times New Roman" charset="0"/>
              </a:rPr>
              <a:t>eg</a:t>
            </a:r>
            <a:r>
              <a:rPr lang="en-US" dirty="0">
                <a:latin typeface="Times New Roman" charset="0"/>
              </a:rPr>
              <a:t>. divide by zero</a:t>
            </a:r>
          </a:p>
          <a:p>
            <a:pPr algn="just">
              <a:defRPr/>
            </a:pPr>
            <a:r>
              <a:rPr lang="en-US" dirty="0">
                <a:latin typeface="Times New Roman" charset="0"/>
                <a:cs typeface="+mn-cs"/>
              </a:rPr>
              <a:t>Logic Errors</a:t>
            </a:r>
          </a:p>
          <a:p>
            <a:pPr lvl="1" algn="just">
              <a:defRPr/>
            </a:pPr>
            <a:r>
              <a:rPr lang="en-US" dirty="0">
                <a:latin typeface="Times New Roman" charset="0"/>
              </a:rPr>
              <a:t>Program finishes, but produces incorrect output!</a:t>
            </a:r>
          </a:p>
        </p:txBody>
      </p:sp>
    </p:spTree>
    <p:extLst>
      <p:ext uri="{BB962C8B-B14F-4D97-AF65-F5344CB8AC3E}">
        <p14:creationId xmlns:p14="http://schemas.microsoft.com/office/powerpoint/2010/main" val="10818536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vs Java summary</a:t>
            </a:r>
          </a:p>
        </p:txBody>
      </p:sp>
      <p:sp>
        <p:nvSpPr>
          <p:cNvPr id="3" name="Content Placeholder 2"/>
          <p:cNvSpPr>
            <a:spLocks noGrp="1"/>
          </p:cNvSpPr>
          <p:nvPr>
            <p:ph idx="1"/>
          </p:nvPr>
        </p:nvSpPr>
        <p:spPr/>
        <p:txBody>
          <a:bodyPr/>
          <a:lstStyle/>
          <a:p>
            <a:r>
              <a:rPr lang="en-US" dirty="0"/>
              <a:t>Spot the differences</a:t>
            </a:r>
            <a:r>
              <a:rPr lang="is-IS" dirty="0"/>
              <a:t>…</a:t>
            </a:r>
          </a:p>
        </p:txBody>
      </p:sp>
      <p:sp>
        <p:nvSpPr>
          <p:cNvPr id="4" name="Slide Number Placeholder 3"/>
          <p:cNvSpPr>
            <a:spLocks noGrp="1"/>
          </p:cNvSpPr>
          <p:nvPr>
            <p:ph type="sldNum" sz="quarter" idx="11"/>
          </p:nvPr>
        </p:nvSpPr>
        <p:spPr/>
        <p:txBody>
          <a:bodyPr/>
          <a:lstStyle/>
          <a:p>
            <a:pPr>
              <a:defRPr/>
            </a:pPr>
            <a:fld id="{30C9D3CF-EC78-C946-9F7E-85726ECC6DAB}" type="slidenum">
              <a:rPr lang="en-US" smtClean="0"/>
              <a:pPr>
                <a:defRPr/>
              </a:pPr>
              <a:t>38</a:t>
            </a:fld>
            <a:endParaRPr lang="en-US"/>
          </a:p>
        </p:txBody>
      </p:sp>
      <p:graphicFrame>
        <p:nvGraphicFramePr>
          <p:cNvPr id="5" name="Table 4"/>
          <p:cNvGraphicFramePr>
            <a:graphicFrameLocks noGrp="1"/>
          </p:cNvGraphicFramePr>
          <p:nvPr>
            <p:extLst/>
          </p:nvPr>
        </p:nvGraphicFramePr>
        <p:xfrm>
          <a:off x="2209800" y="2286000"/>
          <a:ext cx="7924800" cy="3931920"/>
        </p:xfrm>
        <a:graphic>
          <a:graphicData uri="http://schemas.openxmlformats.org/drawingml/2006/table">
            <a:tbl>
              <a:tblPr firstRow="1" bandRow="1">
                <a:tableStyleId>{5C22544A-7EE6-4342-B048-85BDC9FD1C3A}</a:tableStyleId>
              </a:tblPr>
              <a:tblGrid>
                <a:gridCol w="39624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tblGrid>
              <a:tr h="777240">
                <a:tc>
                  <a:txBody>
                    <a:bodyPr/>
                    <a:lstStyle/>
                    <a:p>
                      <a:r>
                        <a:rPr lang="en-US" sz="3200" dirty="0">
                          <a:solidFill>
                            <a:srgbClr val="007130"/>
                          </a:solidFill>
                        </a:rPr>
                        <a:t>Python</a:t>
                      </a:r>
                    </a:p>
                  </a:txBody>
                  <a:tcPr/>
                </a:tc>
                <a:tc>
                  <a:txBody>
                    <a:bodyPr/>
                    <a:lstStyle/>
                    <a:p>
                      <a:r>
                        <a:rPr lang="en-US" sz="3200" dirty="0">
                          <a:solidFill>
                            <a:srgbClr val="002060"/>
                          </a:solidFill>
                        </a:rPr>
                        <a:t>Java</a:t>
                      </a:r>
                    </a:p>
                  </a:txBody>
                  <a:tcPr/>
                </a:tc>
                <a:extLst>
                  <a:ext uri="{0D108BD9-81ED-4DB2-BD59-A6C34878D82A}">
                    <a16:rowId xmlns:a16="http://schemas.microsoft.com/office/drawing/2014/main" val="10000"/>
                  </a:ext>
                </a:extLst>
              </a:tr>
              <a:tr h="777240">
                <a:tc>
                  <a:txBody>
                    <a:bodyPr/>
                    <a:lstStyle/>
                    <a:p>
                      <a:r>
                        <a:rPr lang="en-US" sz="2400" b="1" dirty="0" err="1">
                          <a:solidFill>
                            <a:srgbClr val="007130"/>
                          </a:solidFill>
                        </a:rPr>
                        <a:t>def</a:t>
                      </a:r>
                      <a:r>
                        <a:rPr lang="en-US" sz="2400" dirty="0">
                          <a:solidFill>
                            <a:srgbClr val="007130"/>
                          </a:solidFill>
                        </a:rPr>
                        <a:t> square(x):</a:t>
                      </a:r>
                    </a:p>
                    <a:p>
                      <a:r>
                        <a:rPr lang="en-US" sz="2400" dirty="0">
                          <a:solidFill>
                            <a:srgbClr val="007130"/>
                          </a:solidFill>
                        </a:rPr>
                        <a:t>      </a:t>
                      </a:r>
                      <a:r>
                        <a:rPr lang="en-US" sz="2400" b="1" dirty="0">
                          <a:solidFill>
                            <a:srgbClr val="007130"/>
                          </a:solidFill>
                        </a:rPr>
                        <a:t>return</a:t>
                      </a:r>
                      <a:r>
                        <a:rPr lang="en-US" sz="2400" dirty="0">
                          <a:solidFill>
                            <a:srgbClr val="007130"/>
                          </a:solidFill>
                        </a:rPr>
                        <a:t> x *</a:t>
                      </a:r>
                      <a:r>
                        <a:rPr lang="en-US" sz="2400" baseline="0" dirty="0">
                          <a:solidFill>
                            <a:srgbClr val="007130"/>
                          </a:solidFill>
                        </a:rPr>
                        <a:t> x</a:t>
                      </a:r>
                      <a:endParaRPr lang="en-US" sz="2400" dirty="0">
                        <a:solidFill>
                          <a:srgbClr val="007130"/>
                        </a:solidFill>
                      </a:endParaRPr>
                    </a:p>
                  </a:txBody>
                  <a:tcPr/>
                </a:tc>
                <a:tc>
                  <a:txBody>
                    <a:bodyPr/>
                    <a:lstStyle/>
                    <a:p>
                      <a:r>
                        <a:rPr lang="en-US" sz="2400" b="1" baseline="0" dirty="0" err="1">
                          <a:solidFill>
                            <a:srgbClr val="002060"/>
                          </a:solidFill>
                        </a:rPr>
                        <a:t>int</a:t>
                      </a:r>
                      <a:r>
                        <a:rPr lang="en-US" sz="2400" baseline="0" dirty="0">
                          <a:solidFill>
                            <a:srgbClr val="002060"/>
                          </a:solidFill>
                        </a:rPr>
                        <a:t> square( </a:t>
                      </a:r>
                      <a:r>
                        <a:rPr lang="en-US" sz="2400" b="1" baseline="0" dirty="0" err="1">
                          <a:solidFill>
                            <a:srgbClr val="002060"/>
                          </a:solidFill>
                        </a:rPr>
                        <a:t>int</a:t>
                      </a:r>
                      <a:r>
                        <a:rPr lang="en-US" sz="2400" baseline="0" dirty="0">
                          <a:solidFill>
                            <a:srgbClr val="002060"/>
                          </a:solidFill>
                        </a:rPr>
                        <a:t>  x )   {</a:t>
                      </a:r>
                    </a:p>
                    <a:p>
                      <a:r>
                        <a:rPr lang="en-US" sz="2400" baseline="0" dirty="0">
                          <a:solidFill>
                            <a:srgbClr val="002060"/>
                          </a:solidFill>
                        </a:rPr>
                        <a:t>    </a:t>
                      </a:r>
                      <a:r>
                        <a:rPr lang="en-US" sz="2400" b="1" baseline="0" dirty="0">
                          <a:solidFill>
                            <a:srgbClr val="002060"/>
                          </a:solidFill>
                        </a:rPr>
                        <a:t>return</a:t>
                      </a:r>
                      <a:r>
                        <a:rPr lang="en-US" sz="2400" baseline="0" dirty="0">
                          <a:solidFill>
                            <a:srgbClr val="002060"/>
                          </a:solidFill>
                        </a:rPr>
                        <a:t> x * x;</a:t>
                      </a:r>
                    </a:p>
                    <a:p>
                      <a:r>
                        <a:rPr lang="en-US" sz="2400" baseline="0" dirty="0">
                          <a:solidFill>
                            <a:srgbClr val="002060"/>
                          </a:solidFill>
                        </a:rPr>
                        <a:t>}</a:t>
                      </a:r>
                      <a:endParaRPr lang="en-US" sz="2400" dirty="0">
                        <a:solidFill>
                          <a:srgbClr val="002060"/>
                        </a:solidFill>
                      </a:endParaRPr>
                    </a:p>
                  </a:txBody>
                  <a:tcPr/>
                </a:tc>
                <a:extLst>
                  <a:ext uri="{0D108BD9-81ED-4DB2-BD59-A6C34878D82A}">
                    <a16:rowId xmlns:a16="http://schemas.microsoft.com/office/drawing/2014/main" val="10001"/>
                  </a:ext>
                </a:extLst>
              </a:tr>
              <a:tr h="777240">
                <a:tc>
                  <a:txBody>
                    <a:bodyPr/>
                    <a:lstStyle/>
                    <a:p>
                      <a:r>
                        <a:rPr lang="en-US" sz="2400" dirty="0">
                          <a:solidFill>
                            <a:srgbClr val="007130"/>
                          </a:solidFill>
                        </a:rPr>
                        <a:t>sum </a:t>
                      </a:r>
                      <a:r>
                        <a:rPr lang="en-US" sz="2400" baseline="0" dirty="0">
                          <a:solidFill>
                            <a:srgbClr val="007130"/>
                          </a:solidFill>
                        </a:rPr>
                        <a:t>= 0</a:t>
                      </a:r>
                      <a:endParaRPr lang="en-US" sz="2400" dirty="0">
                        <a:solidFill>
                          <a:srgbClr val="007130"/>
                        </a:solidFill>
                      </a:endParaRPr>
                    </a:p>
                  </a:txBody>
                  <a:tcPr/>
                </a:tc>
                <a:tc>
                  <a:txBody>
                    <a:bodyPr/>
                    <a:lstStyle/>
                    <a:p>
                      <a:r>
                        <a:rPr lang="en-US" sz="2400" b="1" dirty="0" err="1">
                          <a:solidFill>
                            <a:srgbClr val="002060"/>
                          </a:solidFill>
                        </a:rPr>
                        <a:t>int</a:t>
                      </a:r>
                      <a:r>
                        <a:rPr lang="en-US" sz="2400" b="1" dirty="0">
                          <a:solidFill>
                            <a:srgbClr val="002060"/>
                          </a:solidFill>
                        </a:rPr>
                        <a:t> </a:t>
                      </a:r>
                      <a:r>
                        <a:rPr lang="en-US" sz="2400" dirty="0">
                          <a:solidFill>
                            <a:srgbClr val="002060"/>
                          </a:solidFill>
                        </a:rPr>
                        <a:t>sum = 0  ;  </a:t>
                      </a:r>
                    </a:p>
                  </a:txBody>
                  <a:tcPr/>
                </a:tc>
                <a:extLst>
                  <a:ext uri="{0D108BD9-81ED-4DB2-BD59-A6C34878D82A}">
                    <a16:rowId xmlns:a16="http://schemas.microsoft.com/office/drawing/2014/main" val="10002"/>
                  </a:ext>
                </a:extLst>
              </a:tr>
              <a:tr h="777240">
                <a:tc>
                  <a:txBody>
                    <a:bodyPr/>
                    <a:lstStyle/>
                    <a:p>
                      <a:r>
                        <a:rPr lang="en-US" sz="2400" b="1" dirty="0">
                          <a:solidFill>
                            <a:srgbClr val="007130"/>
                          </a:solidFill>
                        </a:rPr>
                        <a:t>for</a:t>
                      </a:r>
                      <a:r>
                        <a:rPr lang="en-US" sz="2400" baseline="0" dirty="0">
                          <a:solidFill>
                            <a:srgbClr val="007130"/>
                          </a:solidFill>
                        </a:rPr>
                        <a:t> </a:t>
                      </a:r>
                      <a:r>
                        <a:rPr lang="en-US" sz="2400" baseline="0" dirty="0" err="1">
                          <a:solidFill>
                            <a:srgbClr val="007130"/>
                          </a:solidFill>
                        </a:rPr>
                        <a:t>i</a:t>
                      </a:r>
                      <a:r>
                        <a:rPr lang="en-US" sz="2400" baseline="0" dirty="0">
                          <a:solidFill>
                            <a:srgbClr val="007130"/>
                          </a:solidFill>
                        </a:rPr>
                        <a:t> </a:t>
                      </a:r>
                      <a:r>
                        <a:rPr lang="en-US" sz="2400" b="1" baseline="0" dirty="0">
                          <a:solidFill>
                            <a:srgbClr val="007130"/>
                          </a:solidFill>
                        </a:rPr>
                        <a:t>in</a:t>
                      </a:r>
                      <a:r>
                        <a:rPr lang="en-US" sz="2400" baseline="0" dirty="0">
                          <a:solidFill>
                            <a:srgbClr val="007130"/>
                          </a:solidFill>
                        </a:rPr>
                        <a:t> range(0, 10):</a:t>
                      </a:r>
                    </a:p>
                    <a:p>
                      <a:r>
                        <a:rPr lang="en-US" sz="2400" baseline="0" dirty="0">
                          <a:solidFill>
                            <a:srgbClr val="007130"/>
                          </a:solidFill>
                        </a:rPr>
                        <a:t>       sum += square(</a:t>
                      </a:r>
                      <a:r>
                        <a:rPr lang="en-US" sz="2400" baseline="0" dirty="0" err="1">
                          <a:solidFill>
                            <a:srgbClr val="007130"/>
                          </a:solidFill>
                        </a:rPr>
                        <a:t>i</a:t>
                      </a:r>
                      <a:r>
                        <a:rPr lang="en-US" sz="2400" baseline="0" dirty="0">
                          <a:solidFill>
                            <a:srgbClr val="007130"/>
                          </a:solidFill>
                        </a:rPr>
                        <a:t>)</a:t>
                      </a:r>
                      <a:endParaRPr lang="en-US" sz="2400" dirty="0">
                        <a:solidFill>
                          <a:srgbClr val="007130"/>
                        </a:solidFill>
                      </a:endParaRPr>
                    </a:p>
                  </a:txBody>
                  <a:tcPr/>
                </a:tc>
                <a:tc>
                  <a:txBody>
                    <a:bodyPr/>
                    <a:lstStyle/>
                    <a:p>
                      <a:r>
                        <a:rPr lang="en-US" sz="2400" b="1" dirty="0">
                          <a:solidFill>
                            <a:srgbClr val="002060"/>
                          </a:solidFill>
                        </a:rPr>
                        <a:t>for</a:t>
                      </a:r>
                      <a:r>
                        <a:rPr lang="en-US" sz="2400" dirty="0">
                          <a:solidFill>
                            <a:srgbClr val="002060"/>
                          </a:solidFill>
                        </a:rPr>
                        <a:t> (</a:t>
                      </a:r>
                      <a:r>
                        <a:rPr lang="en-US" sz="2400" b="1" dirty="0" err="1">
                          <a:solidFill>
                            <a:srgbClr val="002060"/>
                          </a:solidFill>
                        </a:rPr>
                        <a:t>int</a:t>
                      </a:r>
                      <a:r>
                        <a:rPr lang="en-US" sz="2400" baseline="0" dirty="0">
                          <a:solidFill>
                            <a:srgbClr val="002060"/>
                          </a:solidFill>
                        </a:rPr>
                        <a:t> </a:t>
                      </a:r>
                      <a:r>
                        <a:rPr lang="en-US" sz="2400" baseline="0" dirty="0" err="1">
                          <a:solidFill>
                            <a:srgbClr val="002060"/>
                          </a:solidFill>
                        </a:rPr>
                        <a:t>i</a:t>
                      </a:r>
                      <a:r>
                        <a:rPr lang="en-US" sz="2400" baseline="0" dirty="0">
                          <a:solidFill>
                            <a:srgbClr val="002060"/>
                          </a:solidFill>
                        </a:rPr>
                        <a:t> = 0; </a:t>
                      </a:r>
                      <a:r>
                        <a:rPr lang="en-US" sz="2400" baseline="0" dirty="0" err="1">
                          <a:solidFill>
                            <a:srgbClr val="002060"/>
                          </a:solidFill>
                        </a:rPr>
                        <a:t>i</a:t>
                      </a:r>
                      <a:r>
                        <a:rPr lang="en-US" sz="2400" baseline="0" dirty="0">
                          <a:solidFill>
                            <a:srgbClr val="002060"/>
                          </a:solidFill>
                        </a:rPr>
                        <a:t> &lt; 10; </a:t>
                      </a:r>
                      <a:r>
                        <a:rPr lang="en-US" sz="2400" baseline="0" dirty="0" err="1">
                          <a:solidFill>
                            <a:srgbClr val="002060"/>
                          </a:solidFill>
                        </a:rPr>
                        <a:t>i</a:t>
                      </a:r>
                      <a:r>
                        <a:rPr lang="en-US" sz="2400" baseline="0" dirty="0">
                          <a:solidFill>
                            <a:srgbClr val="002060"/>
                          </a:solidFill>
                        </a:rPr>
                        <a:t>++)   {</a:t>
                      </a:r>
                    </a:p>
                    <a:p>
                      <a:r>
                        <a:rPr lang="en-US" sz="2400" baseline="0" dirty="0">
                          <a:solidFill>
                            <a:srgbClr val="002060"/>
                          </a:solidFill>
                        </a:rPr>
                        <a:t>    sum += square(</a:t>
                      </a:r>
                      <a:r>
                        <a:rPr lang="en-US" sz="2400" baseline="0" dirty="0" err="1">
                          <a:solidFill>
                            <a:srgbClr val="002060"/>
                          </a:solidFill>
                        </a:rPr>
                        <a:t>i</a:t>
                      </a:r>
                      <a:r>
                        <a:rPr lang="en-US" sz="2400" baseline="0" dirty="0">
                          <a:solidFill>
                            <a:srgbClr val="002060"/>
                          </a:solidFill>
                        </a:rPr>
                        <a:t>) ;</a:t>
                      </a:r>
                    </a:p>
                    <a:p>
                      <a:r>
                        <a:rPr lang="en-US" sz="2400" baseline="0" dirty="0">
                          <a:solidFill>
                            <a:srgbClr val="002060"/>
                          </a:solidFill>
                        </a:rPr>
                        <a:t>}</a:t>
                      </a:r>
                      <a:endParaRPr lang="en-US" sz="2400" dirty="0">
                        <a:solidFill>
                          <a:srgbClr val="002060"/>
                        </a:solidFill>
                      </a:endParaRPr>
                    </a:p>
                  </a:txBody>
                  <a:tcPr/>
                </a:tc>
                <a:extLst>
                  <a:ext uri="{0D108BD9-81ED-4DB2-BD59-A6C34878D82A}">
                    <a16:rowId xmlns:a16="http://schemas.microsoft.com/office/drawing/2014/main" val="10003"/>
                  </a:ext>
                </a:extLst>
              </a:tr>
            </a:tbl>
          </a:graphicData>
        </a:graphic>
      </p:graphicFrame>
      <p:sp>
        <p:nvSpPr>
          <p:cNvPr id="6" name="Oval 5"/>
          <p:cNvSpPr/>
          <p:nvPr/>
        </p:nvSpPr>
        <p:spPr bwMode="auto">
          <a:xfrm>
            <a:off x="6149715" y="3082291"/>
            <a:ext cx="517786" cy="466631"/>
          </a:xfrm>
          <a:prstGeom prst="ellipse">
            <a:avLst/>
          </a:prstGeom>
          <a:noFill/>
          <a:ln w="12700" cap="flat" cmpd="sng" algn="ctr">
            <a:solidFill>
              <a:srgbClr val="FF0000"/>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latin typeface="Times New Roman" panose="02020603050405020304" pitchFamily="18" charset="0"/>
            </a:endParaRPr>
          </a:p>
        </p:txBody>
      </p:sp>
      <p:sp>
        <p:nvSpPr>
          <p:cNvPr id="7" name="Oval 6"/>
          <p:cNvSpPr/>
          <p:nvPr/>
        </p:nvSpPr>
        <p:spPr bwMode="auto">
          <a:xfrm>
            <a:off x="6096000" y="5772150"/>
            <a:ext cx="533400" cy="457200"/>
          </a:xfrm>
          <a:prstGeom prst="ellipse">
            <a:avLst/>
          </a:prstGeom>
          <a:noFill/>
          <a:ln w="12700" cap="flat" cmpd="sng" algn="ctr">
            <a:solidFill>
              <a:srgbClr val="FF0000"/>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latin typeface="Times New Roman" panose="02020603050405020304" pitchFamily="18" charset="0"/>
            </a:endParaRPr>
          </a:p>
        </p:txBody>
      </p:sp>
      <p:sp>
        <p:nvSpPr>
          <p:cNvPr id="8" name="Oval 7"/>
          <p:cNvSpPr/>
          <p:nvPr/>
        </p:nvSpPr>
        <p:spPr bwMode="auto">
          <a:xfrm>
            <a:off x="9130219" y="5033760"/>
            <a:ext cx="533400" cy="457200"/>
          </a:xfrm>
          <a:prstGeom prst="ellipse">
            <a:avLst/>
          </a:prstGeom>
          <a:noFill/>
          <a:ln w="12700" cap="flat" cmpd="sng" algn="ctr">
            <a:solidFill>
              <a:srgbClr val="FF0000"/>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latin typeface="Times New Roman" panose="02020603050405020304" pitchFamily="18" charset="0"/>
            </a:endParaRPr>
          </a:p>
        </p:txBody>
      </p:sp>
      <p:sp>
        <p:nvSpPr>
          <p:cNvPr id="9" name="Oval 8"/>
          <p:cNvSpPr/>
          <p:nvPr/>
        </p:nvSpPr>
        <p:spPr bwMode="auto">
          <a:xfrm>
            <a:off x="2286000" y="5486400"/>
            <a:ext cx="533400" cy="457200"/>
          </a:xfrm>
          <a:prstGeom prst="ellipse">
            <a:avLst/>
          </a:prstGeom>
          <a:noFill/>
          <a:ln w="12700" cap="flat" cmpd="sng" algn="ctr">
            <a:solidFill>
              <a:srgbClr val="FF0000"/>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latin typeface="Times New Roman" panose="02020603050405020304" pitchFamily="18" charset="0"/>
            </a:endParaRPr>
          </a:p>
        </p:txBody>
      </p:sp>
      <p:sp>
        <p:nvSpPr>
          <p:cNvPr id="10" name="Oval 9"/>
          <p:cNvSpPr/>
          <p:nvPr/>
        </p:nvSpPr>
        <p:spPr bwMode="auto">
          <a:xfrm>
            <a:off x="7543800" y="3102963"/>
            <a:ext cx="533400" cy="445958"/>
          </a:xfrm>
          <a:prstGeom prst="ellipse">
            <a:avLst/>
          </a:prstGeom>
          <a:noFill/>
          <a:ln w="12700" cap="flat" cmpd="sng" algn="ctr">
            <a:solidFill>
              <a:srgbClr val="FF0000"/>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latin typeface="Times New Roman" panose="02020603050405020304" pitchFamily="18" charset="0"/>
            </a:endParaRPr>
          </a:p>
        </p:txBody>
      </p:sp>
      <p:sp>
        <p:nvSpPr>
          <p:cNvPr id="11" name="Oval 10"/>
          <p:cNvSpPr/>
          <p:nvPr/>
        </p:nvSpPr>
        <p:spPr bwMode="auto">
          <a:xfrm>
            <a:off x="6172200" y="5033760"/>
            <a:ext cx="2819400" cy="457200"/>
          </a:xfrm>
          <a:prstGeom prst="ellipse">
            <a:avLst/>
          </a:prstGeom>
          <a:noFill/>
          <a:ln w="12700" cap="flat" cmpd="sng" algn="ctr">
            <a:solidFill>
              <a:srgbClr val="FF0000"/>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latin typeface="Times New Roman" panose="02020603050405020304" pitchFamily="18" charset="0"/>
            </a:endParaRPr>
          </a:p>
        </p:txBody>
      </p:sp>
      <p:sp>
        <p:nvSpPr>
          <p:cNvPr id="12" name="Oval 11"/>
          <p:cNvSpPr/>
          <p:nvPr/>
        </p:nvSpPr>
        <p:spPr bwMode="auto">
          <a:xfrm>
            <a:off x="6149090" y="4297181"/>
            <a:ext cx="533400" cy="455389"/>
          </a:xfrm>
          <a:prstGeom prst="ellipse">
            <a:avLst/>
          </a:prstGeom>
          <a:noFill/>
          <a:ln w="12700" cap="flat" cmpd="sng" algn="ctr">
            <a:solidFill>
              <a:srgbClr val="FF0000"/>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latin typeface="Times New Roman" panose="02020603050405020304" pitchFamily="18" charset="0"/>
            </a:endParaRPr>
          </a:p>
        </p:txBody>
      </p:sp>
      <p:cxnSp>
        <p:nvCxnSpPr>
          <p:cNvPr id="14" name="Curved Connector 13"/>
          <p:cNvCxnSpPr>
            <a:stCxn id="9" idx="5"/>
          </p:cNvCxnSpPr>
          <p:nvPr/>
        </p:nvCxnSpPr>
        <p:spPr bwMode="auto">
          <a:xfrm rot="16200000" flipH="1">
            <a:off x="4359447" y="4258483"/>
            <a:ext cx="118390" cy="3354715"/>
          </a:xfrm>
          <a:prstGeom prst="curvedConnector2">
            <a:avLst/>
          </a:prstGeom>
          <a:solidFill>
            <a:schemeClr val="accent1"/>
          </a:solidFill>
          <a:ln w="19050" cap="flat" cmpd="sng" algn="ctr">
            <a:solidFill>
              <a:srgbClr val="FF0000"/>
            </a:solidFill>
            <a:prstDash val="solid"/>
            <a:round/>
            <a:headEnd type="none" w="sm" len="sm"/>
            <a:tailEnd type="triangle" w="lg"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5" name="Oval 14"/>
          <p:cNvSpPr/>
          <p:nvPr/>
        </p:nvSpPr>
        <p:spPr bwMode="auto">
          <a:xfrm>
            <a:off x="8458200" y="3102963"/>
            <a:ext cx="533400" cy="457200"/>
          </a:xfrm>
          <a:prstGeom prst="ellipse">
            <a:avLst/>
          </a:prstGeom>
          <a:noFill/>
          <a:ln w="12700" cap="flat" cmpd="sng" algn="ctr">
            <a:solidFill>
              <a:srgbClr val="FF0000"/>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latin typeface="Times New Roman" panose="02020603050405020304" pitchFamily="18" charset="0"/>
            </a:endParaRPr>
          </a:p>
        </p:txBody>
      </p:sp>
      <p:sp>
        <p:nvSpPr>
          <p:cNvPr id="16" name="Oval 15"/>
          <p:cNvSpPr/>
          <p:nvPr/>
        </p:nvSpPr>
        <p:spPr bwMode="auto">
          <a:xfrm>
            <a:off x="6096000" y="3794760"/>
            <a:ext cx="533400" cy="457200"/>
          </a:xfrm>
          <a:prstGeom prst="ellipse">
            <a:avLst/>
          </a:prstGeom>
          <a:noFill/>
          <a:ln w="12700" cap="flat" cmpd="sng" algn="ctr">
            <a:solidFill>
              <a:srgbClr val="FF0000"/>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latin typeface="Times New Roman" panose="02020603050405020304" pitchFamily="18" charset="0"/>
            </a:endParaRPr>
          </a:p>
        </p:txBody>
      </p:sp>
      <p:sp>
        <p:nvSpPr>
          <p:cNvPr id="17" name="Oval 16"/>
          <p:cNvSpPr/>
          <p:nvPr/>
        </p:nvSpPr>
        <p:spPr bwMode="auto">
          <a:xfrm>
            <a:off x="7682460" y="4285880"/>
            <a:ext cx="533400" cy="457200"/>
          </a:xfrm>
          <a:prstGeom prst="ellipse">
            <a:avLst/>
          </a:prstGeom>
          <a:noFill/>
          <a:ln w="12700" cap="flat" cmpd="sng" algn="ctr">
            <a:solidFill>
              <a:srgbClr val="FF0000"/>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latin typeface="Times New Roman" panose="02020603050405020304" pitchFamily="18" charset="0"/>
            </a:endParaRPr>
          </a:p>
        </p:txBody>
      </p:sp>
    </p:spTree>
    <p:extLst>
      <p:ext uri="{BB962C8B-B14F-4D97-AF65-F5344CB8AC3E}">
        <p14:creationId xmlns:p14="http://schemas.microsoft.com/office/powerpoint/2010/main" val="2117168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5" grpId="0" animBg="1"/>
      <p:bldP spid="16" grpId="0" animBg="1"/>
      <p:bldP spid="1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BDE4C-6AA5-D344-A0BC-546CA46B6F82}"/>
              </a:ext>
            </a:extLst>
          </p:cNvPr>
          <p:cNvSpPr>
            <a:spLocks noGrp="1"/>
          </p:cNvSpPr>
          <p:nvPr>
            <p:ph type="title"/>
          </p:nvPr>
        </p:nvSpPr>
        <p:spPr>
          <a:xfrm>
            <a:off x="0" y="0"/>
            <a:ext cx="12192000" cy="1690689"/>
          </a:xfrm>
          <a:solidFill>
            <a:schemeClr val="accent2"/>
          </a:solidFill>
        </p:spPr>
        <p:txBody>
          <a:bodyPr/>
          <a:lstStyle/>
          <a:p>
            <a:r>
              <a:rPr lang="en-US" dirty="0" err="1"/>
              <a:t>Demo+Exercise</a:t>
            </a:r>
            <a:r>
              <a:rPr lang="en-US" dirty="0"/>
              <a:t>: Java Basics (in IntelliJ IDEA)</a:t>
            </a:r>
          </a:p>
        </p:txBody>
      </p:sp>
      <p:sp>
        <p:nvSpPr>
          <p:cNvPr id="3" name="Content Placeholder 2">
            <a:extLst>
              <a:ext uri="{FF2B5EF4-FFF2-40B4-BE49-F238E27FC236}">
                <a16:creationId xmlns:a16="http://schemas.microsoft.com/office/drawing/2014/main" id="{4F6EC8A9-50BC-9949-97B9-749A82AD146B}"/>
              </a:ext>
            </a:extLst>
          </p:cNvPr>
          <p:cNvSpPr>
            <a:spLocks noGrp="1"/>
          </p:cNvSpPr>
          <p:nvPr>
            <p:ph idx="1"/>
          </p:nvPr>
        </p:nvSpPr>
        <p:spPr>
          <a:xfrm>
            <a:off x="838199" y="1825625"/>
            <a:ext cx="10971179" cy="4351338"/>
          </a:xfrm>
        </p:spPr>
        <p:txBody>
          <a:bodyPr/>
          <a:lstStyle/>
          <a:p>
            <a:r>
              <a:rPr lang="en-US" dirty="0"/>
              <a:t>Open </a:t>
            </a:r>
            <a:r>
              <a:rPr lang="en-US" b="1" dirty="0"/>
              <a:t>IntelliJ IDEA</a:t>
            </a:r>
          </a:p>
          <a:p>
            <a:r>
              <a:rPr lang="en-US" dirty="0"/>
              <a:t>Create </a:t>
            </a:r>
            <a:r>
              <a:rPr lang="en-US" b="1" dirty="0"/>
              <a:t>New Project </a:t>
            </a:r>
            <a:r>
              <a:rPr lang="en-US" dirty="0"/>
              <a:t>(Java program, no additional libraries)</a:t>
            </a:r>
          </a:p>
          <a:p>
            <a:pPr lvl="1"/>
            <a:r>
              <a:rPr lang="en-US" dirty="0"/>
              <a:t>click </a:t>
            </a:r>
            <a:r>
              <a:rPr lang="en-US" b="1" dirty="0"/>
              <a:t>Next</a:t>
            </a:r>
            <a:r>
              <a:rPr lang="en-US" dirty="0"/>
              <a:t>, then choose </a:t>
            </a:r>
            <a:r>
              <a:rPr lang="en-US" b="1" dirty="0"/>
              <a:t>Java Hello World </a:t>
            </a:r>
            <a:r>
              <a:rPr lang="en-US" dirty="0"/>
              <a:t>template</a:t>
            </a:r>
          </a:p>
          <a:p>
            <a:pPr lvl="1"/>
            <a:r>
              <a:rPr lang="en-US" dirty="0"/>
              <a:t>choose a project name 'ict221_mathgame' and note WHERE it will be located</a:t>
            </a:r>
          </a:p>
          <a:p>
            <a:r>
              <a:rPr lang="en-US" dirty="0"/>
              <a:t>Run your Java program:</a:t>
            </a:r>
          </a:p>
          <a:p>
            <a:pPr lvl="1"/>
            <a:r>
              <a:rPr lang="en-US" dirty="0"/>
              <a:t>open up the project, the '</a:t>
            </a:r>
            <a:r>
              <a:rPr lang="en-US" dirty="0" err="1"/>
              <a:t>src</a:t>
            </a:r>
            <a:r>
              <a:rPr lang="en-US" dirty="0"/>
              <a:t>' folder, the '</a:t>
            </a:r>
            <a:r>
              <a:rPr lang="en-US" b="1" dirty="0"/>
              <a:t>Main</a:t>
            </a:r>
            <a:r>
              <a:rPr lang="en-US" dirty="0"/>
              <a:t>' class in the editor</a:t>
            </a:r>
          </a:p>
          <a:p>
            <a:pPr lvl="1"/>
            <a:r>
              <a:rPr lang="en-US" dirty="0"/>
              <a:t> use '</a:t>
            </a:r>
            <a:r>
              <a:rPr lang="en-US" b="1" dirty="0"/>
              <a:t>Run</a:t>
            </a:r>
            <a:r>
              <a:rPr lang="en-US" dirty="0"/>
              <a:t>' menu, then </a:t>
            </a:r>
            <a:r>
              <a:rPr lang="en-US" b="1" dirty="0"/>
              <a:t>'Run Main</a:t>
            </a:r>
            <a:r>
              <a:rPr lang="en-US" dirty="0"/>
              <a:t>'.</a:t>
            </a:r>
          </a:p>
          <a:p>
            <a:endParaRPr lang="en-US" dirty="0"/>
          </a:p>
        </p:txBody>
      </p:sp>
      <p:sp>
        <p:nvSpPr>
          <p:cNvPr id="4" name="Slide Number Placeholder 3">
            <a:extLst>
              <a:ext uri="{FF2B5EF4-FFF2-40B4-BE49-F238E27FC236}">
                <a16:creationId xmlns:a16="http://schemas.microsoft.com/office/drawing/2014/main" id="{6B894F55-7E37-9C4A-B90F-CD3F1899B7CD}"/>
              </a:ext>
            </a:extLst>
          </p:cNvPr>
          <p:cNvSpPr>
            <a:spLocks noGrp="1"/>
          </p:cNvSpPr>
          <p:nvPr>
            <p:ph type="sldNum" sz="quarter" idx="12"/>
          </p:nvPr>
        </p:nvSpPr>
        <p:spPr/>
        <p:txBody>
          <a:bodyPr/>
          <a:lstStyle/>
          <a:p>
            <a:fld id="{C39DCF02-AEA9-A049-BE79-5C85CF177524}" type="slidenum">
              <a:rPr lang="en-US" smtClean="0"/>
              <a:pPr/>
              <a:t>39</a:t>
            </a:fld>
            <a:endParaRPr lang="en-US" dirty="0"/>
          </a:p>
        </p:txBody>
      </p:sp>
    </p:spTree>
    <p:extLst>
      <p:ext uri="{BB962C8B-B14F-4D97-AF65-F5344CB8AC3E}">
        <p14:creationId xmlns:p14="http://schemas.microsoft.com/office/powerpoint/2010/main" val="2879824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FD4B5-546A-6F42-A13C-7BEC3501BEF6}"/>
              </a:ext>
            </a:extLst>
          </p:cNvPr>
          <p:cNvSpPr>
            <a:spLocks noGrp="1"/>
          </p:cNvSpPr>
          <p:nvPr>
            <p:ph type="title"/>
          </p:nvPr>
        </p:nvSpPr>
        <p:spPr>
          <a:xfrm>
            <a:off x="0" y="1"/>
            <a:ext cx="12192000" cy="1690688"/>
          </a:xfrm>
          <a:solidFill>
            <a:schemeClr val="accent2"/>
          </a:solidFill>
        </p:spPr>
        <p:txBody>
          <a:bodyPr/>
          <a:lstStyle/>
          <a:p>
            <a:r>
              <a:rPr lang="en-US" b="1" dirty="0"/>
              <a:t>Exercise: install </a:t>
            </a:r>
            <a:r>
              <a:rPr lang="en-US" b="1" dirty="0" err="1"/>
              <a:t>JetBrains</a:t>
            </a:r>
            <a:r>
              <a:rPr lang="en-US" b="1" dirty="0"/>
              <a:t> IntelliJ IDEA</a:t>
            </a:r>
          </a:p>
        </p:txBody>
      </p:sp>
      <p:sp>
        <p:nvSpPr>
          <p:cNvPr id="3" name="Content Placeholder 2">
            <a:extLst>
              <a:ext uri="{FF2B5EF4-FFF2-40B4-BE49-F238E27FC236}">
                <a16:creationId xmlns:a16="http://schemas.microsoft.com/office/drawing/2014/main" id="{C9B8C69F-ED29-6046-96AF-36F3D3AEC097}"/>
              </a:ext>
            </a:extLst>
          </p:cNvPr>
          <p:cNvSpPr>
            <a:spLocks noGrp="1"/>
          </p:cNvSpPr>
          <p:nvPr>
            <p:ph idx="1"/>
          </p:nvPr>
        </p:nvSpPr>
        <p:spPr/>
        <p:txBody>
          <a:bodyPr/>
          <a:lstStyle/>
          <a:p>
            <a:r>
              <a:rPr lang="en-US" dirty="0"/>
              <a:t>Go to:  </a:t>
            </a:r>
            <a:r>
              <a:rPr lang="en-US" dirty="0">
                <a:hlinkClick r:id="rId3"/>
              </a:rPr>
              <a:t>https://www.jetbrains.com/idea/download</a:t>
            </a:r>
            <a:r>
              <a:rPr lang="en-US" dirty="0"/>
              <a:t> </a:t>
            </a:r>
          </a:p>
          <a:p>
            <a:r>
              <a:rPr lang="en-US" dirty="0"/>
              <a:t>Download and install the </a:t>
            </a:r>
            <a:r>
              <a:rPr lang="en-US" b="1" dirty="0"/>
              <a:t>Community</a:t>
            </a:r>
            <a:r>
              <a:rPr lang="en-US" dirty="0"/>
              <a:t> Edition (426Mb)</a:t>
            </a:r>
          </a:p>
        </p:txBody>
      </p:sp>
      <p:sp>
        <p:nvSpPr>
          <p:cNvPr id="4" name="Slide Number Placeholder 3">
            <a:extLst>
              <a:ext uri="{FF2B5EF4-FFF2-40B4-BE49-F238E27FC236}">
                <a16:creationId xmlns:a16="http://schemas.microsoft.com/office/drawing/2014/main" id="{C78981E4-DFFD-1A4E-A303-1509288DCE86}"/>
              </a:ext>
            </a:extLst>
          </p:cNvPr>
          <p:cNvSpPr>
            <a:spLocks noGrp="1"/>
          </p:cNvSpPr>
          <p:nvPr>
            <p:ph type="sldNum" sz="quarter" idx="12"/>
          </p:nvPr>
        </p:nvSpPr>
        <p:spPr/>
        <p:txBody>
          <a:bodyPr/>
          <a:lstStyle/>
          <a:p>
            <a:fld id="{C39DCF02-AEA9-A049-BE79-5C85CF177524}" type="slidenum">
              <a:rPr lang="en-US" smtClean="0"/>
              <a:pPr/>
              <a:t>4</a:t>
            </a:fld>
            <a:endParaRPr lang="en-US" dirty="0"/>
          </a:p>
        </p:txBody>
      </p:sp>
    </p:spTree>
    <p:extLst>
      <p:ext uri="{BB962C8B-B14F-4D97-AF65-F5344CB8AC3E}">
        <p14:creationId xmlns:p14="http://schemas.microsoft.com/office/powerpoint/2010/main" val="3540916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736BA5-8AF1-6447-BF19-547DEDBDA8E7}"/>
              </a:ext>
            </a:extLst>
          </p:cNvPr>
          <p:cNvSpPr>
            <a:spLocks noGrp="1"/>
          </p:cNvSpPr>
          <p:nvPr>
            <p:ph idx="1"/>
          </p:nvPr>
        </p:nvSpPr>
        <p:spPr>
          <a:xfrm>
            <a:off x="565825" y="2187574"/>
            <a:ext cx="11034503" cy="4351338"/>
          </a:xfrm>
        </p:spPr>
        <p:txBody>
          <a:bodyPr>
            <a:normAutofit/>
          </a:bodyPr>
          <a:lstStyle/>
          <a:p>
            <a:r>
              <a:rPr lang="en-US" sz="2400" dirty="0"/>
              <a:t>Weekly readings from text book</a:t>
            </a:r>
          </a:p>
          <a:p>
            <a:pPr marL="457200" lvl="1" indent="0">
              <a:buNone/>
            </a:pPr>
            <a:r>
              <a:rPr lang="en-US" sz="2000" dirty="0"/>
              <a:t>("Intro to Java, 11th Edition Brief", by Liang)</a:t>
            </a:r>
          </a:p>
          <a:p>
            <a:r>
              <a:rPr lang="en-US" sz="2400" dirty="0"/>
              <a:t>Two-hour lecture (second hour: demos and interactive tasks) </a:t>
            </a:r>
          </a:p>
          <a:p>
            <a:r>
              <a:rPr lang="en-US" sz="2400" dirty="0"/>
              <a:t>Two-hour weekly Lab (pair programming with GIT)</a:t>
            </a:r>
          </a:p>
          <a:p>
            <a:pPr marL="0" indent="0">
              <a:buNone/>
            </a:pPr>
            <a:r>
              <a:rPr lang="en-US" sz="2400" dirty="0"/>
              <a:t>	Weeks 1-4: Math quiz game for school students		10%</a:t>
            </a:r>
          </a:p>
          <a:p>
            <a:pPr marL="0" indent="0">
              <a:buNone/>
            </a:pPr>
            <a:r>
              <a:rPr lang="en-US" sz="2400" dirty="0"/>
              <a:t>	Weeks 5-8: Garden planner with JavaFX GUI 			10%           Task 1</a:t>
            </a:r>
          </a:p>
          <a:p>
            <a:r>
              <a:rPr lang="en-US" sz="2400" dirty="0"/>
              <a:t>Two-hour online programming tutorials (weeks 1-7)		10%</a:t>
            </a:r>
          </a:p>
          <a:p>
            <a:r>
              <a:rPr lang="en-US" sz="2400" dirty="0"/>
              <a:t>Assignment: JavaFX GUI interface (weeks 9-12)			30%   Task 2</a:t>
            </a:r>
          </a:p>
          <a:p>
            <a:r>
              <a:rPr lang="en-US" sz="2400" dirty="0"/>
              <a:t>Exam								</a:t>
            </a:r>
            <a:r>
              <a:rPr lang="en-US" sz="2400"/>
              <a:t>	40</a:t>
            </a:r>
            <a:r>
              <a:rPr lang="en-US" sz="2400" dirty="0"/>
              <a:t>%   Task 3</a:t>
            </a:r>
          </a:p>
          <a:p>
            <a:endParaRPr lang="en-US" sz="2400" dirty="0"/>
          </a:p>
        </p:txBody>
      </p:sp>
      <p:sp>
        <p:nvSpPr>
          <p:cNvPr id="4" name="Slide Number Placeholder 3">
            <a:extLst>
              <a:ext uri="{FF2B5EF4-FFF2-40B4-BE49-F238E27FC236}">
                <a16:creationId xmlns:a16="http://schemas.microsoft.com/office/drawing/2014/main" id="{E316822B-4C59-3640-9A23-2B336C590EE0}"/>
              </a:ext>
            </a:extLst>
          </p:cNvPr>
          <p:cNvSpPr>
            <a:spLocks noGrp="1"/>
          </p:cNvSpPr>
          <p:nvPr>
            <p:ph type="sldNum" sz="quarter" idx="12"/>
          </p:nvPr>
        </p:nvSpPr>
        <p:spPr/>
        <p:txBody>
          <a:bodyPr/>
          <a:lstStyle/>
          <a:p>
            <a:fld id="{C39DCF02-AEA9-A049-BE79-5C85CF177524}" type="slidenum">
              <a:rPr lang="en-US" smtClean="0"/>
              <a:pPr/>
              <a:t>5</a:t>
            </a:fld>
            <a:endParaRPr lang="en-US" dirty="0"/>
          </a:p>
        </p:txBody>
      </p:sp>
      <p:pic>
        <p:nvPicPr>
          <p:cNvPr id="6" name="Picture 5">
            <a:extLst>
              <a:ext uri="{FF2B5EF4-FFF2-40B4-BE49-F238E27FC236}">
                <a16:creationId xmlns:a16="http://schemas.microsoft.com/office/drawing/2014/main" id="{D371340F-E76F-2242-B267-70F48CFFAFD3}"/>
              </a:ext>
            </a:extLst>
          </p:cNvPr>
          <p:cNvPicPr>
            <a:picLocks noChangeAspect="1"/>
          </p:cNvPicPr>
          <p:nvPr/>
        </p:nvPicPr>
        <p:blipFill>
          <a:blip r:embed="rId3"/>
          <a:stretch>
            <a:fillRect/>
          </a:stretch>
        </p:blipFill>
        <p:spPr>
          <a:xfrm>
            <a:off x="0" y="1744"/>
            <a:ext cx="12192000" cy="2056384"/>
          </a:xfrm>
          <a:prstGeom prst="rect">
            <a:avLst/>
          </a:prstGeom>
        </p:spPr>
      </p:pic>
      <p:sp>
        <p:nvSpPr>
          <p:cNvPr id="2" name="Right Brace 1">
            <a:extLst>
              <a:ext uri="{FF2B5EF4-FFF2-40B4-BE49-F238E27FC236}">
                <a16:creationId xmlns:a16="http://schemas.microsoft.com/office/drawing/2014/main" id="{DC563AEA-6039-B140-A9C5-FE82B19A0CCE}"/>
              </a:ext>
            </a:extLst>
          </p:cNvPr>
          <p:cNvSpPr/>
          <p:nvPr/>
        </p:nvSpPr>
        <p:spPr>
          <a:xfrm>
            <a:off x="9574306" y="3926541"/>
            <a:ext cx="430306" cy="1129553"/>
          </a:xfrm>
          <a:prstGeom prst="rightBrace">
            <a:avLst>
              <a:gd name="adj1" fmla="val 8333"/>
              <a:gd name="adj2" fmla="val 48413"/>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063379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p:cNvSpPr>
            <a:spLocks noGrp="1"/>
          </p:cNvSpPr>
          <p:nvPr>
            <p:ph type="sldNum" sz="quarter" idx="1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6pPr>
            <a:lvl7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7pPr>
            <a:lvl8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8pPr>
            <a:lvl9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9pPr>
          </a:lstStyle>
          <a:p>
            <a:pPr>
              <a:defRPr/>
            </a:pPr>
            <a:fld id="{801AC687-3B2F-3944-B51D-603525A16EE8}" type="slidenum">
              <a:rPr lang="en-US" sz="1400"/>
              <a:pPr>
                <a:defRPr/>
              </a:pPr>
              <a:t>6</a:t>
            </a:fld>
            <a:endParaRPr lang="en-US" sz="1400"/>
          </a:p>
        </p:txBody>
      </p:sp>
      <p:sp>
        <p:nvSpPr>
          <p:cNvPr id="4100" name="Rectangle 6"/>
          <p:cNvSpPr>
            <a:spLocks noChangeArrowheads="1"/>
          </p:cNvSpPr>
          <p:nvPr/>
        </p:nvSpPr>
        <p:spPr bwMode="auto">
          <a:xfrm>
            <a:off x="4576763" y="2057400"/>
            <a:ext cx="91440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p>
        </p:txBody>
      </p:sp>
      <p:sp>
        <p:nvSpPr>
          <p:cNvPr id="4101" name="Rectangle 1029"/>
          <p:cNvSpPr>
            <a:spLocks noChangeArrowheads="1"/>
          </p:cNvSpPr>
          <p:nvPr/>
        </p:nvSpPr>
        <p:spPr bwMode="auto">
          <a:xfrm>
            <a:off x="1524001" y="2220397"/>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p>
        </p:txBody>
      </p:sp>
      <p:sp>
        <p:nvSpPr>
          <p:cNvPr id="4102" name="Rectangle 1031"/>
          <p:cNvSpPr>
            <a:spLocks noChangeArrowheads="1"/>
          </p:cNvSpPr>
          <p:nvPr/>
        </p:nvSpPr>
        <p:spPr bwMode="auto">
          <a:xfrm>
            <a:off x="1524001" y="2079109"/>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p>
        </p:txBody>
      </p:sp>
      <p:sp>
        <p:nvSpPr>
          <p:cNvPr id="8" name="Rectangle 1027"/>
          <p:cNvSpPr>
            <a:spLocks noChangeArrowheads="1"/>
          </p:cNvSpPr>
          <p:nvPr/>
        </p:nvSpPr>
        <p:spPr bwMode="auto">
          <a:xfrm>
            <a:off x="859277" y="2293431"/>
            <a:ext cx="8991600" cy="4191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a:lnSpc>
                <a:spcPct val="110000"/>
              </a:lnSpc>
              <a:spcBef>
                <a:spcPct val="20000"/>
              </a:spcBef>
              <a:buClr>
                <a:schemeClr val="tx2"/>
              </a:buClr>
              <a:buSzPct val="75000"/>
              <a:buFont typeface="Monotype Sorts" charset="0"/>
              <a:buNone/>
              <a:defRPr/>
            </a:pPr>
            <a:r>
              <a:rPr lang="en-US" sz="2800" b="1" dirty="0"/>
              <a:t>Pair-Programming?</a:t>
            </a:r>
          </a:p>
          <a:p>
            <a:r>
              <a:rPr lang="en-US" b="1" dirty="0" err="1"/>
              <a:t>Defn</a:t>
            </a:r>
            <a:r>
              <a:rPr lang="en-US" dirty="0"/>
              <a:t>: </a:t>
            </a:r>
            <a:r>
              <a:rPr lang="en-US" i="1" dirty="0"/>
              <a:t>two programmers sharing a single workstation </a:t>
            </a:r>
          </a:p>
          <a:p>
            <a:r>
              <a:rPr lang="en-US" i="1" dirty="0"/>
              <a:t>	(one screen, keyboard and mouse among the pair). </a:t>
            </a:r>
          </a:p>
          <a:p>
            <a:pPr marL="457200" indent="-457200">
              <a:buFont typeface="Arial"/>
              <a:buChar char="•"/>
            </a:pPr>
            <a:r>
              <a:rPr lang="en-US" dirty="0"/>
              <a:t>the programmer at the keyboard is usually called the "</a:t>
            </a:r>
            <a:r>
              <a:rPr lang="en-US" b="1" dirty="0"/>
              <a:t>driver</a:t>
            </a:r>
            <a:r>
              <a:rPr lang="en-US" dirty="0"/>
              <a:t>"</a:t>
            </a:r>
          </a:p>
          <a:p>
            <a:pPr marL="457200" indent="-457200">
              <a:buFont typeface="Arial"/>
              <a:buChar char="•"/>
            </a:pPr>
            <a:r>
              <a:rPr lang="en-US" dirty="0"/>
              <a:t>the other, also actively involved in the programming task but focusing more on overall direction is the "</a:t>
            </a:r>
            <a:r>
              <a:rPr lang="en-US" b="1" dirty="0"/>
              <a:t>navigator</a:t>
            </a:r>
            <a:r>
              <a:rPr lang="en-US" dirty="0"/>
              <a:t>";</a:t>
            </a:r>
          </a:p>
          <a:p>
            <a:pPr marL="457200" indent="-457200">
              <a:buFont typeface="Arial"/>
              <a:buChar char="•"/>
            </a:pPr>
            <a:r>
              <a:rPr lang="en-US" dirty="0"/>
              <a:t>the programmers swap roles every few minutes or so</a:t>
            </a:r>
          </a:p>
          <a:p>
            <a:r>
              <a:rPr lang="en-US" b="1" dirty="0"/>
              <a:t>Benefits:</a:t>
            </a:r>
          </a:p>
          <a:p>
            <a:pPr marL="342900" indent="-342900">
              <a:buFont typeface="Arial"/>
              <a:buChar char="•"/>
            </a:pPr>
            <a:r>
              <a:rPr lang="en-US" dirty="0"/>
              <a:t>increased code quality (</a:t>
            </a:r>
            <a:r>
              <a:rPr lang="en-US" dirty="0" err="1"/>
              <a:t>eg</a:t>
            </a:r>
            <a:r>
              <a:rPr lang="en-US" dirty="0"/>
              <a:t>. ½ the bugs, with 0-15% extra cost)</a:t>
            </a:r>
          </a:p>
          <a:p>
            <a:pPr marL="342900" indent="-342900">
              <a:buFont typeface="Arial"/>
              <a:buChar char="•"/>
            </a:pPr>
            <a:r>
              <a:rPr lang="en-US" dirty="0"/>
              <a:t>diffusion of knowledge among the team (shared ownership)</a:t>
            </a:r>
          </a:p>
          <a:p>
            <a:pPr marL="342900" indent="-342900">
              <a:buFont typeface="Arial"/>
              <a:buChar char="•"/>
            </a:pPr>
            <a:r>
              <a:rPr lang="en-US" dirty="0"/>
              <a:t>better transfer of skills</a:t>
            </a:r>
          </a:p>
          <a:p>
            <a:pPr marL="342900" indent="-342900">
              <a:buFont typeface="Arial"/>
              <a:buChar char="•"/>
            </a:pPr>
            <a:r>
              <a:rPr lang="en-US" dirty="0"/>
              <a:t>improved resiliency to interruptions</a:t>
            </a:r>
            <a:endParaRPr lang="en-US" sz="1600" dirty="0"/>
          </a:p>
          <a:p>
            <a:r>
              <a:rPr lang="en-US" sz="1600" dirty="0"/>
              <a:t>See: http://</a:t>
            </a:r>
            <a:r>
              <a:rPr lang="en-US" sz="1600" dirty="0" err="1"/>
              <a:t>guide.agilealliance.org</a:t>
            </a:r>
            <a:r>
              <a:rPr lang="en-US" sz="1600" dirty="0"/>
              <a:t>/guide/</a:t>
            </a:r>
            <a:r>
              <a:rPr lang="en-US" sz="1600" dirty="0" err="1"/>
              <a:t>pairing.html</a:t>
            </a:r>
            <a:endParaRPr lang="en-US" sz="1600" dirty="0"/>
          </a:p>
        </p:txBody>
      </p:sp>
      <p:pic>
        <p:nvPicPr>
          <p:cNvPr id="10" name="Picture 9">
            <a:extLst>
              <a:ext uri="{FF2B5EF4-FFF2-40B4-BE49-F238E27FC236}">
                <a16:creationId xmlns:a16="http://schemas.microsoft.com/office/drawing/2014/main" id="{B09B0C6B-F001-2441-AFDC-DFAE13C36E8B}"/>
              </a:ext>
            </a:extLst>
          </p:cNvPr>
          <p:cNvPicPr>
            <a:picLocks noChangeAspect="1"/>
          </p:cNvPicPr>
          <p:nvPr/>
        </p:nvPicPr>
        <p:blipFill>
          <a:blip r:embed="rId3"/>
          <a:stretch>
            <a:fillRect/>
          </a:stretch>
        </p:blipFill>
        <p:spPr>
          <a:xfrm>
            <a:off x="0" y="1744"/>
            <a:ext cx="12192000" cy="2056384"/>
          </a:xfrm>
          <a:prstGeom prst="rect">
            <a:avLst/>
          </a:prstGeom>
        </p:spPr>
      </p:pic>
    </p:spTree>
    <p:extLst>
      <p:ext uri="{BB962C8B-B14F-4D97-AF65-F5344CB8AC3E}">
        <p14:creationId xmlns:p14="http://schemas.microsoft.com/office/powerpoint/2010/main" val="1606193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Java</a:t>
            </a:r>
          </a:p>
        </p:txBody>
      </p:sp>
      <p:sp>
        <p:nvSpPr>
          <p:cNvPr id="3" name="Content Placeholder 2"/>
          <p:cNvSpPr>
            <a:spLocks noGrp="1"/>
          </p:cNvSpPr>
          <p:nvPr>
            <p:ph idx="1"/>
          </p:nvPr>
        </p:nvSpPr>
        <p:spPr>
          <a:xfrm>
            <a:off x="2209800" y="1657350"/>
            <a:ext cx="8229600" cy="4741863"/>
          </a:xfrm>
        </p:spPr>
        <p:txBody>
          <a:bodyPr/>
          <a:lstStyle/>
          <a:p>
            <a:r>
              <a:rPr lang="en-US" dirty="0"/>
              <a:t>You already know how to program in Python</a:t>
            </a:r>
          </a:p>
          <a:p>
            <a:r>
              <a:rPr lang="en-US" dirty="0"/>
              <a:t>Now you must transfer those skills to Java:</a:t>
            </a:r>
          </a:p>
          <a:p>
            <a:pPr lvl="1"/>
            <a:r>
              <a:rPr lang="en-US" dirty="0"/>
              <a:t>Ideas are the same (loops, functions, etc.)</a:t>
            </a:r>
          </a:p>
          <a:p>
            <a:pPr lvl="1"/>
            <a:r>
              <a:rPr lang="en-US" dirty="0"/>
              <a:t>Syntax is a bit different:</a:t>
            </a:r>
          </a:p>
          <a:p>
            <a:pPr lvl="2"/>
            <a:r>
              <a:rPr lang="en-US" sz="2400" dirty="0"/>
              <a:t>Python:  </a:t>
            </a:r>
            <a:r>
              <a:rPr lang="en-US" sz="2400" dirty="0">
                <a:solidFill>
                  <a:srgbClr val="007130"/>
                </a:solidFill>
              </a:rPr>
              <a:t>if x == 0: print(“Done”)</a:t>
            </a:r>
          </a:p>
          <a:p>
            <a:pPr lvl="2"/>
            <a:r>
              <a:rPr lang="en-US" sz="2400" dirty="0"/>
              <a:t>Java:      </a:t>
            </a:r>
            <a:r>
              <a:rPr lang="en-US" sz="2400" dirty="0">
                <a:solidFill>
                  <a:srgbClr val="002060"/>
                </a:solidFill>
              </a:rPr>
              <a:t>if (x == 0) { </a:t>
            </a:r>
            <a:r>
              <a:rPr lang="en-US" sz="2400" dirty="0" err="1">
                <a:solidFill>
                  <a:srgbClr val="002060"/>
                </a:solidFill>
              </a:rPr>
              <a:t>System.out.println</a:t>
            </a:r>
            <a:r>
              <a:rPr lang="en-US" sz="2400" dirty="0">
                <a:solidFill>
                  <a:srgbClr val="002060"/>
                </a:solidFill>
              </a:rPr>
              <a:t>(“Done”); }</a:t>
            </a:r>
          </a:p>
          <a:p>
            <a:pPr lvl="2"/>
            <a:r>
              <a:rPr lang="en-US" sz="2400" dirty="0"/>
              <a:t>Python:  </a:t>
            </a:r>
            <a:r>
              <a:rPr lang="en-US" sz="2400" dirty="0">
                <a:solidFill>
                  <a:srgbClr val="007130"/>
                </a:solidFill>
              </a:rPr>
              <a:t>size = 0   . . .   size += 1</a:t>
            </a:r>
          </a:p>
          <a:p>
            <a:pPr lvl="2"/>
            <a:r>
              <a:rPr lang="en-US" sz="2400" dirty="0"/>
              <a:t>Java: </a:t>
            </a:r>
            <a:r>
              <a:rPr lang="en-US" sz="2400" dirty="0">
                <a:solidFill>
                  <a:srgbClr val="002060"/>
                </a:solidFill>
              </a:rPr>
              <a:t>     </a:t>
            </a:r>
            <a:r>
              <a:rPr lang="en-US" sz="2400" b="1" dirty="0" err="1">
                <a:solidFill>
                  <a:srgbClr val="002060"/>
                </a:solidFill>
              </a:rPr>
              <a:t>int</a:t>
            </a:r>
            <a:r>
              <a:rPr lang="en-US" sz="2400" dirty="0">
                <a:solidFill>
                  <a:srgbClr val="002060"/>
                </a:solidFill>
              </a:rPr>
              <a:t> size = 0; . . .   size += 1;</a:t>
            </a:r>
          </a:p>
          <a:p>
            <a:pPr lvl="1"/>
            <a:endParaRPr lang="en-US" dirty="0"/>
          </a:p>
          <a:p>
            <a:pPr lvl="1"/>
            <a:endParaRPr lang="en-US" dirty="0"/>
          </a:p>
        </p:txBody>
      </p:sp>
      <p:sp>
        <p:nvSpPr>
          <p:cNvPr id="4" name="Slide Number Placeholder 3"/>
          <p:cNvSpPr>
            <a:spLocks noGrp="1"/>
          </p:cNvSpPr>
          <p:nvPr>
            <p:ph type="sldNum" sz="quarter" idx="11"/>
          </p:nvPr>
        </p:nvSpPr>
        <p:spPr/>
        <p:txBody>
          <a:bodyPr/>
          <a:lstStyle/>
          <a:p>
            <a:pPr>
              <a:defRPr/>
            </a:pPr>
            <a:fld id="{30C9D3CF-EC78-C946-9F7E-85726ECC6DAB}" type="slidenum">
              <a:rPr lang="en-US" smtClean="0"/>
              <a:pPr>
                <a:defRPr/>
              </a:pPr>
              <a:t>7</a:t>
            </a:fld>
            <a:endParaRPr lang="en-US"/>
          </a:p>
        </p:txBody>
      </p:sp>
    </p:spTree>
    <p:extLst>
      <p:ext uri="{BB962C8B-B14F-4D97-AF65-F5344CB8AC3E}">
        <p14:creationId xmlns:p14="http://schemas.microsoft.com/office/powerpoint/2010/main" val="1568059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to learn</a:t>
            </a:r>
          </a:p>
        </p:txBody>
      </p:sp>
      <p:sp>
        <p:nvSpPr>
          <p:cNvPr id="3" name="Content Placeholder 2"/>
          <p:cNvSpPr>
            <a:spLocks noGrp="1"/>
          </p:cNvSpPr>
          <p:nvPr>
            <p:ph idx="1"/>
          </p:nvPr>
        </p:nvSpPr>
        <p:spPr>
          <a:xfrm>
            <a:off x="1828800" y="1657350"/>
            <a:ext cx="8610600" cy="4741863"/>
          </a:xfrm>
        </p:spPr>
        <p:txBody>
          <a:bodyPr/>
          <a:lstStyle/>
          <a:p>
            <a:r>
              <a:rPr lang="en-US" dirty="0"/>
              <a:t>Programmers must often learn new languages</a:t>
            </a:r>
          </a:p>
          <a:p>
            <a:pPr lvl="1"/>
            <a:r>
              <a:rPr lang="en-US" dirty="0"/>
              <a:t>We expect you to </a:t>
            </a:r>
            <a:r>
              <a:rPr lang="en-US" i="1" dirty="0"/>
              <a:t>teach yourself </a:t>
            </a:r>
            <a:r>
              <a:rPr lang="en-US" dirty="0"/>
              <a:t>basic ‘imperative’ programming in Java (Chapters 1-7 of textbook)</a:t>
            </a:r>
          </a:p>
          <a:p>
            <a:pPr lvl="2"/>
            <a:r>
              <a:rPr lang="en-US" dirty="0"/>
              <a:t>(variables, if-else, loops, functions/methods, arrays)</a:t>
            </a:r>
          </a:p>
          <a:p>
            <a:pPr lvl="2"/>
            <a:r>
              <a:rPr lang="en-US" dirty="0"/>
              <a:t>Readings and homework exercises each week</a:t>
            </a:r>
          </a:p>
          <a:p>
            <a:pPr lvl="1"/>
            <a:r>
              <a:rPr lang="en-US" dirty="0"/>
              <a:t>This course will teach you </a:t>
            </a:r>
            <a:r>
              <a:rPr lang="en-US" b="1" i="1" dirty="0"/>
              <a:t>new concepts</a:t>
            </a:r>
            <a:r>
              <a:rPr lang="en-US" dirty="0"/>
              <a:t> (in Java):</a:t>
            </a:r>
          </a:p>
          <a:p>
            <a:pPr lvl="2"/>
            <a:r>
              <a:rPr lang="en-US" dirty="0"/>
              <a:t>Object-oriented programming</a:t>
            </a:r>
          </a:p>
          <a:p>
            <a:pPr lvl="2"/>
            <a:r>
              <a:rPr lang="en-US" dirty="0"/>
              <a:t>UML class diagrams</a:t>
            </a:r>
          </a:p>
          <a:p>
            <a:pPr lvl="2"/>
            <a:r>
              <a:rPr lang="en-US" dirty="0"/>
              <a:t>Object association, composition, inheritance</a:t>
            </a:r>
          </a:p>
          <a:p>
            <a:pPr lvl="2"/>
            <a:r>
              <a:rPr lang="en-US" dirty="0"/>
              <a:t>Event-based programming (building GUIs)</a:t>
            </a:r>
          </a:p>
          <a:p>
            <a:pPr lvl="2"/>
            <a:endParaRPr lang="en-US" dirty="0"/>
          </a:p>
          <a:p>
            <a:endParaRPr lang="en-US" dirty="0"/>
          </a:p>
        </p:txBody>
      </p:sp>
      <p:sp>
        <p:nvSpPr>
          <p:cNvPr id="4" name="Slide Number Placeholder 3"/>
          <p:cNvSpPr>
            <a:spLocks noGrp="1"/>
          </p:cNvSpPr>
          <p:nvPr>
            <p:ph type="sldNum" sz="quarter" idx="11"/>
          </p:nvPr>
        </p:nvSpPr>
        <p:spPr/>
        <p:txBody>
          <a:bodyPr/>
          <a:lstStyle/>
          <a:p>
            <a:pPr>
              <a:defRPr/>
            </a:pPr>
            <a:fld id="{30C9D3CF-EC78-C946-9F7E-85726ECC6DAB}" type="slidenum">
              <a:rPr lang="en-US" smtClean="0"/>
              <a:pPr>
                <a:defRPr/>
              </a:pPr>
              <a:t>8</a:t>
            </a:fld>
            <a:endParaRPr lang="en-US"/>
          </a:p>
        </p:txBody>
      </p:sp>
    </p:spTree>
    <p:extLst>
      <p:ext uri="{BB962C8B-B14F-4D97-AF65-F5344CB8AC3E}">
        <p14:creationId xmlns:p14="http://schemas.microsoft.com/office/powerpoint/2010/main" val="454969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034A9-5E76-AB43-AF20-9D6DDEDE3CAF}"/>
              </a:ext>
            </a:extLst>
          </p:cNvPr>
          <p:cNvSpPr>
            <a:spLocks noGrp="1"/>
          </p:cNvSpPr>
          <p:nvPr>
            <p:ph type="title"/>
          </p:nvPr>
        </p:nvSpPr>
        <p:spPr/>
        <p:txBody>
          <a:bodyPr/>
          <a:lstStyle/>
          <a:p>
            <a:r>
              <a:rPr lang="en-US" dirty="0"/>
              <a:t>Jobs: What do Employers want?</a:t>
            </a:r>
          </a:p>
        </p:txBody>
      </p:sp>
      <p:sp>
        <p:nvSpPr>
          <p:cNvPr id="3" name="Content Placeholder 2">
            <a:extLst>
              <a:ext uri="{FF2B5EF4-FFF2-40B4-BE49-F238E27FC236}">
                <a16:creationId xmlns:a16="http://schemas.microsoft.com/office/drawing/2014/main" id="{023C8A95-4222-A440-99D6-2399F10E1E09}"/>
              </a:ext>
            </a:extLst>
          </p:cNvPr>
          <p:cNvSpPr>
            <a:spLocks noGrp="1"/>
          </p:cNvSpPr>
          <p:nvPr>
            <p:ph idx="1"/>
          </p:nvPr>
        </p:nvSpPr>
        <p:spPr/>
        <p:txBody>
          <a:bodyPr/>
          <a:lstStyle/>
          <a:p>
            <a:pPr marL="0" indent="0">
              <a:buNone/>
            </a:pPr>
            <a:r>
              <a:rPr lang="en-US" dirty="0"/>
              <a:t>From our recent workshop with local software employers.</a:t>
            </a:r>
          </a:p>
          <a:p>
            <a:pPr marL="0" indent="0">
              <a:buNone/>
            </a:pPr>
            <a:endParaRPr lang="en-US" dirty="0"/>
          </a:p>
          <a:p>
            <a:pPr marL="0" indent="0">
              <a:buNone/>
            </a:pPr>
            <a:r>
              <a:rPr lang="en-US" dirty="0"/>
              <a:t>Their top requirements for new IT graduates:</a:t>
            </a:r>
          </a:p>
          <a:p>
            <a:r>
              <a:rPr lang="en-US" dirty="0"/>
              <a:t>soft skills (Can work in a team!  Can present solutions confidently)</a:t>
            </a:r>
          </a:p>
          <a:p>
            <a:r>
              <a:rPr lang="en-US" dirty="0"/>
              <a:t>self-learners (IT is constantly changing.  "Go and learn XYZ")</a:t>
            </a:r>
          </a:p>
          <a:p>
            <a:r>
              <a:rPr lang="en-US" dirty="0"/>
              <a:t>problem solving ability</a:t>
            </a:r>
          </a:p>
          <a:p>
            <a:r>
              <a:rPr lang="en-US" dirty="0"/>
              <a:t>design skills</a:t>
            </a:r>
          </a:p>
          <a:p>
            <a:endParaRPr lang="en-US" dirty="0"/>
          </a:p>
          <a:p>
            <a:endParaRPr lang="en-US" dirty="0"/>
          </a:p>
        </p:txBody>
      </p:sp>
      <p:sp>
        <p:nvSpPr>
          <p:cNvPr id="4" name="Slide Number Placeholder 3">
            <a:extLst>
              <a:ext uri="{FF2B5EF4-FFF2-40B4-BE49-F238E27FC236}">
                <a16:creationId xmlns:a16="http://schemas.microsoft.com/office/drawing/2014/main" id="{FEABAEF4-10A8-5141-B055-89F19E69DD12}"/>
              </a:ext>
            </a:extLst>
          </p:cNvPr>
          <p:cNvSpPr>
            <a:spLocks noGrp="1"/>
          </p:cNvSpPr>
          <p:nvPr>
            <p:ph type="sldNum" sz="quarter" idx="12"/>
          </p:nvPr>
        </p:nvSpPr>
        <p:spPr/>
        <p:txBody>
          <a:bodyPr/>
          <a:lstStyle/>
          <a:p>
            <a:fld id="{C39DCF02-AEA9-A049-BE79-5C85CF177524}" type="slidenum">
              <a:rPr lang="en-US" smtClean="0"/>
              <a:pPr/>
              <a:t>9</a:t>
            </a:fld>
            <a:endParaRPr lang="en-US" dirty="0"/>
          </a:p>
        </p:txBody>
      </p:sp>
    </p:spTree>
    <p:extLst>
      <p:ext uri="{BB962C8B-B14F-4D97-AF65-F5344CB8AC3E}">
        <p14:creationId xmlns:p14="http://schemas.microsoft.com/office/powerpoint/2010/main" val="1604137490"/>
      </p:ext>
    </p:extLst>
  </p:cSld>
  <p:clrMapOvr>
    <a:masterClrMapping/>
  </p:clrMapOvr>
</p:sld>
</file>

<file path=ppt/theme/theme1.xml><?xml version="1.0" encoding="utf-8"?>
<a:theme xmlns:a="http://schemas.openxmlformats.org/drawingml/2006/main" name="Office Theme">
  <a:themeElements>
    <a:clrScheme name="Custom 5">
      <a:dk1>
        <a:srgbClr val="000000"/>
      </a:dk1>
      <a:lt1>
        <a:srgbClr val="FFFFFF"/>
      </a:lt1>
      <a:dk2>
        <a:srgbClr val="009A98"/>
      </a:dk2>
      <a:lt2>
        <a:srgbClr val="E7E6E6"/>
      </a:lt2>
      <a:accent1>
        <a:srgbClr val="5B9BD5"/>
      </a:accent1>
      <a:accent2>
        <a:srgbClr val="ED7D31"/>
      </a:accent2>
      <a:accent3>
        <a:srgbClr val="A5A5A5"/>
      </a:accent3>
      <a:accent4>
        <a:srgbClr val="1E54B6"/>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2004</TotalTime>
  <Words>2100</Words>
  <Application>Microsoft Macintosh PowerPoint</Application>
  <PresentationFormat>Widescreen</PresentationFormat>
  <Paragraphs>370</Paragraphs>
  <Slides>39</Slides>
  <Notes>19</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39</vt:i4>
      </vt:variant>
    </vt:vector>
  </HeadingPairs>
  <TitlesOfParts>
    <vt:vector size="52" baseType="lpstr">
      <vt:lpstr>Arial</vt:lpstr>
      <vt:lpstr>Book Antiqua</vt:lpstr>
      <vt:lpstr>Calibri</vt:lpstr>
      <vt:lpstr>Calibri Light</vt:lpstr>
      <vt:lpstr>Courier</vt:lpstr>
      <vt:lpstr>Courier New</vt:lpstr>
      <vt:lpstr>Monotype Sorts</vt:lpstr>
      <vt:lpstr>Palatino</vt:lpstr>
      <vt:lpstr>Tahoma</vt:lpstr>
      <vt:lpstr>Times New Roman</vt:lpstr>
      <vt:lpstr>Office Theme</vt:lpstr>
      <vt:lpstr>Picture</vt:lpstr>
      <vt:lpstr>Word.Picture.8</vt:lpstr>
      <vt:lpstr>Week 1 Java Intro</vt:lpstr>
      <vt:lpstr>PowerPoint Presentation</vt:lpstr>
      <vt:lpstr>PowerPoint Presentation</vt:lpstr>
      <vt:lpstr>Exercise: install JetBrains IntelliJ IDEA</vt:lpstr>
      <vt:lpstr>PowerPoint Presentation</vt:lpstr>
      <vt:lpstr>PowerPoint Presentation</vt:lpstr>
      <vt:lpstr>Learning Java</vt:lpstr>
      <vt:lpstr>Learning to learn</vt:lpstr>
      <vt:lpstr>Jobs: What do Employers want?</vt:lpstr>
      <vt:lpstr>Self-paced learning</vt:lpstr>
      <vt:lpstr>PowerPoint Presentation</vt:lpstr>
      <vt:lpstr>Exercise: EdX course for Java  (Self-learning)</vt:lpstr>
      <vt:lpstr>Chapter 1 Introduction to Programs, Compilers, and Java</vt:lpstr>
      <vt:lpstr>Popular High-Level Languages</vt:lpstr>
      <vt:lpstr>Why Java?</vt:lpstr>
      <vt:lpstr>Java (JDK) Versions</vt:lpstr>
      <vt:lpstr>JDK Editions</vt:lpstr>
      <vt:lpstr>Popular Java IDEs  (2016)</vt:lpstr>
      <vt:lpstr>A Simple Java Program</vt:lpstr>
      <vt:lpstr>Creating and Editing Using WordPad</vt:lpstr>
      <vt:lpstr>Creating, Compiling, and Running Programs</vt:lpstr>
      <vt:lpstr>Compiling Java Source Code</vt:lpstr>
      <vt:lpstr>Compiling and Running Java from the Command Window</vt:lpstr>
      <vt:lpstr>Anatomy of a Java Program</vt:lpstr>
      <vt:lpstr>Class Name</vt:lpstr>
      <vt:lpstr>Main Method</vt:lpstr>
      <vt:lpstr>Statement</vt:lpstr>
      <vt:lpstr>Statement Terminator</vt:lpstr>
      <vt:lpstr>Reserved words</vt:lpstr>
      <vt:lpstr>Blocks</vt:lpstr>
      <vt:lpstr>Special Symbols</vt:lpstr>
      <vt:lpstr>{  … }</vt:lpstr>
      <vt:lpstr>(  …  )</vt:lpstr>
      <vt:lpstr>;</vt:lpstr>
      <vt:lpstr>// …</vt:lpstr>
      <vt:lpstr>" … "</vt:lpstr>
      <vt:lpstr>Programming Errors</vt:lpstr>
      <vt:lpstr>Python vs Java summary</vt:lpstr>
      <vt:lpstr>Demo+Exercise: Java Basics (in IntelliJ IDEA)</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Dr Mark Utting, USC</dc:creator>
  <cp:keywords/>
  <dc:description>Adapted from Liang: Intro to Java, 10th Edition</dc:description>
  <cp:lastModifiedBy>Mark Utting</cp:lastModifiedBy>
  <cp:revision>65</cp:revision>
  <dcterms:created xsi:type="dcterms:W3CDTF">2017-01-06T03:46:45Z</dcterms:created>
  <dcterms:modified xsi:type="dcterms:W3CDTF">2019-02-26T09:23:43Z</dcterms:modified>
  <cp:category/>
</cp:coreProperties>
</file>