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939393"/>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8D04E-CC5C-4A8B-8036-3912E261533D}" v="293" dt="2017-03-18T00:56:51.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8" d="100"/>
          <a:sy n="18" d="100"/>
        </p:scale>
        <p:origin x="1733" y="13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4"/>
          <p:cNvGrpSpPr/>
          <p:nvPr/>
        </p:nvGrpSpPr>
        <p:grpSpPr>
          <a:xfrm rot="10800000">
            <a:off x="11647656" y="2176699"/>
            <a:ext cx="20855532" cy="11045884"/>
            <a:chOff x="2670491" y="1064754"/>
            <a:chExt cx="7177098" cy="3801260"/>
          </a:xfrm>
          <a:gradFill>
            <a:gsLst>
              <a:gs pos="0">
                <a:schemeClr val="accent1">
                  <a:lumMod val="5000"/>
                  <a:lumOff val="95000"/>
                </a:schemeClr>
              </a:gs>
              <a:gs pos="100000">
                <a:srgbClr val="F2F2F2"/>
              </a:gs>
            </a:gsLst>
            <a:lin ang="5400000" scaled="1"/>
          </a:gradFill>
        </p:grpSpPr>
        <p:sp>
          <p:nvSpPr>
            <p:cNvPr id="17" name="Oval 5"/>
            <p:cNvSpPr/>
            <p:nvPr/>
          </p:nvSpPr>
          <p:spPr>
            <a:xfrm>
              <a:off x="5109100" y="1266102"/>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6"/>
            <p:cNvSpPr/>
            <p:nvPr/>
          </p:nvSpPr>
          <p:spPr>
            <a:xfrm>
              <a:off x="6372324" y="3178114"/>
              <a:ext cx="718966" cy="71896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8"/>
            <p:cNvSpPr/>
            <p:nvPr/>
          </p:nvSpPr>
          <p:spPr>
            <a:xfrm>
              <a:off x="6902928" y="4145382"/>
              <a:ext cx="720632" cy="720632"/>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p:cNvSpPr/>
            <p:nvPr/>
          </p:nvSpPr>
          <p:spPr>
            <a:xfrm>
              <a:off x="3970688" y="141770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p:cNvSpPr/>
            <p:nvPr/>
          </p:nvSpPr>
          <p:spPr>
            <a:xfrm>
              <a:off x="4649053" y="2181987"/>
              <a:ext cx="1209775" cy="1209775"/>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59"/>
            <p:cNvSpPr/>
            <p:nvPr/>
          </p:nvSpPr>
          <p:spPr>
            <a:xfrm>
              <a:off x="5375611" y="399665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60"/>
            <p:cNvSpPr/>
            <p:nvPr/>
          </p:nvSpPr>
          <p:spPr>
            <a:xfrm>
              <a:off x="6567570" y="1553518"/>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61"/>
            <p:cNvSpPr/>
            <p:nvPr/>
          </p:nvSpPr>
          <p:spPr>
            <a:xfrm>
              <a:off x="6722565" y="2002535"/>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62"/>
            <p:cNvSpPr/>
            <p:nvPr/>
          </p:nvSpPr>
          <p:spPr>
            <a:xfrm>
              <a:off x="7363687" y="1464579"/>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63"/>
            <p:cNvCxnSpPr>
              <a:stCxn id="23" idx="4"/>
              <a:endCxn id="25" idx="1"/>
            </p:cNvCxnSpPr>
            <p:nvPr/>
          </p:nvCxnSpPr>
          <p:spPr>
            <a:xfrm rot="10800000" flipH="1" flipV="1">
              <a:off x="6727599" y="1873575"/>
              <a:ext cx="76623" cy="2106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a:stCxn id="27" idx="3"/>
              <a:endCxn id="25" idx="7"/>
            </p:cNvCxnSpPr>
            <p:nvPr/>
          </p:nvCxnSpPr>
          <p:spPr>
            <a:xfrm rot="10800000" flipV="1">
              <a:off x="7198493" y="1737765"/>
              <a:ext cx="212066" cy="346427"/>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4" name="Straight Connector 65"/>
            <p:cNvCxnSpPr>
              <a:stCxn id="25" idx="3"/>
              <a:endCxn id="21" idx="6"/>
            </p:cNvCxnSpPr>
            <p:nvPr/>
          </p:nvCxnSpPr>
          <p:spPr>
            <a:xfrm rot="10800000" flipV="1">
              <a:off x="5858828" y="2478463"/>
              <a:ext cx="945393" cy="30841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5" name="Straight Connector 66"/>
            <p:cNvCxnSpPr>
              <a:stCxn id="21" idx="4"/>
              <a:endCxn id="22" idx="0"/>
            </p:cNvCxnSpPr>
            <p:nvPr/>
          </p:nvCxnSpPr>
          <p:spPr>
            <a:xfrm rot="10800000" flipH="1" flipV="1">
              <a:off x="5253941" y="3391762"/>
              <a:ext cx="400463" cy="60488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6" name="Straight Connector 67"/>
            <p:cNvCxnSpPr>
              <a:stCxn id="19" idx="0"/>
              <a:endCxn id="18" idx="5"/>
            </p:cNvCxnSpPr>
            <p:nvPr/>
          </p:nvCxnSpPr>
          <p:spPr>
            <a:xfrm rot="10800000">
              <a:off x="6986000" y="3791790"/>
              <a:ext cx="277245" cy="35359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37" name="Oval 68"/>
            <p:cNvSpPr/>
            <p:nvPr/>
          </p:nvSpPr>
          <p:spPr>
            <a:xfrm>
              <a:off x="3741867" y="4136853"/>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69"/>
            <p:cNvSpPr/>
            <p:nvPr/>
          </p:nvSpPr>
          <p:spPr>
            <a:xfrm>
              <a:off x="3072380" y="207349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70"/>
            <p:cNvCxnSpPr>
              <a:stCxn id="22" idx="2"/>
              <a:endCxn id="37" idx="6"/>
            </p:cNvCxnSpPr>
            <p:nvPr/>
          </p:nvCxnSpPr>
          <p:spPr>
            <a:xfrm rot="10800000" flipV="1">
              <a:off x="4299451" y="4275442"/>
              <a:ext cx="1076160" cy="1402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0" name="Straight Connector 71"/>
            <p:cNvCxnSpPr>
              <a:stCxn id="21" idx="3"/>
              <a:endCxn id="37" idx="7"/>
            </p:cNvCxnSpPr>
            <p:nvPr/>
          </p:nvCxnSpPr>
          <p:spPr>
            <a:xfrm rot="10800000" flipV="1">
              <a:off x="4217794" y="3214595"/>
              <a:ext cx="608426" cy="10039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1" name="Straight Connector 72"/>
            <p:cNvCxnSpPr>
              <a:stCxn id="18" idx="2"/>
              <a:endCxn id="21" idx="5"/>
            </p:cNvCxnSpPr>
            <p:nvPr/>
          </p:nvCxnSpPr>
          <p:spPr>
            <a:xfrm rot="10800000">
              <a:off x="5681661" y="3214595"/>
              <a:ext cx="690663" cy="3230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73"/>
            <p:cNvCxnSpPr>
              <a:stCxn id="18" idx="3"/>
              <a:endCxn id="22" idx="7"/>
            </p:cNvCxnSpPr>
            <p:nvPr/>
          </p:nvCxnSpPr>
          <p:spPr>
            <a:xfrm rot="10800000" flipV="1">
              <a:off x="5851539" y="3791790"/>
              <a:ext cx="626076" cy="2865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74"/>
            <p:cNvCxnSpPr>
              <a:stCxn id="20" idx="5"/>
              <a:endCxn id="21" idx="1"/>
            </p:cNvCxnSpPr>
            <p:nvPr/>
          </p:nvCxnSpPr>
          <p:spPr>
            <a:xfrm rot="10800000" flipH="1" flipV="1">
              <a:off x="4243874" y="1690893"/>
              <a:ext cx="582347" cy="66826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4" name="Straight Connector 75"/>
            <p:cNvCxnSpPr>
              <a:stCxn id="17" idx="4"/>
              <a:endCxn id="21" idx="0"/>
            </p:cNvCxnSpPr>
            <p:nvPr/>
          </p:nvCxnSpPr>
          <p:spPr>
            <a:xfrm rot="10800000" flipV="1">
              <a:off x="5253941" y="1586159"/>
              <a:ext cx="15188" cy="59582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5" name="Straight Connector 76"/>
            <p:cNvCxnSpPr>
              <a:stCxn id="38" idx="6"/>
              <a:endCxn id="21" idx="1"/>
            </p:cNvCxnSpPr>
            <p:nvPr/>
          </p:nvCxnSpPr>
          <p:spPr>
            <a:xfrm rot="10800000" flipH="1" flipV="1">
              <a:off x="3629964" y="2352282"/>
              <a:ext cx="1196256" cy="687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6" name="Straight Connector 77"/>
            <p:cNvCxnSpPr>
              <a:stCxn id="38" idx="5"/>
              <a:endCxn id="22" idx="1"/>
            </p:cNvCxnSpPr>
            <p:nvPr/>
          </p:nvCxnSpPr>
          <p:spPr>
            <a:xfrm rot="10800000" flipH="1" flipV="1">
              <a:off x="3548308" y="2549418"/>
              <a:ext cx="1908960" cy="1528889"/>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47" name="Oval 78"/>
            <p:cNvSpPr/>
            <p:nvPr/>
          </p:nvSpPr>
          <p:spPr>
            <a:xfrm>
              <a:off x="5565128" y="2252642"/>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8" name="Oval 79"/>
            <p:cNvSpPr/>
            <p:nvPr/>
          </p:nvSpPr>
          <p:spPr>
            <a:xfrm>
              <a:off x="7418457" y="4245244"/>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49" name="Group 80"/>
            <p:cNvGrpSpPr/>
            <p:nvPr/>
          </p:nvGrpSpPr>
          <p:grpSpPr>
            <a:xfrm rot="20592966">
              <a:off x="8289311" y="2534253"/>
              <a:ext cx="1558278" cy="1491034"/>
              <a:chOff x="6911725" y="2718706"/>
              <a:chExt cx="1558278" cy="1491034"/>
            </a:xfrm>
            <a:grpFill/>
          </p:grpSpPr>
          <p:sp>
            <p:nvSpPr>
              <p:cNvPr id="54" name="Oval 85"/>
              <p:cNvSpPr/>
              <p:nvPr/>
            </p:nvSpPr>
            <p:spPr>
              <a:xfrm>
                <a:off x="6911725" y="271870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6"/>
              <p:cNvSpPr/>
              <p:nvPr/>
            </p:nvSpPr>
            <p:spPr>
              <a:xfrm>
                <a:off x="6957924" y="365215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87"/>
              <p:cNvSpPr/>
              <p:nvPr/>
            </p:nvSpPr>
            <p:spPr>
              <a:xfrm>
                <a:off x="7912419" y="3259578"/>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88"/>
              <p:cNvCxnSpPr>
                <a:stCxn id="55" idx="0"/>
                <a:endCxn id="54" idx="4"/>
              </p:cNvCxnSpPr>
              <p:nvPr/>
            </p:nvCxnSpPr>
            <p:spPr>
              <a:xfrm rot="11807034">
                <a:off x="7137233" y="3290966"/>
                <a:ext cx="152767" cy="3465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58" name="Straight Connector 89"/>
              <p:cNvCxnSpPr>
                <a:stCxn id="54" idx="6"/>
                <a:endCxn id="56" idx="1"/>
              </p:cNvCxnSpPr>
              <p:nvPr/>
            </p:nvCxnSpPr>
            <p:spPr>
              <a:xfrm rot="11807034" flipH="1" flipV="1">
                <a:off x="7430857" y="3080586"/>
                <a:ext cx="601670" cy="177560"/>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grpSp>
        <p:sp>
          <p:nvSpPr>
            <p:cNvPr id="50" name="Oval 81"/>
            <p:cNvSpPr/>
            <p:nvPr/>
          </p:nvSpPr>
          <p:spPr>
            <a:xfrm>
              <a:off x="8642033" y="1187961"/>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82"/>
            <p:cNvSpPr/>
            <p:nvPr/>
          </p:nvSpPr>
          <p:spPr>
            <a:xfrm>
              <a:off x="9124727" y="4372486"/>
              <a:ext cx="360316" cy="36031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83"/>
            <p:cNvSpPr/>
            <p:nvPr/>
          </p:nvSpPr>
          <p:spPr>
            <a:xfrm>
              <a:off x="2891210" y="1064754"/>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84"/>
            <p:cNvSpPr/>
            <p:nvPr/>
          </p:nvSpPr>
          <p:spPr>
            <a:xfrm>
              <a:off x="2670491" y="168365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smtClean="0"/>
              <a:t>Project Postal</a:t>
            </a:r>
            <a:endParaRPr lang="en-US" sz="8000" b="1" cap="all" dirty="0"/>
          </a:p>
        </p:txBody>
      </p:sp>
      <p:sp>
        <p:nvSpPr>
          <p:cNvPr id="3" name="Subtitle 2"/>
          <p:cNvSpPr>
            <a:spLocks noGrp="1"/>
          </p:cNvSpPr>
          <p:nvPr>
            <p:ph type="subTitle" idx="4294967295"/>
          </p:nvPr>
        </p:nvSpPr>
        <p:spPr>
          <a:xfrm>
            <a:off x="12469125" y="4105961"/>
            <a:ext cx="18951755" cy="1756549"/>
          </a:xfrm>
        </p:spPr>
        <p:txBody>
          <a:bodyPr lIns="0" tIns="0" rIns="0" bIns="0">
            <a:normAutofit/>
          </a:bodyPr>
          <a:lstStyle/>
          <a:p>
            <a:pPr marL="0" indent="0" algn="l">
              <a:buNone/>
            </a:pPr>
            <a:r>
              <a:rPr lang="en-US" sz="5400" dirty="0">
                <a:solidFill>
                  <a:srgbClr val="F37321"/>
                </a:solidFill>
              </a:rPr>
              <a:t>A Visualization of Your Code Structure</a:t>
            </a:r>
          </a:p>
        </p:txBody>
      </p:sp>
      <p:sp>
        <p:nvSpPr>
          <p:cNvPr id="26" name="TextBox 25"/>
          <p:cNvSpPr txBox="1"/>
          <p:nvPr/>
        </p:nvSpPr>
        <p:spPr>
          <a:xfrm>
            <a:off x="1406151" y="3892234"/>
            <a:ext cx="8781860" cy="21370502"/>
          </a:xfrm>
          <a:prstGeom prst="rect">
            <a:avLst/>
          </a:prstGeom>
          <a:noFill/>
        </p:spPr>
        <p:txBody>
          <a:bodyPr wrap="square" rtlCol="0" anchor="t" anchorCtr="0">
            <a:noAutofit/>
          </a:bodyPr>
          <a:lstStyle/>
          <a:p>
            <a:pPr>
              <a:spcAft>
                <a:spcPts val="1800"/>
              </a:spcAft>
            </a:pPr>
            <a:r>
              <a:rPr lang="en-US" sz="3600" b="1" dirty="0">
                <a:solidFill>
                  <a:srgbClr val="5D87A1"/>
                </a:solidFill>
              </a:rPr>
              <a:t>The Problem</a:t>
            </a:r>
          </a:p>
          <a:p>
            <a:r>
              <a:rPr lang="en-US" sz="3000" dirty="0"/>
              <a:t>Software developers often spend a significant portion of their time seeking information within their development environments. Tasks like re-factoring, debugging and writing correctly organized code can involve the developer spending valuable time scanning through their environments looking for examples, regions or specific functions. The time spent navigating through code or seeking information in an integrated development environment ( IDE) is not an efficient use of developer time and could be better spent elsewhere.</a:t>
            </a:r>
          </a:p>
          <a:p>
            <a:endParaRPr lang="en-US" sz="3000" dirty="0"/>
          </a:p>
          <a:p>
            <a:pPr>
              <a:spcAft>
                <a:spcPts val="1800"/>
              </a:spcAft>
            </a:pPr>
            <a:r>
              <a:rPr lang="en-US" sz="3600" b="1" dirty="0">
                <a:solidFill>
                  <a:srgbClr val="5D87A1"/>
                </a:solidFill>
              </a:rPr>
              <a:t>Information Foraging Theory</a:t>
            </a:r>
            <a:endParaRPr lang="en-US" sz="3000" dirty="0"/>
          </a:p>
          <a:p>
            <a:r>
              <a:rPr lang="en-US" sz="3000" dirty="0"/>
              <a:t>Information Foraging Theory is the theory and math behind the choices people make to maximize the value of the information they find versus the cost of getting that information. Our aim is  to develop a tool that will act as a proof of concept to this idea and increase developer efficiency. Implementing multiple IFT design patterns, we will create a developer tool that helps visualize code structure.</a:t>
            </a:r>
          </a:p>
          <a:p>
            <a:endParaRPr lang="en-US" sz="3000" dirty="0"/>
          </a:p>
          <a:p>
            <a:pPr>
              <a:spcAft>
                <a:spcPts val="1800"/>
              </a:spcAft>
            </a:pPr>
            <a:r>
              <a:rPr lang="en-US" sz="3600" b="1" dirty="0">
                <a:solidFill>
                  <a:srgbClr val="5D87A1"/>
                </a:solidFill>
              </a:rPr>
              <a:t>Information Topology</a:t>
            </a:r>
          </a:p>
          <a:p>
            <a:r>
              <a:rPr lang="en-US" sz="3000" dirty="0"/>
              <a:t>In IFT, the information environment is described</a:t>
            </a:r>
            <a:r>
              <a:rPr lang="en-US" sz="3600" b="1" dirty="0">
                <a:solidFill>
                  <a:srgbClr val="5D87A1"/>
                </a:solidFill>
              </a:rPr>
              <a:t> </a:t>
            </a:r>
            <a:r>
              <a:rPr lang="en-US" sz="3000" dirty="0"/>
              <a:t>in terms of a topology. This topology is made up of information patches connected together by traversable links. In our project, information patches will be files and significant code blocks and links will be hierarchical and external relationships.</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pPr>
              <a:spcAft>
                <a:spcPts val="1800"/>
              </a:spcAft>
            </a:pPr>
            <a:endParaRPr lang="en-US" sz="3600" b="1" dirty="0" smtClean="0">
              <a:solidFill>
                <a:srgbClr val="5D87A1"/>
              </a:solidFill>
            </a:endParaRPr>
          </a:p>
          <a:p>
            <a:pPr>
              <a:spcAft>
                <a:spcPts val="1800"/>
              </a:spcAft>
            </a:pPr>
            <a:r>
              <a:rPr lang="en-US" sz="3600" b="1" dirty="0" smtClean="0">
                <a:solidFill>
                  <a:srgbClr val="5D87A1"/>
                </a:solidFill>
              </a:rPr>
              <a:t>IFT </a:t>
            </a:r>
            <a:r>
              <a:rPr lang="en-US" sz="3600" b="1" dirty="0">
                <a:solidFill>
                  <a:srgbClr val="5D87A1"/>
                </a:solidFill>
              </a:rPr>
              <a:t>Goes Postal</a:t>
            </a:r>
          </a:p>
          <a:p>
            <a:pPr>
              <a:spcAft>
                <a:spcPts val="1800"/>
              </a:spcAft>
            </a:pPr>
            <a:r>
              <a:rPr lang="en-US" sz="3000" dirty="0"/>
              <a:t>Dr. Christopher </a:t>
            </a:r>
            <a:r>
              <a:rPr lang="en-US" sz="3000" dirty="0" err="1"/>
              <a:t>Scaffidi</a:t>
            </a:r>
            <a:r>
              <a:rPr lang="en-US" sz="3000" dirty="0"/>
              <a:t> is a researcher at Oregon State University looking for ways to apply IFT design patterns in software engineering applications. Our team approached Dr. </a:t>
            </a:r>
            <a:r>
              <a:rPr lang="en-US" sz="3000" dirty="0" err="1"/>
              <a:t>Scaffidi</a:t>
            </a:r>
            <a:r>
              <a:rPr lang="en-US" sz="3000" dirty="0"/>
              <a:t> with a proposal to implement IFT as an add on to an existing IDE. </a:t>
            </a:r>
          </a:p>
        </p:txBody>
      </p:sp>
      <p:sp>
        <p:nvSpPr>
          <p:cNvPr id="28" name="Subtitle 2"/>
          <p:cNvSpPr txBox="1">
            <a:spLocks/>
          </p:cNvSpPr>
          <p:nvPr/>
        </p:nvSpPr>
        <p:spPr>
          <a:xfrm>
            <a:off x="1406151" y="2811105"/>
            <a:ext cx="8781860" cy="1181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Information </a:t>
            </a:r>
            <a:r>
              <a:rPr lang="en-US" sz="5400">
                <a:solidFill>
                  <a:srgbClr val="F37321"/>
                </a:solidFill>
              </a:rPr>
              <a:t>Foraging Theory</a:t>
            </a:r>
            <a:r>
              <a:rPr lang="en-US" sz="5400" dirty="0">
                <a:solidFill>
                  <a:srgbClr val="F37321"/>
                </a:solidFill>
              </a:rPr>
              <a:t> </a:t>
            </a:r>
          </a:p>
        </p:txBody>
      </p:sp>
      <p:sp>
        <p:nvSpPr>
          <p:cNvPr id="29" name="Rectangle 28"/>
          <p:cNvSpPr/>
          <p:nvPr/>
        </p:nvSpPr>
        <p:spPr>
          <a:xfrm>
            <a:off x="34596322" y="5447887"/>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TEAM PICTURE</a:t>
            </a:r>
          </a:p>
        </p:txBody>
      </p:sp>
      <p:sp>
        <p:nvSpPr>
          <p:cNvPr id="30" name="Subtitle 2"/>
          <p:cNvSpPr txBox="1">
            <a:spLocks/>
          </p:cNvSpPr>
          <p:nvPr/>
        </p:nvSpPr>
        <p:spPr>
          <a:xfrm>
            <a:off x="34548034" y="3994969"/>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About Team Postal</a:t>
            </a:r>
          </a:p>
        </p:txBody>
      </p:sp>
      <p:sp>
        <p:nvSpPr>
          <p:cNvPr id="31" name="TextBox 30"/>
          <p:cNvSpPr txBox="1"/>
          <p:nvPr/>
        </p:nvSpPr>
        <p:spPr>
          <a:xfrm>
            <a:off x="34548034" y="12274618"/>
            <a:ext cx="7827420" cy="16245842"/>
          </a:xfrm>
          <a:prstGeom prst="rect">
            <a:avLst/>
          </a:prstGeom>
          <a:noFill/>
        </p:spPr>
        <p:txBody>
          <a:bodyPr wrap="square" rtlCol="0">
            <a:noAutofit/>
          </a:bodyPr>
          <a:lstStyle/>
          <a:p>
            <a:pPr>
              <a:spcAft>
                <a:spcPts val="1800"/>
              </a:spcAft>
            </a:pPr>
            <a:r>
              <a:rPr lang="en-US" sz="3600" b="1" dirty="0">
                <a:solidFill>
                  <a:srgbClr val="F37321"/>
                </a:solidFill>
              </a:rPr>
              <a:t>Team Members (from left to right)</a:t>
            </a:r>
          </a:p>
          <a:p>
            <a:pPr marL="457200" indent="-457200">
              <a:spcAft>
                <a:spcPts val="1800"/>
              </a:spcAft>
              <a:buFont typeface="Arial"/>
              <a:buChar char="•"/>
            </a:pPr>
            <a:r>
              <a:rPr lang="en-US" sz="3000" dirty="0">
                <a:solidFill>
                  <a:schemeClr val="bg1"/>
                </a:solidFill>
              </a:rPr>
              <a:t>Sam </a:t>
            </a:r>
            <a:r>
              <a:rPr lang="en-US" sz="3000" dirty="0" err="1">
                <a:solidFill>
                  <a:schemeClr val="bg1"/>
                </a:solidFill>
              </a:rPr>
              <a:t>Lichlyter</a:t>
            </a:r>
            <a:r>
              <a:rPr lang="en-US" sz="3000" dirty="0">
                <a:solidFill>
                  <a:schemeClr val="bg1"/>
                </a:solidFill>
              </a:rPr>
              <a:t>, Computer Science </a:t>
            </a:r>
            <a:r>
              <a:rPr lang="en-US" sz="3000" dirty="0" err="1">
                <a:solidFill>
                  <a:schemeClr val="bg1"/>
                </a:solidFill>
              </a:rPr>
              <a:t>lichlyts@oregonstate.edu</a:t>
            </a:r>
            <a:endParaRPr lang="en-US" sz="3000" dirty="0">
              <a:solidFill>
                <a:schemeClr val="bg1"/>
              </a:solidFill>
            </a:endParaRPr>
          </a:p>
          <a:p>
            <a:pPr marL="457200" indent="-457200">
              <a:spcAft>
                <a:spcPts val="1800"/>
              </a:spcAft>
              <a:buFont typeface="Arial"/>
              <a:buChar char="•"/>
            </a:pPr>
            <a:r>
              <a:rPr lang="en-US" sz="3000" dirty="0">
                <a:solidFill>
                  <a:schemeClr val="bg1"/>
                </a:solidFill>
              </a:rPr>
              <a:t>Zach Schneider, Computer Science schneidz@oregonstate.edu</a:t>
            </a:r>
          </a:p>
          <a:p>
            <a:pPr marL="457200" indent="-457200">
              <a:spcAft>
                <a:spcPts val="1800"/>
              </a:spcAft>
              <a:buFont typeface="Arial"/>
              <a:buChar char="•"/>
            </a:pPr>
            <a:r>
              <a:rPr lang="en-US" sz="3000" dirty="0">
                <a:solidFill>
                  <a:schemeClr val="bg1"/>
                </a:solidFill>
              </a:rPr>
              <a:t>Cramer Smith, Computer Science smithcr@oregonstate.edu</a:t>
            </a:r>
          </a:p>
          <a:p>
            <a:pPr marL="457200" indent="-457200">
              <a:spcAft>
                <a:spcPts val="1800"/>
              </a:spcAft>
              <a:buFont typeface="Arial"/>
              <a:buChar char="•"/>
            </a:pPr>
            <a:r>
              <a:rPr lang="en-US" sz="3000" dirty="0">
                <a:solidFill>
                  <a:schemeClr val="bg1"/>
                </a:solidFill>
              </a:rPr>
              <a:t>Eric Winkler, Computer Science winkleer@oregonstate.edu</a:t>
            </a:r>
          </a:p>
          <a:p>
            <a:pPr>
              <a:spcAft>
                <a:spcPts val="1800"/>
              </a:spcAft>
            </a:pPr>
            <a:r>
              <a:rPr lang="en-US" sz="3600" b="1" dirty="0">
                <a:solidFill>
                  <a:srgbClr val="F37321"/>
                </a:solidFill>
              </a:rPr>
              <a:t>Sponsoring Client</a:t>
            </a:r>
          </a:p>
          <a:p>
            <a:pPr marL="457200" indent="-457200">
              <a:spcAft>
                <a:spcPts val="1800"/>
              </a:spcAft>
              <a:buFont typeface="Arial" panose="020B0604020202020204" pitchFamily="34" charset="0"/>
              <a:buChar char="•"/>
            </a:pPr>
            <a:r>
              <a:rPr lang="en-US" sz="3000" dirty="0">
                <a:solidFill>
                  <a:schemeClr val="bg1"/>
                </a:solidFill>
              </a:rPr>
              <a:t>Christopher </a:t>
            </a:r>
            <a:r>
              <a:rPr lang="en-US" sz="3000" dirty="0" err="1">
                <a:solidFill>
                  <a:schemeClr val="bg1"/>
                </a:solidFill>
              </a:rPr>
              <a:t>Scaffidi</a:t>
            </a:r>
            <a:r>
              <a:rPr lang="en-US" sz="3000" dirty="0">
                <a:solidFill>
                  <a:schemeClr val="bg1"/>
                </a:solidFill>
              </a:rPr>
              <a:t>, Associate Professor,  Computer Science </a:t>
            </a:r>
            <a:br>
              <a:rPr lang="en-US" sz="3000" dirty="0">
                <a:solidFill>
                  <a:schemeClr val="bg1"/>
                </a:solidFill>
              </a:rPr>
            </a:br>
            <a:r>
              <a:rPr lang="en-US" sz="3000" dirty="0">
                <a:solidFill>
                  <a:schemeClr val="bg1"/>
                </a:solidFill>
              </a:rPr>
              <a:t>Oregon State University scaffidc@eecs.oregonstate.edu</a:t>
            </a:r>
          </a:p>
          <a:p>
            <a:pPr>
              <a:spcAft>
                <a:spcPts val="1800"/>
              </a:spcAft>
            </a:pPr>
            <a:r>
              <a:rPr lang="en-US" sz="3600" b="1" dirty="0">
                <a:solidFill>
                  <a:srgbClr val="F37321"/>
                </a:solidFill>
              </a:rPr>
              <a:t>Languages and Technologies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JavaScript</a:t>
            </a:r>
          </a:p>
          <a:p>
            <a:pPr marL="457200" indent="-457200">
              <a:spcAft>
                <a:spcPts val="1800"/>
              </a:spcAft>
              <a:buFont typeface="Arial" panose="020B0604020202020204" pitchFamily="34" charset="0"/>
              <a:buChar char="•"/>
            </a:pPr>
            <a:r>
              <a:rPr lang="en-US" sz="3000">
                <a:solidFill>
                  <a:schemeClr val="bg1"/>
                </a:solidFill>
              </a:rPr>
              <a:t> TypeScript</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err="1">
                <a:solidFill>
                  <a:schemeClr val="bg1"/>
                </a:solidFill>
              </a:rPr>
              <a:t>NodeJS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Electron</a:t>
            </a:r>
          </a:p>
          <a:p>
            <a:pPr marL="457200" indent="-457200">
              <a:spcAft>
                <a:spcPts val="1800"/>
              </a:spcAft>
              <a:buFont typeface="Arial" panose="020B0604020202020204" pitchFamily="34" charset="0"/>
              <a:buChar char="•"/>
            </a:pPr>
            <a:r>
              <a:rPr lang="en-US" sz="3000">
                <a:solidFill>
                  <a:schemeClr val="bg1"/>
                </a:solidFill>
              </a:rPr>
              <a:t> Visual </a:t>
            </a:r>
            <a:r>
              <a:rPr lang="en-US" sz="3000" dirty="0">
                <a:solidFill>
                  <a:schemeClr val="bg1"/>
                </a:solidFill>
              </a:rPr>
              <a:t>Studio Code</a:t>
            </a:r>
          </a:p>
          <a:p>
            <a:pPr>
              <a:spcAft>
                <a:spcPts val="1800"/>
              </a:spcAft>
            </a:pPr>
            <a:r>
              <a:rPr lang="en-US" sz="3000" dirty="0">
                <a:solidFill>
                  <a:schemeClr val="bg1"/>
                </a:solidFill>
              </a:rPr>
              <a:t>The Postal team had some prior JavaScript experience before working on this project, but Node, </a:t>
            </a:r>
            <a:r>
              <a:rPr lang="en-US" sz="3000" dirty="0" err="1">
                <a:solidFill>
                  <a:schemeClr val="bg1"/>
                </a:solidFill>
              </a:rPr>
              <a:t>TypeScript</a:t>
            </a:r>
            <a:r>
              <a:rPr lang="en-US" sz="3000" dirty="0">
                <a:solidFill>
                  <a:schemeClr val="bg1"/>
                </a:solidFill>
              </a:rPr>
              <a:t> and writing IDE extensions were entirely new for each of us.</a:t>
            </a:r>
          </a:p>
        </p:txBody>
      </p:sp>
      <p:sp>
        <p:nvSpPr>
          <p:cNvPr id="60" name="Subtitle 2"/>
          <p:cNvSpPr txBox="1">
            <a:spLocks/>
          </p:cNvSpPr>
          <p:nvPr/>
        </p:nvSpPr>
        <p:spPr>
          <a:xfrm>
            <a:off x="34548034" y="192379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Senior Capstone Project</a:t>
            </a:r>
          </a:p>
          <a:p>
            <a:pPr algn="l"/>
            <a:r>
              <a:rPr lang="en-US" sz="5400" dirty="0">
                <a:solidFill>
                  <a:schemeClr val="bg1"/>
                </a:solidFill>
              </a:rPr>
              <a:t>CS 461/462/463</a:t>
            </a:r>
          </a:p>
        </p:txBody>
      </p:sp>
      <p:pic>
        <p:nvPicPr>
          <p:cNvPr id="1026" name="Picture 2" descr="&lt;b&gt;Fig 1: An information environment consisting of information patches connected by links. The numbers associated with each link is the cost of traversing that link&lt;/b&gt;&lt;b&gt;Bold Text&lt;/b&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11" y="21703825"/>
            <a:ext cx="6950739" cy="525481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rotWithShape="1">
          <a:blip r:embed="rId4"/>
          <a:srcRect l="20985" r="16061"/>
          <a:stretch/>
        </p:blipFill>
        <p:spPr>
          <a:xfrm>
            <a:off x="19509688" y="6006629"/>
            <a:ext cx="12638004" cy="12528268"/>
          </a:xfrm>
          <a:prstGeom prst="rect">
            <a:avLst/>
          </a:prstGeom>
        </p:spPr>
      </p:pic>
      <p:sp>
        <p:nvSpPr>
          <p:cNvPr id="62" name="Rectangle 61"/>
          <p:cNvSpPr/>
          <p:nvPr/>
        </p:nvSpPr>
        <p:spPr>
          <a:xfrm>
            <a:off x="11692412" y="23445161"/>
            <a:ext cx="20455280" cy="8870803"/>
          </a:xfrm>
          <a:prstGeom prst="rect">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6" name="Picture 65"/>
          <p:cNvPicPr>
            <a:picLocks noChangeAspect="1"/>
          </p:cNvPicPr>
          <p:nvPr/>
        </p:nvPicPr>
        <p:blipFill rotWithShape="1">
          <a:blip r:embed="rId5"/>
          <a:srcRect l="8227" t="41935" r="6009" b="31630"/>
          <a:stretch/>
        </p:blipFill>
        <p:spPr>
          <a:xfrm>
            <a:off x="11753248" y="19001073"/>
            <a:ext cx="20401513" cy="4022832"/>
          </a:xfrm>
          <a:prstGeom prst="rect">
            <a:avLst/>
          </a:prstGeom>
        </p:spPr>
      </p:pic>
      <p:sp>
        <p:nvSpPr>
          <p:cNvPr id="67" name="TextBox 66"/>
          <p:cNvSpPr txBox="1"/>
          <p:nvPr/>
        </p:nvSpPr>
        <p:spPr>
          <a:xfrm>
            <a:off x="11692412" y="5841282"/>
            <a:ext cx="7031263" cy="12216618"/>
          </a:xfrm>
          <a:prstGeom prst="rect">
            <a:avLst/>
          </a:prstGeom>
          <a:noFill/>
        </p:spPr>
        <p:txBody>
          <a:bodyPr wrap="square" rtlCol="0" anchor="t" anchorCtr="0">
            <a:noAutofit/>
          </a:bodyPr>
          <a:lstStyle/>
          <a:p>
            <a:pPr algn="just">
              <a:spcAft>
                <a:spcPts val="1800"/>
              </a:spcAft>
            </a:pPr>
            <a:r>
              <a:rPr lang="en-US" sz="3600" b="1" dirty="0">
                <a:solidFill>
                  <a:srgbClr val="5D87A1"/>
                </a:solidFill>
              </a:rPr>
              <a:t>Postal</a:t>
            </a:r>
            <a:endParaRPr lang="en-US" sz="3600" b="1" dirty="0"/>
          </a:p>
          <a:p>
            <a:pPr algn="just">
              <a:spcAft>
                <a:spcPts val="1800"/>
              </a:spcAft>
            </a:pPr>
            <a:r>
              <a:rPr lang="en-US" sz="3000" dirty="0" smtClean="0"/>
              <a:t>Postal is a tool to visualize the structure of a codebase using Information Foraging Theory design patterns.</a:t>
            </a:r>
          </a:p>
          <a:p>
            <a:pPr algn="just">
              <a:spcAft>
                <a:spcPts val="1800"/>
              </a:spcAft>
            </a:pPr>
            <a:r>
              <a:rPr lang="en-US" sz="3100" dirty="0" smtClean="0"/>
              <a:t>This </a:t>
            </a:r>
            <a:r>
              <a:rPr lang="en-US" sz="3100" dirty="0"/>
              <a:t>is displayed as a separate window that shows up alongside the users’ code that they can interact with. Files and blocks (for example: HTML div tags, C++ classes, etc.) show up as nodes and parent-child relationships are shown as edges between those nodes. There are also file links which are a different type of edge that is used to display what files are linked to each to each other, for example if a user called a stylesheet in an HTML page that is within the project directory, this would be displayed as a file link.</a:t>
            </a:r>
          </a:p>
          <a:p>
            <a:pPr algn="just">
              <a:spcAft>
                <a:spcPts val="1800"/>
              </a:spcAft>
            </a:pPr>
            <a:r>
              <a:rPr lang="en-US" sz="3100" dirty="0"/>
              <a:t>Postal is an open source, cross-platform extension that has been tested on Windows 7/10, Ubuntu, and </a:t>
            </a:r>
            <a:r>
              <a:rPr lang="en-US" sz="3100" dirty="0" err="1"/>
              <a:t>MacOS</a:t>
            </a:r>
            <a:r>
              <a:rPr lang="en-US" sz="3100" dirty="0" smtClean="0"/>
              <a:t>.</a:t>
            </a:r>
          </a:p>
          <a:p>
            <a:pPr>
              <a:spcAft>
                <a:spcPts val="1800"/>
              </a:spcAft>
            </a:pPr>
            <a:endParaRPr lang="en-US" sz="3600" b="1" dirty="0" smtClean="0"/>
          </a:p>
          <a:p>
            <a:pPr>
              <a:spcAft>
                <a:spcPts val="1800"/>
              </a:spcAft>
            </a:pPr>
            <a:endParaRPr lang="en-US" sz="3600" b="1" dirty="0"/>
          </a:p>
          <a:p>
            <a:pPr>
              <a:spcAft>
                <a:spcPts val="1800"/>
              </a:spcAft>
            </a:pPr>
            <a:endParaRPr lang="en-US" sz="3600" b="1" dirty="0" smtClean="0">
              <a:solidFill>
                <a:srgbClr val="5D87A1"/>
              </a:solidFill>
            </a:endParaRPr>
          </a:p>
          <a:p>
            <a:pPr>
              <a:spcAft>
                <a:spcPts val="1800"/>
              </a:spcAft>
            </a:pPr>
            <a:endParaRPr lang="en-US" sz="3600" b="1" dirty="0">
              <a:solidFill>
                <a:srgbClr val="5D87A1"/>
              </a:solidFill>
            </a:endParaRPr>
          </a:p>
          <a:p>
            <a:pPr>
              <a:spcAft>
                <a:spcPts val="1800"/>
              </a:spcAft>
            </a:pPr>
            <a:endParaRPr lang="en-US" sz="3600" b="1" dirty="0" smtClean="0">
              <a:solidFill>
                <a:srgbClr val="5D87A1"/>
              </a:solidFill>
            </a:endParaRPr>
          </a:p>
          <a:p>
            <a:pPr>
              <a:spcAft>
                <a:spcPts val="1800"/>
              </a:spcAft>
            </a:pPr>
            <a:endParaRPr lang="en-US" sz="3600" b="1" dirty="0">
              <a:solidFill>
                <a:srgbClr val="5D87A1"/>
              </a:solidFill>
            </a:endParaRPr>
          </a:p>
          <a:p>
            <a:pPr>
              <a:spcAft>
                <a:spcPts val="1800"/>
              </a:spcAft>
            </a:pPr>
            <a:endParaRPr lang="en-US" sz="3600" b="1" dirty="0" smtClean="0">
              <a:solidFill>
                <a:srgbClr val="5D87A1"/>
              </a:solidFill>
            </a:endParaRPr>
          </a:p>
          <a:p>
            <a:pPr>
              <a:spcAft>
                <a:spcPts val="1800"/>
              </a:spcAft>
            </a:pPr>
            <a:endParaRPr lang="en-US" sz="3000" dirty="0"/>
          </a:p>
          <a:p>
            <a:pPr algn="just">
              <a:spcAft>
                <a:spcPts val="1800"/>
              </a:spcAft>
            </a:pPr>
            <a:endParaRPr lang="en-US" sz="3000" dirty="0">
              <a:solidFill>
                <a:srgbClr val="D9D9D9"/>
              </a:solidFill>
            </a:endParaRPr>
          </a:p>
          <a:p>
            <a:pPr algn="just">
              <a:spcAft>
                <a:spcPts val="1800"/>
              </a:spcAft>
            </a:pPr>
            <a:endParaRPr lang="en-US" sz="3000" dirty="0"/>
          </a:p>
          <a:p>
            <a:pPr algn="just">
              <a:spcAft>
                <a:spcPts val="1800"/>
              </a:spcAft>
            </a:pPr>
            <a:endParaRPr lang="en-US" sz="3000" dirty="0"/>
          </a:p>
        </p:txBody>
      </p:sp>
      <p:sp>
        <p:nvSpPr>
          <p:cNvPr id="68" name="Rectangle 67"/>
          <p:cNvSpPr/>
          <p:nvPr/>
        </p:nvSpPr>
        <p:spPr>
          <a:xfrm>
            <a:off x="12252577" y="23729764"/>
            <a:ext cx="19442420" cy="9188636"/>
          </a:xfrm>
          <a:prstGeom prst="rect">
            <a:avLst/>
          </a:prstGeom>
        </p:spPr>
        <p:txBody>
          <a:bodyPr wrap="square" numCol="2" spcCol="914400">
            <a:spAutoFit/>
          </a:bodyPr>
          <a:lstStyle/>
          <a:p>
            <a:pPr algn="just">
              <a:spcAft>
                <a:spcPts val="1800"/>
              </a:spcAft>
            </a:pPr>
            <a:r>
              <a:rPr lang="en-US" sz="3600" b="1" dirty="0">
                <a:solidFill>
                  <a:srgbClr val="5D87A1"/>
                </a:solidFill>
              </a:rPr>
              <a:t>Applications</a:t>
            </a:r>
          </a:p>
          <a:p>
            <a:pPr algn="just">
              <a:spcAft>
                <a:spcPts val="1800"/>
              </a:spcAft>
            </a:pPr>
            <a:r>
              <a:rPr lang="en-US" sz="3200" dirty="0" smtClean="0"/>
              <a:t>Postal </a:t>
            </a:r>
            <a:r>
              <a:rPr lang="en-US" sz="3200" dirty="0"/>
              <a:t>is a configurable tool with a variety of applications. Through manipulation of </a:t>
            </a:r>
            <a:r>
              <a:rPr lang="en-US" sz="3200" dirty="0" err="1"/>
              <a:t>Postal's</a:t>
            </a:r>
            <a:r>
              <a:rPr lang="en-US" sz="3200" dirty="0"/>
              <a:t> grammars Postal can perform:</a:t>
            </a:r>
          </a:p>
          <a:p>
            <a:r>
              <a:rPr lang="en-US" sz="3200" b="1" dirty="0" smtClean="0"/>
              <a:t>Website Mapping</a:t>
            </a:r>
            <a:endParaRPr lang="en-US" sz="3200" b="1" dirty="0"/>
          </a:p>
          <a:p>
            <a:pPr algn="just">
              <a:spcAft>
                <a:spcPts val="1800"/>
              </a:spcAft>
            </a:pPr>
            <a:r>
              <a:rPr lang="en-US" sz="3200" dirty="0" smtClean="0"/>
              <a:t>Postal is capable of mapping websites and displaying links between directory files and external sources.</a:t>
            </a:r>
            <a:endParaRPr lang="en-US" sz="3200" b="1" dirty="0" smtClean="0"/>
          </a:p>
          <a:p>
            <a:r>
              <a:rPr lang="en-US" sz="3200" b="1" dirty="0" smtClean="0"/>
              <a:t>Visualization </a:t>
            </a:r>
            <a:r>
              <a:rPr lang="en-US" sz="3200" b="1" dirty="0"/>
              <a:t>of Specific Function </a:t>
            </a:r>
            <a:r>
              <a:rPr lang="en-US" sz="3200" b="1" dirty="0" smtClean="0"/>
              <a:t>Calls</a:t>
            </a:r>
          </a:p>
          <a:p>
            <a:pPr algn="just">
              <a:spcAft>
                <a:spcPts val="1800"/>
              </a:spcAft>
            </a:pPr>
            <a:r>
              <a:rPr lang="en-US" sz="3200" dirty="0" smtClean="0"/>
              <a:t>Useful for seeing what code is used where and how frequently it is used. </a:t>
            </a:r>
          </a:p>
          <a:p>
            <a:r>
              <a:rPr lang="en-US" sz="3200" b="1" dirty="0" smtClean="0"/>
              <a:t>Project </a:t>
            </a:r>
            <a:r>
              <a:rPr lang="en-US" sz="3200" b="1" dirty="0"/>
              <a:t>Standards </a:t>
            </a:r>
            <a:r>
              <a:rPr lang="en-US" sz="3200" b="1" dirty="0" smtClean="0"/>
              <a:t>Enforcement</a:t>
            </a:r>
          </a:p>
          <a:p>
            <a:pPr algn="just"/>
            <a:r>
              <a:rPr lang="en-US" sz="3200" dirty="0" smtClean="0"/>
              <a:t>Using </a:t>
            </a:r>
            <a:r>
              <a:rPr lang="en-US" sz="3200" dirty="0"/>
              <a:t>the notification system, users can write grammars to find bad practices in code that might not be </a:t>
            </a:r>
            <a:r>
              <a:rPr lang="en-US" sz="3200" dirty="0" smtClean="0"/>
              <a:t>wanted.</a:t>
            </a:r>
          </a:p>
          <a:p>
            <a:pPr algn="just"/>
            <a:endParaRPr lang="en-US" sz="3200" dirty="0" smtClean="0"/>
          </a:p>
          <a:p>
            <a:pPr algn="just">
              <a:spcAft>
                <a:spcPts val="1800"/>
              </a:spcAft>
            </a:pPr>
            <a:r>
              <a:rPr lang="en-US" sz="3600" b="1" dirty="0" smtClean="0">
                <a:solidFill>
                  <a:srgbClr val="5D87A1"/>
                </a:solidFill>
              </a:rPr>
              <a:t>Visual </a:t>
            </a:r>
            <a:r>
              <a:rPr lang="en-US" sz="3600" b="1" dirty="0">
                <a:solidFill>
                  <a:srgbClr val="5D87A1"/>
                </a:solidFill>
              </a:rPr>
              <a:t>Studio </a:t>
            </a:r>
            <a:r>
              <a:rPr lang="en-US" sz="3600" b="1" dirty="0" smtClean="0">
                <a:solidFill>
                  <a:srgbClr val="5D87A1"/>
                </a:solidFill>
              </a:rPr>
              <a:t>Code</a:t>
            </a:r>
          </a:p>
          <a:p>
            <a:pPr marL="457200" indent="-457200">
              <a:spcAft>
                <a:spcPts val="1800"/>
              </a:spcAft>
              <a:buFont typeface="Arial" panose="020B0604020202020204" pitchFamily="34" charset="0"/>
              <a:buChar char="•"/>
            </a:pPr>
            <a:r>
              <a:rPr lang="en-US" sz="3600" dirty="0"/>
              <a:t>Created by Microsoft</a:t>
            </a:r>
          </a:p>
          <a:p>
            <a:pPr marL="457200" indent="-457200">
              <a:spcAft>
                <a:spcPts val="1800"/>
              </a:spcAft>
              <a:buFont typeface="Arial" panose="020B0604020202020204" pitchFamily="34" charset="0"/>
              <a:buChar char="•"/>
            </a:pPr>
            <a:r>
              <a:rPr lang="en-US" sz="3600" dirty="0"/>
              <a:t>Released April 2015, extension marketplace 2016</a:t>
            </a:r>
          </a:p>
          <a:p>
            <a:pPr marL="457200" indent="-457200">
              <a:spcAft>
                <a:spcPts val="1800"/>
              </a:spcAft>
              <a:buFont typeface="Arial" panose="020B0604020202020204" pitchFamily="34" charset="0"/>
              <a:buChar char="•"/>
            </a:pPr>
            <a:r>
              <a:rPr lang="en-US" sz="3600" dirty="0"/>
              <a:t>Open source, cross platform, </a:t>
            </a:r>
            <a:r>
              <a:rPr lang="en-US" sz="3600" dirty="0" smtClean="0"/>
              <a:t>free</a:t>
            </a:r>
            <a:endParaRPr lang="en-US" sz="3600" b="1" dirty="0" smtClean="0">
              <a:solidFill>
                <a:srgbClr val="5D87A1"/>
              </a:solidFill>
            </a:endParaRPr>
          </a:p>
          <a:p>
            <a:pPr algn="just">
              <a:spcAft>
                <a:spcPts val="1800"/>
              </a:spcAft>
            </a:pPr>
            <a:r>
              <a:rPr lang="en-US" sz="3200" dirty="0" smtClean="0"/>
              <a:t>Creating </a:t>
            </a:r>
            <a:r>
              <a:rPr lang="en-US" sz="3200" dirty="0"/>
              <a:t>a VS Code extension allowed our team to focus on the tool itself and not have to worry about how the user would invoke our tool. It also gave us an excellent platform to which to market our extension. Having this tool up on a marketplace meant we didn’t have to distribute it ourselves and we could focus on building the tool and marketing it towards our target audiences. </a:t>
            </a:r>
          </a:p>
        </p:txBody>
      </p:sp>
      <p:pic>
        <p:nvPicPr>
          <p:cNvPr id="69" name="Picture 68"/>
          <p:cNvPicPr>
            <a:picLocks noChangeAspect="1"/>
          </p:cNvPicPr>
          <p:nvPr/>
        </p:nvPicPr>
        <p:blipFill rotWithShape="1">
          <a:blip r:embed="rId6">
            <a:extLst>
              <a:ext uri="{28A0092B-C50C-407E-A947-70E740481C1C}">
                <a14:useLocalDpi xmlns:a14="http://schemas.microsoft.com/office/drawing/2010/main" val="0"/>
              </a:ext>
            </a:extLst>
          </a:blip>
          <a:srcRect l="3166" t="3994" r="3978"/>
          <a:stretch/>
        </p:blipFill>
        <p:spPr>
          <a:xfrm>
            <a:off x="34551962" y="5429036"/>
            <a:ext cx="7847636" cy="6085440"/>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3449</TotalTime>
  <Words>565</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Project Postal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PostaL</dc:title>
  <dc:creator>Schneider</dc:creator>
  <cp:lastModifiedBy>Winkler, Eric Ryan</cp:lastModifiedBy>
  <cp:revision>25</cp:revision>
  <dcterms:created xsi:type="dcterms:W3CDTF">2017-03-15T06:28:50Z</dcterms:created>
  <dcterms:modified xsi:type="dcterms:W3CDTF">2017-04-28T01:34:53Z</dcterms:modified>
</cp:coreProperties>
</file>