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88" r:id="rId3"/>
    <p:sldId id="258" r:id="rId4"/>
    <p:sldId id="257" r:id="rId5"/>
    <p:sldId id="261" r:id="rId6"/>
    <p:sldId id="260" r:id="rId7"/>
    <p:sldId id="262" r:id="rId8"/>
    <p:sldId id="299" r:id="rId9"/>
    <p:sldId id="300" r:id="rId10"/>
    <p:sldId id="301" r:id="rId11"/>
    <p:sldId id="263" r:id="rId12"/>
    <p:sldId id="302" r:id="rId13"/>
    <p:sldId id="297" r:id="rId14"/>
    <p:sldId id="289" r:id="rId15"/>
    <p:sldId id="290" r:id="rId16"/>
    <p:sldId id="291" r:id="rId17"/>
    <p:sldId id="292" r:id="rId18"/>
    <p:sldId id="293" r:id="rId19"/>
    <p:sldId id="294" r:id="rId20"/>
    <p:sldId id="303" r:id="rId21"/>
    <p:sldId id="310" r:id="rId22"/>
    <p:sldId id="305" r:id="rId23"/>
    <p:sldId id="306" r:id="rId24"/>
    <p:sldId id="307" r:id="rId25"/>
    <p:sldId id="308" r:id="rId26"/>
    <p:sldId id="309" r:id="rId27"/>
    <p:sldId id="313" r:id="rId28"/>
    <p:sldId id="314" r:id="rId29"/>
    <p:sldId id="311" r:id="rId30"/>
    <p:sldId id="295" r:id="rId31"/>
    <p:sldId id="267" r:id="rId32"/>
    <p:sldId id="312" r:id="rId33"/>
    <p:sldId id="271" r:id="rId34"/>
    <p:sldId id="270" r:id="rId35"/>
    <p:sldId id="272" r:id="rId36"/>
    <p:sldId id="273" r:id="rId37"/>
    <p:sldId id="275" r:id="rId38"/>
    <p:sldId id="276" r:id="rId39"/>
    <p:sldId id="277" r:id="rId40"/>
    <p:sldId id="281" r:id="rId41"/>
    <p:sldId id="3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E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/>
    <p:restoredTop sz="94563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E460-FE72-1944-9016-BC07E0124C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3DD5-B854-3045-9833-36B607F9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AE17F-E9DD-4EE7-8687-148CB7D5E7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8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9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5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8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8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5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3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2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5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4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9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8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14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7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3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2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1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9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5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1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0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5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3701" y="566348"/>
            <a:ext cx="9684603" cy="5887234"/>
            <a:chOff x="2271798" y="1122363"/>
            <a:chExt cx="7575788" cy="4605291"/>
          </a:xfrm>
          <a:solidFill>
            <a:srgbClr val="F2F7FC"/>
          </a:solidFill>
        </p:grpSpPr>
        <p:sp>
          <p:nvSpPr>
            <p:cNvPr id="4" name="Oval 3"/>
            <p:cNvSpPr/>
            <p:nvPr/>
          </p:nvSpPr>
          <p:spPr>
            <a:xfrm>
              <a:off x="5109100" y="1266102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72324" y="3178114"/>
              <a:ext cx="718966" cy="71896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902928" y="4235885"/>
              <a:ext cx="720632" cy="720632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70688" y="141770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49053" y="2181987"/>
              <a:ext cx="1209775" cy="1209775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75611" y="399665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570" y="1553518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22565" y="2002535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63687" y="1464579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1" idx="4"/>
              <a:endCxn id="12" idx="1"/>
            </p:cNvCxnSpPr>
            <p:nvPr/>
          </p:nvCxnSpPr>
          <p:spPr>
            <a:xfrm>
              <a:off x="6727598" y="1873575"/>
              <a:ext cx="76623" cy="2106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2" idx="7"/>
            </p:cNvCxnSpPr>
            <p:nvPr/>
          </p:nvCxnSpPr>
          <p:spPr>
            <a:xfrm flipH="1">
              <a:off x="7198493" y="1737764"/>
              <a:ext cx="212065" cy="34642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9" idx="6"/>
            </p:cNvCxnSpPr>
            <p:nvPr/>
          </p:nvCxnSpPr>
          <p:spPr>
            <a:xfrm flipH="1">
              <a:off x="5858828" y="2478463"/>
              <a:ext cx="945393" cy="30841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10" idx="0"/>
            </p:cNvCxnSpPr>
            <p:nvPr/>
          </p:nvCxnSpPr>
          <p:spPr>
            <a:xfrm>
              <a:off x="5253941" y="3391762"/>
              <a:ext cx="400462" cy="60488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5" idx="5"/>
            </p:cNvCxnSpPr>
            <p:nvPr/>
          </p:nvCxnSpPr>
          <p:spPr>
            <a:xfrm flipH="1" flipV="1">
              <a:off x="6986000" y="3791790"/>
              <a:ext cx="277244" cy="44409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41867" y="4136853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72380" y="207349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0" idx="2"/>
              <a:endCxn id="19" idx="6"/>
            </p:cNvCxnSpPr>
            <p:nvPr/>
          </p:nvCxnSpPr>
          <p:spPr>
            <a:xfrm flipH="1">
              <a:off x="4299451" y="4275442"/>
              <a:ext cx="1076160" cy="14020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9" idx="7"/>
            </p:cNvCxnSpPr>
            <p:nvPr/>
          </p:nvCxnSpPr>
          <p:spPr>
            <a:xfrm flipH="1">
              <a:off x="4217794" y="3214595"/>
              <a:ext cx="608427" cy="100391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9" idx="5"/>
            </p:cNvCxnSpPr>
            <p:nvPr/>
          </p:nvCxnSpPr>
          <p:spPr>
            <a:xfrm flipH="1" flipV="1">
              <a:off x="5681661" y="3214595"/>
              <a:ext cx="690663" cy="32300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10" idx="7"/>
            </p:cNvCxnSpPr>
            <p:nvPr/>
          </p:nvCxnSpPr>
          <p:spPr>
            <a:xfrm flipH="1">
              <a:off x="5851539" y="3791790"/>
              <a:ext cx="626075" cy="2865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>
            <a:xfrm>
              <a:off x="4243874" y="1690893"/>
              <a:ext cx="582347" cy="66826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4"/>
              <a:endCxn id="9" idx="0"/>
            </p:cNvCxnSpPr>
            <p:nvPr/>
          </p:nvCxnSpPr>
          <p:spPr>
            <a:xfrm flipH="1">
              <a:off x="5253941" y="1586159"/>
              <a:ext cx="15188" cy="59582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6"/>
              <a:endCxn id="9" idx="1"/>
            </p:cNvCxnSpPr>
            <p:nvPr/>
          </p:nvCxnSpPr>
          <p:spPr>
            <a:xfrm>
              <a:off x="3629964" y="2352282"/>
              <a:ext cx="1196256" cy="687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10" idx="1"/>
            </p:cNvCxnSpPr>
            <p:nvPr/>
          </p:nvCxnSpPr>
          <p:spPr>
            <a:xfrm>
              <a:off x="3548308" y="2549418"/>
              <a:ext cx="1908959" cy="152888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65128" y="2252642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Oval 29"/>
            <p:cNvSpPr/>
            <p:nvPr/>
          </p:nvSpPr>
          <p:spPr>
            <a:xfrm>
              <a:off x="7418457" y="4245244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31" name="Group 30"/>
            <p:cNvGrpSpPr/>
            <p:nvPr/>
          </p:nvGrpSpPr>
          <p:grpSpPr>
            <a:xfrm rot="20592966">
              <a:off x="8289308" y="2534250"/>
              <a:ext cx="1558278" cy="1491034"/>
              <a:chOff x="6911725" y="2718706"/>
              <a:chExt cx="1558278" cy="1491034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6911725" y="271870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57924" y="365215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12419" y="3259578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3" idx="0"/>
                <a:endCxn id="32" idx="4"/>
              </p:cNvCxnSpPr>
              <p:nvPr/>
            </p:nvCxnSpPr>
            <p:spPr>
              <a:xfrm flipH="1" flipV="1">
                <a:off x="7190517" y="3276290"/>
                <a:ext cx="46199" cy="37586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  <a:endCxn id="34" idx="1"/>
              </p:cNvCxnSpPr>
              <p:nvPr/>
            </p:nvCxnSpPr>
            <p:spPr>
              <a:xfrm>
                <a:off x="7469309" y="2997498"/>
                <a:ext cx="524766" cy="34373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8642033" y="1187961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355527" y="5367338"/>
              <a:ext cx="360316" cy="36031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71798" y="155351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4688" y="1122363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Postal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Visual Studio Code extension to help web developers write better code</a:t>
            </a:r>
          </a:p>
        </p:txBody>
      </p:sp>
    </p:spTree>
    <p:extLst>
      <p:ext uri="{BB962C8B-B14F-4D97-AF65-F5344CB8AC3E}">
        <p14:creationId xmlns:p14="http://schemas.microsoft.com/office/powerpoint/2010/main" val="189846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/>
              <a:t> all useful information for the file it is provided</a:t>
            </a:r>
            <a:endParaRPr lang="en-US" dirty="0"/>
          </a:p>
          <a:p>
            <a:r>
              <a:rPr lang="en-US"/>
              <a:t>What qualifies as useful?</a:t>
            </a:r>
            <a:endParaRPr lang="en-US" dirty="0"/>
          </a:p>
          <a:p>
            <a:pPr lvl="1"/>
            <a:r>
              <a:rPr lang="en-US"/>
              <a:t>Anything the user defines as such in </a:t>
            </a:r>
            <a:r>
              <a:rPr lang="en-US" dirty="0"/>
              <a:t>the</a:t>
            </a:r>
            <a:r>
              <a:rPr lang="en-US"/>
              <a:t> grammars file</a:t>
            </a:r>
            <a:endParaRPr lang="en-US" dirty="0"/>
          </a:p>
          <a:p>
            <a:r>
              <a:rPr lang="en-US" dirty="0"/>
              <a:t>Return</a:t>
            </a:r>
            <a:r>
              <a:rPr lang="en-US"/>
              <a:t> this information as a standardized token:</a:t>
            </a:r>
            <a:endParaRPr lang="en-US" dirty="0"/>
          </a:p>
          <a:p>
            <a:pPr lvl="1"/>
            <a:r>
              <a:rPr lang="en-US"/>
              <a:t>Line Number</a:t>
            </a:r>
            <a:endParaRPr lang="en-US" dirty="0"/>
          </a:p>
          <a:p>
            <a:pPr lvl="1"/>
            <a:r>
              <a:rPr lang="en-US"/>
              <a:t>Token Type – Link or a subNode</a:t>
            </a:r>
            <a:endParaRPr lang="en-US" dirty="0"/>
          </a:p>
          <a:p>
            <a:pPr lvl="1"/>
            <a:r>
              <a:rPr lang="en-US"/>
              <a:t>Type – Div, Class, ect. Null in the case of a Link</a:t>
            </a:r>
            <a:endParaRPr lang="en-US" dirty="0"/>
          </a:p>
          <a:p>
            <a:pPr lvl="1"/>
            <a:r>
              <a:rPr lang="en-US"/>
              <a:t>Value</a:t>
            </a:r>
            <a:endParaRPr lang="en-US" dirty="0"/>
          </a:p>
          <a:p>
            <a:pPr lvl="1"/>
            <a:r>
              <a:rPr lang="en-US"/>
              <a:t>Parent Token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7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6786" cy="4351338"/>
          </a:xfrm>
        </p:spPr>
        <p:txBody>
          <a:bodyPr/>
          <a:lstStyle/>
          <a:p>
            <a:r>
              <a:rPr lang="en-US" dirty="0"/>
              <a:t>Used to Parse for specific tokens</a:t>
            </a:r>
          </a:p>
          <a:p>
            <a:r>
              <a:rPr lang="en-US" dirty="0"/>
              <a:t>Needs a type as the Hard coded parser behavior needs to be different</a:t>
            </a:r>
          </a:p>
          <a:p>
            <a:r>
              <a:rPr lang="en-US" dirty="0"/>
              <a:t>Current types: Links and tagged</a:t>
            </a:r>
          </a:p>
          <a:p>
            <a:r>
              <a:rPr lang="en-US" dirty="0"/>
              <a:t>Documentation will be made available to 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12" y="1027906"/>
            <a:ext cx="4914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0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Parser will now run only </a:t>
            </a:r>
            <a:r>
              <a:rPr lang="en-US" dirty="0"/>
              <a:t>on</a:t>
            </a:r>
            <a:r>
              <a:rPr lang="en-US"/>
              <a:t> activation of the extension.</a:t>
            </a:r>
          </a:p>
          <a:p>
            <a:r>
              <a:rPr lang="en-US" dirty="0"/>
              <a:t>New</a:t>
            </a:r>
            <a:r>
              <a:rPr lang="en-US"/>
              <a:t> Grammars can be </a:t>
            </a:r>
            <a:r>
              <a:rPr lang="en-US" dirty="0"/>
              <a:t>created</a:t>
            </a:r>
            <a:r>
              <a:rPr lang="en-US"/>
              <a:t> relatively quickly.</a:t>
            </a:r>
            <a:endParaRPr lang="en-US" dirty="0"/>
          </a:p>
          <a:p>
            <a:r>
              <a:rPr lang="en-US"/>
              <a:t>Still in </a:t>
            </a:r>
            <a:r>
              <a:rPr lang="en-US" dirty="0"/>
              <a:t>need</a:t>
            </a:r>
            <a:r>
              <a:rPr lang="en-US"/>
              <a:t> of a few more behaviors (c-like functions)</a:t>
            </a:r>
          </a:p>
        </p:txBody>
      </p:sp>
    </p:spTree>
    <p:extLst>
      <p:ext uri="{BB962C8B-B14F-4D97-AF65-F5344CB8AC3E}">
        <p14:creationId xmlns:p14="http://schemas.microsoft.com/office/powerpoint/2010/main" val="173643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-Refresh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GUI consisting of the File Map and the Error List.</a:t>
            </a:r>
          </a:p>
          <a:p>
            <a:r>
              <a:rPr lang="en-US"/>
              <a:t>Displays all the data </a:t>
            </a:r>
            <a:r>
              <a:rPr lang="en-US" dirty="0"/>
              <a:t>collected</a:t>
            </a:r>
            <a:r>
              <a:rPr lang="en-US"/>
              <a:t> in the </a:t>
            </a:r>
            <a:r>
              <a:rPr lang="en-US" dirty="0"/>
              <a:t>data</a:t>
            </a:r>
            <a:r>
              <a:rPr lang="en-US"/>
              <a:t> structure JSON.</a:t>
            </a:r>
          </a:p>
          <a:p>
            <a:r>
              <a:rPr lang="en-US"/>
              <a:t>The File Map Displays a visualization of the user's project directory in the form of a graph of interconnected nodes.</a:t>
            </a:r>
          </a:p>
          <a:p>
            <a:r>
              <a:rPr lang="en-US"/>
              <a:t>The error list displays a list of the </a:t>
            </a:r>
            <a:r>
              <a:rPr lang="en-US" dirty="0"/>
              <a:t>‘</a:t>
            </a:r>
            <a:r>
              <a:rPr lang="en-US"/>
              <a:t>Broken Rules</a:t>
            </a:r>
            <a:r>
              <a:rPr lang="en-US" dirty="0"/>
              <a:t>’</a:t>
            </a:r>
            <a:r>
              <a:rPr lang="en-US"/>
              <a:t> in the project directory detected by the extension parser.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5812" y="3900558"/>
            <a:ext cx="1049215" cy="10492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51" y="1026402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52627" y="2139167"/>
            <a:ext cx="1761391" cy="1761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5921" y="1224138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5040" y="1094645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4"/>
            <a:endCxn id="13" idx="1"/>
          </p:cNvCxnSpPr>
          <p:nvPr/>
        </p:nvCxnSpPr>
        <p:spPr>
          <a:xfrm>
            <a:off x="7178917" y="1690130"/>
            <a:ext cx="111561" cy="30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3" idx="7"/>
          </p:cNvCxnSpPr>
          <p:nvPr/>
        </p:nvCxnSpPr>
        <p:spPr>
          <a:xfrm flipH="1">
            <a:off x="7864523" y="1492394"/>
            <a:ext cx="308760" cy="504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5914018" y="2570825"/>
            <a:ext cx="1376460" cy="44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5033323" y="3900558"/>
            <a:ext cx="583059" cy="880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6"/>
            <a:endCxn id="5" idx="3"/>
          </p:cNvCxnSpPr>
          <p:nvPr/>
        </p:nvCxnSpPr>
        <p:spPr>
          <a:xfrm flipV="1">
            <a:off x="1565027" y="4187580"/>
            <a:ext cx="790760" cy="237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9" idx="2"/>
            <a:endCxn id="56" idx="6"/>
          </p:cNvCxnSpPr>
          <p:nvPr/>
        </p:nvCxnSpPr>
        <p:spPr>
          <a:xfrm flipH="1">
            <a:off x="3649868" y="5187165"/>
            <a:ext cx="1560602" cy="237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3642608"/>
            <a:ext cx="879598" cy="149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019863"/>
            <a:ext cx="1222795" cy="593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" idx="6"/>
            <a:endCxn id="9" idx="1"/>
          </p:cNvCxnSpPr>
          <p:nvPr/>
        </p:nvCxnSpPr>
        <p:spPr>
          <a:xfrm>
            <a:off x="3048721" y="3900558"/>
            <a:ext cx="2280638" cy="99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62700" y="1424151"/>
            <a:ext cx="847877" cy="97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5033323" y="1271662"/>
            <a:ext cx="22113" cy="86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838128" cy="680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7" idx="5"/>
            <a:endCxn id="9" idx="1"/>
          </p:cNvCxnSpPr>
          <p:nvPr/>
        </p:nvCxnSpPr>
        <p:spPr>
          <a:xfrm>
            <a:off x="2453560" y="2003908"/>
            <a:ext cx="2875799" cy="2896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err="1">
                <a:solidFill>
                  <a:schemeClr val="tx1"/>
                </a:solidFill>
              </a:rPr>
              <a:t>Interdum</a:t>
            </a:r>
            <a:r>
              <a:rPr lang="en-US" sz="800">
                <a:solidFill>
                  <a:schemeClr val="tx1"/>
                </a:solidFill>
              </a:rPr>
              <a:t> et </a:t>
            </a:r>
            <a:r>
              <a:rPr lang="en-US" sz="800" err="1">
                <a:solidFill>
                  <a:schemeClr val="tx1"/>
                </a:solidFill>
              </a:rPr>
              <a:t>malesuada</a:t>
            </a:r>
            <a:r>
              <a:rPr lang="en-US" sz="800">
                <a:solidFill>
                  <a:schemeClr val="tx1"/>
                </a:solidFill>
              </a:rPr>
              <a:t> fames ac ante ipsum </a:t>
            </a:r>
            <a:r>
              <a:rPr lang="en-US" sz="800" err="1">
                <a:solidFill>
                  <a:schemeClr val="tx1"/>
                </a:solidFill>
              </a:rPr>
              <a:t>primis</a:t>
            </a:r>
            <a:r>
              <a:rPr lang="en-US" sz="800">
                <a:solidFill>
                  <a:schemeClr val="tx1"/>
                </a:solidFill>
              </a:rPr>
              <a:t> in </a:t>
            </a:r>
            <a:r>
              <a:rPr lang="en-US" sz="800" err="1">
                <a:solidFill>
                  <a:schemeClr val="tx1"/>
                </a:solidFill>
              </a:rPr>
              <a:t>faucibus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Suspendisse</a:t>
            </a:r>
            <a:r>
              <a:rPr lang="en-US" sz="800">
                <a:solidFill>
                  <a:schemeClr val="tx1"/>
                </a:solidFill>
              </a:rPr>
              <a:t> ac </a:t>
            </a:r>
            <a:r>
              <a:rPr lang="en-US" sz="800" err="1">
                <a:solidFill>
                  <a:schemeClr val="tx1"/>
                </a:solidFill>
              </a:rPr>
              <a:t>efficitur</a:t>
            </a:r>
            <a:r>
              <a:rPr lang="en-US" sz="800">
                <a:solidFill>
                  <a:schemeClr val="tx1"/>
                </a:solidFill>
              </a:rPr>
              <a:t> quam. </a:t>
            </a:r>
            <a:r>
              <a:rPr lang="en-US" sz="800" err="1">
                <a:solidFill>
                  <a:schemeClr val="tx1"/>
                </a:solidFill>
              </a:rPr>
              <a:t>Vestibulum</a:t>
            </a:r>
            <a:r>
              <a:rPr lang="en-US" sz="800">
                <a:solidFill>
                  <a:schemeClr val="tx1"/>
                </a:solidFill>
              </a:rPr>
              <a:t> ante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>
                <a:solidFill>
                  <a:schemeClr val="tx1"/>
                </a:solidFill>
              </a:rPr>
              <a:t>ipsum </a:t>
            </a:r>
            <a:r>
              <a:rPr lang="en-US" sz="800" err="1">
                <a:solidFill>
                  <a:schemeClr val="tx1"/>
                </a:solidFill>
              </a:rPr>
              <a:t>primis</a:t>
            </a:r>
            <a:r>
              <a:rPr lang="en-US" sz="800">
                <a:solidFill>
                  <a:schemeClr val="tx1"/>
                </a:solidFill>
              </a:rPr>
              <a:t> in </a:t>
            </a:r>
            <a:r>
              <a:rPr lang="en-US" sz="800" err="1">
                <a:solidFill>
                  <a:schemeClr val="tx1"/>
                </a:solidFill>
              </a:rPr>
              <a:t>faucibus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luctus</a:t>
            </a:r>
            <a:r>
              <a:rPr lang="en-US" sz="800">
                <a:solidFill>
                  <a:schemeClr val="tx1"/>
                </a:solidFill>
              </a:rPr>
              <a:t> et </a:t>
            </a:r>
            <a:r>
              <a:rPr lang="en-US" sz="800" err="1">
                <a:solidFill>
                  <a:schemeClr val="tx1"/>
                </a:solidFill>
              </a:rPr>
              <a:t>ultrices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posuere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cubilia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Curae</a:t>
            </a:r>
            <a:r>
              <a:rPr lang="en-US" sz="800">
                <a:solidFill>
                  <a:schemeClr val="tx1"/>
                </a:solidFill>
              </a:rPr>
              <a:t>; </a:t>
            </a:r>
            <a:r>
              <a:rPr lang="en-US" sz="800" err="1">
                <a:solidFill>
                  <a:schemeClr val="tx1"/>
                </a:solidFill>
              </a:rPr>
              <a:t>Nulla</a:t>
            </a:r>
            <a:r>
              <a:rPr lang="en-US" sz="800">
                <a:solidFill>
                  <a:schemeClr val="tx1"/>
                </a:solidFill>
              </a:rPr>
              <a:t> id </a:t>
            </a:r>
            <a:r>
              <a:rPr lang="en-US" sz="800" err="1">
                <a:solidFill>
                  <a:schemeClr val="tx1"/>
                </a:solidFill>
              </a:rPr>
              <a:t>tristique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. Maecenas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justo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mattis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efficitur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Donec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fermentum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lectus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nec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mollis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pretium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Duis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sapien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sed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ultricies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ut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porttitor</a:t>
            </a:r>
            <a:r>
              <a:rPr lang="en-US" sz="800">
                <a:solidFill>
                  <a:schemeClr val="tx1"/>
                </a:solidFill>
              </a:rPr>
              <a:t> ante </a:t>
            </a:r>
            <a:r>
              <a:rPr lang="en-US" sz="800" err="1">
                <a:solidFill>
                  <a:schemeClr val="tx1"/>
                </a:solidFill>
              </a:rPr>
              <a:t>rutrum</a:t>
            </a:r>
            <a:r>
              <a:rPr lang="en-US" sz="800">
                <a:solidFill>
                  <a:schemeClr val="tx1"/>
                </a:solidFill>
              </a:rPr>
              <a:t>. Class </a:t>
            </a:r>
            <a:r>
              <a:rPr lang="en-US" sz="800" err="1">
                <a:solidFill>
                  <a:schemeClr val="tx1"/>
                </a:solidFill>
              </a:rPr>
              <a:t>aptent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taciti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sociosqu</a:t>
            </a:r>
            <a:r>
              <a:rPr lang="en-US" sz="800">
                <a:solidFill>
                  <a:schemeClr val="tx1"/>
                </a:solidFill>
              </a:rPr>
              <a:t> ad </a:t>
            </a:r>
            <a:r>
              <a:rPr lang="en-US" sz="800" err="1">
                <a:solidFill>
                  <a:schemeClr val="tx1"/>
                </a:solidFill>
              </a:rPr>
              <a:t>litora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torquent</a:t>
            </a:r>
            <a:r>
              <a:rPr lang="en-US" sz="800">
                <a:solidFill>
                  <a:schemeClr val="tx1"/>
                </a:solidFill>
              </a:rPr>
              <a:t> per </a:t>
            </a:r>
            <a:r>
              <a:rPr lang="en-US" sz="800" err="1">
                <a:solidFill>
                  <a:schemeClr val="tx1"/>
                </a:solidFill>
              </a:rPr>
              <a:t>conubia</a:t>
            </a:r>
            <a:r>
              <a:rPr lang="en-US" sz="800">
                <a:solidFill>
                  <a:schemeClr val="tx1"/>
                </a:solidFill>
              </a:rPr>
              <a:t> nostra, per </a:t>
            </a:r>
            <a:r>
              <a:rPr lang="en-US" sz="800" err="1">
                <a:solidFill>
                  <a:schemeClr val="tx1"/>
                </a:solidFill>
              </a:rPr>
              <a:t>inceptos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 err="1">
                <a:solidFill>
                  <a:schemeClr val="tx1"/>
                </a:solidFill>
              </a:rPr>
              <a:t>himenaeos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Vivamus</a:t>
            </a:r>
            <a:r>
              <a:rPr lang="en-US" sz="800">
                <a:solidFill>
                  <a:schemeClr val="tx1"/>
                </a:solidFill>
              </a:rPr>
              <a:t> tempus </a:t>
            </a:r>
            <a:r>
              <a:rPr lang="en-US" sz="800" err="1">
                <a:solidFill>
                  <a:schemeClr val="tx1"/>
                </a:solidFill>
              </a:rPr>
              <a:t>massa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eget</a:t>
            </a:r>
            <a:r>
              <a:rPr lang="en-US" sz="800">
                <a:solidFill>
                  <a:schemeClr val="tx1"/>
                </a:solidFill>
              </a:rPr>
              <a:t> ante </a:t>
            </a:r>
            <a:r>
              <a:rPr lang="en-US" sz="800" err="1">
                <a:solidFill>
                  <a:schemeClr val="tx1"/>
                </a:solidFill>
              </a:rPr>
              <a:t>scelerisque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lobortis</a:t>
            </a:r>
            <a:r>
              <a:rPr lang="en-US" sz="800">
                <a:solidFill>
                  <a:schemeClr val="tx1"/>
                </a:solidFill>
              </a:rPr>
              <a:t> quam </a:t>
            </a:r>
            <a:r>
              <a:rPr lang="en-US" sz="800" err="1">
                <a:solidFill>
                  <a:schemeClr val="tx1"/>
                </a:solidFill>
              </a:rPr>
              <a:t>vestibulum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Pellentesque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malesuada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placerat</a:t>
            </a:r>
            <a:r>
              <a:rPr lang="en-US" sz="800">
                <a:solidFill>
                  <a:schemeClr val="tx1"/>
                </a:solidFill>
              </a:rPr>
              <a:t> convallis. </a:t>
            </a:r>
            <a:r>
              <a:rPr lang="en-US" sz="800" err="1">
                <a:solidFill>
                  <a:schemeClr val="tx1"/>
                </a:solidFill>
              </a:rPr>
              <a:t>Sed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vehicula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elementum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tincidunt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Ut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>
                <a:solidFill>
                  <a:schemeClr val="tx1"/>
                </a:solidFill>
              </a:rPr>
              <a:t>at </a:t>
            </a:r>
            <a:r>
              <a:rPr lang="en-US" sz="800" err="1">
                <a:solidFill>
                  <a:schemeClr val="tx1"/>
                </a:solidFill>
              </a:rPr>
              <a:t>enim</a:t>
            </a:r>
            <a:r>
              <a:rPr lang="en-US" sz="800">
                <a:solidFill>
                  <a:schemeClr val="tx1"/>
                </a:solidFill>
              </a:rPr>
              <a:t> ac mi </a:t>
            </a:r>
            <a:r>
              <a:rPr lang="en-US" sz="800" err="1">
                <a:solidFill>
                  <a:schemeClr val="tx1"/>
                </a:solidFill>
              </a:rPr>
              <a:t>congue</a:t>
            </a:r>
            <a:r>
              <a:rPr lang="en-US" sz="800">
                <a:solidFill>
                  <a:schemeClr val="tx1"/>
                </a:solidFill>
              </a:rPr>
              <a:t> gravida </a:t>
            </a:r>
            <a:r>
              <a:rPr lang="en-US" sz="800" err="1">
                <a:solidFill>
                  <a:schemeClr val="tx1"/>
                </a:solidFill>
              </a:rPr>
              <a:t>feugiat</a:t>
            </a:r>
            <a:r>
              <a:rPr lang="en-US" sz="800">
                <a:solidFill>
                  <a:schemeClr val="tx1"/>
                </a:solidFill>
              </a:rPr>
              <a:t> non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.</a:t>
            </a:r>
          </a:p>
          <a:p>
            <a:r>
              <a:rPr lang="en-US" sz="800" err="1">
                <a:solidFill>
                  <a:schemeClr val="tx1"/>
                </a:solidFill>
              </a:rPr>
              <a:t>Aliquam</a:t>
            </a:r>
            <a:r>
              <a:rPr lang="en-US" sz="800">
                <a:solidFill>
                  <a:schemeClr val="tx1"/>
                </a:solidFill>
              </a:rPr>
              <a:t> gravida, </a:t>
            </a:r>
            <a:r>
              <a:rPr lang="en-US" sz="800" err="1">
                <a:solidFill>
                  <a:schemeClr val="tx1"/>
                </a:solidFill>
              </a:rPr>
              <a:t>neque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pellentesque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sodales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augue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nunc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condimentum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, in </a:t>
            </a:r>
            <a:r>
              <a:rPr lang="en-US" sz="800" err="1">
                <a:solidFill>
                  <a:schemeClr val="tx1"/>
                </a:solidFill>
              </a:rPr>
              <a:t>commodo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enim</a:t>
            </a:r>
            <a:r>
              <a:rPr lang="en-US" sz="800">
                <a:solidFill>
                  <a:schemeClr val="tx1"/>
                </a:solidFill>
              </a:rPr>
              <a:t> vitae </a:t>
            </a:r>
          </a:p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5486400" y="22420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0" name="Oval 189"/>
          <p:cNvSpPr/>
          <p:nvPr/>
        </p:nvSpPr>
        <p:spPr>
          <a:xfrm>
            <a:off x="1221130" y="3909745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4" name="Rectangle 193"/>
          <p:cNvSpPr/>
          <p:nvPr/>
        </p:nvSpPr>
        <p:spPr>
          <a:xfrm>
            <a:off x="4450671" y="28192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Index.php</a:t>
            </a:r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About.php</a:t>
            </a:r>
            <a:endParaRPr lang="en-US" sz="120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footer.php</a:t>
            </a:r>
            <a:endParaRPr lang="en-US" sz="120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header.php</a:t>
            </a:r>
            <a:endParaRPr lang="en-US" sz="1200"/>
          </a:p>
        </p:txBody>
      </p:sp>
      <p:sp>
        <p:nvSpPr>
          <p:cNvPr id="205" name="Rectangle 204"/>
          <p:cNvSpPr/>
          <p:nvPr/>
        </p:nvSpPr>
        <p:spPr>
          <a:xfrm>
            <a:off x="461868" y="4224805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Styles.css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App.js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613871" y="1249782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Jquery</a:t>
            </a:r>
            <a:endParaRPr lang="en-US" sz="900"/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553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5812" y="3900558"/>
            <a:ext cx="1049215" cy="1049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51" y="1026402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5921" y="1224138"/>
            <a:ext cx="465992" cy="4659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5040" y="1094645"/>
            <a:ext cx="465992" cy="4659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5914018" y="2570825"/>
            <a:ext cx="1376460" cy="44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5033323" y="3900558"/>
            <a:ext cx="583059" cy="880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3642608"/>
            <a:ext cx="879598" cy="149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019863"/>
            <a:ext cx="1222795" cy="593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62700" y="1424151"/>
            <a:ext cx="847877" cy="97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5033323" y="1271662"/>
            <a:ext cx="22113" cy="86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838128" cy="680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err="1">
                <a:solidFill>
                  <a:schemeClr val="tx1"/>
                </a:solidFill>
              </a:rPr>
              <a:t>Interdum</a:t>
            </a:r>
            <a:r>
              <a:rPr lang="en-US" sz="800">
                <a:solidFill>
                  <a:schemeClr val="tx1"/>
                </a:solidFill>
              </a:rPr>
              <a:t> et </a:t>
            </a:r>
            <a:r>
              <a:rPr lang="en-US" sz="800" err="1">
                <a:solidFill>
                  <a:schemeClr val="tx1"/>
                </a:solidFill>
              </a:rPr>
              <a:t>malesuada</a:t>
            </a:r>
            <a:r>
              <a:rPr lang="en-US" sz="800">
                <a:solidFill>
                  <a:schemeClr val="tx1"/>
                </a:solidFill>
              </a:rPr>
              <a:t> fames ac ante ipsum </a:t>
            </a:r>
            <a:r>
              <a:rPr lang="en-US" sz="800" err="1">
                <a:solidFill>
                  <a:schemeClr val="tx1"/>
                </a:solidFill>
              </a:rPr>
              <a:t>primis</a:t>
            </a:r>
            <a:r>
              <a:rPr lang="en-US" sz="800">
                <a:solidFill>
                  <a:schemeClr val="tx1"/>
                </a:solidFill>
              </a:rPr>
              <a:t> in </a:t>
            </a:r>
            <a:r>
              <a:rPr lang="en-US" sz="800" err="1">
                <a:solidFill>
                  <a:schemeClr val="tx1"/>
                </a:solidFill>
              </a:rPr>
              <a:t>faucibus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Suspendisse</a:t>
            </a:r>
            <a:r>
              <a:rPr lang="en-US" sz="800">
                <a:solidFill>
                  <a:schemeClr val="tx1"/>
                </a:solidFill>
              </a:rPr>
              <a:t> ac </a:t>
            </a:r>
            <a:r>
              <a:rPr lang="en-US" sz="800" err="1">
                <a:solidFill>
                  <a:schemeClr val="tx1"/>
                </a:solidFill>
              </a:rPr>
              <a:t>efficitur</a:t>
            </a:r>
            <a:r>
              <a:rPr lang="en-US" sz="800">
                <a:solidFill>
                  <a:schemeClr val="tx1"/>
                </a:solidFill>
              </a:rPr>
              <a:t> quam. </a:t>
            </a:r>
            <a:r>
              <a:rPr lang="en-US" sz="800" err="1">
                <a:solidFill>
                  <a:schemeClr val="tx1"/>
                </a:solidFill>
              </a:rPr>
              <a:t>Vestibulum</a:t>
            </a:r>
            <a:r>
              <a:rPr lang="en-US" sz="800">
                <a:solidFill>
                  <a:schemeClr val="tx1"/>
                </a:solidFill>
              </a:rPr>
              <a:t> ante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>
                <a:solidFill>
                  <a:schemeClr val="tx1"/>
                </a:solidFill>
              </a:rPr>
              <a:t>ipsum </a:t>
            </a:r>
            <a:r>
              <a:rPr lang="en-US" sz="800" err="1">
                <a:solidFill>
                  <a:schemeClr val="tx1"/>
                </a:solidFill>
              </a:rPr>
              <a:t>primis</a:t>
            </a:r>
            <a:r>
              <a:rPr lang="en-US" sz="800">
                <a:solidFill>
                  <a:schemeClr val="tx1"/>
                </a:solidFill>
              </a:rPr>
              <a:t> in </a:t>
            </a:r>
            <a:r>
              <a:rPr lang="en-US" sz="800" err="1">
                <a:solidFill>
                  <a:schemeClr val="tx1"/>
                </a:solidFill>
              </a:rPr>
              <a:t>faucibus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luctus</a:t>
            </a:r>
            <a:r>
              <a:rPr lang="en-US" sz="800">
                <a:solidFill>
                  <a:schemeClr val="tx1"/>
                </a:solidFill>
              </a:rPr>
              <a:t> et </a:t>
            </a:r>
            <a:r>
              <a:rPr lang="en-US" sz="800" err="1">
                <a:solidFill>
                  <a:schemeClr val="tx1"/>
                </a:solidFill>
              </a:rPr>
              <a:t>ultrices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posuere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cubilia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Curae</a:t>
            </a:r>
            <a:r>
              <a:rPr lang="en-US" sz="800">
                <a:solidFill>
                  <a:schemeClr val="tx1"/>
                </a:solidFill>
              </a:rPr>
              <a:t>; </a:t>
            </a:r>
            <a:r>
              <a:rPr lang="en-US" sz="800" err="1">
                <a:solidFill>
                  <a:schemeClr val="tx1"/>
                </a:solidFill>
              </a:rPr>
              <a:t>Nulla</a:t>
            </a:r>
            <a:r>
              <a:rPr lang="en-US" sz="800">
                <a:solidFill>
                  <a:schemeClr val="tx1"/>
                </a:solidFill>
              </a:rPr>
              <a:t> id </a:t>
            </a:r>
            <a:r>
              <a:rPr lang="en-US" sz="800" err="1">
                <a:solidFill>
                  <a:schemeClr val="tx1"/>
                </a:solidFill>
              </a:rPr>
              <a:t>tristique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. Maecenas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justo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mattis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efficitur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Donec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fermentum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lectus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nec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mollis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pretium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Duis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sapien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sed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ultricies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ut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porttitor</a:t>
            </a:r>
            <a:r>
              <a:rPr lang="en-US" sz="800">
                <a:solidFill>
                  <a:schemeClr val="tx1"/>
                </a:solidFill>
              </a:rPr>
              <a:t> ante </a:t>
            </a:r>
            <a:r>
              <a:rPr lang="en-US" sz="800" err="1">
                <a:solidFill>
                  <a:schemeClr val="tx1"/>
                </a:solidFill>
              </a:rPr>
              <a:t>rutrum</a:t>
            </a:r>
            <a:r>
              <a:rPr lang="en-US" sz="800">
                <a:solidFill>
                  <a:schemeClr val="tx1"/>
                </a:solidFill>
              </a:rPr>
              <a:t>. Class </a:t>
            </a:r>
            <a:r>
              <a:rPr lang="en-US" sz="800" err="1">
                <a:solidFill>
                  <a:schemeClr val="tx1"/>
                </a:solidFill>
              </a:rPr>
              <a:t>aptent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taciti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sociosqu</a:t>
            </a:r>
            <a:r>
              <a:rPr lang="en-US" sz="800">
                <a:solidFill>
                  <a:schemeClr val="tx1"/>
                </a:solidFill>
              </a:rPr>
              <a:t> ad </a:t>
            </a:r>
            <a:r>
              <a:rPr lang="en-US" sz="800" err="1">
                <a:solidFill>
                  <a:schemeClr val="tx1"/>
                </a:solidFill>
              </a:rPr>
              <a:t>litora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torquent</a:t>
            </a:r>
            <a:r>
              <a:rPr lang="en-US" sz="800">
                <a:solidFill>
                  <a:schemeClr val="tx1"/>
                </a:solidFill>
              </a:rPr>
              <a:t> per </a:t>
            </a:r>
            <a:r>
              <a:rPr lang="en-US" sz="800" err="1">
                <a:solidFill>
                  <a:schemeClr val="tx1"/>
                </a:solidFill>
              </a:rPr>
              <a:t>conubia</a:t>
            </a:r>
            <a:r>
              <a:rPr lang="en-US" sz="800">
                <a:solidFill>
                  <a:schemeClr val="tx1"/>
                </a:solidFill>
              </a:rPr>
              <a:t> nostra, per </a:t>
            </a:r>
            <a:r>
              <a:rPr lang="en-US" sz="800" err="1">
                <a:solidFill>
                  <a:schemeClr val="tx1"/>
                </a:solidFill>
              </a:rPr>
              <a:t>inceptos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 err="1">
                <a:solidFill>
                  <a:schemeClr val="tx1"/>
                </a:solidFill>
              </a:rPr>
              <a:t>himenaeos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Vivamus</a:t>
            </a:r>
            <a:r>
              <a:rPr lang="en-US" sz="800">
                <a:solidFill>
                  <a:schemeClr val="tx1"/>
                </a:solidFill>
              </a:rPr>
              <a:t> tempus </a:t>
            </a:r>
            <a:r>
              <a:rPr lang="en-US" sz="800" err="1">
                <a:solidFill>
                  <a:schemeClr val="tx1"/>
                </a:solidFill>
              </a:rPr>
              <a:t>massa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eget</a:t>
            </a:r>
            <a:r>
              <a:rPr lang="en-US" sz="800">
                <a:solidFill>
                  <a:schemeClr val="tx1"/>
                </a:solidFill>
              </a:rPr>
              <a:t> ante </a:t>
            </a:r>
            <a:r>
              <a:rPr lang="en-US" sz="800" err="1">
                <a:solidFill>
                  <a:schemeClr val="tx1"/>
                </a:solidFill>
              </a:rPr>
              <a:t>scelerisque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lobortis</a:t>
            </a:r>
            <a:r>
              <a:rPr lang="en-US" sz="800">
                <a:solidFill>
                  <a:schemeClr val="tx1"/>
                </a:solidFill>
              </a:rPr>
              <a:t> quam </a:t>
            </a:r>
            <a:r>
              <a:rPr lang="en-US" sz="800" err="1">
                <a:solidFill>
                  <a:schemeClr val="tx1"/>
                </a:solidFill>
              </a:rPr>
              <a:t>vestibulum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Pellentesque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malesuada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placerat</a:t>
            </a:r>
            <a:r>
              <a:rPr lang="en-US" sz="800">
                <a:solidFill>
                  <a:schemeClr val="tx1"/>
                </a:solidFill>
              </a:rPr>
              <a:t> convallis. </a:t>
            </a:r>
            <a:r>
              <a:rPr lang="en-US" sz="800" err="1">
                <a:solidFill>
                  <a:schemeClr val="tx1"/>
                </a:solidFill>
              </a:rPr>
              <a:t>Sed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vehicula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elementum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tincidunt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Ut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>
                <a:solidFill>
                  <a:schemeClr val="tx1"/>
                </a:solidFill>
              </a:rPr>
              <a:t>at </a:t>
            </a:r>
            <a:r>
              <a:rPr lang="en-US" sz="800" err="1">
                <a:solidFill>
                  <a:schemeClr val="tx1"/>
                </a:solidFill>
              </a:rPr>
              <a:t>enim</a:t>
            </a:r>
            <a:r>
              <a:rPr lang="en-US" sz="800">
                <a:solidFill>
                  <a:schemeClr val="tx1"/>
                </a:solidFill>
              </a:rPr>
              <a:t> ac mi </a:t>
            </a:r>
            <a:r>
              <a:rPr lang="en-US" sz="800" err="1">
                <a:solidFill>
                  <a:schemeClr val="tx1"/>
                </a:solidFill>
              </a:rPr>
              <a:t>congue</a:t>
            </a:r>
            <a:r>
              <a:rPr lang="en-US" sz="800">
                <a:solidFill>
                  <a:schemeClr val="tx1"/>
                </a:solidFill>
              </a:rPr>
              <a:t> gravida </a:t>
            </a:r>
            <a:r>
              <a:rPr lang="en-US" sz="800" err="1">
                <a:solidFill>
                  <a:schemeClr val="tx1"/>
                </a:solidFill>
              </a:rPr>
              <a:t>feugiat</a:t>
            </a:r>
            <a:r>
              <a:rPr lang="en-US" sz="800">
                <a:solidFill>
                  <a:schemeClr val="tx1"/>
                </a:solidFill>
              </a:rPr>
              <a:t> non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.</a:t>
            </a:r>
          </a:p>
          <a:p>
            <a:r>
              <a:rPr lang="en-US" sz="800" err="1">
                <a:solidFill>
                  <a:schemeClr val="tx1"/>
                </a:solidFill>
              </a:rPr>
              <a:t>Aliquam</a:t>
            </a:r>
            <a:r>
              <a:rPr lang="en-US" sz="800">
                <a:solidFill>
                  <a:schemeClr val="tx1"/>
                </a:solidFill>
              </a:rPr>
              <a:t> gravida, </a:t>
            </a:r>
            <a:r>
              <a:rPr lang="en-US" sz="800" err="1">
                <a:solidFill>
                  <a:schemeClr val="tx1"/>
                </a:solidFill>
              </a:rPr>
              <a:t>neque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pellentesque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sodales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augue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nunc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condimentum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, in </a:t>
            </a:r>
            <a:r>
              <a:rPr lang="en-US" sz="800" err="1">
                <a:solidFill>
                  <a:schemeClr val="tx1"/>
                </a:solidFill>
              </a:rPr>
              <a:t>commodo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enim</a:t>
            </a:r>
            <a:r>
              <a:rPr lang="en-US" sz="800">
                <a:solidFill>
                  <a:schemeClr val="tx1"/>
                </a:solidFill>
              </a:rPr>
              <a:t> vitae </a:t>
            </a:r>
          </a:p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221130" y="3909745"/>
            <a:ext cx="290146" cy="29014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About.php</a:t>
            </a:r>
            <a:endParaRPr lang="en-US" sz="120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footer.php</a:t>
            </a:r>
            <a:endParaRPr lang="en-US" sz="120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header.php</a:t>
            </a:r>
            <a:endParaRPr lang="en-US" sz="1200"/>
          </a:p>
        </p:txBody>
      </p:sp>
      <p:sp>
        <p:nvSpPr>
          <p:cNvPr id="205" name="Rectangle 204"/>
          <p:cNvSpPr/>
          <p:nvPr/>
        </p:nvSpPr>
        <p:spPr>
          <a:xfrm>
            <a:off x="461868" y="4224805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Styles.css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App.js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613871" y="1249782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Jquery</a:t>
            </a:r>
            <a:endParaRPr lang="en-US" sz="900"/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4152627" y="2139167"/>
            <a:ext cx="1761391" cy="1761391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486400" y="22420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4" name="Rectangle 193"/>
          <p:cNvSpPr/>
          <p:nvPr/>
        </p:nvSpPr>
        <p:spPr>
          <a:xfrm>
            <a:off x="4450671" y="28192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Index.php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473847" y="733078"/>
            <a:ext cx="2655820" cy="957051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351" y="1022343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7947" y="1671375"/>
            <a:ext cx="2938386" cy="29383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77" idx="7"/>
          </p:cNvCxnSpPr>
          <p:nvPr/>
        </p:nvCxnSpPr>
        <p:spPr>
          <a:xfrm flipH="1">
            <a:off x="5902387" y="2570825"/>
            <a:ext cx="1388091" cy="506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4867140" y="4609761"/>
            <a:ext cx="749242" cy="171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4179444"/>
            <a:ext cx="297285" cy="95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140568"/>
            <a:ext cx="468115" cy="472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49" idx="1"/>
          </p:cNvCxnSpPr>
          <p:nvPr/>
        </p:nvCxnSpPr>
        <p:spPr>
          <a:xfrm>
            <a:off x="3572100" y="1420092"/>
            <a:ext cx="345756" cy="1163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4867140" y="1271662"/>
            <a:ext cx="188296" cy="399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49" idx="1"/>
          </p:cNvCxnSpPr>
          <p:nvPr/>
        </p:nvCxnSpPr>
        <p:spPr>
          <a:xfrm>
            <a:off x="2572449" y="1716886"/>
            <a:ext cx="1345407" cy="867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>
                <a:solidFill>
                  <a:schemeClr val="tx1"/>
                </a:solidFill>
              </a:rPr>
              <a:t>ipsum </a:t>
            </a:r>
            <a:r>
              <a:rPr lang="en-US" sz="800" err="1">
                <a:solidFill>
                  <a:schemeClr val="tx1"/>
                </a:solidFill>
              </a:rPr>
              <a:t>primis</a:t>
            </a:r>
            <a:r>
              <a:rPr lang="en-US" sz="800">
                <a:solidFill>
                  <a:schemeClr val="tx1"/>
                </a:solidFill>
              </a:rPr>
              <a:t> in </a:t>
            </a:r>
            <a:r>
              <a:rPr lang="en-US" sz="800" err="1">
                <a:solidFill>
                  <a:schemeClr val="tx1"/>
                </a:solidFill>
              </a:rPr>
              <a:t>faucibus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luctus</a:t>
            </a:r>
            <a:r>
              <a:rPr lang="en-US" sz="800">
                <a:solidFill>
                  <a:schemeClr val="tx1"/>
                </a:solidFill>
              </a:rPr>
              <a:t> et </a:t>
            </a:r>
            <a:r>
              <a:rPr lang="en-US" sz="800" err="1">
                <a:solidFill>
                  <a:schemeClr val="tx1"/>
                </a:solidFill>
              </a:rPr>
              <a:t>ultrices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posuere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cubilia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Curae</a:t>
            </a:r>
            <a:r>
              <a:rPr lang="en-US" sz="800">
                <a:solidFill>
                  <a:schemeClr val="tx1"/>
                </a:solidFill>
              </a:rPr>
              <a:t>; </a:t>
            </a:r>
            <a:r>
              <a:rPr lang="en-US" sz="800" err="1">
                <a:solidFill>
                  <a:schemeClr val="tx1"/>
                </a:solidFill>
              </a:rPr>
              <a:t>Nulla</a:t>
            </a:r>
            <a:r>
              <a:rPr lang="en-US" sz="800">
                <a:solidFill>
                  <a:schemeClr val="tx1"/>
                </a:solidFill>
              </a:rPr>
              <a:t> id </a:t>
            </a:r>
            <a:r>
              <a:rPr lang="en-US" sz="800" err="1">
                <a:solidFill>
                  <a:schemeClr val="tx1"/>
                </a:solidFill>
              </a:rPr>
              <a:t>tristique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. Maecenas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justo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mattis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efficitur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Donec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fermentum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lectus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nec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mollis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pretium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Duis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sapien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sed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ultricies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ut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porttitor</a:t>
            </a:r>
            <a:r>
              <a:rPr lang="en-US" sz="800">
                <a:solidFill>
                  <a:schemeClr val="tx1"/>
                </a:solidFill>
              </a:rPr>
              <a:t> ante </a:t>
            </a:r>
            <a:r>
              <a:rPr lang="en-US" sz="800" err="1">
                <a:solidFill>
                  <a:schemeClr val="tx1"/>
                </a:solidFill>
              </a:rPr>
              <a:t>rutrum</a:t>
            </a:r>
            <a:r>
              <a:rPr lang="en-US" sz="800">
                <a:solidFill>
                  <a:schemeClr val="tx1"/>
                </a:solidFill>
              </a:rPr>
              <a:t>. Class </a:t>
            </a:r>
            <a:r>
              <a:rPr lang="en-US" sz="800" err="1">
                <a:solidFill>
                  <a:schemeClr val="tx1"/>
                </a:solidFill>
              </a:rPr>
              <a:t>aptent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taciti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sociosqu</a:t>
            </a:r>
            <a:r>
              <a:rPr lang="en-US" sz="800">
                <a:solidFill>
                  <a:schemeClr val="tx1"/>
                </a:solidFill>
              </a:rPr>
              <a:t> ad </a:t>
            </a:r>
            <a:r>
              <a:rPr lang="en-US" sz="800" err="1">
                <a:solidFill>
                  <a:schemeClr val="tx1"/>
                </a:solidFill>
              </a:rPr>
              <a:t>litora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torquent</a:t>
            </a:r>
            <a:r>
              <a:rPr lang="en-US" sz="800">
                <a:solidFill>
                  <a:schemeClr val="tx1"/>
                </a:solidFill>
              </a:rPr>
              <a:t> per </a:t>
            </a:r>
            <a:r>
              <a:rPr lang="en-US" sz="800" err="1">
                <a:solidFill>
                  <a:schemeClr val="tx1"/>
                </a:solidFill>
              </a:rPr>
              <a:t>conubia</a:t>
            </a:r>
            <a:r>
              <a:rPr lang="en-US" sz="800">
                <a:solidFill>
                  <a:schemeClr val="tx1"/>
                </a:solidFill>
              </a:rPr>
              <a:t> nostra, per </a:t>
            </a:r>
            <a:r>
              <a:rPr lang="en-US" sz="800" err="1">
                <a:solidFill>
                  <a:schemeClr val="tx1"/>
                </a:solidFill>
              </a:rPr>
              <a:t>inceptos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252363" y="1747500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Index.php</a:t>
            </a:r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About.php</a:t>
            </a:r>
            <a:endParaRPr lang="en-US" sz="120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footer.php</a:t>
            </a:r>
            <a:endParaRPr lang="en-US" sz="120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header.php</a:t>
            </a:r>
            <a:endParaRPr lang="en-US" sz="1200"/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App.js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9" name="Oval 48"/>
          <p:cNvSpPr/>
          <p:nvPr/>
        </p:nvSpPr>
        <p:spPr>
          <a:xfrm>
            <a:off x="3720672" y="2386742"/>
            <a:ext cx="1346459" cy="13464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037877" y="2928612"/>
            <a:ext cx="1012836" cy="1012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79" name="Rectangle 78"/>
          <p:cNvSpPr/>
          <p:nvPr/>
        </p:nvSpPr>
        <p:spPr>
          <a:xfrm>
            <a:off x="3831908" y="2835096"/>
            <a:ext cx="1217322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&lt;div class=“class"&gt;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56995" y="3160611"/>
            <a:ext cx="1574600" cy="4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&lt;div&gt;</a:t>
            </a:r>
          </a:p>
        </p:txBody>
      </p:sp>
      <p:sp>
        <p:nvSpPr>
          <p:cNvPr id="189" name="Oval 188"/>
          <p:cNvSpPr/>
          <p:nvPr/>
        </p:nvSpPr>
        <p:spPr>
          <a:xfrm>
            <a:off x="4575738" y="23005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1381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351" y="1022343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7947" y="1671375"/>
            <a:ext cx="2938386" cy="29383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272" y="4999614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6336333" y="2570825"/>
            <a:ext cx="954145" cy="569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4867140" y="4609761"/>
            <a:ext cx="396044" cy="38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4179444"/>
            <a:ext cx="297285" cy="95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140568"/>
            <a:ext cx="468115" cy="472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72100" y="1420092"/>
            <a:ext cx="256164" cy="68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4867140" y="1271662"/>
            <a:ext cx="188296" cy="399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255815" cy="384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252363" y="1747500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Index.php</a:t>
            </a:r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640809" y="203679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691181" y="519294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About.php</a:t>
            </a:r>
            <a:endParaRPr lang="en-US" sz="120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footer.php</a:t>
            </a:r>
            <a:endParaRPr lang="en-US" sz="120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header.php</a:t>
            </a:r>
            <a:endParaRPr lang="en-US" sz="1200"/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App.js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9" name="Oval 48"/>
          <p:cNvSpPr/>
          <p:nvPr/>
        </p:nvSpPr>
        <p:spPr>
          <a:xfrm>
            <a:off x="3700182" y="239973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58799" y="208448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67372" y="2437978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25989" y="212273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24944" y="249467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883561" y="217942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092134" y="253291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50751" y="221766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9403" y="261738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572100" y="310371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30717" y="2788469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39290" y="314196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297907" y="282671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96862" y="319865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755479" y="2883406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964052" y="323689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222669" y="2921649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441321" y="332136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728719" y="2999606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87670" y="352201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96243" y="3875508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54860" y="356026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453815" y="393220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712432" y="361695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921005" y="397044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179622" y="365519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645497" y="3712731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26455" y="105142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PNG1</a:t>
            </a:r>
          </a:p>
        </p:txBody>
      </p:sp>
    </p:spTree>
    <p:extLst>
      <p:ext uri="{BB962C8B-B14F-4D97-AF65-F5344CB8AC3E}">
        <p14:creationId xmlns:p14="http://schemas.microsoft.com/office/powerpoint/2010/main" val="366824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err="1">
                <a:solidFill>
                  <a:schemeClr val="tx1"/>
                </a:solidFill>
              </a:rPr>
              <a:t>Interdum</a:t>
            </a:r>
            <a:r>
              <a:rPr lang="en-US" sz="800">
                <a:solidFill>
                  <a:schemeClr val="tx1"/>
                </a:solidFill>
              </a:rPr>
              <a:t> et </a:t>
            </a:r>
            <a:r>
              <a:rPr lang="en-US" sz="800" err="1">
                <a:solidFill>
                  <a:schemeClr val="tx1"/>
                </a:solidFill>
              </a:rPr>
              <a:t>malesuada</a:t>
            </a:r>
            <a:r>
              <a:rPr lang="en-US" sz="800">
                <a:solidFill>
                  <a:schemeClr val="tx1"/>
                </a:solidFill>
              </a:rPr>
              <a:t> fames ac ante ipsum </a:t>
            </a:r>
            <a:r>
              <a:rPr lang="en-US" sz="800" err="1">
                <a:solidFill>
                  <a:schemeClr val="tx1"/>
                </a:solidFill>
              </a:rPr>
              <a:t>primis</a:t>
            </a:r>
            <a:r>
              <a:rPr lang="en-US" sz="800">
                <a:solidFill>
                  <a:schemeClr val="tx1"/>
                </a:solidFill>
              </a:rPr>
              <a:t> in </a:t>
            </a:r>
            <a:r>
              <a:rPr lang="en-US" sz="800" err="1">
                <a:solidFill>
                  <a:schemeClr val="tx1"/>
                </a:solidFill>
              </a:rPr>
              <a:t>faucibus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Suspendisse</a:t>
            </a:r>
            <a:r>
              <a:rPr lang="en-US" sz="800">
                <a:solidFill>
                  <a:schemeClr val="tx1"/>
                </a:solidFill>
              </a:rPr>
              <a:t> ac </a:t>
            </a:r>
            <a:r>
              <a:rPr lang="en-US" sz="800" err="1">
                <a:solidFill>
                  <a:schemeClr val="tx1"/>
                </a:solidFill>
              </a:rPr>
              <a:t>efficitur</a:t>
            </a:r>
            <a:r>
              <a:rPr lang="en-US" sz="800">
                <a:solidFill>
                  <a:schemeClr val="tx1"/>
                </a:solidFill>
              </a:rPr>
              <a:t> quam. </a:t>
            </a:r>
            <a:r>
              <a:rPr lang="en-US" sz="800" err="1">
                <a:solidFill>
                  <a:schemeClr val="tx1"/>
                </a:solidFill>
              </a:rPr>
              <a:t>Vestibulum</a:t>
            </a:r>
            <a:r>
              <a:rPr lang="en-US" sz="800">
                <a:solidFill>
                  <a:schemeClr val="tx1"/>
                </a:solidFill>
              </a:rPr>
              <a:t> ante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>
                <a:solidFill>
                  <a:schemeClr val="tx1"/>
                </a:solidFill>
              </a:rPr>
              <a:t>ipsum </a:t>
            </a:r>
            <a:r>
              <a:rPr lang="en-US" sz="800" err="1">
                <a:solidFill>
                  <a:schemeClr val="tx1"/>
                </a:solidFill>
              </a:rPr>
              <a:t>primis</a:t>
            </a:r>
            <a:r>
              <a:rPr lang="en-US" sz="800">
                <a:solidFill>
                  <a:schemeClr val="tx1"/>
                </a:solidFill>
              </a:rPr>
              <a:t> in </a:t>
            </a:r>
            <a:r>
              <a:rPr lang="en-US" sz="800" err="1">
                <a:solidFill>
                  <a:schemeClr val="tx1"/>
                </a:solidFill>
              </a:rPr>
              <a:t>faucibus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luctus</a:t>
            </a:r>
            <a:r>
              <a:rPr lang="en-US" sz="800">
                <a:solidFill>
                  <a:schemeClr val="tx1"/>
                </a:solidFill>
              </a:rPr>
              <a:t> et </a:t>
            </a:r>
            <a:r>
              <a:rPr lang="en-US" sz="800" err="1">
                <a:solidFill>
                  <a:schemeClr val="tx1"/>
                </a:solidFill>
              </a:rPr>
              <a:t>ultrices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posuere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cubilia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Curae</a:t>
            </a:r>
            <a:r>
              <a:rPr lang="en-US" sz="800">
                <a:solidFill>
                  <a:schemeClr val="tx1"/>
                </a:solidFill>
              </a:rPr>
              <a:t>; </a:t>
            </a:r>
            <a:r>
              <a:rPr lang="en-US" sz="800" err="1">
                <a:solidFill>
                  <a:schemeClr val="tx1"/>
                </a:solidFill>
              </a:rPr>
              <a:t>Nulla</a:t>
            </a:r>
            <a:r>
              <a:rPr lang="en-US" sz="800">
                <a:solidFill>
                  <a:schemeClr val="tx1"/>
                </a:solidFill>
              </a:rPr>
              <a:t> id </a:t>
            </a:r>
            <a:r>
              <a:rPr lang="en-US" sz="800" err="1">
                <a:solidFill>
                  <a:schemeClr val="tx1"/>
                </a:solidFill>
              </a:rPr>
              <a:t>tristique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. Maecenas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justo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mattis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efficitur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Donec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fermentum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lectus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nec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mollis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pretium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Duis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sapien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sed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ultricies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ut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porttitor</a:t>
            </a:r>
            <a:r>
              <a:rPr lang="en-US" sz="800">
                <a:solidFill>
                  <a:schemeClr val="tx1"/>
                </a:solidFill>
              </a:rPr>
              <a:t> ante </a:t>
            </a:r>
            <a:r>
              <a:rPr lang="en-US" sz="800" err="1">
                <a:solidFill>
                  <a:schemeClr val="tx1"/>
                </a:solidFill>
              </a:rPr>
              <a:t>rutrum</a:t>
            </a:r>
            <a:r>
              <a:rPr lang="en-US" sz="800">
                <a:solidFill>
                  <a:schemeClr val="tx1"/>
                </a:solidFill>
              </a:rPr>
              <a:t>. Class </a:t>
            </a:r>
            <a:r>
              <a:rPr lang="en-US" sz="800" err="1">
                <a:solidFill>
                  <a:schemeClr val="tx1"/>
                </a:solidFill>
              </a:rPr>
              <a:t>aptent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taciti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sociosqu</a:t>
            </a:r>
            <a:r>
              <a:rPr lang="en-US" sz="800">
                <a:solidFill>
                  <a:schemeClr val="tx1"/>
                </a:solidFill>
              </a:rPr>
              <a:t> ad </a:t>
            </a:r>
            <a:r>
              <a:rPr lang="en-US" sz="800" err="1">
                <a:solidFill>
                  <a:schemeClr val="tx1"/>
                </a:solidFill>
              </a:rPr>
              <a:t>litora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torquent</a:t>
            </a:r>
            <a:r>
              <a:rPr lang="en-US" sz="800">
                <a:solidFill>
                  <a:schemeClr val="tx1"/>
                </a:solidFill>
              </a:rPr>
              <a:t> per </a:t>
            </a:r>
            <a:r>
              <a:rPr lang="en-US" sz="800" err="1">
                <a:solidFill>
                  <a:schemeClr val="tx1"/>
                </a:solidFill>
              </a:rPr>
              <a:t>conubia</a:t>
            </a:r>
            <a:r>
              <a:rPr lang="en-US" sz="800">
                <a:solidFill>
                  <a:schemeClr val="tx1"/>
                </a:solidFill>
              </a:rPr>
              <a:t> nostra, per </a:t>
            </a:r>
            <a:r>
              <a:rPr lang="en-US" sz="800" err="1">
                <a:solidFill>
                  <a:schemeClr val="tx1"/>
                </a:solidFill>
              </a:rPr>
              <a:t>inceptos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 err="1">
                <a:solidFill>
                  <a:schemeClr val="tx1"/>
                </a:solidFill>
              </a:rPr>
              <a:t>himenaeos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Vivamus</a:t>
            </a:r>
            <a:r>
              <a:rPr lang="en-US" sz="800">
                <a:solidFill>
                  <a:schemeClr val="tx1"/>
                </a:solidFill>
              </a:rPr>
              <a:t> tempus </a:t>
            </a:r>
            <a:r>
              <a:rPr lang="en-US" sz="800" err="1">
                <a:solidFill>
                  <a:schemeClr val="tx1"/>
                </a:solidFill>
              </a:rPr>
              <a:t>massa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eget</a:t>
            </a:r>
            <a:r>
              <a:rPr lang="en-US" sz="800">
                <a:solidFill>
                  <a:schemeClr val="tx1"/>
                </a:solidFill>
              </a:rPr>
              <a:t> ante </a:t>
            </a:r>
            <a:r>
              <a:rPr lang="en-US" sz="800" err="1">
                <a:solidFill>
                  <a:schemeClr val="tx1"/>
                </a:solidFill>
              </a:rPr>
              <a:t>scelerisque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lobortis</a:t>
            </a:r>
            <a:r>
              <a:rPr lang="en-US" sz="800">
                <a:solidFill>
                  <a:schemeClr val="tx1"/>
                </a:solidFill>
              </a:rPr>
              <a:t> quam </a:t>
            </a:r>
            <a:r>
              <a:rPr lang="en-US" sz="800" err="1">
                <a:solidFill>
                  <a:schemeClr val="tx1"/>
                </a:solidFill>
              </a:rPr>
              <a:t>vestibulum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Pellentesque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malesuada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placerat</a:t>
            </a:r>
            <a:r>
              <a:rPr lang="en-US" sz="800">
                <a:solidFill>
                  <a:schemeClr val="tx1"/>
                </a:solidFill>
              </a:rPr>
              <a:t> convallis. </a:t>
            </a:r>
            <a:r>
              <a:rPr lang="en-US" sz="800" err="1">
                <a:solidFill>
                  <a:schemeClr val="tx1"/>
                </a:solidFill>
              </a:rPr>
              <a:t>Sed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vehicula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elementum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tincidunt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Ut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>
                <a:solidFill>
                  <a:schemeClr val="tx1"/>
                </a:solidFill>
              </a:rPr>
              <a:t>at </a:t>
            </a:r>
            <a:r>
              <a:rPr lang="en-US" sz="800" err="1">
                <a:solidFill>
                  <a:schemeClr val="tx1"/>
                </a:solidFill>
              </a:rPr>
              <a:t>enim</a:t>
            </a:r>
            <a:r>
              <a:rPr lang="en-US" sz="800">
                <a:solidFill>
                  <a:schemeClr val="tx1"/>
                </a:solidFill>
              </a:rPr>
              <a:t> ac mi </a:t>
            </a:r>
            <a:r>
              <a:rPr lang="en-US" sz="800" err="1">
                <a:solidFill>
                  <a:schemeClr val="tx1"/>
                </a:solidFill>
              </a:rPr>
              <a:t>congue</a:t>
            </a:r>
            <a:r>
              <a:rPr lang="en-US" sz="800">
                <a:solidFill>
                  <a:schemeClr val="tx1"/>
                </a:solidFill>
              </a:rPr>
              <a:t> gravida </a:t>
            </a:r>
            <a:r>
              <a:rPr lang="en-US" sz="800" err="1">
                <a:solidFill>
                  <a:schemeClr val="tx1"/>
                </a:solidFill>
              </a:rPr>
              <a:t>feugiat</a:t>
            </a:r>
            <a:r>
              <a:rPr lang="en-US" sz="800">
                <a:solidFill>
                  <a:schemeClr val="tx1"/>
                </a:solidFill>
              </a:rPr>
              <a:t> non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.</a:t>
            </a:r>
          </a:p>
          <a:p>
            <a:r>
              <a:rPr lang="en-US" sz="800" err="1">
                <a:solidFill>
                  <a:schemeClr val="tx1"/>
                </a:solidFill>
              </a:rPr>
              <a:t>Aliquam</a:t>
            </a:r>
            <a:r>
              <a:rPr lang="en-US" sz="800">
                <a:solidFill>
                  <a:schemeClr val="tx1"/>
                </a:solidFill>
              </a:rPr>
              <a:t> gravida, </a:t>
            </a:r>
            <a:r>
              <a:rPr lang="en-US" sz="800" err="1">
                <a:solidFill>
                  <a:schemeClr val="tx1"/>
                </a:solidFill>
              </a:rPr>
              <a:t>neque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pellentesque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sodales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augue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nunc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condimentum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, in </a:t>
            </a:r>
            <a:r>
              <a:rPr lang="en-US" sz="800" err="1">
                <a:solidFill>
                  <a:schemeClr val="tx1"/>
                </a:solidFill>
              </a:rPr>
              <a:t>commodo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enim</a:t>
            </a:r>
            <a:r>
              <a:rPr lang="en-US" sz="800">
                <a:solidFill>
                  <a:schemeClr val="tx1"/>
                </a:solidFill>
              </a:rPr>
              <a:t> vitae </a:t>
            </a:r>
          </a:p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73731" y="805670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36955" y="2717682"/>
            <a:ext cx="718966" cy="718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67559" y="3775453"/>
            <a:ext cx="720632" cy="72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5319" y="957275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84" y="1721555"/>
            <a:ext cx="1209775" cy="1209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0242" y="3536218"/>
            <a:ext cx="557584" cy="55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32201" y="1093086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196" y="1542103"/>
            <a:ext cx="557584" cy="55758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28318" y="1004147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4"/>
            <a:endCxn id="13" idx="1"/>
          </p:cNvCxnSpPr>
          <p:nvPr/>
        </p:nvCxnSpPr>
        <p:spPr>
          <a:xfrm>
            <a:off x="5092229" y="1413143"/>
            <a:ext cx="76623" cy="210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3" idx="7"/>
          </p:cNvCxnSpPr>
          <p:nvPr/>
        </p:nvCxnSpPr>
        <p:spPr>
          <a:xfrm flipH="1">
            <a:off x="5563124" y="1277332"/>
            <a:ext cx="212065" cy="3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4223459" y="2018031"/>
            <a:ext cx="945393" cy="308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3618572" y="2931330"/>
            <a:ext cx="400462" cy="604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0"/>
            <a:endCxn id="5" idx="5"/>
          </p:cNvCxnSpPr>
          <p:nvPr/>
        </p:nvCxnSpPr>
        <p:spPr>
          <a:xfrm flipH="1" flipV="1">
            <a:off x="5350631" y="3331358"/>
            <a:ext cx="277244" cy="44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106498" y="3676421"/>
            <a:ext cx="557584" cy="55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437011" y="1613058"/>
            <a:ext cx="557584" cy="5575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9" idx="2"/>
            <a:endCxn id="56" idx="6"/>
          </p:cNvCxnSpPr>
          <p:nvPr/>
        </p:nvCxnSpPr>
        <p:spPr>
          <a:xfrm flipH="1">
            <a:off x="2664082" y="3815010"/>
            <a:ext cx="1076160" cy="140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2582425" y="2754163"/>
            <a:ext cx="608427" cy="100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2"/>
            <a:endCxn id="8" idx="5"/>
          </p:cNvCxnSpPr>
          <p:nvPr/>
        </p:nvCxnSpPr>
        <p:spPr>
          <a:xfrm flipH="1" flipV="1">
            <a:off x="4046292" y="2754163"/>
            <a:ext cx="690663" cy="323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" idx="3"/>
            <a:endCxn id="9" idx="7"/>
          </p:cNvCxnSpPr>
          <p:nvPr/>
        </p:nvCxnSpPr>
        <p:spPr>
          <a:xfrm flipH="1">
            <a:off x="4216170" y="3331358"/>
            <a:ext cx="626075" cy="286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2608505" y="1230461"/>
            <a:ext cx="582347" cy="668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3618572" y="1125727"/>
            <a:ext cx="15188" cy="595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1994595" y="1891850"/>
            <a:ext cx="1196256" cy="6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7" idx="5"/>
            <a:endCxn id="9" idx="1"/>
          </p:cNvCxnSpPr>
          <p:nvPr/>
        </p:nvCxnSpPr>
        <p:spPr>
          <a:xfrm>
            <a:off x="1912939" y="2088986"/>
            <a:ext cx="1908959" cy="1528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929759" y="1792210"/>
            <a:ext cx="199281" cy="1992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0" name="Oval 189"/>
          <p:cNvSpPr/>
          <p:nvPr/>
        </p:nvSpPr>
        <p:spPr>
          <a:xfrm>
            <a:off x="5783088" y="3784812"/>
            <a:ext cx="199281" cy="1992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 rot="20592966">
            <a:off x="6653938" y="2073817"/>
            <a:ext cx="1558278" cy="1491034"/>
            <a:chOff x="6911725" y="2718706"/>
            <a:chExt cx="1558278" cy="1491034"/>
          </a:xfrm>
        </p:grpSpPr>
        <p:sp>
          <p:nvSpPr>
            <p:cNvPr id="70" name="Oval 69"/>
            <p:cNvSpPr/>
            <p:nvPr/>
          </p:nvSpPr>
          <p:spPr>
            <a:xfrm>
              <a:off x="6911725" y="2718706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957924" y="3652156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912419" y="3259578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4" idx="0"/>
              <a:endCxn id="70" idx="4"/>
            </p:cNvCxnSpPr>
            <p:nvPr/>
          </p:nvCxnSpPr>
          <p:spPr>
            <a:xfrm flipH="1" flipV="1">
              <a:off x="7190517" y="3276290"/>
              <a:ext cx="46199" cy="375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0" idx="6"/>
              <a:endCxn id="75" idx="1"/>
            </p:cNvCxnSpPr>
            <p:nvPr/>
          </p:nvCxnSpPr>
          <p:spPr>
            <a:xfrm>
              <a:off x="7469309" y="2997498"/>
              <a:ext cx="524766" cy="34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534959" y="286235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err="1"/>
              <a:t>header.php</a:t>
            </a:r>
            <a:endParaRPr lang="en-US" sz="800"/>
          </a:p>
        </p:txBody>
      </p:sp>
      <p:sp>
        <p:nvSpPr>
          <p:cNvPr id="99" name="Oval 98"/>
          <p:cNvSpPr/>
          <p:nvPr/>
        </p:nvSpPr>
        <p:spPr>
          <a:xfrm>
            <a:off x="7006664" y="727529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720158" y="4906906"/>
            <a:ext cx="360316" cy="36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36429" y="1093085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39319" y="661931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this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Projects (about 100 files) are overwhelming and don’t provide useful information.</a:t>
            </a:r>
          </a:p>
          <a:p>
            <a:r>
              <a:rPr lang="en-US" dirty="0"/>
              <a:t>No way to intuitively display directors.</a:t>
            </a:r>
          </a:p>
          <a:p>
            <a:r>
              <a:rPr lang="en-US" dirty="0"/>
              <a:t>Too many links between files. Hard to distinguish what the links mean.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Visualize Code bases </a:t>
            </a:r>
          </a:p>
          <a:p>
            <a:endParaRPr lang="en-US" dirty="0"/>
          </a:p>
          <a:p>
            <a:r>
              <a:rPr lang="en-US" dirty="0"/>
              <a:t>In</a:t>
            </a:r>
            <a:r>
              <a:rPr lang="en-US"/>
              <a:t> the past the Focus </a:t>
            </a:r>
            <a:r>
              <a:rPr lang="en-US" dirty="0"/>
              <a:t>of</a:t>
            </a:r>
            <a:r>
              <a:rPr lang="en-US"/>
              <a:t> the project was on web project supporting HTML, CSS, PHP and JavaScript</a:t>
            </a:r>
          </a:p>
          <a:p>
            <a:endParaRPr lang="en-US"/>
          </a:p>
          <a:p>
            <a:r>
              <a:rPr lang="en-US" dirty="0"/>
              <a:t>We</a:t>
            </a:r>
            <a:r>
              <a:rPr lang="en-US"/>
              <a:t> have now expanded the project to be able to handle almost any language as the user defines it.</a:t>
            </a:r>
            <a:endParaRPr lang="en-US" dirty="0"/>
          </a:p>
          <a:p>
            <a:endParaRPr lang="en-US" dirty="0"/>
          </a:p>
          <a:p>
            <a:r>
              <a:rPr lang="en-US"/>
              <a:t>Errors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nodes in a hierarchy by file location.</a:t>
            </a:r>
          </a:p>
          <a:p>
            <a:r>
              <a:rPr lang="en-US" dirty="0"/>
              <a:t>Show Links between files only when a node is selected, highlight those links in a bright color</a:t>
            </a:r>
          </a:p>
          <a:p>
            <a:r>
              <a:rPr lang="en-US" dirty="0"/>
              <a:t>Expanding the nodes into subcomponents produces two new nodes below the parent, maintaining the hierarchy. </a:t>
            </a:r>
          </a:p>
        </p:txBody>
      </p:sp>
    </p:spTree>
    <p:extLst>
      <p:ext uri="{BB962C8B-B14F-4D97-AF65-F5344CB8AC3E}">
        <p14:creationId xmlns:p14="http://schemas.microsoft.com/office/powerpoint/2010/main" val="397899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69" y="0"/>
            <a:ext cx="10321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62" y="0"/>
            <a:ext cx="10299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32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37" y="0"/>
            <a:ext cx="10274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94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07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-8219"/>
            <a:ext cx="11125200" cy="68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08311" cy="68700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46672" y="-1"/>
            <a:ext cx="1645328" cy="68700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3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Implementation missing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click links appearing</a:t>
            </a:r>
          </a:p>
          <a:p>
            <a:r>
              <a:rPr lang="en-US" dirty="0"/>
              <a:t>Error list</a:t>
            </a:r>
          </a:p>
          <a:p>
            <a:pPr lvl="1"/>
            <a:r>
              <a:rPr lang="en-US" dirty="0"/>
              <a:t>Process bridge to communicated between the UI, Parser and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5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Map -&gt; vis.js</a:t>
            </a:r>
          </a:p>
          <a:p>
            <a:r>
              <a:rPr lang="en-US"/>
              <a:t>Error list -&gt; Advanced News Ticker</a:t>
            </a:r>
          </a:p>
          <a:p>
            <a:r>
              <a:rPr lang="en-US"/>
              <a:t>GUI window -&gt; Electron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737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IFT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6060744" cy="4351338"/>
          </a:xfrm>
        </p:spPr>
        <p:txBody>
          <a:bodyPr/>
          <a:lstStyle/>
          <a:p>
            <a:endParaRPr lang="en-US"/>
          </a:p>
          <a:p>
            <a:r>
              <a:rPr lang="en-US"/>
              <a:t>Information Foraging Theory is the concept that our project revolves around</a:t>
            </a:r>
          </a:p>
          <a:p>
            <a:endParaRPr lang="en-US"/>
          </a:p>
          <a:p>
            <a:r>
              <a:rPr lang="en-US"/>
              <a:t>Information Foraging Theory turns information into topologies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52" y="1156014"/>
            <a:ext cx="5508760" cy="41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71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Dictionary of file nodes and links collected by the parser</a:t>
            </a:r>
          </a:p>
          <a:p>
            <a:r>
              <a:rPr lang="en-US"/>
              <a:t>Nodes in data layer contain info on all the files in the project, as well as error data detected by parser</a:t>
            </a:r>
          </a:p>
          <a:p>
            <a:r>
              <a:rPr lang="en-US"/>
              <a:t>Node and error info stored in a file is used by the UI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3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0807" y="290016"/>
            <a:ext cx="1251751" cy="66582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980806" y="1728198"/>
            <a:ext cx="1251751" cy="8256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Container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8551" y="3996430"/>
            <a:ext cx="1251751" cy="82562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767" y="3996430"/>
            <a:ext cx="1621654" cy="82562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Sub-Container Links</a:t>
            </a:r>
          </a:p>
        </p:txBody>
      </p:sp>
      <p:sp>
        <p:nvSpPr>
          <p:cNvPr id="8" name="Rectangle 7"/>
          <p:cNvSpPr/>
          <p:nvPr/>
        </p:nvSpPr>
        <p:spPr>
          <a:xfrm>
            <a:off x="9732886" y="3996430"/>
            <a:ext cx="1621654" cy="82562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Errors</a:t>
            </a:r>
          </a:p>
        </p:txBody>
      </p:sp>
      <p:sp>
        <p:nvSpPr>
          <p:cNvPr id="10" name="Oval 9"/>
          <p:cNvSpPr/>
          <p:nvPr/>
        </p:nvSpPr>
        <p:spPr>
          <a:xfrm>
            <a:off x="5729056" y="5544847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Destination Node ID</a:t>
            </a:r>
          </a:p>
        </p:txBody>
      </p:sp>
      <p:sp>
        <p:nvSpPr>
          <p:cNvPr id="11" name="Oval 10"/>
          <p:cNvSpPr/>
          <p:nvPr/>
        </p:nvSpPr>
        <p:spPr>
          <a:xfrm>
            <a:off x="5729056" y="5079508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ID</a:t>
            </a:r>
          </a:p>
        </p:txBody>
      </p:sp>
      <p:sp>
        <p:nvSpPr>
          <p:cNvPr id="12" name="Oval 11"/>
          <p:cNvSpPr/>
          <p:nvPr/>
        </p:nvSpPr>
        <p:spPr>
          <a:xfrm>
            <a:off x="5729055" y="6010186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Line Number</a:t>
            </a:r>
          </a:p>
        </p:txBody>
      </p:sp>
      <p:sp>
        <p:nvSpPr>
          <p:cNvPr id="13" name="Oval 12"/>
          <p:cNvSpPr/>
          <p:nvPr/>
        </p:nvSpPr>
        <p:spPr>
          <a:xfrm>
            <a:off x="7630358" y="5544847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Destination Node ID</a:t>
            </a:r>
          </a:p>
        </p:txBody>
      </p:sp>
      <p:sp>
        <p:nvSpPr>
          <p:cNvPr id="14" name="Oval 13"/>
          <p:cNvSpPr/>
          <p:nvPr/>
        </p:nvSpPr>
        <p:spPr>
          <a:xfrm>
            <a:off x="7630358" y="5079508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ID</a:t>
            </a:r>
          </a:p>
        </p:txBody>
      </p:sp>
      <p:sp>
        <p:nvSpPr>
          <p:cNvPr id="15" name="Oval 14"/>
          <p:cNvSpPr/>
          <p:nvPr/>
        </p:nvSpPr>
        <p:spPr>
          <a:xfrm>
            <a:off x="7630357" y="6010186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Line Number</a:t>
            </a:r>
          </a:p>
        </p:txBody>
      </p:sp>
      <p:sp>
        <p:nvSpPr>
          <p:cNvPr id="16" name="Oval 15"/>
          <p:cNvSpPr/>
          <p:nvPr/>
        </p:nvSpPr>
        <p:spPr>
          <a:xfrm>
            <a:off x="9367422" y="5525615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Error Message</a:t>
            </a:r>
          </a:p>
        </p:txBody>
      </p:sp>
      <p:sp>
        <p:nvSpPr>
          <p:cNvPr id="17" name="Oval 16"/>
          <p:cNvSpPr/>
          <p:nvPr/>
        </p:nvSpPr>
        <p:spPr>
          <a:xfrm>
            <a:off x="9367422" y="5060276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ID</a:t>
            </a:r>
          </a:p>
        </p:txBody>
      </p:sp>
      <p:sp>
        <p:nvSpPr>
          <p:cNvPr id="18" name="Oval 17"/>
          <p:cNvSpPr/>
          <p:nvPr/>
        </p:nvSpPr>
        <p:spPr>
          <a:xfrm>
            <a:off x="9367421" y="5990954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Line Number</a:t>
            </a:r>
          </a:p>
        </p:txBody>
      </p:sp>
      <p:cxnSp>
        <p:nvCxnSpPr>
          <p:cNvPr id="20" name="Elbow Connector 19"/>
          <p:cNvCxnSpPr>
            <a:stCxn id="11" idx="6"/>
            <a:endCxn id="6" idx="2"/>
          </p:cNvCxnSpPr>
          <p:nvPr/>
        </p:nvCxnSpPr>
        <p:spPr>
          <a:xfrm flipH="1" flipV="1">
            <a:off x="6754427" y="4822054"/>
            <a:ext cx="226380" cy="465339"/>
          </a:xfrm>
          <a:prstGeom prst="bentConnector4">
            <a:avLst>
              <a:gd name="adj1" fmla="val -100981"/>
              <a:gd name="adj2" fmla="val 7233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6"/>
            <a:endCxn id="6" idx="2"/>
          </p:cNvCxnSpPr>
          <p:nvPr/>
        </p:nvCxnSpPr>
        <p:spPr>
          <a:xfrm flipH="1" flipV="1">
            <a:off x="6754427" y="4822054"/>
            <a:ext cx="226380" cy="930678"/>
          </a:xfrm>
          <a:prstGeom prst="bentConnector4">
            <a:avLst>
              <a:gd name="adj1" fmla="val -100981"/>
              <a:gd name="adj2" fmla="val 8596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6"/>
            <a:endCxn id="6" idx="2"/>
          </p:cNvCxnSpPr>
          <p:nvPr/>
        </p:nvCxnSpPr>
        <p:spPr>
          <a:xfrm flipH="1" flipV="1">
            <a:off x="6754427" y="4822054"/>
            <a:ext cx="226379" cy="1396017"/>
          </a:xfrm>
          <a:prstGeom prst="bentConnector4">
            <a:avLst>
              <a:gd name="adj1" fmla="val -100981"/>
              <a:gd name="adj2" fmla="val 905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6"/>
            <a:endCxn id="7" idx="2"/>
          </p:cNvCxnSpPr>
          <p:nvPr/>
        </p:nvCxnSpPr>
        <p:spPr>
          <a:xfrm flipH="1" flipV="1">
            <a:off x="8556594" y="4822054"/>
            <a:ext cx="325514" cy="1396017"/>
          </a:xfrm>
          <a:prstGeom prst="bentConnector4">
            <a:avLst>
              <a:gd name="adj1" fmla="val -70227"/>
              <a:gd name="adj2" fmla="val 911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6"/>
            <a:endCxn id="7" idx="2"/>
          </p:cNvCxnSpPr>
          <p:nvPr/>
        </p:nvCxnSpPr>
        <p:spPr>
          <a:xfrm flipH="1" flipV="1">
            <a:off x="8556594" y="4822054"/>
            <a:ext cx="325515" cy="930678"/>
          </a:xfrm>
          <a:prstGeom prst="bentConnector4">
            <a:avLst>
              <a:gd name="adj1" fmla="val -70227"/>
              <a:gd name="adj2" fmla="val 869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" idx="6"/>
            <a:endCxn id="7" idx="2"/>
          </p:cNvCxnSpPr>
          <p:nvPr/>
        </p:nvCxnSpPr>
        <p:spPr>
          <a:xfrm flipH="1" flipV="1">
            <a:off x="8556594" y="4822054"/>
            <a:ext cx="325515" cy="465339"/>
          </a:xfrm>
          <a:prstGeom prst="bentConnector4">
            <a:avLst>
              <a:gd name="adj1" fmla="val -70227"/>
              <a:gd name="adj2" fmla="val 7233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7" idx="6"/>
            <a:endCxn id="8" idx="2"/>
          </p:cNvCxnSpPr>
          <p:nvPr/>
        </p:nvCxnSpPr>
        <p:spPr>
          <a:xfrm flipH="1" flipV="1">
            <a:off x="10543713" y="4822054"/>
            <a:ext cx="75460" cy="446107"/>
          </a:xfrm>
          <a:prstGeom prst="bentConnector4">
            <a:avLst>
              <a:gd name="adj1" fmla="val -302942"/>
              <a:gd name="adj2" fmla="val 733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6"/>
            <a:endCxn id="8" idx="2"/>
          </p:cNvCxnSpPr>
          <p:nvPr/>
        </p:nvCxnSpPr>
        <p:spPr>
          <a:xfrm flipH="1" flipV="1">
            <a:off x="10543713" y="4822054"/>
            <a:ext cx="75460" cy="911446"/>
          </a:xfrm>
          <a:prstGeom prst="bentConnector4">
            <a:avLst>
              <a:gd name="adj1" fmla="val -302942"/>
              <a:gd name="adj2" fmla="val 867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8" idx="6"/>
            <a:endCxn id="8" idx="2"/>
          </p:cNvCxnSpPr>
          <p:nvPr/>
        </p:nvCxnSpPr>
        <p:spPr>
          <a:xfrm flipH="1" flipV="1">
            <a:off x="10543713" y="4822054"/>
            <a:ext cx="75459" cy="1376785"/>
          </a:xfrm>
          <a:prstGeom prst="bentConnector4">
            <a:avLst>
              <a:gd name="adj1" fmla="val -302946"/>
              <a:gd name="adj2" fmla="val 9108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593801" y="309250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ID</a:t>
            </a:r>
          </a:p>
        </p:txBody>
      </p:sp>
      <p:sp>
        <p:nvSpPr>
          <p:cNvPr id="52" name="Oval 51"/>
          <p:cNvSpPr/>
          <p:nvPr/>
        </p:nvSpPr>
        <p:spPr>
          <a:xfrm>
            <a:off x="9593801" y="778285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Level</a:t>
            </a:r>
          </a:p>
        </p:txBody>
      </p:sp>
      <p:sp>
        <p:nvSpPr>
          <p:cNvPr id="53" name="Oval 52"/>
          <p:cNvSpPr/>
          <p:nvPr/>
        </p:nvSpPr>
        <p:spPr>
          <a:xfrm>
            <a:off x="9593801" y="1247320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IsSub</a:t>
            </a:r>
            <a:endParaRPr lang="en-US" sz="1100" dirty="0"/>
          </a:p>
          <a:p>
            <a:pPr algn="ctr"/>
            <a:r>
              <a:rPr lang="en-US" sz="1100" dirty="0"/>
              <a:t>-Container</a:t>
            </a:r>
          </a:p>
        </p:txBody>
      </p:sp>
      <p:sp>
        <p:nvSpPr>
          <p:cNvPr id="55" name="Oval 54"/>
          <p:cNvSpPr/>
          <p:nvPr/>
        </p:nvSpPr>
        <p:spPr>
          <a:xfrm>
            <a:off x="9593801" y="1711912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56" name="Oval 55"/>
          <p:cNvSpPr/>
          <p:nvPr/>
        </p:nvSpPr>
        <p:spPr>
          <a:xfrm>
            <a:off x="9593801" y="2180947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Type</a:t>
            </a:r>
          </a:p>
        </p:txBody>
      </p:sp>
      <p:sp>
        <p:nvSpPr>
          <p:cNvPr id="57" name="Oval 56"/>
          <p:cNvSpPr/>
          <p:nvPr/>
        </p:nvSpPr>
        <p:spPr>
          <a:xfrm>
            <a:off x="9593801" y="2649982"/>
            <a:ext cx="1251751" cy="4157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Path</a:t>
            </a:r>
          </a:p>
        </p:txBody>
      </p:sp>
      <p:cxnSp>
        <p:nvCxnSpPr>
          <p:cNvPr id="59" name="Elbow Connector 58"/>
          <p:cNvCxnSpPr>
            <a:stCxn id="5" idx="3"/>
            <a:endCxn id="51" idx="2"/>
          </p:cNvCxnSpPr>
          <p:nvPr/>
        </p:nvCxnSpPr>
        <p:spPr>
          <a:xfrm flipV="1">
            <a:off x="8232557" y="517135"/>
            <a:ext cx="1361244" cy="162387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" idx="3"/>
            <a:endCxn id="52" idx="2"/>
          </p:cNvCxnSpPr>
          <p:nvPr/>
        </p:nvCxnSpPr>
        <p:spPr>
          <a:xfrm flipV="1">
            <a:off x="8232557" y="986170"/>
            <a:ext cx="1361244" cy="115484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" idx="3"/>
            <a:endCxn id="53" idx="2"/>
          </p:cNvCxnSpPr>
          <p:nvPr/>
        </p:nvCxnSpPr>
        <p:spPr>
          <a:xfrm flipV="1">
            <a:off x="8232557" y="1455205"/>
            <a:ext cx="1361244" cy="68580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" idx="3"/>
            <a:endCxn id="55" idx="2"/>
          </p:cNvCxnSpPr>
          <p:nvPr/>
        </p:nvCxnSpPr>
        <p:spPr>
          <a:xfrm flipV="1">
            <a:off x="8232557" y="1919797"/>
            <a:ext cx="1361244" cy="22121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" idx="3"/>
            <a:endCxn id="56" idx="2"/>
          </p:cNvCxnSpPr>
          <p:nvPr/>
        </p:nvCxnSpPr>
        <p:spPr>
          <a:xfrm>
            <a:off x="8232557" y="2141010"/>
            <a:ext cx="1361244" cy="24782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" idx="3"/>
            <a:endCxn id="57" idx="2"/>
          </p:cNvCxnSpPr>
          <p:nvPr/>
        </p:nvCxnSpPr>
        <p:spPr>
          <a:xfrm>
            <a:off x="8232557" y="2141010"/>
            <a:ext cx="1361244" cy="71685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2"/>
            <a:endCxn id="8" idx="0"/>
          </p:cNvCxnSpPr>
          <p:nvPr/>
        </p:nvCxnSpPr>
        <p:spPr>
          <a:xfrm rot="16200000" flipH="1">
            <a:off x="8353893" y="1806610"/>
            <a:ext cx="1442608" cy="293703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2"/>
            <a:endCxn id="7" idx="0"/>
          </p:cNvCxnSpPr>
          <p:nvPr/>
        </p:nvCxnSpPr>
        <p:spPr>
          <a:xfrm rot="16200000" flipH="1">
            <a:off x="7360334" y="2800170"/>
            <a:ext cx="1442608" cy="9499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" idx="2"/>
            <a:endCxn id="6" idx="0"/>
          </p:cNvCxnSpPr>
          <p:nvPr/>
        </p:nvCxnSpPr>
        <p:spPr>
          <a:xfrm rot="5400000">
            <a:off x="6459251" y="2848999"/>
            <a:ext cx="1442608" cy="85225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4" idx="2"/>
            <a:endCxn id="5" idx="0"/>
          </p:cNvCxnSpPr>
          <p:nvPr/>
        </p:nvCxnSpPr>
        <p:spPr>
          <a:xfrm rot="5400000">
            <a:off x="7220505" y="1342019"/>
            <a:ext cx="772357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" y="1133058"/>
            <a:ext cx="5306073" cy="3865387"/>
          </a:xfrm>
          <a:prstGeom prst="rect">
            <a:avLst/>
          </a:prstGeom>
        </p:spPr>
      </p:pic>
      <p:sp>
        <p:nvSpPr>
          <p:cNvPr id="99" name="Right Arrow 98"/>
          <p:cNvSpPr/>
          <p:nvPr/>
        </p:nvSpPr>
        <p:spPr>
          <a:xfrm>
            <a:off x="5209107" y="2398448"/>
            <a:ext cx="580843" cy="469035"/>
          </a:xfrm>
          <a:prstGeom prst="rightArrow">
            <a:avLst>
              <a:gd name="adj1" fmla="val 2728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639975" y="1328715"/>
            <a:ext cx="226379" cy="20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67616" y="3520373"/>
            <a:ext cx="226379" cy="20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625395" y="3522594"/>
            <a:ext cx="226379" cy="20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07949" y="3520373"/>
            <a:ext cx="226379" cy="20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305538" y="134080"/>
            <a:ext cx="5589235" cy="1059975"/>
          </a:xfrm>
        </p:spPr>
        <p:txBody>
          <a:bodyPr/>
          <a:lstStyle/>
          <a:p>
            <a:r>
              <a:rPr lang="en-US" dirty="0"/>
              <a:t>Updated Schema</a:t>
            </a:r>
          </a:p>
        </p:txBody>
      </p:sp>
    </p:spTree>
    <p:extLst>
      <p:ext uri="{BB962C8B-B14F-4D97-AF65-F5344CB8AC3E}">
        <p14:creationId xmlns:p14="http://schemas.microsoft.com/office/powerpoint/2010/main" val="1774137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Term in Review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0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 dirty="0"/>
              <a:t>Winter Break- Team got together to discuss distribution of work, got started on individual parts</a:t>
            </a:r>
          </a:p>
          <a:p>
            <a:r>
              <a:rPr lang="en-US" dirty="0"/>
              <a:t>Week 1- Worked to develop very early prototype, client satisfied with progress, set end of February beta deadline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February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March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December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8013" y="2481989"/>
            <a:ext cx="3496402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0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 dirty="0"/>
              <a:t>Week 2- Continued to tweak early prototype before moving on to major features</a:t>
            </a:r>
          </a:p>
          <a:p>
            <a:r>
              <a:rPr lang="en-US" dirty="0"/>
              <a:t>Week 3- Worked on small UI changes</a:t>
            </a:r>
          </a:p>
          <a:p>
            <a:r>
              <a:rPr lang="en-US" dirty="0"/>
              <a:t>Week 4- Began updating documentation, created OneNote “engineering log”, work continued on individual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65406" y="2481989"/>
            <a:ext cx="1879356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February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March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45842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>
            <a:normAutofit/>
          </a:bodyPr>
          <a:lstStyle/>
          <a:p>
            <a:r>
              <a:rPr lang="en-US" dirty="0"/>
              <a:t>Week 5- Began combining project components, continued to update Technology Review and Design Document</a:t>
            </a:r>
          </a:p>
          <a:p>
            <a:r>
              <a:rPr lang="en-US" dirty="0"/>
              <a:t>Week 6- Conducted major project rework, rewriting parser to read files line-by-line, switched to MVC design, updated data layer and UI to reflect new parser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44762" y="2481989"/>
            <a:ext cx="1807140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February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March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1894577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Performance: Positives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  <a:r>
              <a:rPr lang="en-US"/>
              <a:t> have been more clearly defined</a:t>
            </a:r>
            <a:endParaRPr lang="en-US" dirty="0"/>
          </a:p>
          <a:p>
            <a:pPr lvl="1"/>
            <a:r>
              <a:rPr lang="en-US"/>
              <a:t>Sam in charge of client communication</a:t>
            </a:r>
            <a:endParaRPr lang="en-US" dirty="0"/>
          </a:p>
          <a:p>
            <a:pPr lvl="1"/>
            <a:r>
              <a:rPr lang="en-US"/>
              <a:t>Zach in charge of documentation and submission</a:t>
            </a:r>
            <a:endParaRPr lang="en-US" dirty="0"/>
          </a:p>
          <a:p>
            <a:pPr lvl="1"/>
            <a:r>
              <a:rPr lang="en-US"/>
              <a:t>Cramer in charge of extension publishing</a:t>
            </a:r>
            <a:endParaRPr lang="en-US" dirty="0"/>
          </a:p>
          <a:p>
            <a:pPr lvl="1"/>
            <a:r>
              <a:rPr lang="en-US"/>
              <a:t>Eric in charge of overall extension design and tasks</a:t>
            </a:r>
            <a:endParaRPr lang="en-US" dirty="0"/>
          </a:p>
          <a:p>
            <a:r>
              <a:rPr lang="en-US"/>
              <a:t>Client has been satisfied with out progress thus far</a:t>
            </a:r>
            <a:endParaRPr lang="en-US" dirty="0"/>
          </a:p>
          <a:p>
            <a:r>
              <a:rPr lang="en-US"/>
              <a:t>Conducted code reviews to understand all parts of code</a:t>
            </a:r>
            <a:endParaRPr lang="en-US" dirty="0"/>
          </a:p>
          <a:p>
            <a:r>
              <a:rPr lang="en-US"/>
              <a:t>Team has continued to work ahead of class schedule</a:t>
            </a:r>
          </a:p>
        </p:txBody>
      </p:sp>
    </p:spTree>
    <p:extLst>
      <p:ext uri="{BB962C8B-B14F-4D97-AF65-F5344CB8AC3E}">
        <p14:creationId xmlns:p14="http://schemas.microsoft.com/office/powerpoint/2010/main" val="918888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Team Performance: What Needs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Deadlines</a:t>
            </a:r>
            <a:r>
              <a:rPr lang="en-US"/>
              <a:t> concerning research and user testing need to be clarified with our client</a:t>
            </a:r>
            <a:endParaRPr lang="en-US" dirty="0"/>
          </a:p>
          <a:p>
            <a:r>
              <a:rPr lang="en-US"/>
              <a:t>Individual accountability for project tasks needs to be improved</a:t>
            </a:r>
            <a:endParaRPr lang="en-US" dirty="0"/>
          </a:p>
          <a:p>
            <a:r>
              <a:rPr lang="en-US"/>
              <a:t>We need to reference and update our documentation more frequently</a:t>
            </a:r>
          </a:p>
        </p:txBody>
      </p:sp>
    </p:spTree>
    <p:extLst>
      <p:ext uri="{BB962C8B-B14F-4D97-AF65-F5344CB8AC3E}">
        <p14:creationId xmlns:p14="http://schemas.microsoft.com/office/powerpoint/2010/main" val="1422354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Changes To Be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/>
              <a:t> will meet with our client to solidify user testing details</a:t>
            </a:r>
            <a:endParaRPr lang="en-US" dirty="0"/>
          </a:p>
          <a:p>
            <a:r>
              <a:rPr lang="en-US"/>
              <a:t>We will communicate amongst each other better on what it expected and when it needs to be done</a:t>
            </a:r>
            <a:endParaRPr lang="en-US" dirty="0"/>
          </a:p>
          <a:p>
            <a:r>
              <a:rPr lang="en-US"/>
              <a:t>Biweekly documentation checks/meetings will be conducted to evaluate if anything needs to be changed</a:t>
            </a:r>
          </a:p>
        </p:txBody>
      </p:sp>
    </p:spTree>
    <p:extLst>
      <p:ext uri="{BB962C8B-B14F-4D97-AF65-F5344CB8AC3E}">
        <p14:creationId xmlns:p14="http://schemas.microsoft.com/office/powerpoint/2010/main" val="2599888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Future Plans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 details</a:t>
            </a:r>
          </a:p>
        </p:txBody>
      </p:sp>
    </p:spTree>
    <p:extLst>
      <p:ext uri="{BB962C8B-B14F-4D97-AF65-F5344CB8AC3E}">
        <p14:creationId xmlns:p14="http://schemas.microsoft.com/office/powerpoint/2010/main" val="1017339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Bug Fixes</a:t>
            </a:r>
          </a:p>
          <a:p>
            <a:r>
              <a:rPr lang="en-US" dirty="0"/>
              <a:t>Implement a Process Bridge</a:t>
            </a:r>
          </a:p>
          <a:p>
            <a:pPr lvl="1"/>
            <a:r>
              <a:rPr lang="en-US" dirty="0"/>
              <a:t>Send information between the UI and the extension logic</a:t>
            </a:r>
          </a:p>
          <a:p>
            <a:r>
              <a:rPr lang="en-US" dirty="0"/>
              <a:t>C-Like Function support for the parser</a:t>
            </a:r>
          </a:p>
          <a:p>
            <a:pPr lvl="1"/>
            <a:r>
              <a:rPr lang="en-US" dirty="0"/>
              <a:t>Change parser behavior</a:t>
            </a:r>
          </a:p>
          <a:p>
            <a:pPr lvl="1"/>
            <a:r>
              <a:rPr lang="en-US" dirty="0"/>
              <a:t>Build in default grammar support</a:t>
            </a:r>
          </a:p>
          <a:p>
            <a:r>
              <a:rPr lang="en-US" dirty="0"/>
              <a:t>Errors</a:t>
            </a:r>
          </a:p>
          <a:p>
            <a:pPr lvl="1"/>
            <a:r>
              <a:rPr lang="en-US" dirty="0"/>
              <a:t>Change parser behavior</a:t>
            </a:r>
          </a:p>
          <a:p>
            <a:pPr lvl="1"/>
            <a:r>
              <a:rPr lang="en-US" dirty="0"/>
              <a:t>Build in default grammar support</a:t>
            </a:r>
          </a:p>
          <a:p>
            <a:r>
              <a:rPr lang="en-US" dirty="0"/>
              <a:t>User Testing</a:t>
            </a:r>
          </a:p>
        </p:txBody>
      </p:sp>
    </p:spTree>
    <p:extLst>
      <p:ext uri="{BB962C8B-B14F-4D97-AF65-F5344CB8AC3E}">
        <p14:creationId xmlns:p14="http://schemas.microsoft.com/office/powerpoint/2010/main" val="172524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Free, cross platform, open-source text editor</a:t>
            </a:r>
          </a:p>
          <a:p>
            <a:r>
              <a:rPr lang="en-US"/>
              <a:t>Potential support for any language through extensions</a:t>
            </a:r>
          </a:p>
          <a:p>
            <a:r>
              <a:rPr lang="en-US"/>
              <a:t>Extension marketplace offers unlimited functionality expansion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5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64791" cy="4351338"/>
          </a:xfrm>
        </p:spPr>
        <p:txBody>
          <a:bodyPr/>
          <a:lstStyle/>
          <a:p>
            <a:endParaRPr lang="en-US"/>
          </a:p>
          <a:p>
            <a:r>
              <a:rPr lang="en-US"/>
              <a:t>The Major Parts of the Extension:</a:t>
            </a:r>
          </a:p>
          <a:p>
            <a:pPr lvl="1"/>
            <a:r>
              <a:rPr lang="en-US"/>
              <a:t>IDE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/>
              <a:t>Parser</a:t>
            </a:r>
          </a:p>
          <a:p>
            <a:pPr lvl="1"/>
            <a:r>
              <a:rPr lang="en-US"/>
              <a:t>Data Structure</a:t>
            </a:r>
          </a:p>
          <a:p>
            <a:pPr lvl="1"/>
            <a:r>
              <a:rPr lang="en-US"/>
              <a:t>Graphical User Interface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04166" y="1772635"/>
            <a:ext cx="3080825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95949" y="2032689"/>
            <a:ext cx="20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Visual Studio Code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4856" y="306910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74856" y="4197826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25987" y="3329155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7580" y="4457880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Controller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81889" y="532655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55962" y="5586605"/>
            <a:ext cx="24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Graphical User Interface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776510" y="2672312"/>
            <a:ext cx="0" cy="84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2429" y="2672312"/>
            <a:ext cx="5381" cy="197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71131" y="2672312"/>
            <a:ext cx="0" cy="309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1"/>
          </p:cNvCxnSpPr>
          <p:nvPr/>
        </p:nvCxnSpPr>
        <p:spPr>
          <a:xfrm>
            <a:off x="7776510" y="3513821"/>
            <a:ext cx="298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37810" y="4642546"/>
            <a:ext cx="444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2" idx="1"/>
          </p:cNvCxnSpPr>
          <p:nvPr/>
        </p:nvCxnSpPr>
        <p:spPr>
          <a:xfrm>
            <a:off x="7471131" y="5771271"/>
            <a:ext cx="610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IDE: Visual Studio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532" y="1790114"/>
            <a:ext cx="10515600" cy="4351338"/>
          </a:xfrm>
        </p:spPr>
        <p:txBody>
          <a:bodyPr/>
          <a:lstStyle/>
          <a:p>
            <a:r>
              <a:rPr lang="en-US"/>
              <a:t>The Extension will work with </a:t>
            </a:r>
            <a:r>
              <a:rPr lang="en-US" err="1"/>
              <a:t>VSCode</a:t>
            </a:r>
            <a:r>
              <a:rPr lang="en-US"/>
              <a:t> using Event Handlers</a:t>
            </a:r>
          </a:p>
          <a:p>
            <a:endParaRPr lang="en-US"/>
          </a:p>
          <a:p>
            <a:r>
              <a:rPr lang="en-US"/>
              <a:t>The Current Events:</a:t>
            </a:r>
            <a:endParaRPr lang="en-US" dirty="0"/>
          </a:p>
          <a:p>
            <a:pPr lvl="1"/>
            <a:r>
              <a:rPr lang="en-US"/>
              <a:t>On extension activate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Planned</a:t>
            </a:r>
            <a:r>
              <a:rPr lang="en-US"/>
              <a:t> Events to be implemented</a:t>
            </a:r>
            <a:endParaRPr lang="en-US" dirty="0"/>
          </a:p>
          <a:p>
            <a:pPr lvl="1"/>
            <a:r>
              <a:rPr lang="en-US"/>
              <a:t>On </a:t>
            </a:r>
            <a:r>
              <a:rPr lang="en-US" dirty="0"/>
              <a:t>Click</a:t>
            </a:r>
            <a:r>
              <a:rPr lang="en-US"/>
              <a:t> error box in the GUI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subcomponents (Parser, UI,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On Extension Activation:</a:t>
            </a:r>
          </a:p>
          <a:p>
            <a:pPr lvl="1"/>
            <a:r>
              <a:rPr lang="en-US" dirty="0"/>
              <a:t>Recursively retrieve a list of all Files and Directories in the User’s open project directory.</a:t>
            </a:r>
          </a:p>
          <a:p>
            <a:pPr lvl="1"/>
            <a:r>
              <a:rPr lang="en-US" dirty="0"/>
              <a:t>Call the parser for each file.</a:t>
            </a:r>
          </a:p>
          <a:p>
            <a:pPr lvl="1"/>
            <a:r>
              <a:rPr lang="en-US" dirty="0"/>
              <a:t>Serialize returned tokens into JSON File</a:t>
            </a:r>
          </a:p>
          <a:p>
            <a:pPr lvl="1"/>
            <a:r>
              <a:rPr lang="en-US" dirty="0"/>
              <a:t>Launch the UI</a:t>
            </a:r>
          </a:p>
        </p:txBody>
      </p:sp>
    </p:spTree>
    <p:extLst>
      <p:ext uri="{BB962C8B-B14F-4D97-AF65-F5344CB8AC3E}">
        <p14:creationId xmlns:p14="http://schemas.microsoft.com/office/powerpoint/2010/main" val="114933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378" y="1012055"/>
            <a:ext cx="2050742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VSC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843378" y="2558988"/>
            <a:ext cx="2050742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Extension.ts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868749" y="1944210"/>
            <a:ext cx="0" cy="61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7452" y="1167413"/>
            <a:ext cx="3869184" cy="278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83696" y="1934222"/>
            <a:ext cx="2050742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59927" y="1609078"/>
            <a:ext cx="3684233" cy="4594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Files and Directories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59926" y="2170591"/>
            <a:ext cx="3684233" cy="4594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Files, Get Tokens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59926" y="2732104"/>
            <a:ext cx="3684233" cy="4594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Tokens, serialize JSON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59925" y="3284740"/>
            <a:ext cx="3684233" cy="4594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UI</a:t>
            </a:r>
          </a:p>
        </p:txBody>
      </p:sp>
      <p:cxnSp>
        <p:nvCxnSpPr>
          <p:cNvPr id="27" name="Elbow Connector 26"/>
          <p:cNvCxnSpPr>
            <a:stCxn id="5" idx="2"/>
            <a:endCxn id="17" idx="0"/>
          </p:cNvCxnSpPr>
          <p:nvPr/>
        </p:nvCxnSpPr>
        <p:spPr>
          <a:xfrm rot="5400000" flipH="1" flipV="1">
            <a:off x="2773531" y="262630"/>
            <a:ext cx="2323730" cy="4133295"/>
          </a:xfrm>
          <a:prstGeom prst="bentConnector5">
            <a:avLst>
              <a:gd name="adj1" fmla="val -9838"/>
              <a:gd name="adj2" fmla="val 39001"/>
              <a:gd name="adj3" fmla="val 1098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63915" y="5108360"/>
            <a:ext cx="2050742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29" name="Elbow Connector 28"/>
          <p:cNvCxnSpPr>
            <a:stCxn id="17" idx="2"/>
            <a:endCxn id="28" idx="0"/>
          </p:cNvCxnSpPr>
          <p:nvPr/>
        </p:nvCxnSpPr>
        <p:spPr>
          <a:xfrm rot="5400000">
            <a:off x="4316767" y="3423083"/>
            <a:ext cx="1157796" cy="22127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44159" y="2276012"/>
            <a:ext cx="153953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844159" y="2457176"/>
            <a:ext cx="1539537" cy="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202966" y="1838787"/>
            <a:ext cx="843379" cy="3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14801" y="2558988"/>
            <a:ext cx="843379" cy="3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Tokens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56173" y="3932809"/>
            <a:ext cx="1420427" cy="3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Controller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2084" y="2097904"/>
            <a:ext cx="1420427" cy="3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Postal command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91827" y="4806707"/>
            <a:ext cx="1420427" cy="307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UI</a:t>
            </a:r>
          </a:p>
        </p:txBody>
      </p:sp>
    </p:spTree>
    <p:extLst>
      <p:ext uri="{BB962C8B-B14F-4D97-AF65-F5344CB8AC3E}">
        <p14:creationId xmlns:p14="http://schemas.microsoft.com/office/powerpoint/2010/main" val="217737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1478</Words>
  <Application>Microsoft Office PowerPoint</Application>
  <PresentationFormat>Widescreen</PresentationFormat>
  <Paragraphs>266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1_Office Theme</vt:lpstr>
      <vt:lpstr>Postal</vt:lpstr>
      <vt:lpstr>Postal</vt:lpstr>
      <vt:lpstr>IFT Introduction</vt:lpstr>
      <vt:lpstr>Design details</vt:lpstr>
      <vt:lpstr>Visual Studio Code</vt:lpstr>
      <vt:lpstr>Major Components</vt:lpstr>
      <vt:lpstr>IDE: Visual Studio Code </vt:lpstr>
      <vt:lpstr>Controller</vt:lpstr>
      <vt:lpstr>PowerPoint Presentation</vt:lpstr>
      <vt:lpstr>Parser</vt:lpstr>
      <vt:lpstr>Grammars</vt:lpstr>
      <vt:lpstr>Parsers</vt:lpstr>
      <vt:lpstr>User Interface -Refresh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this approach:</vt:lpstr>
      <vt:lpstr>New Approach: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Implementation missing features</vt:lpstr>
      <vt:lpstr>GUI Implementation Details</vt:lpstr>
      <vt:lpstr>Data Layer</vt:lpstr>
      <vt:lpstr>Updated Schema</vt:lpstr>
      <vt:lpstr>Term in Review</vt:lpstr>
      <vt:lpstr>Timeline</vt:lpstr>
      <vt:lpstr>Timeline</vt:lpstr>
      <vt:lpstr>Timeline</vt:lpstr>
      <vt:lpstr>Team Performance: Positives</vt:lpstr>
      <vt:lpstr>Team Performance: What Needs Improvement</vt:lpstr>
      <vt:lpstr>Changes To Be Made</vt:lpstr>
      <vt:lpstr>Future Plans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</dc:title>
  <dc:creator>Schneider</dc:creator>
  <cp:lastModifiedBy>Schneider, Zachary Benjamin</cp:lastModifiedBy>
  <cp:revision>9</cp:revision>
  <dcterms:modified xsi:type="dcterms:W3CDTF">2017-02-25T00:36:19Z</dcterms:modified>
</cp:coreProperties>
</file>