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88" r:id="rId3"/>
    <p:sldId id="258" r:id="rId4"/>
    <p:sldId id="257" r:id="rId5"/>
    <p:sldId id="261" r:id="rId6"/>
    <p:sldId id="319" r:id="rId7"/>
    <p:sldId id="320" r:id="rId8"/>
    <p:sldId id="321" r:id="rId9"/>
    <p:sldId id="322" r:id="rId10"/>
    <p:sldId id="262" r:id="rId11"/>
    <p:sldId id="317" r:id="rId12"/>
    <p:sldId id="323" r:id="rId13"/>
    <p:sldId id="324" r:id="rId14"/>
    <p:sldId id="326" r:id="rId15"/>
    <p:sldId id="325" r:id="rId16"/>
    <p:sldId id="271" r:id="rId17"/>
    <p:sldId id="270" r:id="rId18"/>
    <p:sldId id="272" r:id="rId19"/>
    <p:sldId id="273" r:id="rId20"/>
    <p:sldId id="327" r:id="rId21"/>
    <p:sldId id="275" r:id="rId22"/>
    <p:sldId id="276" r:id="rId23"/>
    <p:sldId id="277" r:id="rId24"/>
    <p:sldId id="281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E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E460-FE72-1944-9016-BC07E0124CD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3DD5-B854-3045-9833-36B607F9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9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5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8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8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0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82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35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4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9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1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8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7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3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8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9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5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1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6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0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5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E745-8390-40CE-8931-8C2AFB7B5CA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7382-88A7-4866-85DA-46E91317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Visual Studio Code extension to help web developers write better code</a:t>
            </a:r>
          </a:p>
        </p:txBody>
      </p:sp>
    </p:spTree>
    <p:extLst>
      <p:ext uri="{BB962C8B-B14F-4D97-AF65-F5344CB8AC3E}">
        <p14:creationId xmlns:p14="http://schemas.microsoft.com/office/powerpoint/2010/main" val="18984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73839"/>
          </a:xfrm>
        </p:spPr>
        <p:txBody>
          <a:bodyPr/>
          <a:lstStyle/>
          <a:p>
            <a:r>
              <a:rPr lang="en-US" dirty="0"/>
              <a:t>Allows users to control what Postal finds and renders in the UI</a:t>
            </a:r>
          </a:p>
          <a:p>
            <a:r>
              <a:rPr lang="en-US" dirty="0"/>
              <a:t>Stored as JSON structures, Changed in extension configuration file</a:t>
            </a:r>
          </a:p>
          <a:p>
            <a:r>
              <a:rPr lang="en-US" dirty="0"/>
              <a:t>Current Grammar </a:t>
            </a:r>
            <a:r>
              <a:rPr lang="en-US" dirty="0" err="1"/>
              <a:t>behvaiors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Tagged</a:t>
            </a:r>
          </a:p>
          <a:p>
            <a:pPr lvl="1"/>
            <a:r>
              <a:rPr lang="en-US" dirty="0"/>
              <a:t>C-like functions</a:t>
            </a:r>
          </a:p>
          <a:p>
            <a:pPr lvl="1"/>
            <a:r>
              <a:rPr lang="en-US" dirty="0"/>
              <a:t>File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1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vs web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" y="2752531"/>
            <a:ext cx="5860153" cy="3937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880" y="2752531"/>
            <a:ext cx="5906956" cy="39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8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4102" cy="4351338"/>
          </a:xfrm>
        </p:spPr>
        <p:txBody>
          <a:bodyPr/>
          <a:lstStyle/>
          <a:p>
            <a:r>
              <a:rPr lang="en-US" dirty="0"/>
              <a:t>Physics</a:t>
            </a:r>
          </a:p>
          <a:p>
            <a:r>
              <a:rPr lang="en-US" dirty="0"/>
              <a:t>Expand Notification list (errors) button</a:t>
            </a:r>
          </a:p>
          <a:p>
            <a:r>
              <a:rPr lang="en-US" dirty="0"/>
              <a:t>Close and minimize buttons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02" y="1825625"/>
            <a:ext cx="5736770" cy="38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0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78" y="1460897"/>
            <a:ext cx="6866722" cy="45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animation</a:t>
            </a:r>
          </a:p>
          <a:p>
            <a:r>
              <a:rPr lang="en-US" dirty="0"/>
              <a:t>.</a:t>
            </a:r>
            <a:r>
              <a:rPr lang="en-US" dirty="0" err="1"/>
              <a:t>postalignore</a:t>
            </a:r>
            <a:endParaRPr lang="en-US" dirty="0"/>
          </a:p>
          <a:p>
            <a:r>
              <a:rPr lang="en-US" dirty="0"/>
              <a:t>Disable parsing on comments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Term in Review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/>
              <a:t>Winter Break- Team got together to discuss distribution of work, got started on individual parts</a:t>
            </a:r>
          </a:p>
          <a:p>
            <a:r>
              <a:rPr lang="en-US"/>
              <a:t>Week 1- Worked to develop very early prototype, client satisfied with progress, set end of February beta deadline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58013" y="2481989"/>
            <a:ext cx="349640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/>
          <a:lstStyle/>
          <a:p>
            <a:r>
              <a:rPr lang="en-US"/>
              <a:t>Week 2- Continued to tweak early prototype before moving on to major features</a:t>
            </a:r>
          </a:p>
          <a:p>
            <a:r>
              <a:rPr lang="en-US"/>
              <a:t>Week 3- Worked on small UI changes</a:t>
            </a:r>
          </a:p>
          <a:p>
            <a:r>
              <a:rPr lang="en-US"/>
              <a:t>Week 4- Began updating documentation, created OneNote “engineering log”, work continued on individual components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204439" y="3634327"/>
            <a:ext cx="4955931" cy="262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65406" y="2481989"/>
            <a:ext cx="1879356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45842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1218"/>
            <a:ext cx="10348546" cy="2628904"/>
          </a:xfrm>
        </p:spPr>
        <p:txBody>
          <a:bodyPr>
            <a:normAutofit/>
          </a:bodyPr>
          <a:lstStyle/>
          <a:p>
            <a:r>
              <a:rPr lang="en-US"/>
              <a:t>Week 5- Began combining project components, continued to update Technology Review and Design Document</a:t>
            </a:r>
          </a:p>
          <a:p>
            <a:r>
              <a:rPr lang="en-US"/>
              <a:t>Week 6- Conducted major project rework, rewriting parser to read files line-by-line, switched to MVC design, updated data layer and UI to reflect new parser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44762" y="2481989"/>
            <a:ext cx="1807140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89457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Timeline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199" y="3631218"/>
            <a:ext cx="11189677" cy="2992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7-Continued with redesign and published extension to VS Code marketplace </a:t>
            </a:r>
          </a:p>
          <a:p>
            <a:r>
              <a:rPr lang="en-US" dirty="0"/>
              <a:t>Week 8-Met with client and shifted towards UI from core functionality</a:t>
            </a:r>
          </a:p>
          <a:p>
            <a:r>
              <a:rPr lang="en-US" dirty="0"/>
              <a:t>Week 9-Continued working on UI, adding network configuration, error list</a:t>
            </a:r>
          </a:p>
          <a:p>
            <a:r>
              <a:rPr lang="en-US" dirty="0"/>
              <a:t>Week 10-Completed preliminary Expo poster and progress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254" y="2086340"/>
            <a:ext cx="10181492" cy="114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1005254" y="2660954"/>
            <a:ext cx="101814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60370" y="2086340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31633" y="2086339"/>
            <a:ext cx="0" cy="1149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3610" y="2508541"/>
            <a:ext cx="2594052" cy="357926"/>
          </a:xfrm>
          <a:prstGeom prst="rect">
            <a:avLst/>
          </a:prstGeom>
          <a:solidFill>
            <a:srgbClr val="44EC48">
              <a:alpha val="50196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89029" y="1757357"/>
            <a:ext cx="2699240" cy="336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January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1889" y="1757357"/>
            <a:ext cx="2699240" cy="336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February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61130" y="1765045"/>
            <a:ext cx="2699240" cy="33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March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0858" y="1749665"/>
            <a:ext cx="2088169" cy="35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06214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Visualize Code bases </a:t>
            </a:r>
          </a:p>
          <a:p>
            <a:endParaRPr lang="en-US"/>
          </a:p>
          <a:p>
            <a:r>
              <a:rPr lang="en-US"/>
              <a:t>In the past the Focus of the project was on web project supporting HTML, CSS, PHP and JavaScript</a:t>
            </a:r>
          </a:p>
          <a:p>
            <a:endParaRPr lang="en-US"/>
          </a:p>
          <a:p>
            <a:r>
              <a:rPr lang="en-US"/>
              <a:t>We have now expanded the project to be able to handle almost any language as the user defines it.</a:t>
            </a:r>
          </a:p>
          <a:p>
            <a:endParaRPr lang="en-US"/>
          </a:p>
          <a:p>
            <a:r>
              <a:rPr lang="en-US"/>
              <a:t>Errors 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3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Performance: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 have been more clearly defined</a:t>
            </a:r>
          </a:p>
          <a:p>
            <a:pPr lvl="1"/>
            <a:r>
              <a:rPr lang="en-US" dirty="0"/>
              <a:t>Sam in charge of client communication</a:t>
            </a:r>
          </a:p>
          <a:p>
            <a:pPr lvl="1"/>
            <a:r>
              <a:rPr lang="en-US" dirty="0"/>
              <a:t>Zach in charge of documentation and submission</a:t>
            </a:r>
          </a:p>
          <a:p>
            <a:pPr lvl="1"/>
            <a:r>
              <a:rPr lang="en-US" dirty="0"/>
              <a:t>Cramer in charge of extension publishing</a:t>
            </a:r>
          </a:p>
          <a:p>
            <a:pPr lvl="1"/>
            <a:r>
              <a:rPr lang="en-US" dirty="0"/>
              <a:t>Eric in charge of overall extension design and tasks</a:t>
            </a:r>
          </a:p>
          <a:p>
            <a:r>
              <a:rPr lang="en-US" dirty="0"/>
              <a:t>Client has been satisfied with progress, suggests shift toward usability</a:t>
            </a:r>
          </a:p>
          <a:p>
            <a:r>
              <a:rPr lang="en-US" dirty="0"/>
              <a:t>Conducted code reviews to understand all parts of code</a:t>
            </a:r>
          </a:p>
          <a:p>
            <a:r>
              <a:rPr lang="en-US" dirty="0"/>
              <a:t>Team has met beta release deadline on time</a:t>
            </a:r>
          </a:p>
        </p:txBody>
      </p:sp>
    </p:spTree>
    <p:extLst>
      <p:ext uri="{BB962C8B-B14F-4D97-AF65-F5344CB8AC3E}">
        <p14:creationId xmlns:p14="http://schemas.microsoft.com/office/powerpoint/2010/main" val="91888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Team Performance: What Needs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completion state needs to be clarified with our client</a:t>
            </a:r>
          </a:p>
          <a:p>
            <a:r>
              <a:rPr lang="en-US" dirty="0"/>
              <a:t>Individual accountability/communication for project tasks needs to be improved</a:t>
            </a:r>
          </a:p>
          <a:p>
            <a:r>
              <a:rPr lang="en-US" dirty="0"/>
              <a:t>Decisions need to be made regarding scope creep and whose responsibility remaining features are</a:t>
            </a:r>
          </a:p>
        </p:txBody>
      </p:sp>
    </p:spTree>
    <p:extLst>
      <p:ext uri="{BB962C8B-B14F-4D97-AF65-F5344CB8AC3E}">
        <p14:creationId xmlns:p14="http://schemas.microsoft.com/office/powerpoint/2010/main" val="142235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Problems/Changes To Be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Shift: as we focus more on usability and usefulness, we need to make sure we don’t drift too far from the original design</a:t>
            </a:r>
            <a:endParaRPr lang="en-US" dirty="0"/>
          </a:p>
          <a:p>
            <a:r>
              <a:rPr lang="en-US" dirty="0"/>
              <a:t>Scope Creep: a focus on usability tends towards adding more and more features. We will opt towards adding minor features that require a proportionate amount of work</a:t>
            </a:r>
          </a:p>
          <a:p>
            <a:r>
              <a:rPr lang="en-US" dirty="0"/>
              <a:t>Uneven Workload: as some components have been primarily worked on by one individual, responsibilities have become uneven in time/difficulty</a:t>
            </a:r>
          </a:p>
        </p:txBody>
      </p:sp>
    </p:spTree>
    <p:extLst>
      <p:ext uri="{BB962C8B-B14F-4D97-AF65-F5344CB8AC3E}">
        <p14:creationId xmlns:p14="http://schemas.microsoft.com/office/powerpoint/2010/main" val="259988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Future Plans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Bug Fixes</a:t>
            </a:r>
          </a:p>
          <a:p>
            <a:r>
              <a:rPr lang="en-US"/>
              <a:t>Implement a Process Bridge</a:t>
            </a:r>
          </a:p>
          <a:p>
            <a:pPr lvl="1"/>
            <a:r>
              <a:rPr lang="en-US"/>
              <a:t>Send information between the UI and the extension logic</a:t>
            </a:r>
          </a:p>
          <a:p>
            <a:r>
              <a:rPr lang="en-US"/>
              <a:t>C-Like Function Usage Grammar</a:t>
            </a:r>
          </a:p>
          <a:p>
            <a:r>
              <a:rPr lang="en-US"/>
              <a:t>Navigate To Selected Node</a:t>
            </a:r>
          </a:p>
          <a:p>
            <a:r>
              <a:rPr lang="en-US" strike="sngStrike"/>
              <a:t>Errors</a:t>
            </a:r>
            <a:r>
              <a:rPr lang="en-US"/>
              <a:t>  Notifications</a:t>
            </a:r>
          </a:p>
          <a:p>
            <a:pPr lvl="1"/>
            <a:r>
              <a:rPr lang="en-US"/>
              <a:t>Change parser behavior</a:t>
            </a:r>
          </a:p>
          <a:p>
            <a:pPr lvl="1"/>
            <a:r>
              <a:rPr lang="en-US"/>
              <a:t>Build in default grammar support</a:t>
            </a:r>
          </a:p>
          <a:p>
            <a:r>
              <a:rPr lang="en-US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17252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6060744" cy="4351338"/>
          </a:xfrm>
        </p:spPr>
        <p:txBody>
          <a:bodyPr/>
          <a:lstStyle/>
          <a:p>
            <a:endParaRPr lang="en-US"/>
          </a:p>
          <a:p>
            <a:r>
              <a:rPr lang="en-US"/>
              <a:t>Information Foraging Theory is the concept that our project revolves around</a:t>
            </a:r>
          </a:p>
          <a:p>
            <a:endParaRPr lang="en-US"/>
          </a:p>
          <a:p>
            <a:r>
              <a:rPr lang="en-US"/>
              <a:t>Information Foraging Theory turns information into topologies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52" y="1156014"/>
            <a:ext cx="5508760" cy="41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details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Current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22440" y="805670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36898" y="3494646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5812" y="3900558"/>
            <a:ext cx="1049215" cy="10492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4951" y="1026402"/>
            <a:ext cx="465992" cy="4659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52627" y="2139167"/>
            <a:ext cx="1761391" cy="1761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10470" y="4781253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45921" y="1224138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71589" y="1877891"/>
            <a:ext cx="811823" cy="81182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5040" y="1094645"/>
            <a:ext cx="465992" cy="46599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4"/>
            <a:endCxn id="13" idx="1"/>
          </p:cNvCxnSpPr>
          <p:nvPr/>
        </p:nvCxnSpPr>
        <p:spPr>
          <a:xfrm>
            <a:off x="7178917" y="1690130"/>
            <a:ext cx="111561" cy="30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  <a:endCxn id="13" idx="7"/>
          </p:cNvCxnSpPr>
          <p:nvPr/>
        </p:nvCxnSpPr>
        <p:spPr>
          <a:xfrm flipH="1">
            <a:off x="7864523" y="1492394"/>
            <a:ext cx="308760" cy="504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8" idx="6"/>
          </p:cNvCxnSpPr>
          <p:nvPr/>
        </p:nvCxnSpPr>
        <p:spPr>
          <a:xfrm flipH="1">
            <a:off x="5914018" y="2570825"/>
            <a:ext cx="1376460" cy="449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9" idx="0"/>
          </p:cNvCxnSpPr>
          <p:nvPr/>
        </p:nvCxnSpPr>
        <p:spPr>
          <a:xfrm>
            <a:off x="5033323" y="3900558"/>
            <a:ext cx="583059" cy="880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6"/>
            <a:endCxn id="5" idx="3"/>
          </p:cNvCxnSpPr>
          <p:nvPr/>
        </p:nvCxnSpPr>
        <p:spPr>
          <a:xfrm flipV="1">
            <a:off x="1565027" y="4187580"/>
            <a:ext cx="790760" cy="237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38045" y="5018645"/>
            <a:ext cx="811823" cy="8118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760626" y="1310974"/>
            <a:ext cx="811823" cy="811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>
            <a:stCxn id="9" idx="2"/>
            <a:endCxn id="56" idx="6"/>
          </p:cNvCxnSpPr>
          <p:nvPr/>
        </p:nvCxnSpPr>
        <p:spPr>
          <a:xfrm flipH="1">
            <a:off x="3649868" y="5187165"/>
            <a:ext cx="1560602" cy="237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" idx="3"/>
            <a:endCxn id="56" idx="7"/>
          </p:cNvCxnSpPr>
          <p:nvPr/>
        </p:nvCxnSpPr>
        <p:spPr>
          <a:xfrm flipH="1">
            <a:off x="3530979" y="3642608"/>
            <a:ext cx="879598" cy="149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5" idx="7"/>
            <a:endCxn id="8" idx="2"/>
          </p:cNvCxnSpPr>
          <p:nvPr/>
        </p:nvCxnSpPr>
        <p:spPr>
          <a:xfrm flipV="1">
            <a:off x="2929832" y="3019863"/>
            <a:ext cx="1222795" cy="593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5" idx="6"/>
            <a:endCxn id="9" idx="1"/>
          </p:cNvCxnSpPr>
          <p:nvPr/>
        </p:nvCxnSpPr>
        <p:spPr>
          <a:xfrm>
            <a:off x="3048721" y="3900558"/>
            <a:ext cx="2280638" cy="99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7" idx="5"/>
            <a:endCxn id="8" idx="1"/>
          </p:cNvCxnSpPr>
          <p:nvPr/>
        </p:nvCxnSpPr>
        <p:spPr>
          <a:xfrm>
            <a:off x="3562700" y="1424151"/>
            <a:ext cx="847877" cy="97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4" idx="4"/>
            <a:endCxn id="8" idx="0"/>
          </p:cNvCxnSpPr>
          <p:nvPr/>
        </p:nvCxnSpPr>
        <p:spPr>
          <a:xfrm flipH="1">
            <a:off x="5033323" y="1271662"/>
            <a:ext cx="22113" cy="86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7" idx="6"/>
            <a:endCxn id="8" idx="1"/>
          </p:cNvCxnSpPr>
          <p:nvPr/>
        </p:nvCxnSpPr>
        <p:spPr>
          <a:xfrm>
            <a:off x="2572449" y="1716886"/>
            <a:ext cx="1838128" cy="680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57" idx="5"/>
            <a:endCxn id="9" idx="1"/>
          </p:cNvCxnSpPr>
          <p:nvPr/>
        </p:nvCxnSpPr>
        <p:spPr>
          <a:xfrm>
            <a:off x="2453560" y="2003908"/>
            <a:ext cx="2875799" cy="2896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1" y="-3762"/>
            <a:ext cx="12192000" cy="246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9352412" y="246184"/>
            <a:ext cx="2839587" cy="661181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9495692" y="342900"/>
            <a:ext cx="2611316" cy="64095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err="1">
                <a:solidFill>
                  <a:schemeClr val="tx1"/>
                </a:solidFill>
              </a:rPr>
              <a:t>Interdum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fames ac ante 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Suspendisse</a:t>
            </a:r>
            <a:r>
              <a:rPr lang="en-US" sz="800">
                <a:solidFill>
                  <a:schemeClr val="tx1"/>
                </a:solidFill>
              </a:rPr>
              <a:t> ac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 quam.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 ante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ipsum </a:t>
            </a:r>
            <a:r>
              <a:rPr lang="en-US" sz="800" err="1">
                <a:solidFill>
                  <a:schemeClr val="tx1"/>
                </a:solidFill>
              </a:rPr>
              <a:t>primis</a:t>
            </a:r>
            <a:r>
              <a:rPr lang="en-US" sz="800">
                <a:solidFill>
                  <a:schemeClr val="tx1"/>
                </a:solidFill>
              </a:rPr>
              <a:t> in </a:t>
            </a:r>
            <a:r>
              <a:rPr lang="en-US" sz="800" err="1">
                <a:solidFill>
                  <a:schemeClr val="tx1"/>
                </a:solidFill>
              </a:rPr>
              <a:t>faucibus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luctus</a:t>
            </a:r>
            <a:r>
              <a:rPr lang="en-US" sz="800">
                <a:solidFill>
                  <a:schemeClr val="tx1"/>
                </a:solidFill>
              </a:rPr>
              <a:t> et </a:t>
            </a:r>
            <a:r>
              <a:rPr lang="en-US" sz="800" err="1">
                <a:solidFill>
                  <a:schemeClr val="tx1"/>
                </a:solidFill>
              </a:rPr>
              <a:t>ultrices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posuere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cubilia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Curae</a:t>
            </a:r>
            <a:r>
              <a:rPr lang="en-US" sz="800">
                <a:solidFill>
                  <a:schemeClr val="tx1"/>
                </a:solidFill>
              </a:rPr>
              <a:t>; </a:t>
            </a:r>
            <a:r>
              <a:rPr lang="en-US" sz="800" err="1">
                <a:solidFill>
                  <a:schemeClr val="tx1"/>
                </a:solidFill>
              </a:rPr>
              <a:t>Nulla</a:t>
            </a:r>
            <a:r>
              <a:rPr lang="en-US" sz="800">
                <a:solidFill>
                  <a:schemeClr val="tx1"/>
                </a:solidFill>
              </a:rPr>
              <a:t> id </a:t>
            </a:r>
            <a:r>
              <a:rPr lang="en-US" sz="800" err="1">
                <a:solidFill>
                  <a:schemeClr val="tx1"/>
                </a:solidFill>
              </a:rPr>
              <a:t>tristique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. Maecenas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justo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odio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mattis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efficitur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Donec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fermentum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lectus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nec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mollis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pretium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Duis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tempor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sapien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ultricies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porttitor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rutrum</a:t>
            </a:r>
            <a:r>
              <a:rPr lang="en-US" sz="800">
                <a:solidFill>
                  <a:schemeClr val="tx1"/>
                </a:solidFill>
              </a:rPr>
              <a:t>. Class </a:t>
            </a:r>
            <a:r>
              <a:rPr lang="en-US" sz="800" err="1">
                <a:solidFill>
                  <a:schemeClr val="tx1"/>
                </a:solidFill>
              </a:rPr>
              <a:t>aptent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taciti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sociosqu</a:t>
            </a:r>
            <a:r>
              <a:rPr lang="en-US" sz="800">
                <a:solidFill>
                  <a:schemeClr val="tx1"/>
                </a:solidFill>
              </a:rPr>
              <a:t> ad </a:t>
            </a:r>
            <a:r>
              <a:rPr lang="en-US" sz="800" err="1">
                <a:solidFill>
                  <a:schemeClr val="tx1"/>
                </a:solidFill>
              </a:rPr>
              <a:t>litora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torquent</a:t>
            </a:r>
            <a:r>
              <a:rPr lang="en-US" sz="800">
                <a:solidFill>
                  <a:schemeClr val="tx1"/>
                </a:solidFill>
              </a:rPr>
              <a:t> per </a:t>
            </a:r>
            <a:r>
              <a:rPr lang="en-US" sz="800" err="1">
                <a:solidFill>
                  <a:schemeClr val="tx1"/>
                </a:solidFill>
              </a:rPr>
              <a:t>conubia</a:t>
            </a:r>
            <a:r>
              <a:rPr lang="en-US" sz="800">
                <a:solidFill>
                  <a:schemeClr val="tx1"/>
                </a:solidFill>
              </a:rPr>
              <a:t> nostra, per </a:t>
            </a:r>
            <a:r>
              <a:rPr lang="en-US" sz="800" err="1">
                <a:solidFill>
                  <a:schemeClr val="tx1"/>
                </a:solidFill>
              </a:rPr>
              <a:t>inceptos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 err="1">
                <a:solidFill>
                  <a:schemeClr val="tx1"/>
                </a:solidFill>
              </a:rPr>
              <a:t>himenaeos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Vivamus</a:t>
            </a:r>
            <a:r>
              <a:rPr lang="en-US" sz="800">
                <a:solidFill>
                  <a:schemeClr val="tx1"/>
                </a:solidFill>
              </a:rPr>
              <a:t> tempus </a:t>
            </a:r>
            <a:r>
              <a:rPr lang="en-US" sz="800" err="1">
                <a:solidFill>
                  <a:schemeClr val="tx1"/>
                </a:solidFill>
              </a:rPr>
              <a:t>massa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eget</a:t>
            </a:r>
            <a:r>
              <a:rPr lang="en-US" sz="800">
                <a:solidFill>
                  <a:schemeClr val="tx1"/>
                </a:solidFill>
              </a:rPr>
              <a:t> ante </a:t>
            </a:r>
            <a:r>
              <a:rPr lang="en-US" sz="800" err="1">
                <a:solidFill>
                  <a:schemeClr val="tx1"/>
                </a:solidFill>
              </a:rPr>
              <a:t>scelerisque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lobortis</a:t>
            </a:r>
            <a:r>
              <a:rPr lang="en-US" sz="800">
                <a:solidFill>
                  <a:schemeClr val="tx1"/>
                </a:solidFill>
              </a:rPr>
              <a:t> quam </a:t>
            </a:r>
            <a:r>
              <a:rPr lang="en-US" sz="800" err="1">
                <a:solidFill>
                  <a:schemeClr val="tx1"/>
                </a:solidFill>
              </a:rPr>
              <a:t>vestibulum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malesuada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placerat</a:t>
            </a:r>
            <a:r>
              <a:rPr lang="en-US" sz="800">
                <a:solidFill>
                  <a:schemeClr val="tx1"/>
                </a:solidFill>
              </a:rPr>
              <a:t> convallis. </a:t>
            </a:r>
            <a:r>
              <a:rPr lang="en-US" sz="800" err="1">
                <a:solidFill>
                  <a:schemeClr val="tx1"/>
                </a:solidFill>
              </a:rPr>
              <a:t>Sed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vehicula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elementum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tincidunt</a:t>
            </a:r>
            <a:r>
              <a:rPr lang="en-US" sz="800">
                <a:solidFill>
                  <a:schemeClr val="tx1"/>
                </a:solidFill>
              </a:rPr>
              <a:t>. </a:t>
            </a:r>
            <a:r>
              <a:rPr lang="en-US" sz="800" err="1">
                <a:solidFill>
                  <a:schemeClr val="tx1"/>
                </a:solidFill>
              </a:rPr>
              <a:t>Ut</a:t>
            </a:r>
            <a:r>
              <a:rPr lang="en-US" sz="800">
                <a:solidFill>
                  <a:schemeClr val="tx1"/>
                </a:solidFill>
              </a:rPr>
              <a:t> </a:t>
            </a:r>
          </a:p>
          <a:p>
            <a:endParaRPr lang="en-US" sz="800">
              <a:solidFill>
                <a:schemeClr val="tx1"/>
              </a:solidFill>
            </a:endParaRPr>
          </a:p>
          <a:p>
            <a:r>
              <a:rPr lang="en-US" sz="800">
                <a:solidFill>
                  <a:schemeClr val="tx1"/>
                </a:solidFill>
              </a:rPr>
              <a:t>at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ac mi </a:t>
            </a:r>
            <a:r>
              <a:rPr lang="en-US" sz="800" err="1">
                <a:solidFill>
                  <a:schemeClr val="tx1"/>
                </a:solidFill>
              </a:rPr>
              <a:t>congue</a:t>
            </a:r>
            <a:r>
              <a:rPr lang="en-US" sz="800">
                <a:solidFill>
                  <a:schemeClr val="tx1"/>
                </a:solidFill>
              </a:rPr>
              <a:t> gravida </a:t>
            </a:r>
            <a:r>
              <a:rPr lang="en-US" sz="800" err="1">
                <a:solidFill>
                  <a:schemeClr val="tx1"/>
                </a:solidFill>
              </a:rPr>
              <a:t>feugiat</a:t>
            </a:r>
            <a:r>
              <a:rPr lang="en-US" sz="800">
                <a:solidFill>
                  <a:schemeClr val="tx1"/>
                </a:solidFill>
              </a:rPr>
              <a:t> non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.</a:t>
            </a:r>
          </a:p>
          <a:p>
            <a:r>
              <a:rPr lang="en-US" sz="800" err="1">
                <a:solidFill>
                  <a:schemeClr val="tx1"/>
                </a:solidFill>
              </a:rPr>
              <a:t>Aliquam</a:t>
            </a:r>
            <a:r>
              <a:rPr lang="en-US" sz="800">
                <a:solidFill>
                  <a:schemeClr val="tx1"/>
                </a:solidFill>
              </a:rPr>
              <a:t> gravida, </a:t>
            </a:r>
            <a:r>
              <a:rPr lang="en-US" sz="800" err="1">
                <a:solidFill>
                  <a:schemeClr val="tx1"/>
                </a:solidFill>
              </a:rPr>
              <a:t>neque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eu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pellentesque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sodales</a:t>
            </a:r>
            <a:r>
              <a:rPr lang="en-US" sz="800">
                <a:solidFill>
                  <a:schemeClr val="tx1"/>
                </a:solidFill>
              </a:rPr>
              <a:t>, </a:t>
            </a:r>
            <a:r>
              <a:rPr lang="en-US" sz="800" err="1">
                <a:solidFill>
                  <a:schemeClr val="tx1"/>
                </a:solidFill>
              </a:rPr>
              <a:t>augue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nunc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condimentum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orci</a:t>
            </a:r>
            <a:r>
              <a:rPr lang="en-US" sz="800">
                <a:solidFill>
                  <a:schemeClr val="tx1"/>
                </a:solidFill>
              </a:rPr>
              <a:t>, in </a:t>
            </a:r>
            <a:r>
              <a:rPr lang="en-US" sz="800" err="1">
                <a:solidFill>
                  <a:schemeClr val="tx1"/>
                </a:solidFill>
              </a:rPr>
              <a:t>commodo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urna</a:t>
            </a:r>
            <a:r>
              <a:rPr lang="en-US" sz="800">
                <a:solidFill>
                  <a:schemeClr val="tx1"/>
                </a:solidFill>
              </a:rPr>
              <a:t> </a:t>
            </a:r>
            <a:r>
              <a:rPr lang="en-US" sz="800" err="1">
                <a:solidFill>
                  <a:schemeClr val="tx1"/>
                </a:solidFill>
              </a:rPr>
              <a:t>enim</a:t>
            </a:r>
            <a:r>
              <a:rPr lang="en-US" sz="800">
                <a:solidFill>
                  <a:schemeClr val="tx1"/>
                </a:solidFill>
              </a:rPr>
              <a:t> vitae </a:t>
            </a:r>
          </a:p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5486400" y="2242038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Oval 189"/>
          <p:cNvSpPr/>
          <p:nvPr/>
        </p:nvSpPr>
        <p:spPr>
          <a:xfrm>
            <a:off x="1221130" y="3909745"/>
            <a:ext cx="290146" cy="29014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4" name="Rectangle 193"/>
          <p:cNvSpPr/>
          <p:nvPr/>
        </p:nvSpPr>
        <p:spPr>
          <a:xfrm>
            <a:off x="4450671" y="28192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Index.php</a:t>
            </a:r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4489284" y="851889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JPEG1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579473" y="15096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PNG1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831795" y="1047806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PNG2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5044379" y="497458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About.php</a:t>
            </a:r>
            <a:endParaRPr lang="en-US" sz="1200"/>
          </a:p>
        </p:txBody>
      </p:sp>
      <p:sp>
        <p:nvSpPr>
          <p:cNvPr id="200" name="Rectangle 199"/>
          <p:cNvSpPr/>
          <p:nvPr/>
        </p:nvSpPr>
        <p:spPr>
          <a:xfrm>
            <a:off x="2684531" y="523044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footer.php</a:t>
            </a:r>
            <a:endParaRPr lang="en-US" sz="1200"/>
          </a:p>
        </p:txBody>
      </p:sp>
      <p:sp>
        <p:nvSpPr>
          <p:cNvPr id="201" name="Rectangle 200"/>
          <p:cNvSpPr/>
          <p:nvPr/>
        </p:nvSpPr>
        <p:spPr>
          <a:xfrm>
            <a:off x="2076294" y="370097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/>
              <a:t>header.php</a:t>
            </a:r>
            <a:endParaRPr lang="en-US" sz="1200"/>
          </a:p>
        </p:txBody>
      </p:sp>
      <p:sp>
        <p:nvSpPr>
          <p:cNvPr id="205" name="Rectangle 204"/>
          <p:cNvSpPr/>
          <p:nvPr/>
        </p:nvSpPr>
        <p:spPr>
          <a:xfrm>
            <a:off x="461868" y="4224805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Styles.css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7028426" y="2095017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App.js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6613871" y="1249782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Jquery</a:t>
            </a:r>
            <a:endParaRPr lang="en-US" sz="900"/>
          </a:p>
        </p:txBody>
      </p:sp>
      <p:sp>
        <p:nvSpPr>
          <p:cNvPr id="211" name="Rectangle 210"/>
          <p:cNvSpPr/>
          <p:nvPr/>
        </p:nvSpPr>
        <p:spPr>
          <a:xfrm>
            <a:off x="7771884" y="1121338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Masonry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11371337" y="-80981"/>
            <a:ext cx="1132304" cy="37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180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58" y="-12802"/>
            <a:ext cx="10297680" cy="68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-395288"/>
            <a:ext cx="11496675" cy="76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044"/>
            <a:ext cx="12192000" cy="679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endParaRPr lang="en-US"/>
          </a:p>
          <a:p>
            <a:r>
              <a:rPr lang="en-US"/>
              <a:t>The Major Parts of the Extension:</a:t>
            </a:r>
          </a:p>
          <a:p>
            <a:pPr lvl="1"/>
            <a:r>
              <a:rPr lang="en-US"/>
              <a:t>IDE</a:t>
            </a:r>
          </a:p>
          <a:p>
            <a:pPr lvl="1"/>
            <a:r>
              <a:rPr lang="en-US"/>
              <a:t>Controller</a:t>
            </a:r>
          </a:p>
          <a:p>
            <a:pPr lvl="1"/>
            <a:r>
              <a:rPr lang="en-US"/>
              <a:t>Parser</a:t>
            </a:r>
          </a:p>
          <a:p>
            <a:pPr lvl="1"/>
            <a:r>
              <a:rPr lang="en-US"/>
              <a:t>Data Structure</a:t>
            </a:r>
          </a:p>
          <a:p>
            <a:pPr lvl="1"/>
            <a:r>
              <a:rPr lang="en-US"/>
              <a:t>Graphical User Interface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04166" y="1772635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95949" y="2032689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4856" y="306910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4856" y="4197826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25987" y="3329155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7580" y="445788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89" y="532655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55962" y="5586605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Graphical User Interface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6510" y="2672312"/>
            <a:ext cx="0" cy="84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2429" y="2672312"/>
            <a:ext cx="5381" cy="1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71131" y="2672312"/>
            <a:ext cx="0" cy="30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7776510" y="3513821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37810" y="4642546"/>
            <a:ext cx="444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1"/>
          </p:cNvCxnSpPr>
          <p:nvPr/>
        </p:nvCxnSpPr>
        <p:spPr>
          <a:xfrm>
            <a:off x="7471131" y="5771271"/>
            <a:ext cx="610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6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738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1_Office Theme</vt:lpstr>
      <vt:lpstr>Postal</vt:lpstr>
      <vt:lpstr>Postal</vt:lpstr>
      <vt:lpstr>IFT Introduction</vt:lpstr>
      <vt:lpstr>Design details, Current Features</vt:lpstr>
      <vt:lpstr>PowerPoint Presentation</vt:lpstr>
      <vt:lpstr>PowerPoint Presentation</vt:lpstr>
      <vt:lpstr>PowerPoint Presentation</vt:lpstr>
      <vt:lpstr>PowerPoint Presentation</vt:lpstr>
      <vt:lpstr>Major Components</vt:lpstr>
      <vt:lpstr>Grammar System</vt:lpstr>
      <vt:lpstr>UI Controls</vt:lpstr>
      <vt:lpstr>UI Controls</vt:lpstr>
      <vt:lpstr>UI Controls</vt:lpstr>
      <vt:lpstr>Quality of life</vt:lpstr>
      <vt:lpstr>Term in Review</vt:lpstr>
      <vt:lpstr>Timeline</vt:lpstr>
      <vt:lpstr>Timeline</vt:lpstr>
      <vt:lpstr>Timeline</vt:lpstr>
      <vt:lpstr>PowerPoint Presentation</vt:lpstr>
      <vt:lpstr>Team Performance: Positives</vt:lpstr>
      <vt:lpstr>Team Performance: What Needs Improvement</vt:lpstr>
      <vt:lpstr>Problems/Changes To Be Made</vt:lpstr>
      <vt:lpstr>Future Plans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cp:lastModifiedBy>Schneider, Zachary Benjamin</cp:lastModifiedBy>
  <cp:revision>7</cp:revision>
  <dcterms:modified xsi:type="dcterms:W3CDTF">2017-03-25T06:18:14Z</dcterms:modified>
</cp:coreProperties>
</file>