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83" r:id="rId5"/>
    <p:sldId id="284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63" r:id="rId20"/>
    <p:sldId id="265" r:id="rId21"/>
    <p:sldId id="266" r:id="rId22"/>
    <p:sldId id="267" r:id="rId23"/>
    <p:sldId id="268" r:id="rId24"/>
    <p:sldId id="28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359D-C63D-446F-904B-930F12EE794D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E67-DCF2-4C9E-AE94-938F3893B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1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359D-C63D-446F-904B-930F12EE794D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E67-DCF2-4C9E-AE94-938F3893B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8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359D-C63D-446F-904B-930F12EE794D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E67-DCF2-4C9E-AE94-938F3893B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3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359D-C63D-446F-904B-930F12EE794D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E67-DCF2-4C9E-AE94-938F3893B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0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359D-C63D-446F-904B-930F12EE794D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E67-DCF2-4C9E-AE94-938F3893B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9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359D-C63D-446F-904B-930F12EE794D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E67-DCF2-4C9E-AE94-938F3893B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5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359D-C63D-446F-904B-930F12EE794D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E67-DCF2-4C9E-AE94-938F3893B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8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359D-C63D-446F-904B-930F12EE794D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E67-DCF2-4C9E-AE94-938F3893B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7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359D-C63D-446F-904B-930F12EE794D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E67-DCF2-4C9E-AE94-938F3893B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8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359D-C63D-446F-904B-930F12EE794D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E67-DCF2-4C9E-AE94-938F3893B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6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359D-C63D-446F-904B-930F12EE794D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0E67-DCF2-4C9E-AE94-938F3893B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C359D-C63D-446F-904B-930F12EE794D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F0E67-DCF2-4C9E-AE94-938F3893B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8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53701" y="566348"/>
            <a:ext cx="9684603" cy="5887234"/>
            <a:chOff x="2271798" y="1122363"/>
            <a:chExt cx="7575788" cy="4605291"/>
          </a:xfrm>
          <a:solidFill>
            <a:srgbClr val="F2F7FC"/>
          </a:solidFill>
        </p:grpSpPr>
        <p:sp>
          <p:nvSpPr>
            <p:cNvPr id="4" name="Oval 3"/>
            <p:cNvSpPr/>
            <p:nvPr/>
          </p:nvSpPr>
          <p:spPr>
            <a:xfrm>
              <a:off x="5109100" y="1266102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372324" y="3178114"/>
              <a:ext cx="718966" cy="718966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902928" y="4235885"/>
              <a:ext cx="720632" cy="720632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970688" y="1417707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649053" y="2181987"/>
              <a:ext cx="1209775" cy="1209775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375611" y="3996650"/>
              <a:ext cx="557584" cy="557584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7570" y="1553518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722565" y="2002535"/>
              <a:ext cx="557584" cy="557584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363687" y="1464579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11" idx="4"/>
              <a:endCxn id="12" idx="1"/>
            </p:cNvCxnSpPr>
            <p:nvPr/>
          </p:nvCxnSpPr>
          <p:spPr>
            <a:xfrm>
              <a:off x="6727598" y="1873575"/>
              <a:ext cx="76623" cy="210616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3" idx="3"/>
              <a:endCxn id="12" idx="7"/>
            </p:cNvCxnSpPr>
            <p:nvPr/>
          </p:nvCxnSpPr>
          <p:spPr>
            <a:xfrm flipH="1">
              <a:off x="7198493" y="1737764"/>
              <a:ext cx="212065" cy="346427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3"/>
              <a:endCxn id="9" idx="6"/>
            </p:cNvCxnSpPr>
            <p:nvPr/>
          </p:nvCxnSpPr>
          <p:spPr>
            <a:xfrm flipH="1">
              <a:off x="5858828" y="2478463"/>
              <a:ext cx="945393" cy="308413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4"/>
              <a:endCxn id="10" idx="0"/>
            </p:cNvCxnSpPr>
            <p:nvPr/>
          </p:nvCxnSpPr>
          <p:spPr>
            <a:xfrm>
              <a:off x="5253941" y="3391762"/>
              <a:ext cx="400462" cy="604887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0"/>
              <a:endCxn id="5" idx="5"/>
            </p:cNvCxnSpPr>
            <p:nvPr/>
          </p:nvCxnSpPr>
          <p:spPr>
            <a:xfrm flipH="1" flipV="1">
              <a:off x="6986000" y="3791790"/>
              <a:ext cx="277244" cy="444095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3741867" y="4136853"/>
              <a:ext cx="557584" cy="557584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072380" y="2073490"/>
              <a:ext cx="557584" cy="557584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stCxn id="10" idx="2"/>
              <a:endCxn id="19" idx="6"/>
            </p:cNvCxnSpPr>
            <p:nvPr/>
          </p:nvCxnSpPr>
          <p:spPr>
            <a:xfrm flipH="1">
              <a:off x="4299451" y="4275442"/>
              <a:ext cx="1076160" cy="140203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9" idx="3"/>
              <a:endCxn id="19" idx="7"/>
            </p:cNvCxnSpPr>
            <p:nvPr/>
          </p:nvCxnSpPr>
          <p:spPr>
            <a:xfrm flipH="1">
              <a:off x="4217794" y="3214595"/>
              <a:ext cx="608427" cy="1003915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5" idx="2"/>
              <a:endCxn id="9" idx="5"/>
            </p:cNvCxnSpPr>
            <p:nvPr/>
          </p:nvCxnSpPr>
          <p:spPr>
            <a:xfrm flipH="1" flipV="1">
              <a:off x="5681661" y="3214595"/>
              <a:ext cx="690663" cy="323002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5" idx="3"/>
              <a:endCxn id="10" idx="7"/>
            </p:cNvCxnSpPr>
            <p:nvPr/>
          </p:nvCxnSpPr>
          <p:spPr>
            <a:xfrm flipH="1">
              <a:off x="5851539" y="3791790"/>
              <a:ext cx="626075" cy="286516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8" idx="5"/>
              <a:endCxn id="9" idx="1"/>
            </p:cNvCxnSpPr>
            <p:nvPr/>
          </p:nvCxnSpPr>
          <p:spPr>
            <a:xfrm>
              <a:off x="4243874" y="1690893"/>
              <a:ext cx="582347" cy="668262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4" idx="4"/>
              <a:endCxn id="9" idx="0"/>
            </p:cNvCxnSpPr>
            <p:nvPr/>
          </p:nvCxnSpPr>
          <p:spPr>
            <a:xfrm flipH="1">
              <a:off x="5253941" y="1586159"/>
              <a:ext cx="15188" cy="595828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0" idx="6"/>
              <a:endCxn id="9" idx="1"/>
            </p:cNvCxnSpPr>
            <p:nvPr/>
          </p:nvCxnSpPr>
          <p:spPr>
            <a:xfrm>
              <a:off x="3629964" y="2352282"/>
              <a:ext cx="1196256" cy="6872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0" idx="5"/>
              <a:endCxn id="10" idx="1"/>
            </p:cNvCxnSpPr>
            <p:nvPr/>
          </p:nvCxnSpPr>
          <p:spPr>
            <a:xfrm>
              <a:off x="3548308" y="2549418"/>
              <a:ext cx="1908959" cy="1528888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5565128" y="2252642"/>
              <a:ext cx="199281" cy="199281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0" name="Oval 29"/>
            <p:cNvSpPr/>
            <p:nvPr/>
          </p:nvSpPr>
          <p:spPr>
            <a:xfrm>
              <a:off x="7418457" y="4245244"/>
              <a:ext cx="199281" cy="199281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grpSp>
          <p:nvGrpSpPr>
            <p:cNvPr id="31" name="Group 30"/>
            <p:cNvGrpSpPr/>
            <p:nvPr/>
          </p:nvGrpSpPr>
          <p:grpSpPr>
            <a:xfrm rot="20592966">
              <a:off x="8289308" y="2534250"/>
              <a:ext cx="1558278" cy="1491034"/>
              <a:chOff x="6911725" y="2718706"/>
              <a:chExt cx="1558278" cy="1491034"/>
            </a:xfrm>
            <a:grpFill/>
          </p:grpSpPr>
          <p:sp>
            <p:nvSpPr>
              <p:cNvPr id="32" name="Oval 31"/>
              <p:cNvSpPr/>
              <p:nvPr/>
            </p:nvSpPr>
            <p:spPr>
              <a:xfrm>
                <a:off x="6911725" y="2718706"/>
                <a:ext cx="557584" cy="557584"/>
              </a:xfrm>
              <a:prstGeom prst="ellipse">
                <a:avLst/>
              </a:prstGeom>
              <a:grpFill/>
              <a:ln>
                <a:solidFill>
                  <a:srgbClr val="F2F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57924" y="3652156"/>
                <a:ext cx="557584" cy="557584"/>
              </a:xfrm>
              <a:prstGeom prst="ellipse">
                <a:avLst/>
              </a:prstGeom>
              <a:grpFill/>
              <a:ln>
                <a:solidFill>
                  <a:srgbClr val="F2F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912419" y="3259578"/>
                <a:ext cx="557584" cy="557584"/>
              </a:xfrm>
              <a:prstGeom prst="ellipse">
                <a:avLst/>
              </a:prstGeom>
              <a:grpFill/>
              <a:ln>
                <a:solidFill>
                  <a:srgbClr val="F2F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>
                <a:stCxn id="33" idx="0"/>
                <a:endCxn id="32" idx="4"/>
              </p:cNvCxnSpPr>
              <p:nvPr/>
            </p:nvCxnSpPr>
            <p:spPr>
              <a:xfrm flipH="1" flipV="1">
                <a:off x="7190517" y="3276290"/>
                <a:ext cx="46199" cy="375866"/>
              </a:xfrm>
              <a:prstGeom prst="line">
                <a:avLst/>
              </a:prstGeom>
              <a:grpFill/>
              <a:ln w="28575">
                <a:solidFill>
                  <a:srgbClr val="F2F7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32" idx="6"/>
                <a:endCxn id="34" idx="1"/>
              </p:cNvCxnSpPr>
              <p:nvPr/>
            </p:nvCxnSpPr>
            <p:spPr>
              <a:xfrm>
                <a:off x="7469309" y="2997498"/>
                <a:ext cx="524766" cy="343736"/>
              </a:xfrm>
              <a:prstGeom prst="line">
                <a:avLst/>
              </a:prstGeom>
              <a:grpFill/>
              <a:ln w="28575">
                <a:solidFill>
                  <a:srgbClr val="F2F7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Oval 37"/>
            <p:cNvSpPr/>
            <p:nvPr/>
          </p:nvSpPr>
          <p:spPr>
            <a:xfrm>
              <a:off x="8642033" y="1187961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8355527" y="5367338"/>
              <a:ext cx="360316" cy="360316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271798" y="1553517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874688" y="1122363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Postal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Visual Studio Code extension to help developers write better code</a:t>
            </a:r>
          </a:p>
          <a:p>
            <a:endParaRPr lang="en-US" dirty="0"/>
          </a:p>
          <a:p>
            <a:r>
              <a:rPr lang="en-US" dirty="0"/>
              <a:t>Team 38</a:t>
            </a:r>
          </a:p>
        </p:txBody>
      </p:sp>
    </p:spTree>
    <p:extLst>
      <p:ext uri="{BB962C8B-B14F-4D97-AF65-F5344CB8AC3E}">
        <p14:creationId xmlns:p14="http://schemas.microsoft.com/office/powerpoint/2010/main" val="3947487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2072"/>
          </a:xfrm>
        </p:spPr>
        <p:txBody>
          <a:bodyPr/>
          <a:lstStyle/>
          <a:p>
            <a:r>
              <a:rPr lang="en-US" dirty="0"/>
              <a:t>Data Flow</a:t>
            </a:r>
          </a:p>
        </p:txBody>
      </p:sp>
      <p:sp>
        <p:nvSpPr>
          <p:cNvPr id="7" name="Rectangle 6"/>
          <p:cNvSpPr/>
          <p:nvPr/>
        </p:nvSpPr>
        <p:spPr>
          <a:xfrm>
            <a:off x="4374370" y="1115336"/>
            <a:ext cx="3080825" cy="889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66153" y="1375390"/>
            <a:ext cx="209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Visual Studio Code </a:t>
            </a:r>
          </a:p>
        </p:txBody>
      </p:sp>
      <p:sp>
        <p:nvSpPr>
          <p:cNvPr id="9" name="Rectangle 8"/>
          <p:cNvSpPr/>
          <p:nvPr/>
        </p:nvSpPr>
        <p:spPr>
          <a:xfrm>
            <a:off x="7313358" y="2672800"/>
            <a:ext cx="2658794" cy="889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04617" y="2672800"/>
            <a:ext cx="2658794" cy="889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264489" y="2932854"/>
            <a:ext cx="77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7341" y="2932854"/>
            <a:ext cx="112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Controller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28749" y="5209101"/>
            <a:ext cx="2658794" cy="629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407536" y="5339128"/>
            <a:ext cx="244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Graphical User Interface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48686" y="1111848"/>
            <a:ext cx="1390420" cy="889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865427" y="1358465"/>
            <a:ext cx="1161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Grammars</a:t>
            </a:r>
          </a:p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304617" y="4030499"/>
            <a:ext cx="2658794" cy="595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854358" y="4126305"/>
            <a:ext cx="154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Structure</a:t>
            </a:r>
          </a:p>
        </p:txBody>
      </p:sp>
      <p:cxnSp>
        <p:nvCxnSpPr>
          <p:cNvPr id="27" name="Elbow Connector 26"/>
          <p:cNvCxnSpPr>
            <a:stCxn id="7" idx="3"/>
            <a:endCxn id="21" idx="1"/>
          </p:cNvCxnSpPr>
          <p:nvPr/>
        </p:nvCxnSpPr>
        <p:spPr>
          <a:xfrm flipV="1">
            <a:off x="7455195" y="1556568"/>
            <a:ext cx="293491" cy="348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1" idx="2"/>
            <a:endCxn id="9" idx="0"/>
          </p:cNvCxnSpPr>
          <p:nvPr/>
        </p:nvCxnSpPr>
        <p:spPr>
          <a:xfrm rot="16200000" flipH="1">
            <a:off x="8207569" y="2237614"/>
            <a:ext cx="671512" cy="19885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" idx="3"/>
          </p:cNvCxnSpPr>
          <p:nvPr/>
        </p:nvCxnSpPr>
        <p:spPr>
          <a:xfrm flipV="1">
            <a:off x="6963411" y="2932854"/>
            <a:ext cx="364011" cy="18466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0800000" flipV="1">
            <a:off x="6963412" y="3274394"/>
            <a:ext cx="349947" cy="15003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0" idx="2"/>
            <a:endCxn id="24" idx="0"/>
          </p:cNvCxnSpPr>
          <p:nvPr/>
        </p:nvCxnSpPr>
        <p:spPr>
          <a:xfrm rot="5400000">
            <a:off x="5399885" y="3796369"/>
            <a:ext cx="468259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4" idx="2"/>
            <a:endCxn id="13" idx="0"/>
          </p:cNvCxnSpPr>
          <p:nvPr/>
        </p:nvCxnSpPr>
        <p:spPr>
          <a:xfrm rot="16200000" flipH="1">
            <a:off x="5354362" y="4905316"/>
            <a:ext cx="583437" cy="2413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7" idx="2"/>
            <a:endCxn id="10" idx="0"/>
          </p:cNvCxnSpPr>
          <p:nvPr/>
        </p:nvCxnSpPr>
        <p:spPr>
          <a:xfrm rot="5400000">
            <a:off x="5440387" y="2198404"/>
            <a:ext cx="668024" cy="28076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3" idx="1"/>
            <a:endCxn id="7" idx="1"/>
          </p:cNvCxnSpPr>
          <p:nvPr/>
        </p:nvCxnSpPr>
        <p:spPr>
          <a:xfrm rot="10800000" flipH="1">
            <a:off x="4328748" y="1560056"/>
            <a:ext cx="45621" cy="3963738"/>
          </a:xfrm>
          <a:prstGeom prst="bentConnector3">
            <a:avLst>
              <a:gd name="adj1" fmla="val -5010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596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level logic</a:t>
            </a:r>
          </a:p>
          <a:p>
            <a:r>
              <a:rPr lang="en-US" dirty="0"/>
              <a:t>Launches Parser and UI modules</a:t>
            </a:r>
          </a:p>
          <a:p>
            <a:r>
              <a:rPr lang="en-US" dirty="0"/>
              <a:t>Builds data structure</a:t>
            </a:r>
          </a:p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Ignore lines of code marked in an exception list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076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Builds data structure</a:t>
            </a:r>
          </a:p>
          <a:p>
            <a:pPr lvl="1"/>
            <a:r>
              <a:rPr lang="en-US" dirty="0"/>
              <a:t>Calls parser for each file to be parsed</a:t>
            </a:r>
          </a:p>
          <a:p>
            <a:pPr lvl="1"/>
            <a:r>
              <a:rPr lang="en-US" dirty="0"/>
              <a:t>Creates a tree of the files by directory location</a:t>
            </a:r>
          </a:p>
          <a:p>
            <a:r>
              <a:rPr lang="en-US" dirty="0"/>
              <a:t>Launches the Electron UI</a:t>
            </a:r>
          </a:p>
          <a:p>
            <a:r>
              <a:rPr lang="en-US" dirty="0"/>
              <a:t>Creates a server for IPC</a:t>
            </a:r>
          </a:p>
        </p:txBody>
      </p:sp>
    </p:spTree>
    <p:extLst>
      <p:ext uri="{BB962C8B-B14F-4D97-AF65-F5344CB8AC3E}">
        <p14:creationId xmlns:p14="http://schemas.microsoft.com/office/powerpoint/2010/main" val="1603726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Creates a list of tokens that will be formatted into the data structure</a:t>
            </a:r>
          </a:p>
          <a:p>
            <a:r>
              <a:rPr lang="en-US" dirty="0"/>
              <a:t>Tokens are anything useful and are partially defined in the Grammars</a:t>
            </a:r>
          </a:p>
          <a:p>
            <a:r>
              <a:rPr lang="en-US" dirty="0"/>
              <a:t>Tokens have</a:t>
            </a:r>
          </a:p>
          <a:p>
            <a:pPr lvl="1"/>
            <a:r>
              <a:rPr lang="en-US" dirty="0"/>
              <a:t>Token Type – node, link, notification</a:t>
            </a:r>
          </a:p>
          <a:p>
            <a:pPr lvl="1"/>
            <a:r>
              <a:rPr lang="en-US" dirty="0"/>
              <a:t>Value Type – </a:t>
            </a:r>
            <a:r>
              <a:rPr lang="en-US" dirty="0" err="1"/>
              <a:t>int</a:t>
            </a:r>
            <a:r>
              <a:rPr lang="en-US" dirty="0"/>
              <a:t>, string</a:t>
            </a:r>
          </a:p>
          <a:p>
            <a:pPr lvl="1"/>
            <a:r>
              <a:rPr lang="en-US" dirty="0"/>
              <a:t>Value – What is the actual information in this token</a:t>
            </a:r>
          </a:p>
          <a:p>
            <a:pPr lvl="1"/>
            <a:r>
              <a:rPr lang="en-US" dirty="0"/>
              <a:t>Line number</a:t>
            </a:r>
          </a:p>
          <a:p>
            <a:pPr lvl="1"/>
            <a:r>
              <a:rPr lang="en-US" dirty="0"/>
              <a:t>Parent token – used for describing nested structure</a:t>
            </a:r>
          </a:p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Parse project for bad coding practice/incorrect formatting</a:t>
            </a:r>
          </a:p>
          <a:p>
            <a:pPr lvl="1"/>
            <a:r>
              <a:rPr lang="en-US" dirty="0"/>
              <a:t>Rules defined by user defined grammars</a:t>
            </a:r>
          </a:p>
          <a:p>
            <a:pPr lvl="1"/>
            <a:r>
              <a:rPr lang="en-US" dirty="0"/>
              <a:t>Be able to parse JavaScript, HTML and CSS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298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Called on a file by controller</a:t>
            </a:r>
          </a:p>
          <a:p>
            <a:r>
              <a:rPr lang="en-US" dirty="0"/>
              <a:t>Identify information about the file (name, type)</a:t>
            </a:r>
          </a:p>
          <a:p>
            <a:r>
              <a:rPr lang="en-US" dirty="0"/>
              <a:t>Get all applicable rules from the grammars system and build </a:t>
            </a:r>
            <a:r>
              <a:rPr lang="en-US" dirty="0" err="1"/>
              <a:t>regexs</a:t>
            </a:r>
            <a:endParaRPr lang="en-US" dirty="0"/>
          </a:p>
          <a:p>
            <a:r>
              <a:rPr lang="en-US" dirty="0"/>
              <a:t>Strip commented lines, white space (not exactly)</a:t>
            </a:r>
          </a:p>
          <a:p>
            <a:r>
              <a:rPr lang="en-US" dirty="0"/>
              <a:t>Get the tokens</a:t>
            </a:r>
          </a:p>
          <a:p>
            <a:pPr lvl="1"/>
            <a:r>
              <a:rPr lang="en-US" dirty="0"/>
              <a:t>Identifies the type of tokens based on the rule and has predefined behavior based on that type</a:t>
            </a:r>
          </a:p>
          <a:p>
            <a:pPr lvl="1"/>
            <a:r>
              <a:rPr lang="en-US" dirty="0"/>
              <a:t>Build tokens and order them by character position in the file to create nested structures</a:t>
            </a:r>
          </a:p>
        </p:txBody>
      </p:sp>
    </p:spTree>
    <p:extLst>
      <p:ext uri="{BB962C8B-B14F-4D97-AF65-F5344CB8AC3E}">
        <p14:creationId xmlns:p14="http://schemas.microsoft.com/office/powerpoint/2010/main" val="1755387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users to control what Postal finds and renders in the UI</a:t>
            </a:r>
          </a:p>
          <a:p>
            <a:r>
              <a:rPr lang="en-US" dirty="0"/>
              <a:t>Stored as JSON structures, Changed in extension configuration file</a:t>
            </a:r>
          </a:p>
          <a:p>
            <a:r>
              <a:rPr lang="en-US" dirty="0"/>
              <a:t>Current Grammar behaviors:</a:t>
            </a:r>
          </a:p>
          <a:p>
            <a:pPr lvl="1"/>
            <a:r>
              <a:rPr lang="en-US" dirty="0"/>
              <a:t>Tagged – HTML, CSS</a:t>
            </a:r>
          </a:p>
          <a:p>
            <a:pPr lvl="1"/>
            <a:r>
              <a:rPr lang="en-US" dirty="0"/>
              <a:t>C-like functions - JavaScript</a:t>
            </a:r>
          </a:p>
          <a:p>
            <a:pPr lvl="1"/>
            <a:r>
              <a:rPr lang="en-US" dirty="0"/>
              <a:t>File links</a:t>
            </a:r>
          </a:p>
          <a:p>
            <a:pPr lvl="1"/>
            <a:r>
              <a:rPr lang="en-US" dirty="0"/>
              <a:t>Notification Type – “Errors”</a:t>
            </a:r>
          </a:p>
        </p:txBody>
      </p:sp>
    </p:spTree>
    <p:extLst>
      <p:ext uri="{BB962C8B-B14F-4D97-AF65-F5344CB8AC3E}">
        <p14:creationId xmlns:p14="http://schemas.microsoft.com/office/powerpoint/2010/main" val="3485598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UI Logic</a:t>
            </a:r>
          </a:p>
          <a:p>
            <a:r>
              <a:rPr lang="en-US" dirty="0"/>
              <a:t>Builds visual tree from the data structure using vis.js API</a:t>
            </a:r>
          </a:p>
          <a:p>
            <a:r>
              <a:rPr lang="en-US" dirty="0"/>
              <a:t>Constructs notification list from </a:t>
            </a:r>
            <a:r>
              <a:rPr lang="en-US" dirty="0" err="1"/>
              <a:t>datastructure</a:t>
            </a:r>
            <a:endParaRPr lang="en-US" dirty="0"/>
          </a:p>
          <a:p>
            <a:r>
              <a:rPr lang="en-US" dirty="0"/>
              <a:t>Handles user interaction</a:t>
            </a:r>
          </a:p>
          <a:p>
            <a:r>
              <a:rPr lang="en-US" dirty="0"/>
              <a:t>Requirements:</a:t>
            </a:r>
          </a:p>
          <a:p>
            <a:pPr lvl="1"/>
            <a:r>
              <a:rPr lang="en-US" dirty="0"/>
              <a:t>Provide the user with a visual perspective of their project</a:t>
            </a:r>
            <a:endParaRPr lang="en-US" sz="2000" dirty="0"/>
          </a:p>
          <a:p>
            <a:pPr lvl="1"/>
            <a:r>
              <a:rPr lang="en-US" dirty="0"/>
              <a:t>Indicate to user when “errors” are parsed</a:t>
            </a:r>
            <a:endParaRPr lang="en-US" sz="2000" dirty="0"/>
          </a:p>
          <a:p>
            <a:pPr lvl="1"/>
            <a:r>
              <a:rPr lang="en-US" dirty="0"/>
              <a:t>Visually display links between files</a:t>
            </a:r>
            <a:endParaRPr lang="en-US" sz="2000" dirty="0"/>
          </a:p>
          <a:p>
            <a:pPr lvl="1"/>
            <a:r>
              <a:rPr lang="en-US" dirty="0"/>
              <a:t>Toolbar for options</a:t>
            </a:r>
            <a:endParaRPr lang="en-US" sz="2000" dirty="0"/>
          </a:p>
          <a:p>
            <a:pPr lvl="1"/>
            <a:r>
              <a:rPr lang="en-US" dirty="0"/>
              <a:t>Populate File Map with contents of opened solution</a:t>
            </a:r>
            <a:endParaRPr lang="en-US" sz="2000" dirty="0"/>
          </a:p>
          <a:p>
            <a:pPr lvl="1"/>
            <a:r>
              <a:rPr lang="en-US" dirty="0"/>
              <a:t>Visual indicator of links and errors</a:t>
            </a:r>
            <a:endParaRPr lang="en-US" sz="2000" dirty="0"/>
          </a:p>
          <a:p>
            <a:pPr lvl="1"/>
            <a:r>
              <a:rPr lang="en-US" dirty="0"/>
              <a:t>“Dig down” into a file to identify “sub-nodes” (</a:t>
            </a:r>
            <a:r>
              <a:rPr lang="en-US" dirty="0" err="1"/>
              <a:t>divs</a:t>
            </a:r>
            <a:r>
              <a:rPr lang="en-US" dirty="0"/>
              <a:t> and links)</a:t>
            </a:r>
            <a:endParaRPr lang="en-US" sz="2000" dirty="0"/>
          </a:p>
          <a:p>
            <a:pPr lvl="1"/>
            <a:r>
              <a:rPr lang="en-US" dirty="0"/>
              <a:t>Error list displays all errors parsed</a:t>
            </a:r>
            <a:endParaRPr lang="en-US" sz="2000" dirty="0"/>
          </a:p>
          <a:p>
            <a:pPr lvl="1"/>
            <a:r>
              <a:rPr lang="en-US" dirty="0"/>
              <a:t>User can click error to navigate to corresponding location in code</a:t>
            </a:r>
            <a:endParaRPr lang="en-US" sz="2000" dirty="0"/>
          </a:p>
          <a:p>
            <a:pPr lvl="1"/>
            <a:r>
              <a:rPr lang="en-US" dirty="0"/>
              <a:t>User can hover over error and will highlight location in File Map</a:t>
            </a:r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040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UI Logic</a:t>
            </a:r>
          </a:p>
          <a:p>
            <a:r>
              <a:rPr lang="en-US" dirty="0"/>
              <a:t>Builds visual tree from the data structure using vis.js API</a:t>
            </a:r>
          </a:p>
          <a:p>
            <a:r>
              <a:rPr lang="en-US" dirty="0"/>
              <a:t>Constructs notification list from </a:t>
            </a:r>
            <a:r>
              <a:rPr lang="en-US" dirty="0" err="1"/>
              <a:t>datastructure</a:t>
            </a:r>
            <a:endParaRPr lang="en-US" dirty="0"/>
          </a:p>
          <a:p>
            <a:r>
              <a:rPr lang="en-US" dirty="0"/>
              <a:t>Handles user interaction</a:t>
            </a:r>
          </a:p>
          <a:p>
            <a:r>
              <a:rPr lang="en-US" dirty="0"/>
              <a:t>Requirements:</a:t>
            </a:r>
          </a:p>
          <a:p>
            <a:pPr lvl="1"/>
            <a:r>
              <a:rPr lang="en-US" dirty="0"/>
              <a:t>Provide the user with a visual perspective of their project </a:t>
            </a:r>
            <a:r>
              <a:rPr lang="en-US" sz="1600" dirty="0">
                <a:solidFill>
                  <a:srgbClr val="C00000"/>
                </a:solidFill>
              </a:rPr>
              <a:t>– renderer.js</a:t>
            </a:r>
          </a:p>
          <a:p>
            <a:pPr lvl="1"/>
            <a:r>
              <a:rPr lang="en-US" dirty="0"/>
              <a:t>Indicate to user when “errors” are parsed </a:t>
            </a:r>
            <a:r>
              <a:rPr lang="en-US" sz="1600">
                <a:solidFill>
                  <a:srgbClr val="C00000"/>
                </a:solidFill>
              </a:rPr>
              <a:t>– 344-357</a:t>
            </a:r>
            <a:endParaRPr lang="en-US" sz="2000" dirty="0"/>
          </a:p>
          <a:p>
            <a:pPr lvl="1"/>
            <a:r>
              <a:rPr lang="en-US" dirty="0"/>
              <a:t>Visually display links between files </a:t>
            </a:r>
            <a:r>
              <a:rPr lang="en-US" sz="1600" dirty="0">
                <a:solidFill>
                  <a:srgbClr val="C00000"/>
                </a:solidFill>
              </a:rPr>
              <a:t>– 765-876</a:t>
            </a:r>
            <a:endParaRPr lang="en-US" sz="2000" dirty="0"/>
          </a:p>
          <a:p>
            <a:pPr lvl="1"/>
            <a:r>
              <a:rPr lang="en-US" dirty="0"/>
              <a:t>Toolbar for options </a:t>
            </a:r>
            <a:r>
              <a:rPr lang="en-US" sz="1600" dirty="0">
                <a:solidFill>
                  <a:srgbClr val="C00000"/>
                </a:solidFill>
              </a:rPr>
              <a:t>– 593 -682</a:t>
            </a:r>
            <a:endParaRPr lang="en-US" sz="2000" dirty="0"/>
          </a:p>
          <a:p>
            <a:pPr lvl="1"/>
            <a:r>
              <a:rPr lang="en-US" dirty="0"/>
              <a:t>Populate File Map with contents of opened solution </a:t>
            </a:r>
            <a:r>
              <a:rPr lang="en-US" sz="1600" dirty="0">
                <a:solidFill>
                  <a:srgbClr val="C00000"/>
                </a:solidFill>
              </a:rPr>
              <a:t>– renderer.js</a:t>
            </a:r>
            <a:endParaRPr lang="en-US" sz="2000" dirty="0"/>
          </a:p>
          <a:p>
            <a:pPr lvl="1"/>
            <a:r>
              <a:rPr lang="en-US" dirty="0"/>
              <a:t>Visual indicator of links and errors</a:t>
            </a:r>
            <a:r>
              <a:rPr lang="en-US" sz="1600" dirty="0">
                <a:solidFill>
                  <a:srgbClr val="C00000"/>
                </a:solidFill>
              </a:rPr>
              <a:t> – 123-140</a:t>
            </a:r>
            <a:endParaRPr lang="en-US" sz="2000" dirty="0"/>
          </a:p>
          <a:p>
            <a:pPr lvl="1"/>
            <a:r>
              <a:rPr lang="en-US" dirty="0"/>
              <a:t>“Dig down” into a file to identify “sub-nodes” (</a:t>
            </a:r>
            <a:r>
              <a:rPr lang="en-US" dirty="0" err="1"/>
              <a:t>divs</a:t>
            </a:r>
            <a:r>
              <a:rPr lang="en-US" dirty="0"/>
              <a:t> and links) </a:t>
            </a:r>
            <a:r>
              <a:rPr lang="en-US" sz="1600" dirty="0">
                <a:solidFill>
                  <a:srgbClr val="C00000"/>
                </a:solidFill>
              </a:rPr>
              <a:t>– 270- 340</a:t>
            </a:r>
            <a:endParaRPr lang="en-US" sz="2000" dirty="0"/>
          </a:p>
          <a:p>
            <a:pPr lvl="1"/>
            <a:r>
              <a:rPr lang="en-US" dirty="0"/>
              <a:t>Error list displays all errors parsed</a:t>
            </a:r>
            <a:r>
              <a:rPr lang="en-US" sz="1600" dirty="0">
                <a:solidFill>
                  <a:srgbClr val="C00000"/>
                </a:solidFill>
              </a:rPr>
              <a:t> – 344-357</a:t>
            </a:r>
            <a:endParaRPr lang="en-US" sz="2000" dirty="0"/>
          </a:p>
          <a:p>
            <a:pPr lvl="1"/>
            <a:r>
              <a:rPr lang="en-US" dirty="0"/>
              <a:t>User can click error to navigate to corresponding location in code </a:t>
            </a:r>
            <a:r>
              <a:rPr lang="en-US" sz="1600" dirty="0">
                <a:solidFill>
                  <a:srgbClr val="C00000"/>
                </a:solidFill>
              </a:rPr>
              <a:t>– 684-700</a:t>
            </a:r>
            <a:endParaRPr lang="en-US" sz="2000" dirty="0"/>
          </a:p>
          <a:p>
            <a:pPr lvl="1"/>
            <a:r>
              <a:rPr lang="en-US" dirty="0"/>
              <a:t>User can hover over error and will highlight location in File Map </a:t>
            </a:r>
            <a:r>
              <a:rPr lang="en-US" sz="1600" dirty="0">
                <a:solidFill>
                  <a:srgbClr val="C00000"/>
                </a:solidFill>
              </a:rPr>
              <a:t>– 164 - 176</a:t>
            </a:r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564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Renderer </a:t>
            </a:r>
            <a:r>
              <a:rPr lang="en-US" dirty="0" err="1"/>
              <a:t>exectution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Link Managers</a:t>
            </a:r>
          </a:p>
          <a:p>
            <a:r>
              <a:rPr lang="en-US" dirty="0"/>
              <a:t>Modify data structure with local variables</a:t>
            </a:r>
          </a:p>
          <a:p>
            <a:r>
              <a:rPr lang="en-US" dirty="0"/>
              <a:t>Create initial Node ad edge structures</a:t>
            </a:r>
          </a:p>
          <a:p>
            <a:r>
              <a:rPr lang="en-US" dirty="0"/>
              <a:t>Set vis.js options and create network</a:t>
            </a:r>
          </a:p>
          <a:p>
            <a:r>
              <a:rPr lang="en-US" dirty="0"/>
              <a:t>Cluster the network</a:t>
            </a:r>
          </a:p>
          <a:p>
            <a:r>
              <a:rPr lang="en-US" dirty="0"/>
              <a:t>Build notification list and create error bubbles on the network</a:t>
            </a:r>
          </a:p>
          <a:p>
            <a:r>
              <a:rPr lang="en-US" dirty="0"/>
              <a:t>Create event listeners for the UI</a:t>
            </a:r>
          </a:p>
          <a:p>
            <a:r>
              <a:rPr lang="en-US" dirty="0"/>
              <a:t>Extension is ready for use</a:t>
            </a:r>
          </a:p>
        </p:txBody>
      </p:sp>
    </p:spTree>
    <p:extLst>
      <p:ext uri="{BB962C8B-B14F-4D97-AF65-F5344CB8AC3E}">
        <p14:creationId xmlns:p14="http://schemas.microsoft.com/office/powerpoint/2010/main" val="932263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1.0.0</a:t>
            </a:r>
          </a:p>
          <a:p>
            <a:endParaRPr lang="en-US" dirty="0"/>
          </a:p>
          <a:p>
            <a:r>
              <a:rPr lang="en-US" dirty="0"/>
              <a:t>The Extension is feature complete</a:t>
            </a:r>
          </a:p>
          <a:p>
            <a:endParaRPr lang="en-US" dirty="0"/>
          </a:p>
          <a:p>
            <a:r>
              <a:rPr lang="en-US" dirty="0"/>
              <a:t>There are some minor Bugs we continue to find and crunch</a:t>
            </a:r>
          </a:p>
        </p:txBody>
      </p:sp>
    </p:spTree>
    <p:extLst>
      <p:ext uri="{BB962C8B-B14F-4D97-AF65-F5344CB8AC3E}">
        <p14:creationId xmlns:p14="http://schemas.microsoft.com/office/powerpoint/2010/main" val="403899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IFT 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1" y="1825625"/>
            <a:ext cx="6060744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Information Foraging Theory studies how humans find and utilize information sources</a:t>
            </a:r>
          </a:p>
          <a:p>
            <a:endParaRPr lang="en-US" dirty="0"/>
          </a:p>
          <a:p>
            <a:r>
              <a:rPr lang="en-US" dirty="0"/>
              <a:t>Developers can use Information Foraging Theory to program more efficiently and improve their code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52" y="1156014"/>
            <a:ext cx="5508760" cy="419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40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Bugs</a:t>
            </a:r>
          </a:p>
          <a:p>
            <a:endParaRPr lang="en-US" dirty="0"/>
          </a:p>
          <a:p>
            <a:r>
              <a:rPr lang="en-US" b="1" dirty="0"/>
              <a:t>Testing</a:t>
            </a:r>
          </a:p>
          <a:p>
            <a:pPr lvl="1"/>
            <a:r>
              <a:rPr lang="en-US" dirty="0"/>
              <a:t>IRB Approval</a:t>
            </a:r>
          </a:p>
          <a:p>
            <a:pPr lvl="1"/>
            <a:r>
              <a:rPr lang="en-US" dirty="0"/>
              <a:t>Continue Developing Test Cases</a:t>
            </a:r>
          </a:p>
          <a:p>
            <a:pPr lvl="1"/>
            <a:r>
              <a:rPr lang="en-US" dirty="0"/>
              <a:t>Procure Money for Test Incentive</a:t>
            </a:r>
          </a:p>
          <a:p>
            <a:pPr lvl="1"/>
            <a:r>
              <a:rPr lang="en-US" dirty="0"/>
              <a:t>Do the Testing </a:t>
            </a:r>
          </a:p>
          <a:p>
            <a:pPr lvl="1"/>
            <a:r>
              <a:rPr lang="en-US" dirty="0"/>
              <a:t>Write Results</a:t>
            </a:r>
          </a:p>
        </p:txBody>
      </p:sp>
    </p:spTree>
    <p:extLst>
      <p:ext uri="{BB962C8B-B14F-4D97-AF65-F5344CB8AC3E}">
        <p14:creationId xmlns:p14="http://schemas.microsoft.com/office/powerpoint/2010/main" val="2628116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Problems/Solutions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Problem(s)</a:t>
            </a:r>
            <a:r>
              <a:rPr lang="en-US" dirty="0"/>
              <a:t>: Lack of clarity/direction in design of Postal, where to start</a:t>
            </a:r>
          </a:p>
          <a:p>
            <a:endParaRPr lang="en-US" dirty="0"/>
          </a:p>
          <a:p>
            <a:r>
              <a:rPr lang="en-US" b="1" dirty="0"/>
              <a:t>Solution(s)</a:t>
            </a:r>
            <a:r>
              <a:rPr lang="en-US" dirty="0"/>
              <a:t>: Revising documentation, trying out prototypes to see what was feasible, further discussion with client</a:t>
            </a:r>
          </a:p>
        </p:txBody>
      </p:sp>
    </p:spTree>
    <p:extLst>
      <p:ext uri="{BB962C8B-B14F-4D97-AF65-F5344CB8AC3E}">
        <p14:creationId xmlns:p14="http://schemas.microsoft.com/office/powerpoint/2010/main" val="24188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Problems/Solutions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Problem(s)</a:t>
            </a:r>
            <a:r>
              <a:rPr lang="en-US" dirty="0"/>
              <a:t>: Miscommunication with client about expectations, individual team members became specialists leaving some without work to do</a:t>
            </a:r>
          </a:p>
          <a:p>
            <a:endParaRPr lang="en-US" dirty="0"/>
          </a:p>
          <a:p>
            <a:r>
              <a:rPr lang="en-US" b="1" dirty="0"/>
              <a:t>Solution(s)</a:t>
            </a:r>
            <a:r>
              <a:rPr lang="en-US" dirty="0"/>
              <a:t>: Increased communication frequency with client, designation of spokesman, more code reviews and pair programming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648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Problems/Solutions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Problem(s)</a:t>
            </a:r>
            <a:r>
              <a:rPr lang="en-US" dirty="0"/>
              <a:t>: Scope creep, when to declare a feature complete uncertain, burnout</a:t>
            </a:r>
          </a:p>
          <a:p>
            <a:endParaRPr lang="en-US" dirty="0"/>
          </a:p>
          <a:p>
            <a:r>
              <a:rPr lang="en-US" b="1" dirty="0"/>
              <a:t>Solution(s)</a:t>
            </a:r>
            <a:r>
              <a:rPr lang="en-US" dirty="0"/>
              <a:t>: Strict adherence to requirements and what is needed for user testing, explicit goals and individual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1040554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53701" y="566348"/>
            <a:ext cx="9684603" cy="5887234"/>
            <a:chOff x="2271798" y="1122363"/>
            <a:chExt cx="7575788" cy="4605291"/>
          </a:xfrm>
          <a:solidFill>
            <a:srgbClr val="F2F7FC"/>
          </a:solidFill>
        </p:grpSpPr>
        <p:sp>
          <p:nvSpPr>
            <p:cNvPr id="4" name="Oval 3"/>
            <p:cNvSpPr/>
            <p:nvPr/>
          </p:nvSpPr>
          <p:spPr>
            <a:xfrm>
              <a:off x="5109100" y="1266102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6372324" y="3178114"/>
              <a:ext cx="718966" cy="718966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6902928" y="4235885"/>
              <a:ext cx="720632" cy="720632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970688" y="1417707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649053" y="2181987"/>
              <a:ext cx="1209775" cy="1209775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375611" y="3996650"/>
              <a:ext cx="557584" cy="557584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567570" y="1553518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722565" y="2002535"/>
              <a:ext cx="557584" cy="557584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363687" y="1464579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4" name="Straight Connector 13"/>
            <p:cNvCxnSpPr>
              <a:stCxn id="11" idx="4"/>
              <a:endCxn id="12" idx="1"/>
            </p:cNvCxnSpPr>
            <p:nvPr/>
          </p:nvCxnSpPr>
          <p:spPr>
            <a:xfrm>
              <a:off x="6727598" y="1873575"/>
              <a:ext cx="76623" cy="210616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3" idx="3"/>
              <a:endCxn id="12" idx="7"/>
            </p:cNvCxnSpPr>
            <p:nvPr/>
          </p:nvCxnSpPr>
          <p:spPr>
            <a:xfrm flipH="1">
              <a:off x="7198493" y="1737764"/>
              <a:ext cx="212065" cy="346427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3"/>
              <a:endCxn id="9" idx="6"/>
            </p:cNvCxnSpPr>
            <p:nvPr/>
          </p:nvCxnSpPr>
          <p:spPr>
            <a:xfrm flipH="1">
              <a:off x="5858828" y="2478463"/>
              <a:ext cx="945393" cy="308413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4"/>
              <a:endCxn id="10" idx="0"/>
            </p:cNvCxnSpPr>
            <p:nvPr/>
          </p:nvCxnSpPr>
          <p:spPr>
            <a:xfrm>
              <a:off x="5253941" y="3391762"/>
              <a:ext cx="400462" cy="604887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0"/>
              <a:endCxn id="5" idx="5"/>
            </p:cNvCxnSpPr>
            <p:nvPr/>
          </p:nvCxnSpPr>
          <p:spPr>
            <a:xfrm flipH="1" flipV="1">
              <a:off x="6986000" y="3791790"/>
              <a:ext cx="277244" cy="444095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3741867" y="4136853"/>
              <a:ext cx="557584" cy="557584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072380" y="2073490"/>
              <a:ext cx="557584" cy="557584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1" name="Straight Connector 20"/>
            <p:cNvCxnSpPr>
              <a:stCxn id="10" idx="2"/>
              <a:endCxn id="19" idx="6"/>
            </p:cNvCxnSpPr>
            <p:nvPr/>
          </p:nvCxnSpPr>
          <p:spPr>
            <a:xfrm flipH="1">
              <a:off x="4299451" y="4275442"/>
              <a:ext cx="1076160" cy="140203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9" idx="3"/>
              <a:endCxn id="19" idx="7"/>
            </p:cNvCxnSpPr>
            <p:nvPr/>
          </p:nvCxnSpPr>
          <p:spPr>
            <a:xfrm flipH="1">
              <a:off x="4217794" y="3214595"/>
              <a:ext cx="608427" cy="1003915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5" idx="2"/>
              <a:endCxn id="9" idx="5"/>
            </p:cNvCxnSpPr>
            <p:nvPr/>
          </p:nvCxnSpPr>
          <p:spPr>
            <a:xfrm flipH="1" flipV="1">
              <a:off x="5681661" y="3214595"/>
              <a:ext cx="690663" cy="323002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5" idx="3"/>
              <a:endCxn id="10" idx="7"/>
            </p:cNvCxnSpPr>
            <p:nvPr/>
          </p:nvCxnSpPr>
          <p:spPr>
            <a:xfrm flipH="1">
              <a:off x="5851539" y="3791790"/>
              <a:ext cx="626075" cy="286516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8" idx="5"/>
              <a:endCxn id="9" idx="1"/>
            </p:cNvCxnSpPr>
            <p:nvPr/>
          </p:nvCxnSpPr>
          <p:spPr>
            <a:xfrm>
              <a:off x="4243874" y="1690893"/>
              <a:ext cx="582347" cy="668262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4" idx="4"/>
              <a:endCxn id="9" idx="0"/>
            </p:cNvCxnSpPr>
            <p:nvPr/>
          </p:nvCxnSpPr>
          <p:spPr>
            <a:xfrm flipH="1">
              <a:off x="5253941" y="1586159"/>
              <a:ext cx="15188" cy="595828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0" idx="6"/>
              <a:endCxn id="9" idx="1"/>
            </p:cNvCxnSpPr>
            <p:nvPr/>
          </p:nvCxnSpPr>
          <p:spPr>
            <a:xfrm>
              <a:off x="3629964" y="2352282"/>
              <a:ext cx="1196256" cy="6872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0" idx="5"/>
              <a:endCxn id="10" idx="1"/>
            </p:cNvCxnSpPr>
            <p:nvPr/>
          </p:nvCxnSpPr>
          <p:spPr>
            <a:xfrm>
              <a:off x="3548308" y="2549418"/>
              <a:ext cx="1908959" cy="1528888"/>
            </a:xfrm>
            <a:prstGeom prst="line">
              <a:avLst/>
            </a:prstGeom>
            <a:grpFill/>
            <a:ln w="28575">
              <a:solidFill>
                <a:srgbClr val="F2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5565128" y="2252642"/>
              <a:ext cx="199281" cy="199281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7418457" y="4245244"/>
              <a:ext cx="199281" cy="199281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rot="20592966">
              <a:off x="8289308" y="2534250"/>
              <a:ext cx="1558278" cy="1491034"/>
              <a:chOff x="6911725" y="2718706"/>
              <a:chExt cx="1558278" cy="1491034"/>
            </a:xfrm>
            <a:grpFill/>
          </p:grpSpPr>
          <p:sp>
            <p:nvSpPr>
              <p:cNvPr id="32" name="Oval 31"/>
              <p:cNvSpPr/>
              <p:nvPr/>
            </p:nvSpPr>
            <p:spPr>
              <a:xfrm>
                <a:off x="6911725" y="2718706"/>
                <a:ext cx="557584" cy="557584"/>
              </a:xfrm>
              <a:prstGeom prst="ellipse">
                <a:avLst/>
              </a:prstGeom>
              <a:grpFill/>
              <a:ln>
                <a:solidFill>
                  <a:srgbClr val="F2F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57924" y="3652156"/>
                <a:ext cx="557584" cy="557584"/>
              </a:xfrm>
              <a:prstGeom prst="ellipse">
                <a:avLst/>
              </a:prstGeom>
              <a:grpFill/>
              <a:ln>
                <a:solidFill>
                  <a:srgbClr val="F2F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912419" y="3259578"/>
                <a:ext cx="557584" cy="557584"/>
              </a:xfrm>
              <a:prstGeom prst="ellipse">
                <a:avLst/>
              </a:prstGeom>
              <a:grpFill/>
              <a:ln>
                <a:solidFill>
                  <a:srgbClr val="F2F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35" name="Straight Connector 34"/>
              <p:cNvCxnSpPr>
                <a:stCxn id="33" idx="0"/>
                <a:endCxn id="32" idx="4"/>
              </p:cNvCxnSpPr>
              <p:nvPr/>
            </p:nvCxnSpPr>
            <p:spPr>
              <a:xfrm flipH="1" flipV="1">
                <a:off x="7190517" y="3276290"/>
                <a:ext cx="46199" cy="375866"/>
              </a:xfrm>
              <a:prstGeom prst="line">
                <a:avLst/>
              </a:prstGeom>
              <a:grpFill/>
              <a:ln w="28575">
                <a:solidFill>
                  <a:srgbClr val="F2F7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32" idx="6"/>
                <a:endCxn id="34" idx="1"/>
              </p:cNvCxnSpPr>
              <p:nvPr/>
            </p:nvCxnSpPr>
            <p:spPr>
              <a:xfrm>
                <a:off x="7469309" y="2997498"/>
                <a:ext cx="524766" cy="343736"/>
              </a:xfrm>
              <a:prstGeom prst="line">
                <a:avLst/>
              </a:prstGeom>
              <a:grpFill/>
              <a:ln w="28575">
                <a:solidFill>
                  <a:srgbClr val="F2F7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Oval 37"/>
            <p:cNvSpPr/>
            <p:nvPr/>
          </p:nvSpPr>
          <p:spPr>
            <a:xfrm>
              <a:off x="8642033" y="1187961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8355527" y="5367338"/>
              <a:ext cx="360316" cy="360316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2271798" y="1553517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2874688" y="1122363"/>
              <a:ext cx="320057" cy="320057"/>
            </a:xfrm>
            <a:prstGeom prst="ellipse">
              <a:avLst/>
            </a:prstGeom>
            <a:grpFill/>
            <a:ln>
              <a:solidFill>
                <a:srgbClr val="F2F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Postal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Visual Studio Code extension to help developers write better code</a:t>
            </a:r>
          </a:p>
          <a:p>
            <a:endParaRPr lang="en-US" dirty="0"/>
          </a:p>
          <a:p>
            <a:r>
              <a:rPr lang="en-US" dirty="0"/>
              <a:t>Team 38</a:t>
            </a:r>
          </a:p>
        </p:txBody>
      </p:sp>
    </p:spTree>
    <p:extLst>
      <p:ext uri="{BB962C8B-B14F-4D97-AF65-F5344CB8AC3E}">
        <p14:creationId xmlns:p14="http://schemas.microsoft.com/office/powerpoint/2010/main" val="182812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Postal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8330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Postal is an extension for Microsoft’s Visual Studio Code</a:t>
            </a:r>
          </a:p>
          <a:p>
            <a:endParaRPr lang="en-US" dirty="0"/>
          </a:p>
          <a:p>
            <a:r>
              <a:rPr lang="en-US" dirty="0"/>
              <a:t>Codebase visualization into an interactive network of file nodes</a:t>
            </a:r>
          </a:p>
          <a:p>
            <a:endParaRPr lang="en-US" dirty="0"/>
          </a:p>
          <a:p>
            <a:r>
              <a:rPr lang="en-US" dirty="0"/>
              <a:t>Use nodes to jump to corresponding location in code</a:t>
            </a:r>
          </a:p>
          <a:p>
            <a:endParaRPr lang="en-US" dirty="0"/>
          </a:p>
          <a:p>
            <a:r>
              <a:rPr lang="en-US" dirty="0"/>
              <a:t>Display file references as visual links to show code dependencies</a:t>
            </a:r>
          </a:p>
        </p:txBody>
      </p:sp>
      <p:pic>
        <p:nvPicPr>
          <p:cNvPr id="1028" name="Picture 4" descr="Image result for vs cod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843" y="1358900"/>
            <a:ext cx="1358900" cy="135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0" y="2782970"/>
            <a:ext cx="5270500" cy="352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4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Postal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61100" cy="4351338"/>
          </a:xfrm>
        </p:spPr>
        <p:txBody>
          <a:bodyPr/>
          <a:lstStyle/>
          <a:p>
            <a:r>
              <a:rPr lang="en-US" dirty="0"/>
              <a:t>Notification windows helps detect errors and inconsistencies</a:t>
            </a:r>
          </a:p>
          <a:p>
            <a:endParaRPr lang="en-US" dirty="0"/>
          </a:p>
          <a:p>
            <a:r>
              <a:rPr lang="en-US" dirty="0"/>
              <a:t>Jump to code from Notification List</a:t>
            </a:r>
            <a:endParaRPr lang="en-US" dirty="0"/>
          </a:p>
          <a:p>
            <a:endParaRPr lang="en-US" dirty="0"/>
          </a:p>
          <a:p>
            <a:r>
              <a:rPr lang="en-US" dirty="0"/>
              <a:t>Fully user extensible: search any language for any problem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702" y="1690688"/>
            <a:ext cx="5723298" cy="382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3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Postal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 already used to improve itself</a:t>
            </a:r>
          </a:p>
          <a:p>
            <a:endParaRPr lang="en-US" dirty="0"/>
          </a:p>
          <a:p>
            <a:r>
              <a:rPr lang="en-US" dirty="0"/>
              <a:t>1.0 release available for download on Visual Studio Marketplace</a:t>
            </a:r>
          </a:p>
        </p:txBody>
      </p:sp>
    </p:spTree>
    <p:extLst>
      <p:ext uri="{BB962C8B-B14F-4D97-AF65-F5344CB8AC3E}">
        <p14:creationId xmlns:p14="http://schemas.microsoft.com/office/powerpoint/2010/main" val="192790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Walkthrough </a:t>
            </a:r>
          </a:p>
        </p:txBody>
      </p:sp>
    </p:spTree>
    <p:extLst>
      <p:ext uri="{BB962C8B-B14F-4D97-AF65-F5344CB8AC3E}">
        <p14:creationId xmlns:p14="http://schemas.microsoft.com/office/powerpoint/2010/main" val="30105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Document section II-B “Product Functions”</a:t>
            </a:r>
            <a:endParaRPr lang="en-US" sz="2400" b="1" dirty="0"/>
          </a:p>
          <a:p>
            <a:pPr lvl="0"/>
            <a:r>
              <a:rPr lang="en-US" dirty="0"/>
              <a:t>Offered in a free, cross-platform text editor</a:t>
            </a:r>
            <a:endParaRPr lang="en-US" sz="2400" dirty="0"/>
          </a:p>
          <a:p>
            <a:pPr lvl="0"/>
            <a:r>
              <a:rPr lang="en-US" dirty="0"/>
              <a:t>Provide the user with a visual perspective of their project</a:t>
            </a:r>
            <a:endParaRPr lang="en-US" sz="2400" dirty="0"/>
          </a:p>
          <a:p>
            <a:pPr lvl="0"/>
            <a:r>
              <a:rPr lang="en-US" dirty="0"/>
              <a:t>Parse project for bad coding practice/incorrect formatting </a:t>
            </a:r>
            <a:endParaRPr lang="en-US" sz="2400" dirty="0"/>
          </a:p>
          <a:p>
            <a:pPr lvl="0"/>
            <a:r>
              <a:rPr lang="en-US" dirty="0"/>
              <a:t>Indicate to user when “errors” are parsed</a:t>
            </a:r>
            <a:endParaRPr lang="en-US" sz="2400" dirty="0"/>
          </a:p>
          <a:p>
            <a:pPr lvl="0"/>
            <a:r>
              <a:rPr lang="en-US" dirty="0"/>
              <a:t>Visually display links between files</a:t>
            </a:r>
            <a:endParaRPr lang="en-US" sz="2400" dirty="0"/>
          </a:p>
          <a:p>
            <a:pPr lvl="0"/>
            <a:r>
              <a:rPr lang="en-US" dirty="0"/>
              <a:t>Rules defined </a:t>
            </a:r>
            <a:r>
              <a:rPr lang="en-US" strike="sngStrike" dirty="0"/>
              <a:t>by W3C</a:t>
            </a:r>
            <a:r>
              <a:rPr lang="en-US" dirty="0"/>
              <a:t> by user defined grammars</a:t>
            </a:r>
            <a:endParaRPr lang="en-US" sz="2400" dirty="0"/>
          </a:p>
          <a:p>
            <a:pPr lvl="0"/>
            <a:r>
              <a:rPr lang="en-US" dirty="0"/>
              <a:t>Ignore lines of code marked in an exception list</a:t>
            </a:r>
            <a:endParaRPr lang="en-US" sz="2400" dirty="0"/>
          </a:p>
          <a:p>
            <a:pPr lvl="0"/>
            <a:r>
              <a:rPr lang="en-US" dirty="0"/>
              <a:t>Parse projects up to 100,000 LOC with less than one second of lag</a:t>
            </a:r>
            <a:endParaRPr lang="en-US" sz="2400" dirty="0"/>
          </a:p>
          <a:p>
            <a:pPr marL="0" indent="0">
              <a:buNone/>
            </a:pPr>
            <a:r>
              <a:rPr lang="en-US" b="1" dirty="0"/>
              <a:t>Document section III-A “External Interfaces” **More of a design description</a:t>
            </a:r>
            <a:endParaRPr lang="en-US" sz="2400" b="1" dirty="0"/>
          </a:p>
          <a:p>
            <a:pPr lvl="0"/>
            <a:r>
              <a:rPr lang="en-US" dirty="0"/>
              <a:t>Two main elements</a:t>
            </a:r>
            <a:endParaRPr lang="en-US" sz="2400" dirty="0"/>
          </a:p>
          <a:p>
            <a:pPr lvl="1"/>
            <a:r>
              <a:rPr lang="en-US" dirty="0"/>
              <a:t>File Map UI</a:t>
            </a:r>
            <a:endParaRPr lang="en-US" sz="2000" dirty="0"/>
          </a:p>
          <a:p>
            <a:pPr lvl="1"/>
            <a:r>
              <a:rPr lang="en-US" dirty="0"/>
              <a:t>Error List</a:t>
            </a:r>
            <a:endParaRPr lang="en-US" sz="2000" dirty="0"/>
          </a:p>
          <a:p>
            <a:pPr lvl="0"/>
            <a:r>
              <a:rPr lang="en-US" dirty="0"/>
              <a:t>Toolbar for options</a:t>
            </a:r>
            <a:endParaRPr lang="en-US" sz="2400" dirty="0"/>
          </a:p>
          <a:p>
            <a:pPr lvl="0"/>
            <a:r>
              <a:rPr lang="en-US" dirty="0"/>
              <a:t>Populate File Map with contents of opened solution</a:t>
            </a:r>
            <a:endParaRPr lang="en-US" sz="2400" dirty="0"/>
          </a:p>
          <a:p>
            <a:pPr lvl="0"/>
            <a:r>
              <a:rPr lang="en-US" dirty="0"/>
              <a:t>Visual indicator of links and errors</a:t>
            </a:r>
            <a:endParaRPr lang="en-US" sz="2400" dirty="0"/>
          </a:p>
          <a:p>
            <a:pPr lvl="0"/>
            <a:r>
              <a:rPr lang="en-US" dirty="0"/>
              <a:t>“Dig down” into a file to identify “sub-nodes” (</a:t>
            </a:r>
            <a:r>
              <a:rPr lang="en-US" dirty="0" err="1"/>
              <a:t>divs</a:t>
            </a:r>
            <a:r>
              <a:rPr lang="en-US" dirty="0"/>
              <a:t> and links)</a:t>
            </a:r>
            <a:endParaRPr lang="en-US" sz="2400" dirty="0"/>
          </a:p>
          <a:p>
            <a:pPr lvl="0"/>
            <a:r>
              <a:rPr lang="en-US" dirty="0"/>
              <a:t>Error list displays all errors parsed</a:t>
            </a:r>
            <a:endParaRPr lang="en-US" sz="2400" dirty="0"/>
          </a:p>
          <a:p>
            <a:pPr lvl="0"/>
            <a:r>
              <a:rPr lang="en-US" dirty="0"/>
              <a:t>User can click error to navigate to corresponding location in code</a:t>
            </a:r>
            <a:endParaRPr lang="en-US" sz="2400" dirty="0"/>
          </a:p>
          <a:p>
            <a:pPr lvl="0"/>
            <a:r>
              <a:rPr lang="en-US" dirty="0"/>
              <a:t>User can hover over error and will highlight location in File Map</a:t>
            </a:r>
            <a:endParaRPr lang="en-US" sz="2400" dirty="0"/>
          </a:p>
          <a:p>
            <a:pPr marL="0" indent="0">
              <a:buNone/>
            </a:pPr>
            <a:r>
              <a:rPr lang="en-US" b="1" dirty="0"/>
              <a:t>Document section III-B “Functions” </a:t>
            </a:r>
            <a:endParaRPr lang="en-US" sz="2400" b="1" dirty="0"/>
          </a:p>
          <a:p>
            <a:pPr lvl="0"/>
            <a:r>
              <a:rPr lang="en-US" dirty="0"/>
              <a:t>Be able to parse JavaScript, HTML and CSS</a:t>
            </a:r>
            <a:endParaRPr lang="en-US" sz="2400" dirty="0"/>
          </a:p>
          <a:p>
            <a:pPr marL="0" indent="0">
              <a:buNone/>
            </a:pPr>
            <a:r>
              <a:rPr lang="en-US" b="1" dirty="0"/>
              <a:t>Document section III-C “Performance Requirements” </a:t>
            </a:r>
            <a:endParaRPr lang="en-US" sz="2400" b="1" dirty="0"/>
          </a:p>
          <a:p>
            <a:pPr lvl="0"/>
            <a:r>
              <a:rPr lang="en-US" dirty="0"/>
              <a:t>30 HTML, 5 CSS, 10 JS files in less than one second</a:t>
            </a:r>
            <a:endParaRPr lang="en-US" sz="2400" dirty="0"/>
          </a:p>
          <a:p>
            <a:pPr marL="0" indent="0">
              <a:buNone/>
            </a:pPr>
            <a:r>
              <a:rPr lang="en-US" b="1" dirty="0"/>
              <a:t>Document section III-D “Software System Attributes” </a:t>
            </a:r>
            <a:endParaRPr lang="en-US" sz="2400" b="1" dirty="0"/>
          </a:p>
          <a:p>
            <a:r>
              <a:rPr lang="en-US" dirty="0"/>
              <a:t>Available on VS Code Extension Marketplace</a:t>
            </a:r>
          </a:p>
        </p:txBody>
      </p:sp>
    </p:spTree>
    <p:extLst>
      <p:ext uri="{BB962C8B-B14F-4D97-AF65-F5344CB8AC3E}">
        <p14:creationId xmlns:p14="http://schemas.microsoft.com/office/powerpoint/2010/main" val="2781845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Document section II-B “Product Functions”</a:t>
            </a:r>
            <a:endParaRPr lang="en-US" sz="2400" b="1" dirty="0"/>
          </a:p>
          <a:p>
            <a:pPr lvl="0"/>
            <a:r>
              <a:rPr lang="en-US" dirty="0"/>
              <a:t>Offered in a free, cross-platform text editor</a:t>
            </a:r>
            <a:endParaRPr lang="en-US" sz="2400" dirty="0"/>
          </a:p>
          <a:p>
            <a:pPr lvl="0"/>
            <a:r>
              <a:rPr lang="en-US" dirty="0"/>
              <a:t>Provide the user with a visual perspective of their project</a:t>
            </a:r>
            <a:endParaRPr lang="en-US" sz="2400" dirty="0"/>
          </a:p>
          <a:p>
            <a:pPr lvl="0"/>
            <a:r>
              <a:rPr lang="en-US" dirty="0"/>
              <a:t>Parse project for bad coding practice/incorrect formatting </a:t>
            </a:r>
            <a:endParaRPr lang="en-US" sz="2400" dirty="0"/>
          </a:p>
          <a:p>
            <a:pPr lvl="0"/>
            <a:r>
              <a:rPr lang="en-US" dirty="0"/>
              <a:t>Indicate to user when “errors” are parsed</a:t>
            </a:r>
            <a:endParaRPr lang="en-US" sz="2400" dirty="0"/>
          </a:p>
          <a:p>
            <a:pPr lvl="0"/>
            <a:r>
              <a:rPr lang="en-US" dirty="0"/>
              <a:t>Visually display links between files</a:t>
            </a:r>
            <a:endParaRPr lang="en-US" sz="2400" dirty="0"/>
          </a:p>
          <a:p>
            <a:pPr lvl="0"/>
            <a:r>
              <a:rPr lang="en-US" dirty="0"/>
              <a:t>Rules defined </a:t>
            </a:r>
            <a:r>
              <a:rPr lang="en-US" strike="sngStrike" dirty="0"/>
              <a:t>by W3C</a:t>
            </a:r>
            <a:r>
              <a:rPr lang="en-US" dirty="0"/>
              <a:t> by user defined grammars</a:t>
            </a:r>
            <a:endParaRPr lang="en-US" sz="2400" dirty="0"/>
          </a:p>
          <a:p>
            <a:pPr lvl="0"/>
            <a:r>
              <a:rPr lang="en-US" dirty="0"/>
              <a:t>Ignore lines of code marked in an exception list</a:t>
            </a:r>
            <a:endParaRPr lang="en-US" sz="2400" dirty="0"/>
          </a:p>
          <a:p>
            <a:pPr lvl="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Parse projects up to 100,000 LOC with less than one second of lag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/>
              <a:t>Document section III-A “External Interfaces” **More of a design description</a:t>
            </a:r>
            <a:endParaRPr lang="en-US" sz="2400" b="1" dirty="0"/>
          </a:p>
          <a:p>
            <a:pPr lvl="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Two main elements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File Map UI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Error List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pPr lvl="0"/>
            <a:r>
              <a:rPr lang="en-US" dirty="0"/>
              <a:t>Toolbar for options</a:t>
            </a:r>
            <a:endParaRPr lang="en-US" sz="2400" dirty="0"/>
          </a:p>
          <a:p>
            <a:pPr lvl="0"/>
            <a:r>
              <a:rPr lang="en-US" dirty="0"/>
              <a:t>Populate File Map with contents of opened solution</a:t>
            </a:r>
            <a:endParaRPr lang="en-US" sz="2400" dirty="0"/>
          </a:p>
          <a:p>
            <a:pPr lvl="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Visual indicator of links and errors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pPr lvl="0"/>
            <a:r>
              <a:rPr lang="en-US" dirty="0"/>
              <a:t>“Dig down” into a file to identify “sub-nodes” (</a:t>
            </a:r>
            <a:r>
              <a:rPr lang="en-US" dirty="0" err="1"/>
              <a:t>divs</a:t>
            </a:r>
            <a:r>
              <a:rPr lang="en-US" dirty="0"/>
              <a:t> and links)</a:t>
            </a:r>
            <a:endParaRPr lang="en-US" sz="2400" dirty="0"/>
          </a:p>
          <a:p>
            <a:pPr lvl="0"/>
            <a:r>
              <a:rPr lang="en-US" dirty="0"/>
              <a:t>Error list displays all errors parsed</a:t>
            </a:r>
            <a:endParaRPr lang="en-US" sz="2400" dirty="0"/>
          </a:p>
          <a:p>
            <a:pPr lvl="0"/>
            <a:r>
              <a:rPr lang="en-US" dirty="0"/>
              <a:t>User can click error to navigate to corresponding location in code</a:t>
            </a:r>
            <a:endParaRPr lang="en-US" sz="2400" dirty="0"/>
          </a:p>
          <a:p>
            <a:pPr lvl="0"/>
            <a:r>
              <a:rPr lang="en-US" dirty="0"/>
              <a:t>User can hover over error and will highlight location in File Map</a:t>
            </a:r>
            <a:endParaRPr lang="en-US" sz="2400" dirty="0"/>
          </a:p>
          <a:p>
            <a:pPr marL="0" indent="0">
              <a:buNone/>
            </a:pPr>
            <a:r>
              <a:rPr lang="en-US" b="1" dirty="0"/>
              <a:t>Document section III-B “Functions” </a:t>
            </a:r>
            <a:endParaRPr lang="en-US" sz="2400" b="1" dirty="0"/>
          </a:p>
          <a:p>
            <a:pPr lvl="0"/>
            <a:r>
              <a:rPr lang="en-US" dirty="0"/>
              <a:t>Be able to parse JavaScript, HTML and CSS</a:t>
            </a:r>
            <a:endParaRPr lang="en-US" sz="2400" dirty="0"/>
          </a:p>
          <a:p>
            <a:pPr marL="0" indent="0">
              <a:buNone/>
            </a:pPr>
            <a:r>
              <a:rPr lang="en-US" b="1" dirty="0"/>
              <a:t>Document section III-C “Performance Requirements</a:t>
            </a:r>
            <a:r>
              <a:rPr lang="en-US" dirty="0"/>
              <a:t>” </a:t>
            </a:r>
            <a:endParaRPr lang="en-US" sz="2400" dirty="0"/>
          </a:p>
          <a:p>
            <a:pPr lvl="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30 HTML, 5 CSS, 10 JS files in less than one second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/>
              <a:t>Document section III-D “Software System Attributes” </a:t>
            </a:r>
            <a:endParaRPr lang="en-US" sz="2400" b="1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Available on VS Code Extension Marketplace</a:t>
            </a:r>
          </a:p>
        </p:txBody>
      </p:sp>
    </p:spTree>
    <p:extLst>
      <p:ext uri="{BB962C8B-B14F-4D97-AF65-F5344CB8AC3E}">
        <p14:creationId xmlns:p14="http://schemas.microsoft.com/office/powerpoint/2010/main" val="2548317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64791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Major Parts of the Extension:</a:t>
            </a:r>
          </a:p>
          <a:p>
            <a:pPr lvl="1"/>
            <a:r>
              <a:rPr lang="en-US" dirty="0"/>
              <a:t>IDE</a:t>
            </a:r>
          </a:p>
          <a:p>
            <a:pPr lvl="1"/>
            <a:r>
              <a:rPr lang="en-US" dirty="0"/>
              <a:t>Grammar System</a:t>
            </a:r>
          </a:p>
          <a:p>
            <a:pPr lvl="1"/>
            <a:r>
              <a:rPr lang="en-US" dirty="0"/>
              <a:t>Controller</a:t>
            </a:r>
          </a:p>
          <a:p>
            <a:pPr lvl="1"/>
            <a:r>
              <a:rPr lang="en-US" dirty="0"/>
              <a:t>Parser</a:t>
            </a:r>
          </a:p>
          <a:p>
            <a:pPr lvl="1"/>
            <a:r>
              <a:rPr lang="en-US" dirty="0"/>
              <a:t>Data Structure</a:t>
            </a:r>
          </a:p>
          <a:p>
            <a:pPr lvl="1"/>
            <a:r>
              <a:rPr lang="en-US" dirty="0"/>
              <a:t>Graphical User Interface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89064" y="1772635"/>
            <a:ext cx="3080825" cy="889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80847" y="2032689"/>
            <a:ext cx="209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Visual Studio Code </a:t>
            </a:r>
          </a:p>
        </p:txBody>
      </p:sp>
      <p:sp>
        <p:nvSpPr>
          <p:cNvPr id="8" name="Rectangle 7"/>
          <p:cNvSpPr/>
          <p:nvPr/>
        </p:nvSpPr>
        <p:spPr>
          <a:xfrm>
            <a:off x="8074856" y="3069101"/>
            <a:ext cx="2658794" cy="889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074856" y="4197826"/>
            <a:ext cx="2658794" cy="889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025987" y="3329155"/>
            <a:ext cx="77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37580" y="4457880"/>
            <a:ext cx="112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Controller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81889" y="5326551"/>
            <a:ext cx="2658794" cy="889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155962" y="5586605"/>
            <a:ext cx="244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Graphical User Interface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7776510" y="2672312"/>
            <a:ext cx="0" cy="841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632429" y="2672312"/>
            <a:ext cx="5381" cy="1970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471131" y="2672312"/>
            <a:ext cx="0" cy="3098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8" idx="1"/>
          </p:cNvCxnSpPr>
          <p:nvPr/>
        </p:nvCxnSpPr>
        <p:spPr>
          <a:xfrm>
            <a:off x="7776510" y="3513821"/>
            <a:ext cx="2983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637810" y="4642546"/>
            <a:ext cx="4440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12" idx="1"/>
          </p:cNvCxnSpPr>
          <p:nvPr/>
        </p:nvCxnSpPr>
        <p:spPr>
          <a:xfrm>
            <a:off x="7471131" y="5771271"/>
            <a:ext cx="6107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963380" y="1769147"/>
            <a:ext cx="1390420" cy="889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9669889" y="2214926"/>
            <a:ext cx="2983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80121" y="2015764"/>
            <a:ext cx="1161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Grammars</a:t>
            </a:r>
          </a:p>
        </p:txBody>
      </p:sp>
    </p:spTree>
    <p:extLst>
      <p:ext uri="{BB962C8B-B14F-4D97-AF65-F5344CB8AC3E}">
        <p14:creationId xmlns:p14="http://schemas.microsoft.com/office/powerpoint/2010/main" val="367360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1295</Words>
  <Application>Microsoft Office PowerPoint</Application>
  <PresentationFormat>Widescreen</PresentationFormat>
  <Paragraphs>223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Postal</vt:lpstr>
      <vt:lpstr>IFT Introduction</vt:lpstr>
      <vt:lpstr>Project Postal</vt:lpstr>
      <vt:lpstr>Project Postal</vt:lpstr>
      <vt:lpstr>Project Postal</vt:lpstr>
      <vt:lpstr>Code Walkthrough </vt:lpstr>
      <vt:lpstr>Requirements</vt:lpstr>
      <vt:lpstr>Requirements</vt:lpstr>
      <vt:lpstr>Major Components</vt:lpstr>
      <vt:lpstr>Data Flow</vt:lpstr>
      <vt:lpstr>Controller</vt:lpstr>
      <vt:lpstr>Controller execution</vt:lpstr>
      <vt:lpstr>Parser</vt:lpstr>
      <vt:lpstr>Parser execution</vt:lpstr>
      <vt:lpstr>Grammars</vt:lpstr>
      <vt:lpstr>Renderer</vt:lpstr>
      <vt:lpstr>Renderer</vt:lpstr>
      <vt:lpstr>Renderer exectution</vt:lpstr>
      <vt:lpstr>Current Status</vt:lpstr>
      <vt:lpstr>Left to do</vt:lpstr>
      <vt:lpstr>Fall Problems/Solutions</vt:lpstr>
      <vt:lpstr>Winter Problems/Solutions</vt:lpstr>
      <vt:lpstr>Spring Problems/Solutions</vt:lpstr>
      <vt:lpstr>Postal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Postal</dc:title>
  <dc:creator>Schneider, Zachary Benjamin</dc:creator>
  <cp:lastModifiedBy>Schneider, Zachary Benjamin</cp:lastModifiedBy>
  <cp:revision>14</cp:revision>
  <dcterms:created xsi:type="dcterms:W3CDTF">2017-05-15T06:15:03Z</dcterms:created>
  <dcterms:modified xsi:type="dcterms:W3CDTF">2017-05-16T04:27:46Z</dcterms:modified>
</cp:coreProperties>
</file>