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8" r:id="rId3"/>
    <p:sldId id="257" r:id="rId4"/>
    <p:sldId id="258" r:id="rId5"/>
    <p:sldId id="261" r:id="rId6"/>
    <p:sldId id="260" r:id="rId7"/>
    <p:sldId id="262" r:id="rId8"/>
    <p:sldId id="299" r:id="rId9"/>
    <p:sldId id="263" r:id="rId10"/>
    <p:sldId id="297" r:id="rId11"/>
    <p:sldId id="264" r:id="rId12"/>
    <p:sldId id="29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67" r:id="rId21"/>
    <p:sldId id="268" r:id="rId22"/>
    <p:sldId id="271" r:id="rId23"/>
    <p:sldId id="270" r:id="rId24"/>
    <p:sldId id="272" r:id="rId25"/>
    <p:sldId id="273" r:id="rId26"/>
    <p:sldId id="274" r:id="rId27"/>
    <p:sldId id="275" r:id="rId28"/>
    <p:sldId id="276" r:id="rId29"/>
    <p:sldId id="277" r:id="rId30"/>
    <p:sldId id="281" r:id="rId31"/>
    <p:sldId id="28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EC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9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1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03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28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35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8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7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4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59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45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3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8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80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881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157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35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0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60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824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35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82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34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598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41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118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786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148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679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31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528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511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6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59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450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417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4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267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106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356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0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8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5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3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7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5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5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E745-8390-40CE-8931-8C2AFB7B5C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3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53701" y="566348"/>
            <a:ext cx="9684603" cy="5887234"/>
            <a:chOff x="2271798" y="1122363"/>
            <a:chExt cx="7575788" cy="4605291"/>
          </a:xfrm>
          <a:solidFill>
            <a:srgbClr val="F2F7FC"/>
          </a:solidFill>
        </p:grpSpPr>
        <p:sp>
          <p:nvSpPr>
            <p:cNvPr id="4" name="Oval 3"/>
            <p:cNvSpPr/>
            <p:nvPr/>
          </p:nvSpPr>
          <p:spPr>
            <a:xfrm>
              <a:off x="5109100" y="1266102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372324" y="3178114"/>
              <a:ext cx="718966" cy="718966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902928" y="4235885"/>
              <a:ext cx="720632" cy="720632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70688" y="1417707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649053" y="2181987"/>
              <a:ext cx="1209775" cy="1209775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375611" y="3996650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570" y="1553518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722565" y="2002535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363687" y="1464579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11" idx="4"/>
              <a:endCxn id="12" idx="1"/>
            </p:cNvCxnSpPr>
            <p:nvPr/>
          </p:nvCxnSpPr>
          <p:spPr>
            <a:xfrm>
              <a:off x="6727598" y="1873575"/>
              <a:ext cx="76623" cy="210616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3" idx="3"/>
              <a:endCxn id="12" idx="7"/>
            </p:cNvCxnSpPr>
            <p:nvPr/>
          </p:nvCxnSpPr>
          <p:spPr>
            <a:xfrm flipH="1">
              <a:off x="7198493" y="1737764"/>
              <a:ext cx="212065" cy="346427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3"/>
              <a:endCxn id="9" idx="6"/>
            </p:cNvCxnSpPr>
            <p:nvPr/>
          </p:nvCxnSpPr>
          <p:spPr>
            <a:xfrm flipH="1">
              <a:off x="5858828" y="2478463"/>
              <a:ext cx="945393" cy="308413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4"/>
              <a:endCxn id="10" idx="0"/>
            </p:cNvCxnSpPr>
            <p:nvPr/>
          </p:nvCxnSpPr>
          <p:spPr>
            <a:xfrm>
              <a:off x="5253941" y="3391762"/>
              <a:ext cx="400462" cy="604887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0"/>
              <a:endCxn id="5" idx="5"/>
            </p:cNvCxnSpPr>
            <p:nvPr/>
          </p:nvCxnSpPr>
          <p:spPr>
            <a:xfrm flipH="1" flipV="1">
              <a:off x="6986000" y="3791790"/>
              <a:ext cx="277244" cy="444095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741867" y="4136853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072380" y="2073490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10" idx="2"/>
              <a:endCxn id="19" idx="6"/>
            </p:cNvCxnSpPr>
            <p:nvPr/>
          </p:nvCxnSpPr>
          <p:spPr>
            <a:xfrm flipH="1">
              <a:off x="4299451" y="4275442"/>
              <a:ext cx="1076160" cy="140203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3"/>
              <a:endCxn id="19" idx="7"/>
            </p:cNvCxnSpPr>
            <p:nvPr/>
          </p:nvCxnSpPr>
          <p:spPr>
            <a:xfrm flipH="1">
              <a:off x="4217794" y="3214595"/>
              <a:ext cx="608427" cy="1003915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5" idx="2"/>
              <a:endCxn id="9" idx="5"/>
            </p:cNvCxnSpPr>
            <p:nvPr/>
          </p:nvCxnSpPr>
          <p:spPr>
            <a:xfrm flipH="1" flipV="1">
              <a:off x="5681661" y="3214595"/>
              <a:ext cx="690663" cy="323002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" idx="3"/>
              <a:endCxn id="10" idx="7"/>
            </p:cNvCxnSpPr>
            <p:nvPr/>
          </p:nvCxnSpPr>
          <p:spPr>
            <a:xfrm flipH="1">
              <a:off x="5851539" y="3791790"/>
              <a:ext cx="626075" cy="286516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5"/>
              <a:endCxn id="9" idx="1"/>
            </p:cNvCxnSpPr>
            <p:nvPr/>
          </p:nvCxnSpPr>
          <p:spPr>
            <a:xfrm>
              <a:off x="4243874" y="1690893"/>
              <a:ext cx="582347" cy="668262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4" idx="4"/>
              <a:endCxn id="9" idx="0"/>
            </p:cNvCxnSpPr>
            <p:nvPr/>
          </p:nvCxnSpPr>
          <p:spPr>
            <a:xfrm flipH="1">
              <a:off x="5253941" y="1586159"/>
              <a:ext cx="15188" cy="595828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0" idx="6"/>
              <a:endCxn id="9" idx="1"/>
            </p:cNvCxnSpPr>
            <p:nvPr/>
          </p:nvCxnSpPr>
          <p:spPr>
            <a:xfrm>
              <a:off x="3629964" y="2352282"/>
              <a:ext cx="1196256" cy="6872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0" idx="5"/>
              <a:endCxn id="10" idx="1"/>
            </p:cNvCxnSpPr>
            <p:nvPr/>
          </p:nvCxnSpPr>
          <p:spPr>
            <a:xfrm>
              <a:off x="3548308" y="2549418"/>
              <a:ext cx="1908959" cy="1528888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5565128" y="2252642"/>
              <a:ext cx="199281" cy="199281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7418457" y="4245244"/>
              <a:ext cx="199281" cy="199281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31" name="Group 30"/>
            <p:cNvGrpSpPr/>
            <p:nvPr/>
          </p:nvGrpSpPr>
          <p:grpSpPr>
            <a:xfrm rot="20592966">
              <a:off x="8289308" y="2534250"/>
              <a:ext cx="1558278" cy="1491034"/>
              <a:chOff x="6911725" y="2718706"/>
              <a:chExt cx="1558278" cy="1491034"/>
            </a:xfrm>
            <a:grpFill/>
          </p:grpSpPr>
          <p:sp>
            <p:nvSpPr>
              <p:cNvPr id="32" name="Oval 31"/>
              <p:cNvSpPr/>
              <p:nvPr/>
            </p:nvSpPr>
            <p:spPr>
              <a:xfrm>
                <a:off x="6911725" y="2718706"/>
                <a:ext cx="557584" cy="557584"/>
              </a:xfrm>
              <a:prstGeom prst="ellipse">
                <a:avLst/>
              </a:prstGeom>
              <a:grpFill/>
              <a:ln>
                <a:solidFill>
                  <a:srgbClr val="F2F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57924" y="3652156"/>
                <a:ext cx="557584" cy="557584"/>
              </a:xfrm>
              <a:prstGeom prst="ellipse">
                <a:avLst/>
              </a:prstGeom>
              <a:grpFill/>
              <a:ln>
                <a:solidFill>
                  <a:srgbClr val="F2F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912419" y="3259578"/>
                <a:ext cx="557584" cy="557584"/>
              </a:xfrm>
              <a:prstGeom prst="ellipse">
                <a:avLst/>
              </a:prstGeom>
              <a:grpFill/>
              <a:ln>
                <a:solidFill>
                  <a:srgbClr val="F2F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>
                <a:stCxn id="33" idx="0"/>
                <a:endCxn id="32" idx="4"/>
              </p:cNvCxnSpPr>
              <p:nvPr/>
            </p:nvCxnSpPr>
            <p:spPr>
              <a:xfrm flipH="1" flipV="1">
                <a:off x="7190517" y="3276290"/>
                <a:ext cx="46199" cy="375866"/>
              </a:xfrm>
              <a:prstGeom prst="line">
                <a:avLst/>
              </a:prstGeom>
              <a:grpFill/>
              <a:ln w="28575">
                <a:solidFill>
                  <a:srgbClr val="F2F7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2" idx="6"/>
                <a:endCxn id="34" idx="1"/>
              </p:cNvCxnSpPr>
              <p:nvPr/>
            </p:nvCxnSpPr>
            <p:spPr>
              <a:xfrm>
                <a:off x="7469309" y="2997498"/>
                <a:ext cx="524766" cy="343736"/>
              </a:xfrm>
              <a:prstGeom prst="line">
                <a:avLst/>
              </a:prstGeom>
              <a:grpFill/>
              <a:ln w="28575">
                <a:solidFill>
                  <a:srgbClr val="F2F7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Oval 37"/>
            <p:cNvSpPr/>
            <p:nvPr/>
          </p:nvSpPr>
          <p:spPr>
            <a:xfrm>
              <a:off x="8642033" y="1187961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8355527" y="5367338"/>
              <a:ext cx="360316" cy="360316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271798" y="1553517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874688" y="1122363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Postal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/>
              <a:t> Visual Studio Code extension to help web developers write better code</a:t>
            </a:r>
          </a:p>
        </p:txBody>
      </p:sp>
    </p:spTree>
    <p:extLst>
      <p:ext uri="{BB962C8B-B14F-4D97-AF65-F5344CB8AC3E}">
        <p14:creationId xmlns:p14="http://schemas.microsoft.com/office/powerpoint/2010/main" val="1898469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</a:t>
            </a:r>
            <a:r>
              <a:rPr lang="en-US"/>
              <a:t> parser built in TypeScript using Visual Studio Code API</a:t>
            </a:r>
            <a:endParaRPr lang="en-US" dirty="0"/>
          </a:p>
          <a:p>
            <a:r>
              <a:rPr lang="en-US"/>
              <a:t>Prototype HTML parser written in Perl using Simple TokeParser library</a:t>
            </a:r>
            <a:endParaRPr lang="en-US" dirty="0"/>
          </a:p>
          <a:p>
            <a:r>
              <a:rPr lang="en-US"/>
              <a:t>More fleshed out parsers to come</a:t>
            </a:r>
            <a:endParaRPr lang="en-US" dirty="0"/>
          </a:p>
          <a:p>
            <a:pPr lvl="1"/>
            <a:r>
              <a:rPr lang="en-US"/>
              <a:t>Likely to be written in JavaScript to parse all HTML, CSS, and JavaScript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5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parser class will consist of a general parse function that will take in rules for which to parse</a:t>
            </a:r>
          </a:p>
          <a:p>
            <a:pPr lvl="1"/>
            <a:r>
              <a:rPr lang="en-US" dirty="0"/>
              <a:t>These rules will be taken from a JSON object which we will build</a:t>
            </a:r>
          </a:p>
          <a:p>
            <a:pPr lvl="1"/>
            <a:r>
              <a:rPr lang="en-US" dirty="0"/>
              <a:t>The rules will be separated into sections for each language we need to parse, HTML, CSS, JavaScript, etc.</a:t>
            </a:r>
          </a:p>
          <a:p>
            <a:r>
              <a:rPr lang="en-US" dirty="0"/>
              <a:t>This will allow us to easily add in support for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644155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GUI consisting of the File Map and the Error List.</a:t>
            </a:r>
          </a:p>
          <a:p>
            <a:r>
              <a:rPr lang="en-US" dirty="0"/>
              <a:t>Displays all the data picked up by the parsers</a:t>
            </a:r>
          </a:p>
          <a:p>
            <a:r>
              <a:rPr lang="en-US" dirty="0"/>
              <a:t>The File Map Displays a visualization of the user's project directory in the form of a graph of interconnected nodes.</a:t>
            </a:r>
          </a:p>
          <a:p>
            <a:r>
              <a:rPr lang="en-US" dirty="0"/>
              <a:t>The error list displays a list of the Broken Rules in the project directory detected by the extension parser.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68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22440" y="805670"/>
            <a:ext cx="465992" cy="4659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36898" y="3494646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5812" y="3900558"/>
            <a:ext cx="1049215" cy="10492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64951" y="1026402"/>
            <a:ext cx="465992" cy="4659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52627" y="2139167"/>
            <a:ext cx="1761391" cy="17613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10470" y="4781253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45921" y="1224138"/>
            <a:ext cx="465992" cy="4659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71589" y="1877891"/>
            <a:ext cx="811823" cy="81182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05040" y="1094645"/>
            <a:ext cx="465992" cy="4659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1" idx="4"/>
            <a:endCxn id="13" idx="1"/>
          </p:cNvCxnSpPr>
          <p:nvPr/>
        </p:nvCxnSpPr>
        <p:spPr>
          <a:xfrm>
            <a:off x="7178917" y="1690130"/>
            <a:ext cx="111561" cy="30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3"/>
            <a:endCxn id="13" idx="7"/>
          </p:cNvCxnSpPr>
          <p:nvPr/>
        </p:nvCxnSpPr>
        <p:spPr>
          <a:xfrm flipH="1">
            <a:off x="7864523" y="1492394"/>
            <a:ext cx="308760" cy="5043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3"/>
            <a:endCxn id="8" idx="6"/>
          </p:cNvCxnSpPr>
          <p:nvPr/>
        </p:nvCxnSpPr>
        <p:spPr>
          <a:xfrm flipH="1">
            <a:off x="5914018" y="2570825"/>
            <a:ext cx="1376460" cy="449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4"/>
            <a:endCxn id="9" idx="0"/>
          </p:cNvCxnSpPr>
          <p:nvPr/>
        </p:nvCxnSpPr>
        <p:spPr>
          <a:xfrm>
            <a:off x="5033323" y="3900558"/>
            <a:ext cx="583059" cy="880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6"/>
            <a:endCxn id="5" idx="3"/>
          </p:cNvCxnSpPr>
          <p:nvPr/>
        </p:nvCxnSpPr>
        <p:spPr>
          <a:xfrm flipV="1">
            <a:off x="1565027" y="4187580"/>
            <a:ext cx="790760" cy="2375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838045" y="5018645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760626" y="1310974"/>
            <a:ext cx="811823" cy="811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/>
          <p:cNvCxnSpPr>
            <a:stCxn id="9" idx="2"/>
            <a:endCxn id="56" idx="6"/>
          </p:cNvCxnSpPr>
          <p:nvPr/>
        </p:nvCxnSpPr>
        <p:spPr>
          <a:xfrm flipH="1">
            <a:off x="3649868" y="5187165"/>
            <a:ext cx="1560602" cy="237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8" idx="3"/>
            <a:endCxn id="56" idx="7"/>
          </p:cNvCxnSpPr>
          <p:nvPr/>
        </p:nvCxnSpPr>
        <p:spPr>
          <a:xfrm flipH="1">
            <a:off x="3530979" y="3642608"/>
            <a:ext cx="879598" cy="1494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5" idx="7"/>
            <a:endCxn id="8" idx="2"/>
          </p:cNvCxnSpPr>
          <p:nvPr/>
        </p:nvCxnSpPr>
        <p:spPr>
          <a:xfrm flipV="1">
            <a:off x="2929832" y="3019863"/>
            <a:ext cx="1222795" cy="593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5" idx="6"/>
            <a:endCxn id="9" idx="1"/>
          </p:cNvCxnSpPr>
          <p:nvPr/>
        </p:nvCxnSpPr>
        <p:spPr>
          <a:xfrm>
            <a:off x="3048721" y="3900558"/>
            <a:ext cx="2280638" cy="999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7" idx="5"/>
            <a:endCxn id="8" idx="1"/>
          </p:cNvCxnSpPr>
          <p:nvPr/>
        </p:nvCxnSpPr>
        <p:spPr>
          <a:xfrm>
            <a:off x="3562700" y="1424151"/>
            <a:ext cx="847877" cy="972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4" idx="4"/>
            <a:endCxn id="8" idx="0"/>
          </p:cNvCxnSpPr>
          <p:nvPr/>
        </p:nvCxnSpPr>
        <p:spPr>
          <a:xfrm flipH="1">
            <a:off x="5033323" y="1271662"/>
            <a:ext cx="22113" cy="8675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57" idx="6"/>
            <a:endCxn id="8" idx="1"/>
          </p:cNvCxnSpPr>
          <p:nvPr/>
        </p:nvCxnSpPr>
        <p:spPr>
          <a:xfrm>
            <a:off x="2572449" y="1716886"/>
            <a:ext cx="1838128" cy="680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57" idx="5"/>
            <a:endCxn id="9" idx="1"/>
          </p:cNvCxnSpPr>
          <p:nvPr/>
        </p:nvCxnSpPr>
        <p:spPr>
          <a:xfrm>
            <a:off x="2453560" y="2003908"/>
            <a:ext cx="2875799" cy="28962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-1" y="-3762"/>
            <a:ext cx="12192000" cy="2461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9352412" y="246184"/>
            <a:ext cx="2839587" cy="6611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9495692" y="342900"/>
            <a:ext cx="2611316" cy="64095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</a:rPr>
              <a:t>Interdum</a:t>
            </a:r>
            <a:r>
              <a:rPr lang="en-US" sz="800" dirty="0">
                <a:solidFill>
                  <a:schemeClr val="tx1"/>
                </a:solidFill>
              </a:rPr>
              <a:t> et </a:t>
            </a:r>
            <a:r>
              <a:rPr lang="en-US" sz="800" dirty="0" err="1">
                <a:solidFill>
                  <a:schemeClr val="tx1"/>
                </a:solidFill>
              </a:rPr>
              <a:t>malesuada</a:t>
            </a:r>
            <a:r>
              <a:rPr lang="en-US" sz="800" dirty="0">
                <a:solidFill>
                  <a:schemeClr val="tx1"/>
                </a:solidFill>
              </a:rPr>
              <a:t> fames ac ante ipsum </a:t>
            </a:r>
            <a:r>
              <a:rPr lang="en-US" sz="800" dirty="0" err="1">
                <a:solidFill>
                  <a:schemeClr val="tx1"/>
                </a:solidFill>
              </a:rPr>
              <a:t>primis</a:t>
            </a:r>
            <a:r>
              <a:rPr lang="en-US" sz="800" dirty="0">
                <a:solidFill>
                  <a:schemeClr val="tx1"/>
                </a:solidFill>
              </a:rPr>
              <a:t> in </a:t>
            </a:r>
            <a:r>
              <a:rPr lang="en-US" sz="800" dirty="0" err="1">
                <a:solidFill>
                  <a:schemeClr val="tx1"/>
                </a:solidFill>
              </a:rPr>
              <a:t>faucibus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Suspendisse</a:t>
            </a:r>
            <a:r>
              <a:rPr lang="en-US" sz="800" dirty="0">
                <a:solidFill>
                  <a:schemeClr val="tx1"/>
                </a:solidFill>
              </a:rPr>
              <a:t> ac </a:t>
            </a:r>
            <a:r>
              <a:rPr lang="en-US" sz="800" dirty="0" err="1">
                <a:solidFill>
                  <a:schemeClr val="tx1"/>
                </a:solidFill>
              </a:rPr>
              <a:t>efficitur</a:t>
            </a:r>
            <a:r>
              <a:rPr lang="en-US" sz="800" dirty="0">
                <a:solidFill>
                  <a:schemeClr val="tx1"/>
                </a:solidFill>
              </a:rPr>
              <a:t> quam. </a:t>
            </a:r>
            <a:r>
              <a:rPr lang="en-US" sz="800" dirty="0" err="1">
                <a:solidFill>
                  <a:schemeClr val="tx1"/>
                </a:solidFill>
              </a:rPr>
              <a:t>Vestibulum</a:t>
            </a:r>
            <a:r>
              <a:rPr lang="en-US" sz="800" dirty="0">
                <a:solidFill>
                  <a:schemeClr val="tx1"/>
                </a:solidFill>
              </a:rPr>
              <a:t> ante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ipsum </a:t>
            </a:r>
            <a:r>
              <a:rPr lang="en-US" sz="800" dirty="0" err="1">
                <a:solidFill>
                  <a:schemeClr val="tx1"/>
                </a:solidFill>
              </a:rPr>
              <a:t>primis</a:t>
            </a:r>
            <a:r>
              <a:rPr lang="en-US" sz="800" dirty="0">
                <a:solidFill>
                  <a:schemeClr val="tx1"/>
                </a:solidFill>
              </a:rPr>
              <a:t> in </a:t>
            </a:r>
            <a:r>
              <a:rPr lang="en-US" sz="800" dirty="0" err="1">
                <a:solidFill>
                  <a:schemeClr val="tx1"/>
                </a:solidFill>
              </a:rPr>
              <a:t>faucibus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orci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luctus</a:t>
            </a:r>
            <a:r>
              <a:rPr lang="en-US" sz="800" dirty="0">
                <a:solidFill>
                  <a:schemeClr val="tx1"/>
                </a:solidFill>
              </a:rPr>
              <a:t> et </a:t>
            </a:r>
            <a:r>
              <a:rPr lang="en-US" sz="800" dirty="0" err="1">
                <a:solidFill>
                  <a:schemeClr val="tx1"/>
                </a:solidFill>
              </a:rPr>
              <a:t>ultrices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posuere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cubilia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Curae</a:t>
            </a:r>
            <a:r>
              <a:rPr lang="en-US" sz="800" dirty="0">
                <a:solidFill>
                  <a:schemeClr val="tx1"/>
                </a:solidFill>
              </a:rPr>
              <a:t>; </a:t>
            </a:r>
            <a:r>
              <a:rPr lang="en-US" sz="800" dirty="0" err="1">
                <a:solidFill>
                  <a:schemeClr val="tx1"/>
                </a:solidFill>
              </a:rPr>
              <a:t>Nulla</a:t>
            </a:r>
            <a:r>
              <a:rPr lang="en-US" sz="800" dirty="0">
                <a:solidFill>
                  <a:schemeClr val="tx1"/>
                </a:solidFill>
              </a:rPr>
              <a:t> id </a:t>
            </a:r>
            <a:r>
              <a:rPr lang="en-US" sz="800" dirty="0" err="1">
                <a:solidFill>
                  <a:schemeClr val="tx1"/>
                </a:solidFill>
              </a:rPr>
              <a:t>tristique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odio</a:t>
            </a:r>
            <a:r>
              <a:rPr lang="en-US" sz="800" dirty="0">
                <a:solidFill>
                  <a:schemeClr val="tx1"/>
                </a:solidFill>
              </a:rPr>
              <a:t>. Maecenas </a:t>
            </a:r>
            <a:r>
              <a:rPr lang="en-US" sz="800" dirty="0" err="1">
                <a:solidFill>
                  <a:schemeClr val="tx1"/>
                </a:solidFill>
              </a:rPr>
              <a:t>tempor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justo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eu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odio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mattis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efficitur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Donec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fermentum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lectus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orci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mollis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pretium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Duis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tempor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sapien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urna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ultricies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ut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porttitor</a:t>
            </a:r>
            <a:r>
              <a:rPr lang="en-US" sz="800" dirty="0">
                <a:solidFill>
                  <a:schemeClr val="tx1"/>
                </a:solidFill>
              </a:rPr>
              <a:t> ante </a:t>
            </a:r>
            <a:r>
              <a:rPr lang="en-US" sz="800" dirty="0" err="1">
                <a:solidFill>
                  <a:schemeClr val="tx1"/>
                </a:solidFill>
              </a:rPr>
              <a:t>rutrum</a:t>
            </a:r>
            <a:r>
              <a:rPr lang="en-US" sz="800" dirty="0">
                <a:solidFill>
                  <a:schemeClr val="tx1"/>
                </a:solidFill>
              </a:rPr>
              <a:t>. Class </a:t>
            </a:r>
            <a:r>
              <a:rPr lang="en-US" sz="800" dirty="0" err="1">
                <a:solidFill>
                  <a:schemeClr val="tx1"/>
                </a:solidFill>
              </a:rPr>
              <a:t>aptent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taciti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sociosqu</a:t>
            </a:r>
            <a:r>
              <a:rPr lang="en-US" sz="800" dirty="0">
                <a:solidFill>
                  <a:schemeClr val="tx1"/>
                </a:solidFill>
              </a:rPr>
              <a:t> ad </a:t>
            </a:r>
            <a:r>
              <a:rPr lang="en-US" sz="800" dirty="0" err="1">
                <a:solidFill>
                  <a:schemeClr val="tx1"/>
                </a:solidFill>
              </a:rPr>
              <a:t>litora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torquent</a:t>
            </a:r>
            <a:r>
              <a:rPr lang="en-US" sz="800" dirty="0">
                <a:solidFill>
                  <a:schemeClr val="tx1"/>
                </a:solidFill>
              </a:rPr>
              <a:t> per </a:t>
            </a:r>
            <a:r>
              <a:rPr lang="en-US" sz="800" dirty="0" err="1">
                <a:solidFill>
                  <a:schemeClr val="tx1"/>
                </a:solidFill>
              </a:rPr>
              <a:t>conubia</a:t>
            </a:r>
            <a:r>
              <a:rPr lang="en-US" sz="800" dirty="0">
                <a:solidFill>
                  <a:schemeClr val="tx1"/>
                </a:solidFill>
              </a:rPr>
              <a:t> nostra, per </a:t>
            </a:r>
            <a:r>
              <a:rPr lang="en-US" sz="800" dirty="0" err="1">
                <a:solidFill>
                  <a:schemeClr val="tx1"/>
                </a:solidFill>
              </a:rPr>
              <a:t>inceptos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himenaeos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Vivamus</a:t>
            </a:r>
            <a:r>
              <a:rPr lang="en-US" sz="800" dirty="0">
                <a:solidFill>
                  <a:schemeClr val="tx1"/>
                </a:solidFill>
              </a:rPr>
              <a:t> tempus </a:t>
            </a:r>
            <a:r>
              <a:rPr lang="en-US" sz="800" dirty="0" err="1">
                <a:solidFill>
                  <a:schemeClr val="tx1"/>
                </a:solidFill>
              </a:rPr>
              <a:t>massa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eget</a:t>
            </a:r>
            <a:r>
              <a:rPr lang="en-US" sz="800" dirty="0">
                <a:solidFill>
                  <a:schemeClr val="tx1"/>
                </a:solidFill>
              </a:rPr>
              <a:t> ante </a:t>
            </a:r>
            <a:r>
              <a:rPr lang="en-US" sz="800" dirty="0" err="1">
                <a:solidFill>
                  <a:schemeClr val="tx1"/>
                </a:solidFill>
              </a:rPr>
              <a:t>scelerisque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eu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lobortis</a:t>
            </a:r>
            <a:r>
              <a:rPr lang="en-US" sz="800" dirty="0">
                <a:solidFill>
                  <a:schemeClr val="tx1"/>
                </a:solidFill>
              </a:rPr>
              <a:t> quam </a:t>
            </a:r>
            <a:r>
              <a:rPr lang="en-US" sz="800" dirty="0" err="1">
                <a:solidFill>
                  <a:schemeClr val="tx1"/>
                </a:solidFill>
              </a:rPr>
              <a:t>vestibulum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Pellentesque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malesuada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placerat</a:t>
            </a:r>
            <a:r>
              <a:rPr lang="en-US" sz="800" dirty="0">
                <a:solidFill>
                  <a:schemeClr val="tx1"/>
                </a:solidFill>
              </a:rPr>
              <a:t> convallis.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vehicula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elementum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tincidunt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Ut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at </a:t>
            </a:r>
            <a:r>
              <a:rPr lang="en-US" sz="800" dirty="0" err="1">
                <a:solidFill>
                  <a:schemeClr val="tx1"/>
                </a:solidFill>
              </a:rPr>
              <a:t>enim</a:t>
            </a:r>
            <a:r>
              <a:rPr lang="en-US" sz="800" dirty="0">
                <a:solidFill>
                  <a:schemeClr val="tx1"/>
                </a:solidFill>
              </a:rPr>
              <a:t> ac mi </a:t>
            </a:r>
            <a:r>
              <a:rPr lang="en-US" sz="800" dirty="0" err="1">
                <a:solidFill>
                  <a:schemeClr val="tx1"/>
                </a:solidFill>
              </a:rPr>
              <a:t>congue</a:t>
            </a:r>
            <a:r>
              <a:rPr lang="en-US" sz="800" dirty="0">
                <a:solidFill>
                  <a:schemeClr val="tx1"/>
                </a:solidFill>
              </a:rPr>
              <a:t> gravida </a:t>
            </a:r>
            <a:r>
              <a:rPr lang="en-US" sz="800" dirty="0" err="1">
                <a:solidFill>
                  <a:schemeClr val="tx1"/>
                </a:solidFill>
              </a:rPr>
              <a:t>feugiat</a:t>
            </a:r>
            <a:r>
              <a:rPr lang="en-US" sz="800" dirty="0">
                <a:solidFill>
                  <a:schemeClr val="tx1"/>
                </a:solidFill>
              </a:rPr>
              <a:t> non </a:t>
            </a:r>
            <a:r>
              <a:rPr lang="en-US" sz="800" dirty="0" err="1">
                <a:solidFill>
                  <a:schemeClr val="tx1"/>
                </a:solidFill>
              </a:rPr>
              <a:t>urna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Aliquam</a:t>
            </a:r>
            <a:r>
              <a:rPr lang="en-US" sz="800" dirty="0">
                <a:solidFill>
                  <a:schemeClr val="tx1"/>
                </a:solidFill>
              </a:rPr>
              <a:t> gravida, </a:t>
            </a:r>
            <a:r>
              <a:rPr lang="en-US" sz="800" dirty="0" err="1">
                <a:solidFill>
                  <a:schemeClr val="tx1"/>
                </a:solidFill>
              </a:rPr>
              <a:t>neque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eu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pellentesque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sodales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augue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nunc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condimentum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orci</a:t>
            </a:r>
            <a:r>
              <a:rPr lang="en-US" sz="800" dirty="0">
                <a:solidFill>
                  <a:schemeClr val="tx1"/>
                </a:solidFill>
              </a:rPr>
              <a:t>, in </a:t>
            </a:r>
            <a:r>
              <a:rPr lang="en-US" sz="800" dirty="0" err="1">
                <a:solidFill>
                  <a:schemeClr val="tx1"/>
                </a:solidFill>
              </a:rPr>
              <a:t>commodo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urna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enim</a:t>
            </a:r>
            <a:r>
              <a:rPr lang="en-US" sz="800" dirty="0">
                <a:solidFill>
                  <a:schemeClr val="tx1"/>
                </a:solidFill>
              </a:rPr>
              <a:t> vitae 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5486400" y="2242038"/>
            <a:ext cx="290146" cy="29014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0" name="Oval 189"/>
          <p:cNvSpPr/>
          <p:nvPr/>
        </p:nvSpPr>
        <p:spPr>
          <a:xfrm>
            <a:off x="1221130" y="3909745"/>
            <a:ext cx="290146" cy="29014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4" name="Rectangle 193"/>
          <p:cNvSpPr/>
          <p:nvPr/>
        </p:nvSpPr>
        <p:spPr>
          <a:xfrm>
            <a:off x="4450671" y="2819206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Index.php</a:t>
            </a:r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4489284" y="851889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JPEG1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1579473" y="150968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PNG1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831795" y="1047806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PNG2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5044379" y="497458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About.php</a:t>
            </a:r>
            <a:endParaRPr lang="en-US" sz="1200" dirty="0"/>
          </a:p>
        </p:txBody>
      </p:sp>
      <p:sp>
        <p:nvSpPr>
          <p:cNvPr id="200" name="Rectangle 199"/>
          <p:cNvSpPr/>
          <p:nvPr/>
        </p:nvSpPr>
        <p:spPr>
          <a:xfrm>
            <a:off x="2684531" y="523044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footer.php</a:t>
            </a:r>
            <a:endParaRPr lang="en-US" sz="1200" dirty="0"/>
          </a:p>
        </p:txBody>
      </p:sp>
      <p:sp>
        <p:nvSpPr>
          <p:cNvPr id="201" name="Rectangle 200"/>
          <p:cNvSpPr/>
          <p:nvPr/>
        </p:nvSpPr>
        <p:spPr>
          <a:xfrm>
            <a:off x="2076294" y="370097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header.php</a:t>
            </a:r>
            <a:endParaRPr lang="en-US" sz="1200" dirty="0"/>
          </a:p>
        </p:txBody>
      </p:sp>
      <p:sp>
        <p:nvSpPr>
          <p:cNvPr id="205" name="Rectangle 204"/>
          <p:cNvSpPr/>
          <p:nvPr/>
        </p:nvSpPr>
        <p:spPr>
          <a:xfrm>
            <a:off x="461868" y="4224805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Styles.css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7028426" y="2095017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App.js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6613871" y="1249782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Jquery</a:t>
            </a:r>
            <a:endParaRPr lang="en-US" sz="900" dirty="0"/>
          </a:p>
        </p:txBody>
      </p:sp>
      <p:sp>
        <p:nvSpPr>
          <p:cNvPr id="211" name="Rectangle 210"/>
          <p:cNvSpPr/>
          <p:nvPr/>
        </p:nvSpPr>
        <p:spPr>
          <a:xfrm>
            <a:off x="7771884" y="112133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Masonry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11371337" y="-80981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65538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22440" y="805670"/>
            <a:ext cx="465992" cy="4659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36898" y="3494646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5812" y="3900558"/>
            <a:ext cx="1049215" cy="10492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64951" y="1026402"/>
            <a:ext cx="465992" cy="4659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10470" y="4781253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45921" y="1224138"/>
            <a:ext cx="465992" cy="4659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71589" y="1877891"/>
            <a:ext cx="811823" cy="81182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05040" y="1094645"/>
            <a:ext cx="465992" cy="4659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3" idx="3"/>
            <a:endCxn id="8" idx="6"/>
          </p:cNvCxnSpPr>
          <p:nvPr/>
        </p:nvCxnSpPr>
        <p:spPr>
          <a:xfrm flipH="1">
            <a:off x="5914018" y="2570825"/>
            <a:ext cx="1376460" cy="449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4"/>
            <a:endCxn id="9" idx="0"/>
          </p:cNvCxnSpPr>
          <p:nvPr/>
        </p:nvCxnSpPr>
        <p:spPr>
          <a:xfrm>
            <a:off x="5033323" y="3900558"/>
            <a:ext cx="583059" cy="880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838045" y="5018645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760626" y="1310974"/>
            <a:ext cx="811823" cy="811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3"/>
            <a:endCxn id="56" idx="7"/>
          </p:cNvCxnSpPr>
          <p:nvPr/>
        </p:nvCxnSpPr>
        <p:spPr>
          <a:xfrm flipH="1">
            <a:off x="3530979" y="3642608"/>
            <a:ext cx="879598" cy="1494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5" idx="7"/>
            <a:endCxn id="8" idx="2"/>
          </p:cNvCxnSpPr>
          <p:nvPr/>
        </p:nvCxnSpPr>
        <p:spPr>
          <a:xfrm flipV="1">
            <a:off x="2929832" y="3019863"/>
            <a:ext cx="1222795" cy="593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7" idx="5"/>
            <a:endCxn id="8" idx="1"/>
          </p:cNvCxnSpPr>
          <p:nvPr/>
        </p:nvCxnSpPr>
        <p:spPr>
          <a:xfrm>
            <a:off x="3562700" y="1424151"/>
            <a:ext cx="847877" cy="972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4" idx="4"/>
            <a:endCxn id="8" idx="0"/>
          </p:cNvCxnSpPr>
          <p:nvPr/>
        </p:nvCxnSpPr>
        <p:spPr>
          <a:xfrm flipH="1">
            <a:off x="5033323" y="1271662"/>
            <a:ext cx="22113" cy="8675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57" idx="6"/>
            <a:endCxn id="8" idx="1"/>
          </p:cNvCxnSpPr>
          <p:nvPr/>
        </p:nvCxnSpPr>
        <p:spPr>
          <a:xfrm>
            <a:off x="2572449" y="1716886"/>
            <a:ext cx="1838128" cy="680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-1" y="-3762"/>
            <a:ext cx="12192000" cy="2461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9352412" y="246184"/>
            <a:ext cx="2839587" cy="6611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9495692" y="342900"/>
            <a:ext cx="2611316" cy="64095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</a:rPr>
              <a:t>Interdum</a:t>
            </a:r>
            <a:r>
              <a:rPr lang="en-US" sz="800" dirty="0">
                <a:solidFill>
                  <a:schemeClr val="tx1"/>
                </a:solidFill>
              </a:rPr>
              <a:t> et </a:t>
            </a:r>
            <a:r>
              <a:rPr lang="en-US" sz="800" dirty="0" err="1">
                <a:solidFill>
                  <a:schemeClr val="tx1"/>
                </a:solidFill>
              </a:rPr>
              <a:t>malesuada</a:t>
            </a:r>
            <a:r>
              <a:rPr lang="en-US" sz="800" dirty="0">
                <a:solidFill>
                  <a:schemeClr val="tx1"/>
                </a:solidFill>
              </a:rPr>
              <a:t> fames ac ante ipsum </a:t>
            </a:r>
            <a:r>
              <a:rPr lang="en-US" sz="800" dirty="0" err="1">
                <a:solidFill>
                  <a:schemeClr val="tx1"/>
                </a:solidFill>
              </a:rPr>
              <a:t>primis</a:t>
            </a:r>
            <a:r>
              <a:rPr lang="en-US" sz="800" dirty="0">
                <a:solidFill>
                  <a:schemeClr val="tx1"/>
                </a:solidFill>
              </a:rPr>
              <a:t> in </a:t>
            </a:r>
            <a:r>
              <a:rPr lang="en-US" sz="800" dirty="0" err="1">
                <a:solidFill>
                  <a:schemeClr val="tx1"/>
                </a:solidFill>
              </a:rPr>
              <a:t>faucibus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Suspendisse</a:t>
            </a:r>
            <a:r>
              <a:rPr lang="en-US" sz="800" dirty="0">
                <a:solidFill>
                  <a:schemeClr val="tx1"/>
                </a:solidFill>
              </a:rPr>
              <a:t> ac </a:t>
            </a:r>
            <a:r>
              <a:rPr lang="en-US" sz="800" dirty="0" err="1">
                <a:solidFill>
                  <a:schemeClr val="tx1"/>
                </a:solidFill>
              </a:rPr>
              <a:t>efficitur</a:t>
            </a:r>
            <a:r>
              <a:rPr lang="en-US" sz="800" dirty="0">
                <a:solidFill>
                  <a:schemeClr val="tx1"/>
                </a:solidFill>
              </a:rPr>
              <a:t> quam. </a:t>
            </a:r>
            <a:r>
              <a:rPr lang="en-US" sz="800" dirty="0" err="1">
                <a:solidFill>
                  <a:schemeClr val="tx1"/>
                </a:solidFill>
              </a:rPr>
              <a:t>Vestibulum</a:t>
            </a:r>
            <a:r>
              <a:rPr lang="en-US" sz="800" dirty="0">
                <a:solidFill>
                  <a:schemeClr val="tx1"/>
                </a:solidFill>
              </a:rPr>
              <a:t> ante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ipsum </a:t>
            </a:r>
            <a:r>
              <a:rPr lang="en-US" sz="800" dirty="0" err="1">
                <a:solidFill>
                  <a:schemeClr val="tx1"/>
                </a:solidFill>
              </a:rPr>
              <a:t>primis</a:t>
            </a:r>
            <a:r>
              <a:rPr lang="en-US" sz="800" dirty="0">
                <a:solidFill>
                  <a:schemeClr val="tx1"/>
                </a:solidFill>
              </a:rPr>
              <a:t> in </a:t>
            </a:r>
            <a:r>
              <a:rPr lang="en-US" sz="800" dirty="0" err="1">
                <a:solidFill>
                  <a:schemeClr val="tx1"/>
                </a:solidFill>
              </a:rPr>
              <a:t>faucibus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orci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luctus</a:t>
            </a:r>
            <a:r>
              <a:rPr lang="en-US" sz="800" dirty="0">
                <a:solidFill>
                  <a:schemeClr val="tx1"/>
                </a:solidFill>
              </a:rPr>
              <a:t> et </a:t>
            </a:r>
            <a:r>
              <a:rPr lang="en-US" sz="800" dirty="0" err="1">
                <a:solidFill>
                  <a:schemeClr val="tx1"/>
                </a:solidFill>
              </a:rPr>
              <a:t>ultrices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posuere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cubilia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Curae</a:t>
            </a:r>
            <a:r>
              <a:rPr lang="en-US" sz="800" dirty="0">
                <a:solidFill>
                  <a:schemeClr val="tx1"/>
                </a:solidFill>
              </a:rPr>
              <a:t>; </a:t>
            </a:r>
            <a:r>
              <a:rPr lang="en-US" sz="800" dirty="0" err="1">
                <a:solidFill>
                  <a:schemeClr val="tx1"/>
                </a:solidFill>
              </a:rPr>
              <a:t>Nulla</a:t>
            </a:r>
            <a:r>
              <a:rPr lang="en-US" sz="800" dirty="0">
                <a:solidFill>
                  <a:schemeClr val="tx1"/>
                </a:solidFill>
              </a:rPr>
              <a:t> id </a:t>
            </a:r>
            <a:r>
              <a:rPr lang="en-US" sz="800" dirty="0" err="1">
                <a:solidFill>
                  <a:schemeClr val="tx1"/>
                </a:solidFill>
              </a:rPr>
              <a:t>tristique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odio</a:t>
            </a:r>
            <a:r>
              <a:rPr lang="en-US" sz="800" dirty="0">
                <a:solidFill>
                  <a:schemeClr val="tx1"/>
                </a:solidFill>
              </a:rPr>
              <a:t>. Maecenas </a:t>
            </a:r>
            <a:r>
              <a:rPr lang="en-US" sz="800" dirty="0" err="1">
                <a:solidFill>
                  <a:schemeClr val="tx1"/>
                </a:solidFill>
              </a:rPr>
              <a:t>tempor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justo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eu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odio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mattis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efficitur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Donec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fermentum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lectus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orci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mollis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pretium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Duis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tempor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sapien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urna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ultricies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ut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porttitor</a:t>
            </a:r>
            <a:r>
              <a:rPr lang="en-US" sz="800" dirty="0">
                <a:solidFill>
                  <a:schemeClr val="tx1"/>
                </a:solidFill>
              </a:rPr>
              <a:t> ante </a:t>
            </a:r>
            <a:r>
              <a:rPr lang="en-US" sz="800" dirty="0" err="1">
                <a:solidFill>
                  <a:schemeClr val="tx1"/>
                </a:solidFill>
              </a:rPr>
              <a:t>rutrum</a:t>
            </a:r>
            <a:r>
              <a:rPr lang="en-US" sz="800" dirty="0">
                <a:solidFill>
                  <a:schemeClr val="tx1"/>
                </a:solidFill>
              </a:rPr>
              <a:t>. Class </a:t>
            </a:r>
            <a:r>
              <a:rPr lang="en-US" sz="800" dirty="0" err="1">
                <a:solidFill>
                  <a:schemeClr val="tx1"/>
                </a:solidFill>
              </a:rPr>
              <a:t>aptent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taciti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sociosqu</a:t>
            </a:r>
            <a:r>
              <a:rPr lang="en-US" sz="800" dirty="0">
                <a:solidFill>
                  <a:schemeClr val="tx1"/>
                </a:solidFill>
              </a:rPr>
              <a:t> ad </a:t>
            </a:r>
            <a:r>
              <a:rPr lang="en-US" sz="800" dirty="0" err="1">
                <a:solidFill>
                  <a:schemeClr val="tx1"/>
                </a:solidFill>
              </a:rPr>
              <a:t>litora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torquent</a:t>
            </a:r>
            <a:r>
              <a:rPr lang="en-US" sz="800" dirty="0">
                <a:solidFill>
                  <a:schemeClr val="tx1"/>
                </a:solidFill>
              </a:rPr>
              <a:t> per </a:t>
            </a:r>
            <a:r>
              <a:rPr lang="en-US" sz="800" dirty="0" err="1">
                <a:solidFill>
                  <a:schemeClr val="tx1"/>
                </a:solidFill>
              </a:rPr>
              <a:t>conubia</a:t>
            </a:r>
            <a:r>
              <a:rPr lang="en-US" sz="800" dirty="0">
                <a:solidFill>
                  <a:schemeClr val="tx1"/>
                </a:solidFill>
              </a:rPr>
              <a:t> nostra, per </a:t>
            </a:r>
            <a:r>
              <a:rPr lang="en-US" sz="800" dirty="0" err="1">
                <a:solidFill>
                  <a:schemeClr val="tx1"/>
                </a:solidFill>
              </a:rPr>
              <a:t>inceptos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himenaeos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Vivamus</a:t>
            </a:r>
            <a:r>
              <a:rPr lang="en-US" sz="800" dirty="0">
                <a:solidFill>
                  <a:schemeClr val="tx1"/>
                </a:solidFill>
              </a:rPr>
              <a:t> tempus </a:t>
            </a:r>
            <a:r>
              <a:rPr lang="en-US" sz="800" dirty="0" err="1">
                <a:solidFill>
                  <a:schemeClr val="tx1"/>
                </a:solidFill>
              </a:rPr>
              <a:t>massa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eget</a:t>
            </a:r>
            <a:r>
              <a:rPr lang="en-US" sz="800" dirty="0">
                <a:solidFill>
                  <a:schemeClr val="tx1"/>
                </a:solidFill>
              </a:rPr>
              <a:t> ante </a:t>
            </a:r>
            <a:r>
              <a:rPr lang="en-US" sz="800" dirty="0" err="1">
                <a:solidFill>
                  <a:schemeClr val="tx1"/>
                </a:solidFill>
              </a:rPr>
              <a:t>scelerisque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eu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lobortis</a:t>
            </a:r>
            <a:r>
              <a:rPr lang="en-US" sz="800" dirty="0">
                <a:solidFill>
                  <a:schemeClr val="tx1"/>
                </a:solidFill>
              </a:rPr>
              <a:t> quam </a:t>
            </a:r>
            <a:r>
              <a:rPr lang="en-US" sz="800" dirty="0" err="1">
                <a:solidFill>
                  <a:schemeClr val="tx1"/>
                </a:solidFill>
              </a:rPr>
              <a:t>vestibulum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Pellentesque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malesuada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placerat</a:t>
            </a:r>
            <a:r>
              <a:rPr lang="en-US" sz="800" dirty="0">
                <a:solidFill>
                  <a:schemeClr val="tx1"/>
                </a:solidFill>
              </a:rPr>
              <a:t> convallis.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vehicula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elementum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tincidunt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Ut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at </a:t>
            </a:r>
            <a:r>
              <a:rPr lang="en-US" sz="800" dirty="0" err="1">
                <a:solidFill>
                  <a:schemeClr val="tx1"/>
                </a:solidFill>
              </a:rPr>
              <a:t>enim</a:t>
            </a:r>
            <a:r>
              <a:rPr lang="en-US" sz="800" dirty="0">
                <a:solidFill>
                  <a:schemeClr val="tx1"/>
                </a:solidFill>
              </a:rPr>
              <a:t> ac mi </a:t>
            </a:r>
            <a:r>
              <a:rPr lang="en-US" sz="800" dirty="0" err="1">
                <a:solidFill>
                  <a:schemeClr val="tx1"/>
                </a:solidFill>
              </a:rPr>
              <a:t>congue</a:t>
            </a:r>
            <a:r>
              <a:rPr lang="en-US" sz="800" dirty="0">
                <a:solidFill>
                  <a:schemeClr val="tx1"/>
                </a:solidFill>
              </a:rPr>
              <a:t> gravida </a:t>
            </a:r>
            <a:r>
              <a:rPr lang="en-US" sz="800" dirty="0" err="1">
                <a:solidFill>
                  <a:schemeClr val="tx1"/>
                </a:solidFill>
              </a:rPr>
              <a:t>feugiat</a:t>
            </a:r>
            <a:r>
              <a:rPr lang="en-US" sz="800" dirty="0">
                <a:solidFill>
                  <a:schemeClr val="tx1"/>
                </a:solidFill>
              </a:rPr>
              <a:t> non </a:t>
            </a:r>
            <a:r>
              <a:rPr lang="en-US" sz="800" dirty="0" err="1">
                <a:solidFill>
                  <a:schemeClr val="tx1"/>
                </a:solidFill>
              </a:rPr>
              <a:t>urna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Aliquam</a:t>
            </a:r>
            <a:r>
              <a:rPr lang="en-US" sz="800" dirty="0">
                <a:solidFill>
                  <a:schemeClr val="tx1"/>
                </a:solidFill>
              </a:rPr>
              <a:t> gravida, </a:t>
            </a:r>
            <a:r>
              <a:rPr lang="en-US" sz="800" dirty="0" err="1">
                <a:solidFill>
                  <a:schemeClr val="tx1"/>
                </a:solidFill>
              </a:rPr>
              <a:t>neque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eu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pellentesque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sodales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augue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nunc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condimentum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orci</a:t>
            </a:r>
            <a:r>
              <a:rPr lang="en-US" sz="800" dirty="0">
                <a:solidFill>
                  <a:schemeClr val="tx1"/>
                </a:solidFill>
              </a:rPr>
              <a:t>, in </a:t>
            </a:r>
            <a:r>
              <a:rPr lang="en-US" sz="800" dirty="0" err="1">
                <a:solidFill>
                  <a:schemeClr val="tx1"/>
                </a:solidFill>
              </a:rPr>
              <a:t>commodo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urna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enim</a:t>
            </a:r>
            <a:r>
              <a:rPr lang="en-US" sz="800" dirty="0">
                <a:solidFill>
                  <a:schemeClr val="tx1"/>
                </a:solidFill>
              </a:rPr>
              <a:t> vitae 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1221130" y="3909745"/>
            <a:ext cx="290146" cy="290146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5" name="Rectangle 194"/>
          <p:cNvSpPr/>
          <p:nvPr/>
        </p:nvSpPr>
        <p:spPr>
          <a:xfrm>
            <a:off x="4489284" y="851889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JPEG1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1579473" y="150968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PNG1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831795" y="1047806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PNG2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5044379" y="497458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About.php</a:t>
            </a:r>
            <a:endParaRPr lang="en-US" sz="1200" dirty="0"/>
          </a:p>
        </p:txBody>
      </p:sp>
      <p:sp>
        <p:nvSpPr>
          <p:cNvPr id="200" name="Rectangle 199"/>
          <p:cNvSpPr/>
          <p:nvPr/>
        </p:nvSpPr>
        <p:spPr>
          <a:xfrm>
            <a:off x="2684531" y="523044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footer.php</a:t>
            </a:r>
            <a:endParaRPr lang="en-US" sz="1200" dirty="0"/>
          </a:p>
        </p:txBody>
      </p:sp>
      <p:sp>
        <p:nvSpPr>
          <p:cNvPr id="201" name="Rectangle 200"/>
          <p:cNvSpPr/>
          <p:nvPr/>
        </p:nvSpPr>
        <p:spPr>
          <a:xfrm>
            <a:off x="2076294" y="370097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header.php</a:t>
            </a:r>
            <a:endParaRPr lang="en-US" sz="1200" dirty="0"/>
          </a:p>
        </p:txBody>
      </p:sp>
      <p:sp>
        <p:nvSpPr>
          <p:cNvPr id="205" name="Rectangle 204"/>
          <p:cNvSpPr/>
          <p:nvPr/>
        </p:nvSpPr>
        <p:spPr>
          <a:xfrm>
            <a:off x="461868" y="4224805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Styles.css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7028426" y="2095017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App.js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6613871" y="1249782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Jquery</a:t>
            </a:r>
            <a:endParaRPr lang="en-US" sz="900" dirty="0"/>
          </a:p>
        </p:txBody>
      </p:sp>
      <p:sp>
        <p:nvSpPr>
          <p:cNvPr id="211" name="Rectangle 210"/>
          <p:cNvSpPr/>
          <p:nvPr/>
        </p:nvSpPr>
        <p:spPr>
          <a:xfrm>
            <a:off x="7771884" y="112133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Masonry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11371337" y="-80981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8" name="Oval 7"/>
          <p:cNvSpPr/>
          <p:nvPr/>
        </p:nvSpPr>
        <p:spPr>
          <a:xfrm>
            <a:off x="4152627" y="2139167"/>
            <a:ext cx="1761391" cy="1761391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5486400" y="2242038"/>
            <a:ext cx="290146" cy="29014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4" name="Rectangle 193"/>
          <p:cNvSpPr/>
          <p:nvPr/>
        </p:nvSpPr>
        <p:spPr>
          <a:xfrm>
            <a:off x="4450671" y="2819206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Index.php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473847" y="733078"/>
            <a:ext cx="2655820" cy="957051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3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22440" y="805670"/>
            <a:ext cx="465992" cy="4659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36898" y="3494646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74351" y="1022343"/>
            <a:ext cx="465992" cy="4659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97947" y="1671375"/>
            <a:ext cx="2938386" cy="29383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10470" y="4781253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71589" y="1877891"/>
            <a:ext cx="811823" cy="81182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3" idx="3"/>
            <a:endCxn id="77" idx="7"/>
          </p:cNvCxnSpPr>
          <p:nvPr/>
        </p:nvCxnSpPr>
        <p:spPr>
          <a:xfrm flipH="1">
            <a:off x="5902387" y="2570825"/>
            <a:ext cx="1388091" cy="506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4"/>
            <a:endCxn id="9" idx="0"/>
          </p:cNvCxnSpPr>
          <p:nvPr/>
        </p:nvCxnSpPr>
        <p:spPr>
          <a:xfrm>
            <a:off x="4867140" y="4609761"/>
            <a:ext cx="749242" cy="171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838045" y="5018645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760626" y="1310974"/>
            <a:ext cx="811823" cy="811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3"/>
            <a:endCxn id="56" idx="7"/>
          </p:cNvCxnSpPr>
          <p:nvPr/>
        </p:nvCxnSpPr>
        <p:spPr>
          <a:xfrm flipH="1">
            <a:off x="3530979" y="4179444"/>
            <a:ext cx="297285" cy="958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5" idx="7"/>
            <a:endCxn id="8" idx="2"/>
          </p:cNvCxnSpPr>
          <p:nvPr/>
        </p:nvCxnSpPr>
        <p:spPr>
          <a:xfrm flipV="1">
            <a:off x="2929832" y="3140568"/>
            <a:ext cx="468115" cy="4729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7" idx="5"/>
            <a:endCxn id="49" idx="1"/>
          </p:cNvCxnSpPr>
          <p:nvPr/>
        </p:nvCxnSpPr>
        <p:spPr>
          <a:xfrm>
            <a:off x="3572100" y="1420092"/>
            <a:ext cx="345756" cy="11638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4" idx="4"/>
            <a:endCxn id="8" idx="0"/>
          </p:cNvCxnSpPr>
          <p:nvPr/>
        </p:nvCxnSpPr>
        <p:spPr>
          <a:xfrm flipH="1">
            <a:off x="4867140" y="1271662"/>
            <a:ext cx="188296" cy="3997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57" idx="6"/>
            <a:endCxn id="49" idx="1"/>
          </p:cNvCxnSpPr>
          <p:nvPr/>
        </p:nvCxnSpPr>
        <p:spPr>
          <a:xfrm>
            <a:off x="2572449" y="1716886"/>
            <a:ext cx="1345407" cy="867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-1" y="-3762"/>
            <a:ext cx="12192000" cy="2461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9352412" y="246184"/>
            <a:ext cx="2839587" cy="6611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9495692" y="342900"/>
            <a:ext cx="2611316" cy="64095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ipsum </a:t>
            </a:r>
            <a:r>
              <a:rPr lang="en-US" sz="800" dirty="0" err="1">
                <a:solidFill>
                  <a:schemeClr val="tx1"/>
                </a:solidFill>
              </a:rPr>
              <a:t>primis</a:t>
            </a:r>
            <a:r>
              <a:rPr lang="en-US" sz="800" dirty="0">
                <a:solidFill>
                  <a:schemeClr val="tx1"/>
                </a:solidFill>
              </a:rPr>
              <a:t> in </a:t>
            </a:r>
            <a:r>
              <a:rPr lang="en-US" sz="800" dirty="0" err="1">
                <a:solidFill>
                  <a:schemeClr val="tx1"/>
                </a:solidFill>
              </a:rPr>
              <a:t>faucibus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orci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luctus</a:t>
            </a:r>
            <a:r>
              <a:rPr lang="en-US" sz="800" dirty="0">
                <a:solidFill>
                  <a:schemeClr val="tx1"/>
                </a:solidFill>
              </a:rPr>
              <a:t> et </a:t>
            </a:r>
            <a:r>
              <a:rPr lang="en-US" sz="800" dirty="0" err="1">
                <a:solidFill>
                  <a:schemeClr val="tx1"/>
                </a:solidFill>
              </a:rPr>
              <a:t>ultrices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posuere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cubilia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Curae</a:t>
            </a:r>
            <a:r>
              <a:rPr lang="en-US" sz="800" dirty="0">
                <a:solidFill>
                  <a:schemeClr val="tx1"/>
                </a:solidFill>
              </a:rPr>
              <a:t>; </a:t>
            </a:r>
            <a:r>
              <a:rPr lang="en-US" sz="800" dirty="0" err="1">
                <a:solidFill>
                  <a:schemeClr val="tx1"/>
                </a:solidFill>
              </a:rPr>
              <a:t>Nulla</a:t>
            </a:r>
            <a:r>
              <a:rPr lang="en-US" sz="800" dirty="0">
                <a:solidFill>
                  <a:schemeClr val="tx1"/>
                </a:solidFill>
              </a:rPr>
              <a:t> id </a:t>
            </a:r>
            <a:r>
              <a:rPr lang="en-US" sz="800" dirty="0" err="1">
                <a:solidFill>
                  <a:schemeClr val="tx1"/>
                </a:solidFill>
              </a:rPr>
              <a:t>tristique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odio</a:t>
            </a:r>
            <a:r>
              <a:rPr lang="en-US" sz="800" dirty="0">
                <a:solidFill>
                  <a:schemeClr val="tx1"/>
                </a:solidFill>
              </a:rPr>
              <a:t>. Maecenas </a:t>
            </a:r>
            <a:r>
              <a:rPr lang="en-US" sz="800" dirty="0" err="1">
                <a:solidFill>
                  <a:schemeClr val="tx1"/>
                </a:solidFill>
              </a:rPr>
              <a:t>tempor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justo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eu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odio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mattis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efficitur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Donec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fermentum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lectus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orci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mollis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pretium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Duis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tempor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sapien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urna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ultricies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ut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porttitor</a:t>
            </a:r>
            <a:r>
              <a:rPr lang="en-US" sz="800" dirty="0">
                <a:solidFill>
                  <a:schemeClr val="tx1"/>
                </a:solidFill>
              </a:rPr>
              <a:t> ante </a:t>
            </a:r>
            <a:r>
              <a:rPr lang="en-US" sz="800" dirty="0" err="1">
                <a:solidFill>
                  <a:schemeClr val="tx1"/>
                </a:solidFill>
              </a:rPr>
              <a:t>rutrum</a:t>
            </a:r>
            <a:r>
              <a:rPr lang="en-US" sz="800" dirty="0">
                <a:solidFill>
                  <a:schemeClr val="tx1"/>
                </a:solidFill>
              </a:rPr>
              <a:t>. Class </a:t>
            </a:r>
            <a:r>
              <a:rPr lang="en-US" sz="800" dirty="0" err="1">
                <a:solidFill>
                  <a:schemeClr val="tx1"/>
                </a:solidFill>
              </a:rPr>
              <a:t>aptent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taciti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sociosqu</a:t>
            </a:r>
            <a:r>
              <a:rPr lang="en-US" sz="800" dirty="0">
                <a:solidFill>
                  <a:schemeClr val="tx1"/>
                </a:solidFill>
              </a:rPr>
              <a:t> ad </a:t>
            </a:r>
            <a:r>
              <a:rPr lang="en-US" sz="800" dirty="0" err="1">
                <a:solidFill>
                  <a:schemeClr val="tx1"/>
                </a:solidFill>
              </a:rPr>
              <a:t>litora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torquent</a:t>
            </a:r>
            <a:r>
              <a:rPr lang="en-US" sz="800" dirty="0">
                <a:solidFill>
                  <a:schemeClr val="tx1"/>
                </a:solidFill>
              </a:rPr>
              <a:t> per </a:t>
            </a:r>
            <a:r>
              <a:rPr lang="en-US" sz="800" dirty="0" err="1">
                <a:solidFill>
                  <a:schemeClr val="tx1"/>
                </a:solidFill>
              </a:rPr>
              <a:t>conubia</a:t>
            </a:r>
            <a:r>
              <a:rPr lang="en-US" sz="800" dirty="0">
                <a:solidFill>
                  <a:schemeClr val="tx1"/>
                </a:solidFill>
              </a:rPr>
              <a:t> nostra, per </a:t>
            </a:r>
            <a:r>
              <a:rPr lang="en-US" sz="800" dirty="0" err="1">
                <a:solidFill>
                  <a:schemeClr val="tx1"/>
                </a:solidFill>
              </a:rPr>
              <a:t>inceptos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4252363" y="1747500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Index.php</a:t>
            </a:r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4489284" y="851889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JPEG1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1579473" y="150968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PNG1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831795" y="1047806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PNG2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5044379" y="497458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About.php</a:t>
            </a:r>
            <a:endParaRPr lang="en-US" sz="1200" dirty="0"/>
          </a:p>
        </p:txBody>
      </p:sp>
      <p:sp>
        <p:nvSpPr>
          <p:cNvPr id="200" name="Rectangle 199"/>
          <p:cNvSpPr/>
          <p:nvPr/>
        </p:nvSpPr>
        <p:spPr>
          <a:xfrm>
            <a:off x="2684531" y="523044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footer.php</a:t>
            </a:r>
            <a:endParaRPr lang="en-US" sz="1200" dirty="0"/>
          </a:p>
        </p:txBody>
      </p:sp>
      <p:sp>
        <p:nvSpPr>
          <p:cNvPr id="201" name="Rectangle 200"/>
          <p:cNvSpPr/>
          <p:nvPr/>
        </p:nvSpPr>
        <p:spPr>
          <a:xfrm>
            <a:off x="2076294" y="370097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header.php</a:t>
            </a:r>
            <a:endParaRPr lang="en-US" sz="1200" dirty="0"/>
          </a:p>
        </p:txBody>
      </p:sp>
      <p:sp>
        <p:nvSpPr>
          <p:cNvPr id="206" name="Rectangle 205"/>
          <p:cNvSpPr/>
          <p:nvPr/>
        </p:nvSpPr>
        <p:spPr>
          <a:xfrm>
            <a:off x="7028426" y="2095017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App.js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7771884" y="112133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Masonry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11371337" y="-80981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9" name="Oval 48"/>
          <p:cNvSpPr/>
          <p:nvPr/>
        </p:nvSpPr>
        <p:spPr>
          <a:xfrm>
            <a:off x="3720672" y="2386742"/>
            <a:ext cx="1346459" cy="13464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5037877" y="2928612"/>
            <a:ext cx="1012836" cy="1012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9" name="Rectangle 78"/>
          <p:cNvSpPr/>
          <p:nvPr/>
        </p:nvSpPr>
        <p:spPr>
          <a:xfrm>
            <a:off x="3831908" y="2835096"/>
            <a:ext cx="1217322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&lt;div class=“class"&gt;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756995" y="3160611"/>
            <a:ext cx="1574600" cy="485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&lt;div&gt;</a:t>
            </a:r>
          </a:p>
        </p:txBody>
      </p:sp>
      <p:sp>
        <p:nvSpPr>
          <p:cNvPr id="189" name="Oval 188"/>
          <p:cNvSpPr/>
          <p:nvPr/>
        </p:nvSpPr>
        <p:spPr>
          <a:xfrm>
            <a:off x="4575738" y="2300538"/>
            <a:ext cx="290146" cy="29014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381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22440" y="805670"/>
            <a:ext cx="465992" cy="4659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36898" y="3494646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74351" y="1022343"/>
            <a:ext cx="465992" cy="4659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97947" y="1671375"/>
            <a:ext cx="2938386" cy="29383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57272" y="4999614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71589" y="1877891"/>
            <a:ext cx="811823" cy="81182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3" idx="3"/>
            <a:endCxn id="8" idx="6"/>
          </p:cNvCxnSpPr>
          <p:nvPr/>
        </p:nvCxnSpPr>
        <p:spPr>
          <a:xfrm flipH="1">
            <a:off x="6336333" y="2570825"/>
            <a:ext cx="954145" cy="569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4"/>
            <a:endCxn id="9" idx="0"/>
          </p:cNvCxnSpPr>
          <p:nvPr/>
        </p:nvCxnSpPr>
        <p:spPr>
          <a:xfrm>
            <a:off x="4867140" y="4609761"/>
            <a:ext cx="396044" cy="389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838045" y="5018645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760626" y="1310974"/>
            <a:ext cx="811823" cy="811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3"/>
            <a:endCxn id="56" idx="7"/>
          </p:cNvCxnSpPr>
          <p:nvPr/>
        </p:nvCxnSpPr>
        <p:spPr>
          <a:xfrm flipH="1">
            <a:off x="3530979" y="4179444"/>
            <a:ext cx="297285" cy="958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5" idx="7"/>
            <a:endCxn id="8" idx="2"/>
          </p:cNvCxnSpPr>
          <p:nvPr/>
        </p:nvCxnSpPr>
        <p:spPr>
          <a:xfrm flipV="1">
            <a:off x="2929832" y="3140568"/>
            <a:ext cx="468115" cy="4729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7" idx="5"/>
            <a:endCxn id="8" idx="1"/>
          </p:cNvCxnSpPr>
          <p:nvPr/>
        </p:nvCxnSpPr>
        <p:spPr>
          <a:xfrm>
            <a:off x="3572100" y="1420092"/>
            <a:ext cx="256164" cy="68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4" idx="4"/>
            <a:endCxn id="8" idx="0"/>
          </p:cNvCxnSpPr>
          <p:nvPr/>
        </p:nvCxnSpPr>
        <p:spPr>
          <a:xfrm flipH="1">
            <a:off x="4867140" y="1271662"/>
            <a:ext cx="188296" cy="3997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57" idx="6"/>
            <a:endCxn id="8" idx="1"/>
          </p:cNvCxnSpPr>
          <p:nvPr/>
        </p:nvCxnSpPr>
        <p:spPr>
          <a:xfrm>
            <a:off x="2572449" y="1716886"/>
            <a:ext cx="1255815" cy="3848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-1" y="-3762"/>
            <a:ext cx="12192000" cy="2461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9352412" y="246184"/>
            <a:ext cx="2839587" cy="6611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9495692" y="342900"/>
            <a:ext cx="2611316" cy="64095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4252363" y="1747500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Index.php</a:t>
            </a:r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4489284" y="851889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JPEG1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1579473" y="150968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PNG1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1640809" y="2036791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PNG2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4691181" y="5192949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About.php</a:t>
            </a:r>
            <a:endParaRPr lang="en-US" sz="1200" dirty="0"/>
          </a:p>
        </p:txBody>
      </p:sp>
      <p:sp>
        <p:nvSpPr>
          <p:cNvPr id="200" name="Rectangle 199"/>
          <p:cNvSpPr/>
          <p:nvPr/>
        </p:nvSpPr>
        <p:spPr>
          <a:xfrm>
            <a:off x="2684531" y="523044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footer.php</a:t>
            </a:r>
            <a:endParaRPr lang="en-US" sz="1200" dirty="0"/>
          </a:p>
        </p:txBody>
      </p:sp>
      <p:sp>
        <p:nvSpPr>
          <p:cNvPr id="201" name="Rectangle 200"/>
          <p:cNvSpPr/>
          <p:nvPr/>
        </p:nvSpPr>
        <p:spPr>
          <a:xfrm>
            <a:off x="2076294" y="370097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header.php</a:t>
            </a:r>
            <a:endParaRPr lang="en-US" sz="1200" dirty="0"/>
          </a:p>
        </p:txBody>
      </p:sp>
      <p:sp>
        <p:nvSpPr>
          <p:cNvPr id="206" name="Rectangle 205"/>
          <p:cNvSpPr/>
          <p:nvPr/>
        </p:nvSpPr>
        <p:spPr>
          <a:xfrm>
            <a:off x="7028426" y="2095017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App.js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7771884" y="112133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Masonry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11371337" y="-80981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9" name="Oval 48"/>
          <p:cNvSpPr/>
          <p:nvPr/>
        </p:nvSpPr>
        <p:spPr>
          <a:xfrm>
            <a:off x="3700182" y="2399735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958799" y="2084487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167372" y="2437978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25989" y="2122730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624944" y="2494672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883561" y="2179424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092134" y="2532915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350751" y="2217667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569403" y="2617380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572100" y="3103717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3830717" y="2788469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4039290" y="3141960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4297907" y="2826712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4496862" y="3198654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4755479" y="2883406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4964052" y="3236897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5222669" y="2921649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5441321" y="3321362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5728719" y="2999606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3787670" y="3522017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996243" y="3875508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254860" y="3560260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4453815" y="3932202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4712432" y="3616954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4921005" y="3970445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5179622" y="3655197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5645497" y="3712731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826455" y="1051429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PNG1</a:t>
            </a:r>
          </a:p>
        </p:txBody>
      </p:sp>
    </p:spTree>
    <p:extLst>
      <p:ext uri="{BB962C8B-B14F-4D97-AF65-F5344CB8AC3E}">
        <p14:creationId xmlns:p14="http://schemas.microsoft.com/office/powerpoint/2010/main" val="3668249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/>
          <p:cNvSpPr/>
          <p:nvPr/>
        </p:nvSpPr>
        <p:spPr>
          <a:xfrm>
            <a:off x="-1" y="-3762"/>
            <a:ext cx="12192000" cy="2461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9352412" y="246184"/>
            <a:ext cx="2839587" cy="6611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9495692" y="342900"/>
            <a:ext cx="2611316" cy="64095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</a:rPr>
              <a:t>Interdum</a:t>
            </a:r>
            <a:r>
              <a:rPr lang="en-US" sz="800" dirty="0">
                <a:solidFill>
                  <a:schemeClr val="tx1"/>
                </a:solidFill>
              </a:rPr>
              <a:t> et </a:t>
            </a:r>
            <a:r>
              <a:rPr lang="en-US" sz="800" dirty="0" err="1">
                <a:solidFill>
                  <a:schemeClr val="tx1"/>
                </a:solidFill>
              </a:rPr>
              <a:t>malesuada</a:t>
            </a:r>
            <a:r>
              <a:rPr lang="en-US" sz="800" dirty="0">
                <a:solidFill>
                  <a:schemeClr val="tx1"/>
                </a:solidFill>
              </a:rPr>
              <a:t> fames ac ante ipsum </a:t>
            </a:r>
            <a:r>
              <a:rPr lang="en-US" sz="800" dirty="0" err="1">
                <a:solidFill>
                  <a:schemeClr val="tx1"/>
                </a:solidFill>
              </a:rPr>
              <a:t>primis</a:t>
            </a:r>
            <a:r>
              <a:rPr lang="en-US" sz="800" dirty="0">
                <a:solidFill>
                  <a:schemeClr val="tx1"/>
                </a:solidFill>
              </a:rPr>
              <a:t> in </a:t>
            </a:r>
            <a:r>
              <a:rPr lang="en-US" sz="800" dirty="0" err="1">
                <a:solidFill>
                  <a:schemeClr val="tx1"/>
                </a:solidFill>
              </a:rPr>
              <a:t>faucibus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Suspendisse</a:t>
            </a:r>
            <a:r>
              <a:rPr lang="en-US" sz="800" dirty="0">
                <a:solidFill>
                  <a:schemeClr val="tx1"/>
                </a:solidFill>
              </a:rPr>
              <a:t> ac </a:t>
            </a:r>
            <a:r>
              <a:rPr lang="en-US" sz="800" dirty="0" err="1">
                <a:solidFill>
                  <a:schemeClr val="tx1"/>
                </a:solidFill>
              </a:rPr>
              <a:t>efficitur</a:t>
            </a:r>
            <a:r>
              <a:rPr lang="en-US" sz="800" dirty="0">
                <a:solidFill>
                  <a:schemeClr val="tx1"/>
                </a:solidFill>
              </a:rPr>
              <a:t> quam. </a:t>
            </a:r>
            <a:r>
              <a:rPr lang="en-US" sz="800" dirty="0" err="1">
                <a:solidFill>
                  <a:schemeClr val="tx1"/>
                </a:solidFill>
              </a:rPr>
              <a:t>Vestibulum</a:t>
            </a:r>
            <a:r>
              <a:rPr lang="en-US" sz="800" dirty="0">
                <a:solidFill>
                  <a:schemeClr val="tx1"/>
                </a:solidFill>
              </a:rPr>
              <a:t> ante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ipsum </a:t>
            </a:r>
            <a:r>
              <a:rPr lang="en-US" sz="800" dirty="0" err="1">
                <a:solidFill>
                  <a:schemeClr val="tx1"/>
                </a:solidFill>
              </a:rPr>
              <a:t>primis</a:t>
            </a:r>
            <a:r>
              <a:rPr lang="en-US" sz="800" dirty="0">
                <a:solidFill>
                  <a:schemeClr val="tx1"/>
                </a:solidFill>
              </a:rPr>
              <a:t> in </a:t>
            </a:r>
            <a:r>
              <a:rPr lang="en-US" sz="800" dirty="0" err="1">
                <a:solidFill>
                  <a:schemeClr val="tx1"/>
                </a:solidFill>
              </a:rPr>
              <a:t>faucibus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orci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luctus</a:t>
            </a:r>
            <a:r>
              <a:rPr lang="en-US" sz="800" dirty="0">
                <a:solidFill>
                  <a:schemeClr val="tx1"/>
                </a:solidFill>
              </a:rPr>
              <a:t> et </a:t>
            </a:r>
            <a:r>
              <a:rPr lang="en-US" sz="800" dirty="0" err="1">
                <a:solidFill>
                  <a:schemeClr val="tx1"/>
                </a:solidFill>
              </a:rPr>
              <a:t>ultrices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posuere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cubilia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Curae</a:t>
            </a:r>
            <a:r>
              <a:rPr lang="en-US" sz="800" dirty="0">
                <a:solidFill>
                  <a:schemeClr val="tx1"/>
                </a:solidFill>
              </a:rPr>
              <a:t>; </a:t>
            </a:r>
            <a:r>
              <a:rPr lang="en-US" sz="800" dirty="0" err="1">
                <a:solidFill>
                  <a:schemeClr val="tx1"/>
                </a:solidFill>
              </a:rPr>
              <a:t>Nulla</a:t>
            </a:r>
            <a:r>
              <a:rPr lang="en-US" sz="800" dirty="0">
                <a:solidFill>
                  <a:schemeClr val="tx1"/>
                </a:solidFill>
              </a:rPr>
              <a:t> id </a:t>
            </a:r>
            <a:r>
              <a:rPr lang="en-US" sz="800" dirty="0" err="1">
                <a:solidFill>
                  <a:schemeClr val="tx1"/>
                </a:solidFill>
              </a:rPr>
              <a:t>tristique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odio</a:t>
            </a:r>
            <a:r>
              <a:rPr lang="en-US" sz="800" dirty="0">
                <a:solidFill>
                  <a:schemeClr val="tx1"/>
                </a:solidFill>
              </a:rPr>
              <a:t>. Maecenas </a:t>
            </a:r>
            <a:r>
              <a:rPr lang="en-US" sz="800" dirty="0" err="1">
                <a:solidFill>
                  <a:schemeClr val="tx1"/>
                </a:solidFill>
              </a:rPr>
              <a:t>tempor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justo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eu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odio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mattis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efficitur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Donec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fermentum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lectus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orci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mollis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pretium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Duis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tempor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sapien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urna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ultricies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ut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porttitor</a:t>
            </a:r>
            <a:r>
              <a:rPr lang="en-US" sz="800" dirty="0">
                <a:solidFill>
                  <a:schemeClr val="tx1"/>
                </a:solidFill>
              </a:rPr>
              <a:t> ante </a:t>
            </a:r>
            <a:r>
              <a:rPr lang="en-US" sz="800" dirty="0" err="1">
                <a:solidFill>
                  <a:schemeClr val="tx1"/>
                </a:solidFill>
              </a:rPr>
              <a:t>rutrum</a:t>
            </a:r>
            <a:r>
              <a:rPr lang="en-US" sz="800" dirty="0">
                <a:solidFill>
                  <a:schemeClr val="tx1"/>
                </a:solidFill>
              </a:rPr>
              <a:t>. Class </a:t>
            </a:r>
            <a:r>
              <a:rPr lang="en-US" sz="800" dirty="0" err="1">
                <a:solidFill>
                  <a:schemeClr val="tx1"/>
                </a:solidFill>
              </a:rPr>
              <a:t>aptent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taciti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sociosqu</a:t>
            </a:r>
            <a:r>
              <a:rPr lang="en-US" sz="800" dirty="0">
                <a:solidFill>
                  <a:schemeClr val="tx1"/>
                </a:solidFill>
              </a:rPr>
              <a:t> ad </a:t>
            </a:r>
            <a:r>
              <a:rPr lang="en-US" sz="800" dirty="0" err="1">
                <a:solidFill>
                  <a:schemeClr val="tx1"/>
                </a:solidFill>
              </a:rPr>
              <a:t>litora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torquent</a:t>
            </a:r>
            <a:r>
              <a:rPr lang="en-US" sz="800" dirty="0">
                <a:solidFill>
                  <a:schemeClr val="tx1"/>
                </a:solidFill>
              </a:rPr>
              <a:t> per </a:t>
            </a:r>
            <a:r>
              <a:rPr lang="en-US" sz="800" dirty="0" err="1">
                <a:solidFill>
                  <a:schemeClr val="tx1"/>
                </a:solidFill>
              </a:rPr>
              <a:t>conubia</a:t>
            </a:r>
            <a:r>
              <a:rPr lang="en-US" sz="800" dirty="0">
                <a:solidFill>
                  <a:schemeClr val="tx1"/>
                </a:solidFill>
              </a:rPr>
              <a:t> nostra, per </a:t>
            </a:r>
            <a:r>
              <a:rPr lang="en-US" sz="800" dirty="0" err="1">
                <a:solidFill>
                  <a:schemeClr val="tx1"/>
                </a:solidFill>
              </a:rPr>
              <a:t>inceptos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himenaeos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Vivamus</a:t>
            </a:r>
            <a:r>
              <a:rPr lang="en-US" sz="800" dirty="0">
                <a:solidFill>
                  <a:schemeClr val="tx1"/>
                </a:solidFill>
              </a:rPr>
              <a:t> tempus </a:t>
            </a:r>
            <a:r>
              <a:rPr lang="en-US" sz="800" dirty="0" err="1">
                <a:solidFill>
                  <a:schemeClr val="tx1"/>
                </a:solidFill>
              </a:rPr>
              <a:t>massa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eget</a:t>
            </a:r>
            <a:r>
              <a:rPr lang="en-US" sz="800" dirty="0">
                <a:solidFill>
                  <a:schemeClr val="tx1"/>
                </a:solidFill>
              </a:rPr>
              <a:t> ante </a:t>
            </a:r>
            <a:r>
              <a:rPr lang="en-US" sz="800" dirty="0" err="1">
                <a:solidFill>
                  <a:schemeClr val="tx1"/>
                </a:solidFill>
              </a:rPr>
              <a:t>scelerisque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eu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lobortis</a:t>
            </a:r>
            <a:r>
              <a:rPr lang="en-US" sz="800" dirty="0">
                <a:solidFill>
                  <a:schemeClr val="tx1"/>
                </a:solidFill>
              </a:rPr>
              <a:t> quam </a:t>
            </a:r>
            <a:r>
              <a:rPr lang="en-US" sz="800" dirty="0" err="1">
                <a:solidFill>
                  <a:schemeClr val="tx1"/>
                </a:solidFill>
              </a:rPr>
              <a:t>vestibulum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Pellentesque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malesuada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placerat</a:t>
            </a:r>
            <a:r>
              <a:rPr lang="en-US" sz="800" dirty="0">
                <a:solidFill>
                  <a:schemeClr val="tx1"/>
                </a:solidFill>
              </a:rPr>
              <a:t> convallis.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vehicula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elementum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tincidunt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Ut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at </a:t>
            </a:r>
            <a:r>
              <a:rPr lang="en-US" sz="800" dirty="0" err="1">
                <a:solidFill>
                  <a:schemeClr val="tx1"/>
                </a:solidFill>
              </a:rPr>
              <a:t>enim</a:t>
            </a:r>
            <a:r>
              <a:rPr lang="en-US" sz="800" dirty="0">
                <a:solidFill>
                  <a:schemeClr val="tx1"/>
                </a:solidFill>
              </a:rPr>
              <a:t> ac mi </a:t>
            </a:r>
            <a:r>
              <a:rPr lang="en-US" sz="800" dirty="0" err="1">
                <a:solidFill>
                  <a:schemeClr val="tx1"/>
                </a:solidFill>
              </a:rPr>
              <a:t>congue</a:t>
            </a:r>
            <a:r>
              <a:rPr lang="en-US" sz="800" dirty="0">
                <a:solidFill>
                  <a:schemeClr val="tx1"/>
                </a:solidFill>
              </a:rPr>
              <a:t> gravida </a:t>
            </a:r>
            <a:r>
              <a:rPr lang="en-US" sz="800" dirty="0" err="1">
                <a:solidFill>
                  <a:schemeClr val="tx1"/>
                </a:solidFill>
              </a:rPr>
              <a:t>feugiat</a:t>
            </a:r>
            <a:r>
              <a:rPr lang="en-US" sz="800" dirty="0">
                <a:solidFill>
                  <a:schemeClr val="tx1"/>
                </a:solidFill>
              </a:rPr>
              <a:t> non </a:t>
            </a:r>
            <a:r>
              <a:rPr lang="en-US" sz="800" dirty="0" err="1">
                <a:solidFill>
                  <a:schemeClr val="tx1"/>
                </a:solidFill>
              </a:rPr>
              <a:t>urna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Aliquam</a:t>
            </a:r>
            <a:r>
              <a:rPr lang="en-US" sz="800" dirty="0">
                <a:solidFill>
                  <a:schemeClr val="tx1"/>
                </a:solidFill>
              </a:rPr>
              <a:t> gravida, </a:t>
            </a:r>
            <a:r>
              <a:rPr lang="en-US" sz="800" dirty="0" err="1">
                <a:solidFill>
                  <a:schemeClr val="tx1"/>
                </a:solidFill>
              </a:rPr>
              <a:t>neque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eu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pellentesque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sodales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augue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nunc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condimentum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orci</a:t>
            </a:r>
            <a:r>
              <a:rPr lang="en-US" sz="800" dirty="0">
                <a:solidFill>
                  <a:schemeClr val="tx1"/>
                </a:solidFill>
              </a:rPr>
              <a:t>, in </a:t>
            </a:r>
            <a:r>
              <a:rPr lang="en-US" sz="800" dirty="0" err="1">
                <a:solidFill>
                  <a:schemeClr val="tx1"/>
                </a:solidFill>
              </a:rPr>
              <a:t>commodo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urna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enim</a:t>
            </a:r>
            <a:r>
              <a:rPr lang="en-US" sz="800" dirty="0">
                <a:solidFill>
                  <a:schemeClr val="tx1"/>
                </a:solidFill>
              </a:rPr>
              <a:t> vitae 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473731" y="805670"/>
            <a:ext cx="320057" cy="32005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736955" y="2717682"/>
            <a:ext cx="718966" cy="7189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67559" y="3775453"/>
            <a:ext cx="720632" cy="7206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35319" y="957275"/>
            <a:ext cx="320057" cy="32005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13684" y="1721555"/>
            <a:ext cx="1209775" cy="12097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40242" y="3536218"/>
            <a:ext cx="557584" cy="5575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32201" y="1093086"/>
            <a:ext cx="320057" cy="32005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87196" y="1542103"/>
            <a:ext cx="557584" cy="55758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28318" y="1004147"/>
            <a:ext cx="320057" cy="32005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1" idx="4"/>
            <a:endCxn id="13" idx="1"/>
          </p:cNvCxnSpPr>
          <p:nvPr/>
        </p:nvCxnSpPr>
        <p:spPr>
          <a:xfrm>
            <a:off x="5092229" y="1413143"/>
            <a:ext cx="76623" cy="2106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3"/>
            <a:endCxn id="13" idx="7"/>
          </p:cNvCxnSpPr>
          <p:nvPr/>
        </p:nvCxnSpPr>
        <p:spPr>
          <a:xfrm flipH="1">
            <a:off x="5563124" y="1277332"/>
            <a:ext cx="212065" cy="346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3"/>
            <a:endCxn id="8" idx="6"/>
          </p:cNvCxnSpPr>
          <p:nvPr/>
        </p:nvCxnSpPr>
        <p:spPr>
          <a:xfrm flipH="1">
            <a:off x="4223459" y="2018031"/>
            <a:ext cx="945393" cy="3084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4"/>
            <a:endCxn id="9" idx="0"/>
          </p:cNvCxnSpPr>
          <p:nvPr/>
        </p:nvCxnSpPr>
        <p:spPr>
          <a:xfrm>
            <a:off x="3618572" y="2931330"/>
            <a:ext cx="400462" cy="6048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0"/>
            <a:endCxn id="5" idx="5"/>
          </p:cNvCxnSpPr>
          <p:nvPr/>
        </p:nvCxnSpPr>
        <p:spPr>
          <a:xfrm flipH="1" flipV="1">
            <a:off x="5350631" y="3331358"/>
            <a:ext cx="277244" cy="444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106498" y="3676421"/>
            <a:ext cx="557584" cy="5575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437011" y="1613058"/>
            <a:ext cx="557584" cy="5575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/>
          <p:cNvCxnSpPr>
            <a:stCxn id="9" idx="2"/>
            <a:endCxn id="56" idx="6"/>
          </p:cNvCxnSpPr>
          <p:nvPr/>
        </p:nvCxnSpPr>
        <p:spPr>
          <a:xfrm flipH="1">
            <a:off x="2664082" y="3815010"/>
            <a:ext cx="1076160" cy="140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8" idx="3"/>
            <a:endCxn id="56" idx="7"/>
          </p:cNvCxnSpPr>
          <p:nvPr/>
        </p:nvCxnSpPr>
        <p:spPr>
          <a:xfrm flipH="1">
            <a:off x="2582425" y="2754163"/>
            <a:ext cx="608427" cy="1003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5" idx="2"/>
            <a:endCxn id="8" idx="5"/>
          </p:cNvCxnSpPr>
          <p:nvPr/>
        </p:nvCxnSpPr>
        <p:spPr>
          <a:xfrm flipH="1" flipV="1">
            <a:off x="4046292" y="2754163"/>
            <a:ext cx="690663" cy="323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5" idx="3"/>
            <a:endCxn id="9" idx="7"/>
          </p:cNvCxnSpPr>
          <p:nvPr/>
        </p:nvCxnSpPr>
        <p:spPr>
          <a:xfrm flipH="1">
            <a:off x="4216170" y="3331358"/>
            <a:ext cx="626075" cy="2865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7" idx="5"/>
            <a:endCxn id="8" idx="1"/>
          </p:cNvCxnSpPr>
          <p:nvPr/>
        </p:nvCxnSpPr>
        <p:spPr>
          <a:xfrm>
            <a:off x="2608505" y="1230461"/>
            <a:ext cx="582347" cy="668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4" idx="4"/>
            <a:endCxn id="8" idx="0"/>
          </p:cNvCxnSpPr>
          <p:nvPr/>
        </p:nvCxnSpPr>
        <p:spPr>
          <a:xfrm flipH="1">
            <a:off x="3618572" y="1125727"/>
            <a:ext cx="15188" cy="595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57" idx="6"/>
            <a:endCxn id="8" idx="1"/>
          </p:cNvCxnSpPr>
          <p:nvPr/>
        </p:nvCxnSpPr>
        <p:spPr>
          <a:xfrm>
            <a:off x="1994595" y="1891850"/>
            <a:ext cx="1196256" cy="6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57" idx="5"/>
            <a:endCxn id="9" idx="1"/>
          </p:cNvCxnSpPr>
          <p:nvPr/>
        </p:nvCxnSpPr>
        <p:spPr>
          <a:xfrm>
            <a:off x="1912939" y="2088986"/>
            <a:ext cx="1908959" cy="15288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3929759" y="1792210"/>
            <a:ext cx="199281" cy="199281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0" name="Oval 189"/>
          <p:cNvSpPr/>
          <p:nvPr/>
        </p:nvSpPr>
        <p:spPr>
          <a:xfrm>
            <a:off x="5783088" y="3784812"/>
            <a:ext cx="199281" cy="199281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2" name="Rectangle 211"/>
          <p:cNvSpPr/>
          <p:nvPr/>
        </p:nvSpPr>
        <p:spPr>
          <a:xfrm>
            <a:off x="11371337" y="-80981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65" name="Group 64"/>
          <p:cNvGrpSpPr/>
          <p:nvPr/>
        </p:nvGrpSpPr>
        <p:grpSpPr>
          <a:xfrm rot="20592966">
            <a:off x="6653938" y="2073817"/>
            <a:ext cx="1558278" cy="1491034"/>
            <a:chOff x="6911725" y="2718706"/>
            <a:chExt cx="1558278" cy="1491034"/>
          </a:xfrm>
        </p:grpSpPr>
        <p:sp>
          <p:nvSpPr>
            <p:cNvPr id="70" name="Oval 69"/>
            <p:cNvSpPr/>
            <p:nvPr/>
          </p:nvSpPr>
          <p:spPr>
            <a:xfrm>
              <a:off x="6911725" y="2718706"/>
              <a:ext cx="557584" cy="5575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957924" y="3652156"/>
              <a:ext cx="557584" cy="5575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7912419" y="3259578"/>
              <a:ext cx="557584" cy="5575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4" idx="0"/>
              <a:endCxn id="70" idx="4"/>
            </p:cNvCxnSpPr>
            <p:nvPr/>
          </p:nvCxnSpPr>
          <p:spPr>
            <a:xfrm flipH="1" flipV="1">
              <a:off x="7190517" y="3276290"/>
              <a:ext cx="46199" cy="375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0" idx="6"/>
              <a:endCxn id="75" idx="1"/>
            </p:cNvCxnSpPr>
            <p:nvPr/>
          </p:nvCxnSpPr>
          <p:spPr>
            <a:xfrm>
              <a:off x="7469309" y="2997498"/>
              <a:ext cx="524766" cy="343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/>
          <p:cNvSpPr/>
          <p:nvPr/>
        </p:nvSpPr>
        <p:spPr>
          <a:xfrm>
            <a:off x="4534959" y="2862359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header.php</a:t>
            </a:r>
            <a:endParaRPr lang="en-US" sz="800" dirty="0"/>
          </a:p>
        </p:txBody>
      </p:sp>
      <p:sp>
        <p:nvSpPr>
          <p:cNvPr id="99" name="Oval 98"/>
          <p:cNvSpPr/>
          <p:nvPr/>
        </p:nvSpPr>
        <p:spPr>
          <a:xfrm>
            <a:off x="7006664" y="727529"/>
            <a:ext cx="320057" cy="32005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6720158" y="4906906"/>
            <a:ext cx="360316" cy="36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36429" y="1093085"/>
            <a:ext cx="320057" cy="32005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239319" y="661931"/>
            <a:ext cx="320057" cy="32005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61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Map -&gt; vis.js</a:t>
            </a:r>
          </a:p>
          <a:p>
            <a:r>
              <a:rPr lang="en-US" dirty="0"/>
              <a:t>Error list -&gt; Advanced News Ticker</a:t>
            </a:r>
          </a:p>
          <a:p>
            <a:r>
              <a:rPr lang="en-US" dirty="0"/>
              <a:t>GUI window -&gt; Electron application</a:t>
            </a:r>
          </a:p>
        </p:txBody>
      </p:sp>
    </p:spTree>
    <p:extLst>
      <p:ext uri="{BB962C8B-B14F-4D97-AF65-F5344CB8AC3E}">
        <p14:creationId xmlns:p14="http://schemas.microsoft.com/office/powerpoint/2010/main" val="1057375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336" y="2742440"/>
            <a:ext cx="5306073" cy="38653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 of file nodes and links collected by the parser</a:t>
            </a:r>
          </a:p>
          <a:p>
            <a:r>
              <a:rPr lang="en-US" dirty="0"/>
              <a:t>Nodes in data layer contain info on all the files in the project, as well as error data detected by parser</a:t>
            </a:r>
          </a:p>
          <a:p>
            <a:r>
              <a:rPr lang="en-US" dirty="0"/>
              <a:t>Data is passed between 3 main processes:</a:t>
            </a:r>
          </a:p>
          <a:p>
            <a:pPr lvl="1"/>
            <a:r>
              <a:rPr lang="en-US" dirty="0"/>
              <a:t>Data Structure</a:t>
            </a:r>
          </a:p>
          <a:p>
            <a:pPr lvl="1"/>
            <a:r>
              <a:rPr lang="en-US" dirty="0" err="1"/>
              <a:t>Serializer</a:t>
            </a:r>
            <a:endParaRPr lang="en-US" dirty="0"/>
          </a:p>
          <a:p>
            <a:pPr lvl="1"/>
            <a:r>
              <a:rPr lang="en-US" dirty="0"/>
              <a:t>Data Storage</a:t>
            </a:r>
          </a:p>
          <a:p>
            <a:r>
              <a:rPr lang="en-US" dirty="0"/>
              <a:t>Node and error info stored in a file is used by the 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7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IFT 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1" y="1825625"/>
            <a:ext cx="6060744" cy="4351338"/>
          </a:xfrm>
        </p:spPr>
        <p:txBody>
          <a:bodyPr/>
          <a:lstStyle/>
          <a:p>
            <a:endParaRPr lang="en-US" dirty="0"/>
          </a:p>
          <a:p>
            <a:r>
              <a:rPr lang="en-US"/>
              <a:t>Information </a:t>
            </a:r>
            <a:r>
              <a:rPr lang="en-US" dirty="0"/>
              <a:t>Foraging Theory is </a:t>
            </a:r>
            <a:r>
              <a:rPr lang="en-US"/>
              <a:t>the concept </a:t>
            </a:r>
            <a:r>
              <a:rPr lang="en-US" dirty="0"/>
              <a:t>that our project revolves around.</a:t>
            </a:r>
          </a:p>
          <a:p>
            <a:endParaRPr lang="en-US" dirty="0"/>
          </a:p>
          <a:p>
            <a:r>
              <a:rPr lang="en-US"/>
              <a:t>Information </a:t>
            </a:r>
            <a:r>
              <a:rPr lang="en-US" dirty="0"/>
              <a:t>foraging theory turns information into topologies.</a:t>
            </a:r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404" y="1164891"/>
            <a:ext cx="5508760" cy="419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71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data flow:</a:t>
            </a:r>
          </a:p>
          <a:p>
            <a:pPr lvl="1"/>
            <a:r>
              <a:rPr lang="en-US" dirty="0"/>
              <a:t>User Files-&gt;Parser-&gt;Data Structure-&gt;</a:t>
            </a:r>
            <a:r>
              <a:rPr lang="en-US" dirty="0" err="1"/>
              <a:t>Serializer</a:t>
            </a:r>
            <a:r>
              <a:rPr lang="en-US" dirty="0"/>
              <a:t>-&gt;Data Storage-&gt;UI</a:t>
            </a:r>
          </a:p>
          <a:p>
            <a:r>
              <a:rPr lang="en-US" dirty="0"/>
              <a:t>Parser outputs JavaScript objects (node dictionary) to data structure</a:t>
            </a:r>
          </a:p>
          <a:p>
            <a:r>
              <a:rPr lang="en-US" dirty="0"/>
              <a:t>Data structure serialized into JSON file using </a:t>
            </a:r>
            <a:r>
              <a:rPr lang="en-US" dirty="0" err="1"/>
              <a:t>JSON.stringify</a:t>
            </a:r>
            <a:r>
              <a:rPr lang="en-US" dirty="0"/>
              <a:t>() function built into JavaScript language</a:t>
            </a:r>
          </a:p>
          <a:p>
            <a:r>
              <a:rPr lang="en-US" dirty="0"/>
              <a:t>Parsing and serialization triggered by file save</a:t>
            </a:r>
          </a:p>
          <a:p>
            <a:r>
              <a:rPr lang="en-US" dirty="0"/>
              <a:t>Deep object compare between updated data structure and JSON file to indicate to UI which files were updated</a:t>
            </a:r>
          </a:p>
        </p:txBody>
      </p:sp>
    </p:spTree>
    <p:extLst>
      <p:ext uri="{BB962C8B-B14F-4D97-AF65-F5344CB8AC3E}">
        <p14:creationId xmlns:p14="http://schemas.microsoft.com/office/powerpoint/2010/main" val="2768518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Term in Review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80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1218"/>
            <a:ext cx="10348546" cy="2628904"/>
          </a:xfrm>
        </p:spPr>
        <p:txBody>
          <a:bodyPr/>
          <a:lstStyle/>
          <a:p>
            <a:r>
              <a:rPr lang="en-US" dirty="0"/>
              <a:t>Aug-Became aware of a research opportunity for Prof. </a:t>
            </a:r>
            <a:r>
              <a:rPr lang="en-US" dirty="0" err="1"/>
              <a:t>Scaffidi</a:t>
            </a:r>
            <a:endParaRPr lang="en-US" dirty="0"/>
          </a:p>
          <a:p>
            <a:r>
              <a:rPr lang="en-US" dirty="0"/>
              <a:t>Aug-Wrote proposals for capstone project based on IFT</a:t>
            </a:r>
          </a:p>
          <a:p>
            <a:r>
              <a:rPr lang="en-US" dirty="0"/>
              <a:t>Aug-Agreed to create developer tool to increase efficiency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254" y="2086340"/>
            <a:ext cx="10181492" cy="1149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1005254" y="2660954"/>
            <a:ext cx="101814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60370" y="2086340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1633" y="2086339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89029" y="1757357"/>
            <a:ext cx="2699240" cy="336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January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61889" y="1757357"/>
            <a:ext cx="2699240" cy="336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February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61130" y="1765045"/>
            <a:ext cx="2699240" cy="3366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March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0858" y="1749665"/>
            <a:ext cx="2088169" cy="35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December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58013" y="2481989"/>
            <a:ext cx="3496402" cy="357926"/>
          </a:xfrm>
          <a:prstGeom prst="rect">
            <a:avLst/>
          </a:prstGeom>
          <a:solidFill>
            <a:srgbClr val="44EC48">
              <a:alpha val="50196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204439" y="3634327"/>
            <a:ext cx="4955931" cy="262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40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1218"/>
            <a:ext cx="10348546" cy="2628904"/>
          </a:xfrm>
        </p:spPr>
        <p:txBody>
          <a:bodyPr/>
          <a:lstStyle/>
          <a:p>
            <a:r>
              <a:rPr lang="en-US" dirty="0"/>
              <a:t>Week 0,1-Class introductions and team assignments</a:t>
            </a:r>
          </a:p>
          <a:p>
            <a:r>
              <a:rPr lang="en-US" dirty="0"/>
              <a:t>Week 2-Wrote abstract for Problem Statement</a:t>
            </a:r>
          </a:p>
          <a:p>
            <a:r>
              <a:rPr lang="en-US" dirty="0"/>
              <a:t>Week 3-Created Problem Statement, began to discuss functionality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254" y="2086340"/>
            <a:ext cx="10181492" cy="1149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1005254" y="2660954"/>
            <a:ext cx="101814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60370" y="2086340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1633" y="2086339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6204439" y="3634327"/>
            <a:ext cx="4955931" cy="262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65406" y="2481989"/>
            <a:ext cx="1879356" cy="357926"/>
          </a:xfrm>
          <a:prstGeom prst="rect">
            <a:avLst/>
          </a:prstGeom>
          <a:solidFill>
            <a:srgbClr val="44EC48">
              <a:alpha val="50196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38200" y="298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Timeline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89029" y="1757357"/>
            <a:ext cx="2699240" cy="336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January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61889" y="1757357"/>
            <a:ext cx="2699240" cy="336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February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461130" y="1765045"/>
            <a:ext cx="2699240" cy="3366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March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00858" y="1749665"/>
            <a:ext cx="2088169" cy="35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December</a:t>
            </a:r>
          </a:p>
        </p:txBody>
      </p:sp>
    </p:spTree>
    <p:extLst>
      <p:ext uri="{BB962C8B-B14F-4D97-AF65-F5344CB8AC3E}">
        <p14:creationId xmlns:p14="http://schemas.microsoft.com/office/powerpoint/2010/main" val="3458429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1218"/>
            <a:ext cx="10348546" cy="26289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Week 4-Cramer and Sam began to create “Hello World” program for VS Code</a:t>
            </a:r>
          </a:p>
          <a:p>
            <a:r>
              <a:rPr lang="en-US" dirty="0"/>
              <a:t>Week 5-Revised Problem Statement for resubmission</a:t>
            </a:r>
          </a:p>
          <a:p>
            <a:r>
              <a:rPr lang="en-US" dirty="0"/>
              <a:t>Week 5-Worked on and began Requirements Document</a:t>
            </a:r>
          </a:p>
          <a:p>
            <a:r>
              <a:rPr lang="en-US" dirty="0"/>
              <a:t>Week 6-Completed Requirements Document, solidified ideas behind project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254" y="2086340"/>
            <a:ext cx="10181492" cy="1149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1005254" y="2660954"/>
            <a:ext cx="101814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60370" y="2086340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1633" y="2086339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44762" y="2481989"/>
            <a:ext cx="2353550" cy="357926"/>
          </a:xfrm>
          <a:prstGeom prst="rect">
            <a:avLst/>
          </a:prstGeom>
          <a:solidFill>
            <a:srgbClr val="44EC48">
              <a:alpha val="50196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89029" y="1757357"/>
            <a:ext cx="2699240" cy="336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January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61889" y="1757357"/>
            <a:ext cx="2699240" cy="336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February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461130" y="1765045"/>
            <a:ext cx="2699240" cy="3366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March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00858" y="1749665"/>
            <a:ext cx="2088169" cy="35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December</a:t>
            </a:r>
          </a:p>
        </p:txBody>
      </p:sp>
    </p:spTree>
    <p:extLst>
      <p:ext uri="{BB962C8B-B14F-4D97-AF65-F5344CB8AC3E}">
        <p14:creationId xmlns:p14="http://schemas.microsoft.com/office/powerpoint/2010/main" val="1894577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1218"/>
            <a:ext cx="10515600" cy="2628904"/>
          </a:xfrm>
        </p:spPr>
        <p:txBody>
          <a:bodyPr/>
          <a:lstStyle/>
          <a:p>
            <a:r>
              <a:rPr lang="en-US" dirty="0"/>
              <a:t>Week 7-Nailed down design of UI for prototype presented to client</a:t>
            </a:r>
          </a:p>
          <a:p>
            <a:r>
              <a:rPr lang="en-US" dirty="0"/>
              <a:t>Week 8-Technology Review completed, designed data structure</a:t>
            </a:r>
          </a:p>
          <a:p>
            <a:r>
              <a:rPr lang="en-US" dirty="0"/>
              <a:t>Week 9-Sam built prototype HTML parser, Eric built initial </a:t>
            </a:r>
            <a:r>
              <a:rPr lang="en-US" dirty="0" err="1"/>
              <a:t>FileMap</a:t>
            </a:r>
            <a:r>
              <a:rPr lang="en-US" dirty="0"/>
              <a:t> UI</a:t>
            </a:r>
          </a:p>
          <a:p>
            <a:r>
              <a:rPr lang="en-US" dirty="0"/>
              <a:t>Week 10-Design Document completed, Sam improved parser</a:t>
            </a:r>
          </a:p>
          <a:p>
            <a:r>
              <a:rPr lang="en-US" dirty="0"/>
              <a:t>Week 11-Created this Progress Report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254" y="2086340"/>
            <a:ext cx="10181492" cy="1149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1005254" y="2660954"/>
            <a:ext cx="101814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60370" y="2086340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1633" y="2086339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021337" y="2481989"/>
            <a:ext cx="2112657" cy="357926"/>
          </a:xfrm>
          <a:prstGeom prst="rect">
            <a:avLst/>
          </a:prstGeom>
          <a:solidFill>
            <a:srgbClr val="44EC48">
              <a:alpha val="50196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89029" y="1757357"/>
            <a:ext cx="2699240" cy="336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January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61889" y="1757357"/>
            <a:ext cx="2699240" cy="336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February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461130" y="1765045"/>
            <a:ext cx="2699240" cy="3366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March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00858" y="1749665"/>
            <a:ext cx="2088169" cy="35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December</a:t>
            </a:r>
          </a:p>
        </p:txBody>
      </p:sp>
    </p:spTree>
    <p:extLst>
      <p:ext uri="{BB962C8B-B14F-4D97-AF65-F5344CB8AC3E}">
        <p14:creationId xmlns:p14="http://schemas.microsoft.com/office/powerpoint/2010/main" val="1030721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Performance: Positives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</a:t>
            </a:r>
            <a:r>
              <a:rPr lang="en-US"/>
              <a:t> communication between team members</a:t>
            </a:r>
            <a:endParaRPr lang="en-US" dirty="0"/>
          </a:p>
          <a:p>
            <a:r>
              <a:rPr lang="en-US" dirty="0"/>
              <a:t>The</a:t>
            </a:r>
            <a:r>
              <a:rPr lang="en-US"/>
              <a:t> team makes time to get together to work</a:t>
            </a:r>
            <a:endParaRPr lang="en-US" dirty="0"/>
          </a:p>
          <a:p>
            <a:r>
              <a:rPr lang="en-US" dirty="0"/>
              <a:t>Everyone</a:t>
            </a:r>
            <a:r>
              <a:rPr lang="en-US"/>
              <a:t> has a good attitude</a:t>
            </a:r>
          </a:p>
        </p:txBody>
      </p:sp>
    </p:spTree>
    <p:extLst>
      <p:ext uri="{BB962C8B-B14F-4D97-AF65-F5344CB8AC3E}">
        <p14:creationId xmlns:p14="http://schemas.microsoft.com/office/powerpoint/2010/main" val="918888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Team Performance: What needs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Ensuring</a:t>
            </a:r>
            <a:r>
              <a:rPr lang="en-US"/>
              <a:t> 100% clarity with client communication</a:t>
            </a:r>
            <a:endParaRPr lang="en-US" dirty="0"/>
          </a:p>
          <a:p>
            <a:r>
              <a:rPr lang="en-US"/>
              <a:t>Planning ahead</a:t>
            </a:r>
            <a:endParaRPr lang="en-US" dirty="0"/>
          </a:p>
          <a:p>
            <a:r>
              <a:rPr lang="en-US"/>
              <a:t>Lack of a team leader</a:t>
            </a:r>
          </a:p>
        </p:txBody>
      </p:sp>
    </p:spTree>
    <p:extLst>
      <p:ext uri="{BB962C8B-B14F-4D97-AF65-F5344CB8AC3E}">
        <p14:creationId xmlns:p14="http://schemas.microsoft.com/office/powerpoint/2010/main" val="1422354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Changes to be made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</a:t>
            </a:r>
            <a:r>
              <a:rPr lang="en-US"/>
              <a:t> a team leader responsible for:</a:t>
            </a:r>
            <a:endParaRPr lang="en-US" dirty="0"/>
          </a:p>
          <a:p>
            <a:pPr lvl="1"/>
            <a:r>
              <a:rPr lang="en-US"/>
              <a:t>double checking client communications</a:t>
            </a:r>
            <a:endParaRPr lang="en-US" dirty="0"/>
          </a:p>
          <a:p>
            <a:pPr lvl="1"/>
            <a:r>
              <a:rPr lang="en-US"/>
              <a:t>Planning/scheduling tasks for the team/ work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88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0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/>
              <a:t>Organize Code bases. </a:t>
            </a:r>
            <a:endParaRPr lang="en-US" dirty="0"/>
          </a:p>
          <a:p>
            <a:endParaRPr lang="en-US" dirty="0"/>
          </a:p>
          <a:p>
            <a:r>
              <a:rPr lang="en-US"/>
              <a:t>With </a:t>
            </a:r>
            <a:r>
              <a:rPr lang="en-US" dirty="0"/>
              <a:t>IFT in mind Postal was born.</a:t>
            </a:r>
          </a:p>
          <a:p>
            <a:endParaRPr lang="en-US" dirty="0"/>
          </a:p>
          <a:p>
            <a:r>
              <a:rPr lang="en-US"/>
              <a:t>Scaled </a:t>
            </a:r>
            <a:r>
              <a:rPr lang="en-US" dirty="0"/>
              <a:t>back scope to HTML and CSS and possible expandability</a:t>
            </a:r>
            <a:r>
              <a:rPr lang="en-US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23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/>
              <a:t>Spring Term Objectives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Finalize product</a:t>
            </a:r>
          </a:p>
          <a:p>
            <a:pPr lvl="1"/>
            <a:r>
              <a:rPr lang="en-US" dirty="0"/>
              <a:t>Finish up anything that didn’t get finished in previous terms</a:t>
            </a:r>
          </a:p>
          <a:p>
            <a:r>
              <a:rPr lang="en-US" dirty="0"/>
              <a:t>User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7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details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3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  <a:r>
              <a:rPr lang="en-US"/>
              <a:t> Choose VSCode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/>
              <a:t>Options:</a:t>
            </a:r>
            <a:endParaRPr lang="en-US" dirty="0"/>
          </a:p>
          <a:p>
            <a:pPr lvl="1"/>
            <a:r>
              <a:rPr lang="en-US"/>
              <a:t> Atom</a:t>
            </a:r>
            <a:endParaRPr lang="en-US" dirty="0"/>
          </a:p>
          <a:p>
            <a:pPr lvl="1"/>
            <a:r>
              <a:rPr lang="en-US"/>
              <a:t>Brackets</a:t>
            </a:r>
            <a:endParaRPr lang="en-US" dirty="0"/>
          </a:p>
          <a:p>
            <a:pPr lvl="1"/>
            <a:r>
              <a:rPr lang="en-US"/>
              <a:t>VSCode</a:t>
            </a:r>
            <a:endParaRPr lang="en-US" dirty="0"/>
          </a:p>
          <a:p>
            <a:r>
              <a:rPr lang="en-US"/>
              <a:t>Languages</a:t>
            </a:r>
            <a:endParaRPr lang="en-US" dirty="0"/>
          </a:p>
          <a:p>
            <a:r>
              <a:rPr lang="en-US"/>
              <a:t>Marketplace</a:t>
            </a:r>
            <a:r>
              <a:rPr lang="en-US" dirty="0"/>
              <a:t> </a:t>
            </a:r>
            <a:r>
              <a:rPr lang="en-US"/>
              <a:t>Availability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5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64791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Major Parts of the Extension:</a:t>
            </a:r>
          </a:p>
          <a:p>
            <a:pPr lvl="1"/>
            <a:r>
              <a:rPr lang="en-US" dirty="0"/>
              <a:t>IDE</a:t>
            </a:r>
          </a:p>
          <a:p>
            <a:pPr lvl="1"/>
            <a:r>
              <a:rPr lang="en-US" dirty="0"/>
              <a:t>Parser</a:t>
            </a:r>
          </a:p>
          <a:p>
            <a:pPr lvl="1"/>
            <a:r>
              <a:rPr lang="en-US" dirty="0"/>
              <a:t>Data Structure</a:t>
            </a:r>
          </a:p>
          <a:p>
            <a:pPr lvl="1"/>
            <a:r>
              <a:rPr lang="en-US" dirty="0"/>
              <a:t>Graphical User Interface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58929" y="1782872"/>
            <a:ext cx="3080825" cy="88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50712" y="2042926"/>
            <a:ext cx="209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Visual Studio Code </a:t>
            </a:r>
          </a:p>
        </p:txBody>
      </p:sp>
      <p:sp>
        <p:nvSpPr>
          <p:cNvPr id="8" name="Rectangle 7"/>
          <p:cNvSpPr/>
          <p:nvPr/>
        </p:nvSpPr>
        <p:spPr>
          <a:xfrm>
            <a:off x="8074856" y="3069101"/>
            <a:ext cx="2658794" cy="88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74856" y="4197826"/>
            <a:ext cx="2658794" cy="88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25987" y="3329155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37580" y="4457880"/>
            <a:ext cx="154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Structure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81889" y="5326551"/>
            <a:ext cx="2658794" cy="88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155962" y="5586605"/>
            <a:ext cx="244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Graphical User Interface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776510" y="2672312"/>
            <a:ext cx="0" cy="841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32429" y="2672312"/>
            <a:ext cx="5381" cy="1970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71131" y="2672312"/>
            <a:ext cx="0" cy="3098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8" idx="1"/>
          </p:cNvCxnSpPr>
          <p:nvPr/>
        </p:nvCxnSpPr>
        <p:spPr>
          <a:xfrm>
            <a:off x="7776510" y="3513821"/>
            <a:ext cx="2983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637810" y="4642546"/>
            <a:ext cx="4440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2" idx="1"/>
          </p:cNvCxnSpPr>
          <p:nvPr/>
        </p:nvCxnSpPr>
        <p:spPr>
          <a:xfrm>
            <a:off x="7471131" y="5771271"/>
            <a:ext cx="6107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26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IDE: Visual Studio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dirty="0"/>
              <a:t>Extension will work with </a:t>
            </a:r>
            <a:r>
              <a:rPr lang="en-US" dirty="0" err="1"/>
              <a:t>VSCode</a:t>
            </a:r>
            <a:r>
              <a:rPr lang="en-US" dirty="0"/>
              <a:t> using Event Handlers</a:t>
            </a:r>
          </a:p>
          <a:p>
            <a:endParaRPr lang="en-US" dirty="0"/>
          </a:p>
          <a:p>
            <a:r>
              <a:rPr lang="en-US" dirty="0"/>
              <a:t>The main event handlers:</a:t>
            </a:r>
          </a:p>
          <a:p>
            <a:pPr lvl="1"/>
            <a:r>
              <a:rPr lang="en-US" dirty="0"/>
              <a:t>Parsing</a:t>
            </a:r>
            <a:r>
              <a:rPr lang="en-US"/>
              <a:t>:</a:t>
            </a:r>
            <a:endParaRPr lang="en-US" dirty="0"/>
          </a:p>
          <a:p>
            <a:pPr lvl="2"/>
            <a:r>
              <a:rPr lang="en-US"/>
              <a:t>On Start</a:t>
            </a:r>
            <a:r>
              <a:rPr lang="en-US" dirty="0"/>
              <a:t>	</a:t>
            </a:r>
          </a:p>
          <a:p>
            <a:pPr lvl="2"/>
            <a:r>
              <a:rPr lang="en-US" dirty="0"/>
              <a:t>On Save</a:t>
            </a:r>
          </a:p>
          <a:p>
            <a:pPr lvl="2"/>
            <a:r>
              <a:rPr lang="en-US"/>
              <a:t>On Close</a:t>
            </a:r>
            <a:endParaRPr lang="en-US" dirty="0"/>
          </a:p>
          <a:p>
            <a:pPr lvl="1"/>
            <a:r>
              <a:rPr lang="en-US"/>
              <a:t>Open </a:t>
            </a:r>
            <a:r>
              <a:rPr lang="en-US" dirty="0"/>
              <a:t>GUI:</a:t>
            </a:r>
          </a:p>
          <a:p>
            <a:pPr lvl="2"/>
            <a:r>
              <a:rPr lang="en-US"/>
              <a:t>On </a:t>
            </a:r>
            <a:r>
              <a:rPr lang="en-US" dirty="0"/>
              <a:t>Activate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7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Gathering</a:t>
            </a:r>
            <a:r>
              <a:rPr lang="en-US"/>
              <a:t> files in current project (file parser)</a:t>
            </a:r>
            <a:endParaRPr lang="en-US" dirty="0"/>
          </a:p>
          <a:p>
            <a:r>
              <a:rPr lang="en-US"/>
              <a:t>Basic HTML </a:t>
            </a:r>
            <a:r>
              <a:rPr lang="en-US" dirty="0"/>
              <a:t>parser</a:t>
            </a:r>
          </a:p>
          <a:p>
            <a:r>
              <a:rPr lang="en-US" dirty="0"/>
              <a:t>Fleshed</a:t>
            </a:r>
            <a:r>
              <a:rPr lang="en-US"/>
              <a:t> out parsers to come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7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parser will be run every time the user saves a file</a:t>
            </a:r>
          </a:p>
          <a:p>
            <a:r>
              <a:rPr lang="en-US" dirty="0"/>
              <a:t>It will only parse the files that have changed</a:t>
            </a:r>
          </a:p>
          <a:p>
            <a:pPr lvl="1"/>
            <a:r>
              <a:rPr lang="en-US" dirty="0"/>
              <a:t>The parser will be called using a callback in the </a:t>
            </a:r>
            <a:r>
              <a:rPr lang="en-US" dirty="0" err="1"/>
              <a:t>VSCode</a:t>
            </a:r>
            <a:r>
              <a:rPr lang="en-US" dirty="0"/>
              <a:t> IDE</a:t>
            </a:r>
          </a:p>
          <a:p>
            <a:r>
              <a:rPr lang="en-US" dirty="0"/>
              <a:t>The parser will alert the data layer that it has new data </a:t>
            </a:r>
            <a:r>
              <a:rPr lang="en-US"/>
              <a:t>to update the </a:t>
            </a:r>
            <a:r>
              <a:rPr lang="en-US" dirty="0"/>
              <a:t>data structure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3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1303</Words>
  <Application>Microsoft Office PowerPoint</Application>
  <PresentationFormat>Widescreen</PresentationFormat>
  <Paragraphs>223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1_Office Theme</vt:lpstr>
      <vt:lpstr>Postal</vt:lpstr>
      <vt:lpstr>IFT Introduction</vt:lpstr>
      <vt:lpstr>Postal</vt:lpstr>
      <vt:lpstr>Design details</vt:lpstr>
      <vt:lpstr>Why Choose VSCode</vt:lpstr>
      <vt:lpstr>Major Components</vt:lpstr>
      <vt:lpstr>IDE: Visual Studio Code </vt:lpstr>
      <vt:lpstr>Parsers</vt:lpstr>
      <vt:lpstr>Parsers</vt:lpstr>
      <vt:lpstr>Parsers</vt:lpstr>
      <vt:lpstr>Parsers</vt:lpstr>
      <vt:lpstr>User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GUI Implementation Details</vt:lpstr>
      <vt:lpstr>Data Layer</vt:lpstr>
      <vt:lpstr>Data Layer</vt:lpstr>
      <vt:lpstr>Term in Review</vt:lpstr>
      <vt:lpstr>Timeline</vt:lpstr>
      <vt:lpstr>Timeline</vt:lpstr>
      <vt:lpstr>Timeline</vt:lpstr>
      <vt:lpstr>Timeline</vt:lpstr>
      <vt:lpstr>Team Performance: Positives</vt:lpstr>
      <vt:lpstr>Team Performance: What needs improvement</vt:lpstr>
      <vt:lpstr>Changes to be made</vt:lpstr>
      <vt:lpstr>Future Plans</vt:lpstr>
      <vt:lpstr>Spring Term Objectives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Postal</dc:title>
  <dc:subject/>
  <dc:creator>Eric</dc:creator>
  <cp:keywords/>
  <dc:description/>
  <cp:lastModifiedBy>Schneider, Zachary Benjamin</cp:lastModifiedBy>
  <cp:revision>49</cp:revision>
  <dcterms:created xsi:type="dcterms:W3CDTF">2016-12-06T22:55:03Z</dcterms:created>
  <dcterms:modified xsi:type="dcterms:W3CDTF">2017-02-21T06:59:04Z</dcterms:modified>
  <cp:category/>
</cp:coreProperties>
</file>