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
      <p:font typeface="EB Garamond"/>
      <p:regular r:id="rId22"/>
      <p:bold r:id="rId23"/>
      <p:italic r:id="rId24"/>
      <p:boldItalic r:id="rId25"/>
    </p:embeddedFont>
    <p:embeddedFont>
      <p:font typeface="Spectral"/>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EBGaramond-regular.fntdata"/><Relationship Id="rId21" Type="http://schemas.openxmlformats.org/officeDocument/2006/relationships/font" Target="fonts/MavenPro-bold.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regular.fntdata"/><Relationship Id="rId25" Type="http://schemas.openxmlformats.org/officeDocument/2006/relationships/font" Target="fonts/EBGaramond-boldItalic.fntdata"/><Relationship Id="rId28" Type="http://schemas.openxmlformats.org/officeDocument/2006/relationships/font" Target="fonts/Spectral-italic.fntdata"/><Relationship Id="rId27" Type="http://schemas.openxmlformats.org/officeDocument/2006/relationships/font" Target="fonts/Spectra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21200" y="1613825"/>
            <a:ext cx="7091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434343"/>
                </a:solidFill>
                <a:highlight>
                  <a:schemeClr val="accent3"/>
                </a:highlight>
                <a:latin typeface="Spectral"/>
                <a:ea typeface="Spectral"/>
                <a:cs typeface="Spectral"/>
                <a:sym typeface="Spectral"/>
              </a:rPr>
              <a:t>Emerging Technologies </a:t>
            </a:r>
            <a:endParaRPr b="1">
              <a:solidFill>
                <a:srgbClr val="434343"/>
              </a:solidFill>
              <a:highlight>
                <a:schemeClr val="accent3"/>
              </a:highlight>
              <a:latin typeface="Spectral"/>
              <a:ea typeface="Spectral"/>
              <a:cs typeface="Spectral"/>
              <a:sym typeface="Spectral"/>
            </a:endParaRPr>
          </a:p>
        </p:txBody>
      </p:sp>
      <p:sp>
        <p:nvSpPr>
          <p:cNvPr id="278" name="Google Shape;278;p13"/>
          <p:cNvSpPr txBox="1"/>
          <p:nvPr>
            <p:ph idx="1" type="subTitle"/>
          </p:nvPr>
        </p:nvSpPr>
        <p:spPr>
          <a:xfrm>
            <a:off x="742850" y="3193500"/>
            <a:ext cx="4336800" cy="10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400"/>
              <a:t>Revolutionizing Tomorrow</a:t>
            </a:r>
            <a:endParaRPr b="1"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334" name="Google Shape;334;p22"/>
          <p:cNvSpPr txBox="1"/>
          <p:nvPr>
            <p:ph idx="1" type="body"/>
          </p:nvPr>
        </p:nvSpPr>
        <p:spPr>
          <a:xfrm>
            <a:off x="1303800" y="2309675"/>
            <a:ext cx="1971000" cy="199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r>
              <a:rPr b="1" i="1" lang="en" sz="1700"/>
              <a:t>Email; Adesina oluwagbenga@yahoo.com</a:t>
            </a:r>
            <a:endParaRPr b="1" i="1" sz="1700"/>
          </a:p>
          <a:p>
            <a:pPr indent="0" lvl="0" marL="0" rtl="0" algn="l">
              <a:spcBef>
                <a:spcPts val="0"/>
              </a:spcBef>
              <a:spcAft>
                <a:spcPts val="0"/>
              </a:spcAft>
              <a:buNone/>
            </a:pPr>
            <a:r>
              <a:rPr b="1" i="1" lang="en" sz="1700"/>
              <a:t>Link;https://agiletechscom.wordpress.com</a:t>
            </a:r>
            <a:endParaRPr b="1" i="1" sz="1700"/>
          </a:p>
        </p:txBody>
      </p:sp>
      <p:pic>
        <p:nvPicPr>
          <p:cNvPr id="335" name="Google Shape;335;p22"/>
          <p:cNvPicPr preferRelativeResize="0"/>
          <p:nvPr/>
        </p:nvPicPr>
        <p:blipFill rotWithShape="1">
          <a:blip r:embed="rId3">
            <a:alphaModFix/>
          </a:blip>
          <a:srcRect b="0" l="18002" r="18002" t="0"/>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59500" y="873050"/>
            <a:ext cx="8081100" cy="307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aseline="-25000" i="1" lang="en" sz="4500">
                <a:solidFill>
                  <a:schemeClr val="dk2"/>
                </a:solidFill>
                <a:latin typeface="Times New Roman"/>
                <a:ea typeface="Times New Roman"/>
                <a:cs typeface="Times New Roman"/>
                <a:sym typeface="Times New Roman"/>
              </a:rPr>
              <a:t>Digital technologies and sustainable economic growth.</a:t>
            </a:r>
            <a:endParaRPr baseline="-25000" i="1" sz="45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056756" y="639573"/>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289" name="Google Shape;289;p15"/>
          <p:cNvSpPr txBox="1"/>
          <p:nvPr>
            <p:ph idx="1" type="body"/>
          </p:nvPr>
        </p:nvSpPr>
        <p:spPr>
          <a:xfrm>
            <a:off x="543742" y="1317234"/>
            <a:ext cx="7030500" cy="353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21st century, the rapid advancement of digital technologies has revolutionized the global economic landscape, presenting both challenges and opportunities. The relationship between digital technologies and sustainable economic growth is a multifaceted and dynamic one, influencing various sectors and aspects of our lives.</a:t>
            </a:r>
            <a:endParaRPr/>
          </a:p>
          <a:p>
            <a:pPr indent="0" lvl="0" marL="0" rtl="0" algn="l">
              <a:spcBef>
                <a:spcPts val="1200"/>
              </a:spcBef>
              <a:spcAft>
                <a:spcPts val="0"/>
              </a:spcAft>
              <a:buNone/>
            </a:pPr>
            <a:r>
              <a:rPr lang="en"/>
              <a:t>The relationship between digital technologies and sustainable economic growth can be traced back to the early days of the internet and the emergence of information and communication technologies (ICTs). The emergence of digital technologies paved the way for a new era of economic growth, as businesses began to adopt these technologies to improve efficiency, productivity, and innovation. Areas like agriculture, Banking and finance, governance, industry, education all saw a new dimension to businesses with digital technology.</a:t>
            </a:r>
            <a:endParaRPr/>
          </a:p>
          <a:p>
            <a:pPr indent="0" lvl="0" marL="0" rtl="0" algn="l">
              <a:spcBef>
                <a:spcPts val="1200"/>
              </a:spcBef>
              <a:spcAft>
                <a:spcPts val="1200"/>
              </a:spcAft>
              <a:buNone/>
            </a:pPr>
            <a:r>
              <a:rPr lang="en"/>
              <a:t>However the connection between digital technologies and sustainable economic growth is symbiotic, examining how technological innovations contribute to environmental, social, and economic sustainability.</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Technologies as Catalysts for Innovation:</a:t>
            </a:r>
            <a:endParaRPr/>
          </a:p>
        </p:txBody>
      </p:sp>
      <p:sp>
        <p:nvSpPr>
          <p:cNvPr id="295" name="Google Shape;295;p16"/>
          <p:cNvSpPr txBox="1"/>
          <p:nvPr>
            <p:ph idx="1" type="body"/>
          </p:nvPr>
        </p:nvSpPr>
        <p:spPr>
          <a:xfrm>
            <a:off x="404750" y="1597875"/>
            <a:ext cx="7929300" cy="139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Digital technologies, including artificial intelligence, blockchain, the Internet of Things (IoT), and big data analytics, have emerged as catalysts for innovation across industries. These technologies enhance efficiency, streamline processes, and promote resource optimization, leading to increased productivity. The digitization of businesses fosters a more sustainable and resilient economic ecosystem by reducing waste, minimizing resource consumption, and improving overall operational effectiveness.</a:t>
            </a:r>
            <a:endParaRPr sz="3700"/>
          </a:p>
        </p:txBody>
      </p:sp>
      <p:sp>
        <p:nvSpPr>
          <p:cNvPr id="296" name="Google Shape;296;p16"/>
          <p:cNvSpPr txBox="1"/>
          <p:nvPr/>
        </p:nvSpPr>
        <p:spPr>
          <a:xfrm>
            <a:off x="404750" y="2994675"/>
            <a:ext cx="8334300" cy="175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Nunito"/>
                <a:ea typeface="Nunito"/>
                <a:cs typeface="Nunito"/>
                <a:sym typeface="Nunito"/>
              </a:rPr>
              <a:t>Inclusive Economic Growth</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Digital technologies have the potential to foster inclusive economic growth by creating opportunities for marginalized populations. The widespread accessibility of the internet has opened up avenues for online education, remote work, and entrepreneurship, enabling individuals in remote or underserved areas to participate in the global economy. Moreover, digital financial inclusion initiatives empower unbanked populations, providing them with access to financial services and stimulating economic activities at the grassroots level.</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Environmental Sustainability:</a:t>
            </a:r>
            <a:endParaRPr/>
          </a:p>
        </p:txBody>
      </p:sp>
      <p:sp>
        <p:nvSpPr>
          <p:cNvPr id="302" name="Google Shape;302;p17"/>
          <p:cNvSpPr txBox="1"/>
          <p:nvPr>
            <p:ph idx="1" type="body"/>
          </p:nvPr>
        </p:nvSpPr>
        <p:spPr>
          <a:xfrm>
            <a:off x="536075" y="1738428"/>
            <a:ext cx="80412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of the critical challenges facing the global community is environmental sustainability. Digital technologies play a pivotal role in addressing environmental issues by promoting eco-friendly practices and reducing the carbon footprint. Smart energy management systems, enabled by digital solutions, optimize energy consumption, enhance renewable energy integration, and contribute to a greener economy. Additionally, technologies like IoT facilitate precision agriculture, minimizing the use of resources such as water and fertilizers, thus promoting sustainable farming practices.</a:t>
            </a:r>
            <a:endParaRPr/>
          </a:p>
        </p:txBody>
      </p:sp>
      <p:sp>
        <p:nvSpPr>
          <p:cNvPr id="303" name="Google Shape;303;p17"/>
          <p:cNvSpPr txBox="1"/>
          <p:nvPr/>
        </p:nvSpPr>
        <p:spPr>
          <a:xfrm>
            <a:off x="719875" y="3328425"/>
            <a:ext cx="7725300" cy="15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Nunito"/>
                <a:ea typeface="Nunito"/>
                <a:cs typeface="Nunito"/>
                <a:sym typeface="Nunito"/>
              </a:rPr>
              <a:t>Circular Economy and Waste Reduction:</a:t>
            </a:r>
            <a:endParaRPr b="1" sz="22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Digital technologies contribute to the development of a circular economy, where resources are used efficiently, and waste is minimized. Through the implementation of digital platforms, businesses can optimize supply chains, track product life cycles, and facilitate the recycling and reuse of materials. The rise of sharing economy models, enabled by digital platforms, further promotes resource efficiency by extending the lifespan of products and reducing the overall demand for new resources.</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559050" y="314000"/>
            <a:ext cx="8117700" cy="162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D9EAD3"/>
                </a:solidFill>
              </a:rPr>
              <a:t>Challenges and Considerations</a:t>
            </a:r>
            <a:endParaRPr>
              <a:solidFill>
                <a:srgbClr val="D9EAD3"/>
              </a:solidFill>
            </a:endParaRPr>
          </a:p>
        </p:txBody>
      </p:sp>
      <p:sp>
        <p:nvSpPr>
          <p:cNvPr id="309" name="Google Shape;309;p18"/>
          <p:cNvSpPr txBox="1"/>
          <p:nvPr>
            <p:ph idx="1" type="body"/>
          </p:nvPr>
        </p:nvSpPr>
        <p:spPr>
          <a:xfrm>
            <a:off x="1202350" y="2571750"/>
            <a:ext cx="6553200" cy="20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107228" y="2292563"/>
            <a:ext cx="8929550" cy="26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subTitle"/>
          </p:nvPr>
        </p:nvSpPr>
        <p:spPr>
          <a:xfrm>
            <a:off x="298800" y="1505700"/>
            <a:ext cx="4273200" cy="3637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1800"/>
              <a:t>i. Job Displacement</a:t>
            </a:r>
            <a:r>
              <a:rPr lang="en"/>
              <a:t>:</a:t>
            </a:r>
            <a:endParaRPr/>
          </a:p>
          <a:p>
            <a:pPr indent="0" lvl="0" marL="0" rtl="0" algn="l">
              <a:spcBef>
                <a:spcPts val="0"/>
              </a:spcBef>
              <a:spcAft>
                <a:spcPts val="0"/>
              </a:spcAft>
              <a:buNone/>
            </a:pPr>
            <a:r>
              <a:rPr lang="en"/>
              <a:t>It is not new that the automation of certain tasks and the integration of artificial intelligence may lead to job displacement in certain industries. While digital technologies create new job opportunities, ensuring a smooth transition for workers affected by automation is crucial for maintaining social stability and sustaining economic growth.</a:t>
            </a:r>
            <a:endParaRPr/>
          </a:p>
          <a:p>
            <a:pPr indent="0" lvl="0" marL="0" rtl="0" algn="l">
              <a:spcBef>
                <a:spcPts val="0"/>
              </a:spcBef>
              <a:spcAft>
                <a:spcPts val="0"/>
              </a:spcAft>
              <a:buNone/>
            </a:pPr>
            <a:r>
              <a:rPr lang="en"/>
              <a:t>i</a:t>
            </a:r>
            <a:r>
              <a:rPr b="1" lang="en" sz="1800"/>
              <a:t>i. Data Privacy and Security:</a:t>
            </a:r>
            <a:endParaRPr b="1" sz="1800"/>
          </a:p>
          <a:p>
            <a:pPr indent="0" lvl="0" marL="0" rtl="0" algn="l">
              <a:spcBef>
                <a:spcPts val="0"/>
              </a:spcBef>
              <a:spcAft>
                <a:spcPts val="0"/>
              </a:spcAft>
              <a:buNone/>
            </a:pPr>
            <a:r>
              <a:rPr lang="en"/>
              <a:t>The proliferation of digital technologies has raised serious concerns about data privacy and security. Instances of data breaches, cyber-attacks, and unauthorized surveillance pose risks to individuals and businesses. Striking a balance between leveraging data for economic growth and protecting privacy is a complex challenge that requires robust regulations and ethical considerations.</a:t>
            </a:r>
            <a:endParaRPr/>
          </a:p>
          <a:p>
            <a:pPr indent="0" lvl="0" marL="0" rtl="0" algn="l">
              <a:spcBef>
                <a:spcPts val="0"/>
              </a:spcBef>
              <a:spcAft>
                <a:spcPts val="0"/>
              </a:spcAft>
              <a:buNone/>
            </a:pPr>
            <a:r>
              <a:rPr b="1" lang="en" sz="1800"/>
              <a:t>iii. Digital Divide</a:t>
            </a:r>
            <a:r>
              <a:rPr lang="en"/>
              <a:t>:</a:t>
            </a:r>
            <a:endParaRPr/>
          </a:p>
          <a:p>
            <a:pPr indent="0" lvl="0" marL="0" rtl="0" algn="l">
              <a:spcBef>
                <a:spcPts val="0"/>
              </a:spcBef>
              <a:spcAft>
                <a:spcPts val="0"/>
              </a:spcAft>
              <a:buNone/>
            </a:pPr>
            <a:r>
              <a:rPr lang="en"/>
              <a:t>One of the most significant challenges is the digital divide, where access to digital technologies is unevenly distributed globally. This gap exacerbates existing socioeconomic inequalities, leaving certain populations and regions behind in the digital transformation. Bridging this divide is essential for ensuring the benefits of digital technologies are accessible to all.</a:t>
            </a:r>
            <a:endParaRPr/>
          </a:p>
          <a:p>
            <a:pPr indent="0" lvl="0" marL="0" rtl="0" algn="l">
              <a:spcBef>
                <a:spcPts val="0"/>
              </a:spcBef>
              <a:spcAft>
                <a:spcPts val="0"/>
              </a:spcAft>
              <a:buNone/>
            </a:pPr>
            <a:r>
              <a:rPr b="1" lang="en" sz="1800"/>
              <a:t>iv. Environmental Impact:</a:t>
            </a:r>
            <a:endParaRPr b="1" sz="1800"/>
          </a:p>
          <a:p>
            <a:pPr indent="0" lvl="0" marL="0" rtl="0" algn="l">
              <a:spcBef>
                <a:spcPts val="0"/>
              </a:spcBef>
              <a:spcAft>
                <a:spcPts val="0"/>
              </a:spcAft>
              <a:buNone/>
            </a:pPr>
            <a:r>
              <a:rPr lang="en"/>
              <a:t>The manufacturing and disposal of digital devices contribute to electronic waste (e-waste) and environmental degradation. Moreover, the energy consumption associated with data centers and digital infrastructure raises concerns about the carbon footprint of the digital industry. Sustainable practices in technology manufacturing and energy usage are imperative to mitigate these environmental impacts.</a:t>
            </a:r>
            <a:endParaRPr/>
          </a:p>
          <a:p>
            <a:pPr indent="0" lvl="0" marL="0" rtl="0" algn="l">
              <a:spcBef>
                <a:spcPts val="0"/>
              </a:spcBef>
              <a:spcAft>
                <a:spcPts val="0"/>
              </a:spcAft>
              <a:buNone/>
            </a:pPr>
            <a:r>
              <a:rPr lang="en"/>
              <a:t>While digital technologies offer immense potential for sustainable economic growth, challenges such as the digital divide, data privacy concerns, and the environmental impact of technology manufacturing and disposal must be addressed. Ensuring equitable access to digital resources, implementing robust cybersecurity measures, and adopting responsible e-waste management practices are essential components of a sustainable digital future.</a:t>
            </a:r>
            <a:endParaRPr/>
          </a:p>
        </p:txBody>
      </p:sp>
      <p:pic>
        <p:nvPicPr>
          <p:cNvPr id="316" name="Google Shape;316;p19"/>
          <p:cNvPicPr preferRelativeResize="0"/>
          <p:nvPr/>
        </p:nvPicPr>
        <p:blipFill rotWithShape="1">
          <a:blip r:embed="rId3">
            <a:alphaModFix/>
          </a:blip>
          <a:srcRect b="0" l="21776" r="21776" t="0"/>
          <a:stretch/>
        </p:blipFill>
        <p:spPr>
          <a:xfrm>
            <a:off x="4870800" y="586032"/>
            <a:ext cx="4273200" cy="435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4294967295" type="title"/>
          </p:nvPr>
        </p:nvSpPr>
        <p:spPr>
          <a:xfrm>
            <a:off x="681600" y="788800"/>
            <a:ext cx="7688700" cy="712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2"/>
                </a:solidFill>
              </a:rPr>
              <a:t>Summary </a:t>
            </a:r>
            <a:endParaRPr>
              <a:solidFill>
                <a:schemeClr val="lt2"/>
              </a:solidFill>
            </a:endParaRPr>
          </a:p>
        </p:txBody>
      </p:sp>
      <p:cxnSp>
        <p:nvCxnSpPr>
          <p:cNvPr id="322" name="Google Shape;322;p20"/>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323" name="Google Shape;323;p20"/>
          <p:cNvSpPr txBox="1"/>
          <p:nvPr>
            <p:ph idx="4294967295" type="body"/>
          </p:nvPr>
        </p:nvSpPr>
        <p:spPr>
          <a:xfrm>
            <a:off x="444175" y="1500999"/>
            <a:ext cx="8194200" cy="3231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b="1" i="1" sz="25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2500">
                <a:latin typeface="Spectral"/>
                <a:ea typeface="Spectral"/>
                <a:cs typeface="Spectral"/>
                <a:sym typeface="Spectral"/>
              </a:rPr>
              <a:t>The relationship between digital technologies and sustainable economic growth is symbiotic, with technology serving as a catalyst for positive change. By embracing innovative solutions, businesses and societies can navigate the complexities of the modern world while advancing environmental, social, and economic sustainability. Striking a balance between technological progress and responsible practices is crucial for realizing the full potential of digital technologies in shaping a more sustainable and inclusive global economy.</a:t>
            </a:r>
            <a:endParaRPr sz="2500">
              <a:latin typeface="Spectral"/>
              <a:ea typeface="Spectral"/>
              <a:cs typeface="Spectral"/>
              <a:sym typeface="Spectral"/>
            </a:endParaRPr>
          </a:p>
          <a:p>
            <a:pPr indent="0" lvl="0" marL="0" rtl="0" algn="l">
              <a:lnSpc>
                <a:spcPct val="100000"/>
              </a:lnSpc>
              <a:spcBef>
                <a:spcPts val="0"/>
              </a:spcBef>
              <a:spcAft>
                <a:spcPts val="0"/>
              </a:spcAft>
              <a:buNone/>
            </a:pPr>
            <a:r>
              <a:t/>
            </a:r>
            <a:endParaRPr sz="25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781150" y="2136675"/>
            <a:ext cx="7711800" cy="209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4800">
                <a:solidFill>
                  <a:schemeClr val="dk2"/>
                </a:solidFill>
                <a:latin typeface="EB Garamond"/>
                <a:ea typeface="EB Garamond"/>
                <a:cs typeface="EB Garamond"/>
                <a:sym typeface="EB Garamond"/>
              </a:rPr>
              <a:t>Frontier in Technology.</a:t>
            </a:r>
            <a:endParaRPr i="1" sz="6300">
              <a:solidFill>
                <a:schemeClr val="dk2"/>
              </a:solidFill>
              <a:latin typeface="EB Garamond"/>
              <a:ea typeface="EB Garamond"/>
              <a:cs typeface="EB Garamond"/>
              <a:sym typeface="EB Garamond"/>
            </a:endParaRPr>
          </a:p>
          <a:p>
            <a:pPr indent="0" lvl="0" marL="0" rtl="0" algn="l">
              <a:spcBef>
                <a:spcPts val="0"/>
              </a:spcBef>
              <a:spcAft>
                <a:spcPts val="0"/>
              </a:spcAft>
              <a:buNone/>
            </a:pPr>
            <a:r>
              <a:t/>
            </a:r>
            <a:endParaRPr sz="4800">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