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556" y="454610"/>
            <a:ext cx="17316450" cy="9382125"/>
          </a:xfrm>
          <a:custGeom>
            <a:avLst/>
            <a:gdLst/>
            <a:ahLst/>
            <a:cxnLst/>
            <a:rect l="l" t="t" r="r" b="b"/>
            <a:pathLst>
              <a:path w="17316450" h="9382125">
                <a:moveTo>
                  <a:pt x="17316448" y="9382124"/>
                </a:moveTo>
                <a:lnTo>
                  <a:pt x="0" y="9382124"/>
                </a:lnTo>
                <a:lnTo>
                  <a:pt x="0" y="0"/>
                </a:lnTo>
                <a:lnTo>
                  <a:pt x="17316448" y="0"/>
                </a:lnTo>
                <a:lnTo>
                  <a:pt x="17316448" y="938212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56214" y="3485221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991533" y="8905811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556" y="454608"/>
            <a:ext cx="17316450" cy="9382125"/>
          </a:xfrm>
          <a:custGeom>
            <a:avLst/>
            <a:gdLst/>
            <a:ahLst/>
            <a:cxnLst/>
            <a:rect l="l" t="t" r="r" b="b"/>
            <a:pathLst>
              <a:path w="17316450" h="9382125">
                <a:moveTo>
                  <a:pt x="17316448" y="9382124"/>
                </a:moveTo>
                <a:lnTo>
                  <a:pt x="0" y="9382124"/>
                </a:lnTo>
                <a:lnTo>
                  <a:pt x="0" y="0"/>
                </a:lnTo>
                <a:lnTo>
                  <a:pt x="17316448" y="0"/>
                </a:lnTo>
                <a:lnTo>
                  <a:pt x="17316448" y="938212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237" y="266906"/>
            <a:ext cx="16867505" cy="38657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1622" y="3576695"/>
            <a:ext cx="15528925" cy="4133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6214" y="3485221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2951" y="1606000"/>
            <a:ext cx="4724399" cy="1533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7371" y="4356680"/>
            <a:ext cx="9393555" cy="3835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7300"/>
              </a:lnSpc>
              <a:spcBef>
                <a:spcPts val="95"/>
              </a:spcBef>
            </a:pPr>
            <a:r>
              <a:rPr sz="3600" spc="-50" dirty="0">
                <a:latin typeface="Verdana"/>
                <a:cs typeface="Verdana"/>
              </a:rPr>
              <a:t>JobTracker</a:t>
            </a:r>
            <a:r>
              <a:rPr sz="3600" spc="-13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is</a:t>
            </a:r>
            <a:r>
              <a:rPr sz="3600" spc="-135" dirty="0">
                <a:latin typeface="Verdana"/>
                <a:cs typeface="Verdana"/>
              </a:rPr>
              <a:t> </a:t>
            </a:r>
            <a:r>
              <a:rPr sz="3600" spc="-105" dirty="0">
                <a:latin typeface="Verdana"/>
                <a:cs typeface="Verdana"/>
              </a:rPr>
              <a:t>a</a:t>
            </a:r>
            <a:r>
              <a:rPr sz="3600" spc="-13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comprehensive</a:t>
            </a:r>
            <a:r>
              <a:rPr sz="3600" spc="-135" dirty="0">
                <a:latin typeface="Verdana"/>
                <a:cs typeface="Verdana"/>
              </a:rPr>
              <a:t> </a:t>
            </a:r>
            <a:r>
              <a:rPr sz="3600" spc="-35" dirty="0">
                <a:latin typeface="Verdana"/>
                <a:cs typeface="Verdana"/>
              </a:rPr>
              <a:t>browser</a:t>
            </a:r>
            <a:r>
              <a:rPr sz="3600" spc="-135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extension</a:t>
            </a:r>
            <a:r>
              <a:rPr sz="3600" spc="-13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designed</a:t>
            </a:r>
            <a:r>
              <a:rPr sz="3600" spc="-13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to </a:t>
            </a:r>
            <a:r>
              <a:rPr sz="3600" spc="-70" dirty="0">
                <a:latin typeface="Verdana"/>
                <a:cs typeface="Verdana"/>
              </a:rPr>
              <a:t>simplify</a:t>
            </a:r>
            <a:r>
              <a:rPr sz="3600" spc="-120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and</a:t>
            </a:r>
            <a:r>
              <a:rPr sz="3600" spc="-114" dirty="0">
                <a:latin typeface="Verdana"/>
                <a:cs typeface="Verdana"/>
              </a:rPr>
              <a:t> </a:t>
            </a:r>
            <a:r>
              <a:rPr sz="3600" spc="-75" dirty="0">
                <a:latin typeface="Verdana"/>
                <a:cs typeface="Verdana"/>
              </a:rPr>
              <a:t>streamline</a:t>
            </a:r>
            <a:r>
              <a:rPr sz="3600" spc="-120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the</a:t>
            </a:r>
            <a:r>
              <a:rPr sz="3600" spc="-114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job</a:t>
            </a:r>
            <a:r>
              <a:rPr sz="3600" spc="-114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application</a:t>
            </a:r>
            <a:r>
              <a:rPr sz="3600" spc="-12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process</a:t>
            </a:r>
            <a:r>
              <a:rPr sz="3600" spc="-114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for</a:t>
            </a:r>
            <a:r>
              <a:rPr sz="3600" spc="-114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job</a:t>
            </a:r>
            <a:r>
              <a:rPr sz="3600" spc="-12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seekers. </a:t>
            </a:r>
            <a:r>
              <a:rPr sz="3600" spc="-55" dirty="0">
                <a:latin typeface="Verdana"/>
                <a:cs typeface="Verdana"/>
              </a:rPr>
              <a:t>This</a:t>
            </a:r>
            <a:r>
              <a:rPr sz="3600" spc="-15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tool</a:t>
            </a:r>
            <a:r>
              <a:rPr sz="3600" spc="-15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offers</a:t>
            </a:r>
            <a:r>
              <a:rPr sz="3600" spc="-145" dirty="0">
                <a:latin typeface="Verdana"/>
                <a:cs typeface="Verdana"/>
              </a:rPr>
              <a:t> </a:t>
            </a:r>
            <a:r>
              <a:rPr sz="3600" spc="-105" dirty="0">
                <a:latin typeface="Verdana"/>
                <a:cs typeface="Verdana"/>
              </a:rPr>
              <a:t>a</a:t>
            </a:r>
            <a:r>
              <a:rPr sz="3600" spc="-15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wide</a:t>
            </a:r>
            <a:r>
              <a:rPr sz="3600" spc="-15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range</a:t>
            </a:r>
            <a:r>
              <a:rPr sz="3600" spc="-14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of</a:t>
            </a:r>
            <a:r>
              <a:rPr sz="3600" spc="-15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features</a:t>
            </a:r>
            <a:r>
              <a:rPr sz="3600" spc="-145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to</a:t>
            </a:r>
            <a:r>
              <a:rPr sz="3600" spc="-15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enhance</a:t>
            </a:r>
            <a:r>
              <a:rPr sz="3600" spc="-150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the</a:t>
            </a:r>
            <a:r>
              <a:rPr sz="3600" spc="-14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job</a:t>
            </a:r>
            <a:r>
              <a:rPr sz="3600" spc="-15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search experience.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8431847"/>
            <a:ext cx="187325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225" dirty="0">
                <a:latin typeface="Calibri"/>
                <a:cs typeface="Calibri"/>
              </a:rPr>
              <a:t>Rahul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b="1" spc="180" dirty="0">
                <a:latin typeface="Calibri"/>
                <a:cs typeface="Calibri"/>
              </a:rPr>
              <a:t>Trivedi </a:t>
            </a:r>
            <a:r>
              <a:rPr sz="1800" b="1" spc="240" dirty="0">
                <a:latin typeface="Calibri"/>
                <a:cs typeface="Calibri"/>
              </a:rPr>
              <a:t>Vedanshu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180" dirty="0">
                <a:latin typeface="Calibri"/>
                <a:cs typeface="Calibri"/>
              </a:rPr>
              <a:t>Joshi </a:t>
            </a:r>
            <a:r>
              <a:rPr sz="1800" b="1" spc="235" dirty="0">
                <a:latin typeface="Calibri"/>
                <a:cs typeface="Calibri"/>
              </a:rPr>
              <a:t>Surbhi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290" dirty="0">
                <a:latin typeface="Calibri"/>
                <a:cs typeface="Calibri"/>
              </a:rPr>
              <a:t>Sharma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6214" y="4433339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1533" y="8905811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043" rIns="0" bIns="0" rtlCol="0">
            <a:spAutoFit/>
          </a:bodyPr>
          <a:lstStyle/>
          <a:p>
            <a:pPr marL="4837430" marR="5080" indent="854075">
              <a:lnSpc>
                <a:spcPct val="116700"/>
              </a:lnSpc>
              <a:spcBef>
                <a:spcPts val="95"/>
              </a:spcBef>
            </a:pPr>
            <a:r>
              <a:rPr spc="1090" dirty="0"/>
              <a:t>Reminder </a:t>
            </a:r>
            <a:r>
              <a:rPr spc="805" dirty="0"/>
              <a:t>Notifications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283" y="5266416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283" y="5675991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77563" y="5055501"/>
            <a:ext cx="12670790" cy="12541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300" spc="-20" dirty="0">
                <a:latin typeface="Verdana"/>
                <a:cs typeface="Verdana"/>
              </a:rPr>
              <a:t>JobTracker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keeps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track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of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pending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applications.</a:t>
            </a: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16799"/>
              </a:lnSpc>
            </a:pPr>
            <a:r>
              <a:rPr sz="2300" spc="-40" dirty="0">
                <a:latin typeface="Verdana"/>
                <a:cs typeface="Verdana"/>
              </a:rPr>
              <a:t>Receive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timely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reminders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until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you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complete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your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application,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ensuring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no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opportunity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is </a:t>
            </a:r>
            <a:r>
              <a:rPr sz="2300" spc="-10" dirty="0">
                <a:latin typeface="Verdana"/>
                <a:cs typeface="Verdana"/>
              </a:rPr>
              <a:t>missed.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979" y="1230407"/>
            <a:ext cx="5238749" cy="8601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8700" y="1012882"/>
            <a:ext cx="15302865" cy="653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700" b="1" spc="245" dirty="0">
                <a:latin typeface="Calibri"/>
                <a:cs typeface="Calibri"/>
              </a:rPr>
              <a:t>Your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65" dirty="0">
                <a:latin typeface="Calibri"/>
                <a:cs typeface="Calibri"/>
              </a:rPr>
              <a:t>Company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35" dirty="0">
                <a:latin typeface="Calibri"/>
                <a:cs typeface="Calibri"/>
              </a:rPr>
              <a:t>Name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700">
              <a:latin typeface="Calibri"/>
              <a:cs typeface="Calibri"/>
            </a:endParaRPr>
          </a:p>
          <a:p>
            <a:pPr marL="11488420" marR="215265" indent="-575310">
              <a:lnSpc>
                <a:spcPct val="115599"/>
              </a:lnSpc>
              <a:spcBef>
                <a:spcPts val="5"/>
              </a:spcBef>
              <a:tabLst>
                <a:tab pos="11488420" algn="l"/>
              </a:tabLst>
            </a:pPr>
            <a:r>
              <a:rPr sz="3000" b="1" spc="135" baseline="1388" dirty="0">
                <a:latin typeface="Calibri"/>
                <a:cs typeface="Calibri"/>
              </a:rPr>
              <a:t>01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articulated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as </a:t>
            </a:r>
            <a:r>
              <a:rPr sz="2000" spc="-95" dirty="0">
                <a:latin typeface="Verdana"/>
                <a:cs typeface="Verdana"/>
              </a:rPr>
              <a:t>they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relate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target audience.</a:t>
            </a:r>
            <a:endParaRPr sz="2000">
              <a:latin typeface="Verdana"/>
              <a:cs typeface="Verdana"/>
            </a:endParaRPr>
          </a:p>
          <a:p>
            <a:pPr marL="2192020">
              <a:lnSpc>
                <a:spcPct val="100000"/>
              </a:lnSpc>
              <a:spcBef>
                <a:spcPts val="905"/>
              </a:spcBef>
            </a:pPr>
            <a:r>
              <a:rPr sz="4000" b="1" spc="515" dirty="0">
                <a:latin typeface="Calibri"/>
                <a:cs typeface="Calibri"/>
              </a:rPr>
              <a:t>Smartphone</a:t>
            </a:r>
            <a:endParaRPr sz="4000">
              <a:latin typeface="Calibri"/>
              <a:cs typeface="Calibri"/>
            </a:endParaRPr>
          </a:p>
          <a:p>
            <a:pPr marL="11488420" indent="-8484870">
              <a:lnSpc>
                <a:spcPct val="99100"/>
              </a:lnSpc>
              <a:spcBef>
                <a:spcPts val="455"/>
              </a:spcBef>
              <a:tabLst>
                <a:tab pos="10826750" algn="l"/>
                <a:tab pos="11488420" algn="l"/>
              </a:tabLst>
            </a:pPr>
            <a:r>
              <a:rPr sz="6000" b="1" spc="600" baseline="-4861" dirty="0">
                <a:latin typeface="Calibri"/>
                <a:cs typeface="Calibri"/>
              </a:rPr>
              <a:t>(Portrait)</a:t>
            </a:r>
            <a:r>
              <a:rPr sz="6000" b="1" baseline="-4861" dirty="0">
                <a:latin typeface="Calibri"/>
                <a:cs typeface="Calibri"/>
              </a:rPr>
              <a:t>	</a:t>
            </a:r>
            <a:r>
              <a:rPr sz="3000" b="1" spc="644" baseline="1388" dirty="0">
                <a:latin typeface="Calibri"/>
                <a:cs typeface="Calibri"/>
              </a:rPr>
              <a:t>02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can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use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features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list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just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walk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through</a:t>
            </a:r>
            <a:endParaRPr sz="2000">
              <a:latin typeface="Verdana"/>
              <a:cs typeface="Verdana"/>
            </a:endParaRPr>
          </a:p>
          <a:p>
            <a:pPr marL="347980">
              <a:lnSpc>
                <a:spcPts val="2285"/>
              </a:lnSpc>
              <a:tabLst>
                <a:tab pos="11488420" algn="l"/>
              </a:tabLst>
            </a:pP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describe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product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in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terms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that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3000" spc="-15" baseline="-13888" dirty="0">
                <a:latin typeface="Verdana"/>
                <a:cs typeface="Verdana"/>
              </a:rPr>
              <a:t>them.</a:t>
            </a:r>
            <a:endParaRPr sz="3000" baseline="-13888">
              <a:latin typeface="Verdana"/>
              <a:cs typeface="Verdana"/>
            </a:endParaRPr>
          </a:p>
          <a:p>
            <a:pPr marL="1839595">
              <a:lnSpc>
                <a:spcPct val="100000"/>
              </a:lnSpc>
              <a:spcBef>
                <a:spcPts val="375"/>
              </a:spcBef>
            </a:pP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audience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will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understand.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000">
              <a:latin typeface="Verdana"/>
              <a:cs typeface="Verdana"/>
            </a:endParaRPr>
          </a:p>
          <a:p>
            <a:pPr marL="11488420" indent="-639445">
              <a:lnSpc>
                <a:spcPct val="115599"/>
              </a:lnSpc>
              <a:tabLst>
                <a:tab pos="11488420" algn="l"/>
              </a:tabLst>
            </a:pPr>
            <a:r>
              <a:rPr sz="3000" b="1" spc="517" baseline="1388" dirty="0">
                <a:latin typeface="Calibri"/>
                <a:cs typeface="Calibri"/>
              </a:rPr>
              <a:t>03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60" dirty="0">
                <a:latin typeface="Verdana"/>
                <a:cs typeface="Verdana"/>
              </a:rPr>
              <a:t>Whatever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you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do,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not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forget </a:t>
            </a:r>
            <a:r>
              <a:rPr sz="2000" spc="-85" dirty="0">
                <a:latin typeface="Verdana"/>
                <a:cs typeface="Verdana"/>
              </a:rPr>
              <a:t>the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benefits!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They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may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be </a:t>
            </a:r>
            <a:r>
              <a:rPr sz="2000" spc="-60" dirty="0">
                <a:latin typeface="Verdana"/>
                <a:cs typeface="Verdana"/>
              </a:rPr>
              <a:t>obvious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you.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556" y="454608"/>
            <a:ext cx="17316450" cy="9382125"/>
            <a:chOff x="485556" y="454608"/>
            <a:chExt cx="17316450" cy="9382125"/>
          </a:xfrm>
        </p:grpSpPr>
        <p:sp>
          <p:nvSpPr>
            <p:cNvPr id="5" name="object 5"/>
            <p:cNvSpPr/>
            <p:nvPr/>
          </p:nvSpPr>
          <p:spPr>
            <a:xfrm>
              <a:off x="485556" y="454608"/>
              <a:ext cx="17316450" cy="9382125"/>
            </a:xfrm>
            <a:custGeom>
              <a:avLst/>
              <a:gdLst/>
              <a:ahLst/>
              <a:cxnLst/>
              <a:rect l="l" t="t" r="r" b="b"/>
              <a:pathLst>
                <a:path w="17316450" h="9382125">
                  <a:moveTo>
                    <a:pt x="17316448" y="9382124"/>
                  </a:moveTo>
                  <a:lnTo>
                    <a:pt x="0" y="9382124"/>
                  </a:lnTo>
                  <a:lnTo>
                    <a:pt x="0" y="0"/>
                  </a:lnTo>
                  <a:lnTo>
                    <a:pt x="17316448" y="0"/>
                  </a:lnTo>
                  <a:lnTo>
                    <a:pt x="17316448" y="93821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56206" y="3485222"/>
              <a:ext cx="8702675" cy="5773420"/>
            </a:xfrm>
            <a:custGeom>
              <a:avLst/>
              <a:gdLst/>
              <a:ahLst/>
              <a:cxnLst/>
              <a:rect l="l" t="t" r="r" b="b"/>
              <a:pathLst>
                <a:path w="8702675" h="5773420">
                  <a:moveTo>
                    <a:pt x="117157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171575" y="133350"/>
                  </a:lnTo>
                  <a:lnTo>
                    <a:pt x="1171575" y="0"/>
                  </a:lnTo>
                  <a:close/>
                </a:path>
                <a:path w="8702675" h="5773420">
                  <a:moveTo>
                    <a:pt x="8558568" y="5596788"/>
                  </a:moveTo>
                  <a:lnTo>
                    <a:pt x="8499069" y="5420576"/>
                  </a:lnTo>
                  <a:lnTo>
                    <a:pt x="8435327" y="5420576"/>
                  </a:lnTo>
                  <a:lnTo>
                    <a:pt x="8494839" y="5596788"/>
                  </a:lnTo>
                  <a:lnTo>
                    <a:pt x="8435327" y="5773001"/>
                  </a:lnTo>
                  <a:lnTo>
                    <a:pt x="8499069" y="5773001"/>
                  </a:lnTo>
                  <a:lnTo>
                    <a:pt x="8558568" y="5596788"/>
                  </a:lnTo>
                  <a:close/>
                </a:path>
                <a:path w="8702675" h="5773420">
                  <a:moveTo>
                    <a:pt x="8702129" y="5596788"/>
                  </a:moveTo>
                  <a:lnTo>
                    <a:pt x="8642617" y="5420576"/>
                  </a:lnTo>
                  <a:lnTo>
                    <a:pt x="8578875" y="5420576"/>
                  </a:lnTo>
                  <a:lnTo>
                    <a:pt x="8638388" y="5596788"/>
                  </a:lnTo>
                  <a:lnTo>
                    <a:pt x="8578875" y="5773001"/>
                  </a:lnTo>
                  <a:lnTo>
                    <a:pt x="8642617" y="5773001"/>
                  </a:lnTo>
                  <a:lnTo>
                    <a:pt x="8702129" y="5596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6680" y="289242"/>
            <a:ext cx="887476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335" marR="5080" indent="-382270">
              <a:lnSpc>
                <a:spcPct val="116700"/>
              </a:lnSpc>
              <a:spcBef>
                <a:spcPts val="95"/>
              </a:spcBef>
            </a:pPr>
            <a:r>
              <a:rPr spc="1200" dirty="0"/>
              <a:t>Cross-</a:t>
            </a:r>
            <a:r>
              <a:rPr spc="1180" dirty="0"/>
              <a:t>Browser </a:t>
            </a:r>
            <a:r>
              <a:rPr spc="990" dirty="0"/>
              <a:t>Compatibility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85828" y="5354048"/>
            <a:ext cx="104775" cy="1333500"/>
            <a:chOff x="4285828" y="5354048"/>
            <a:chExt cx="104775" cy="133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828" y="5354048"/>
              <a:ext cx="104775" cy="1047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828" y="5763623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828" y="6173198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828" y="6582773"/>
              <a:ext cx="104775" cy="1047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035003" y="4733557"/>
            <a:ext cx="9297035" cy="207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3715" marR="5080" indent="-501650">
              <a:lnSpc>
                <a:spcPct val="116799"/>
              </a:lnSpc>
              <a:spcBef>
                <a:spcPts val="95"/>
              </a:spcBef>
            </a:pPr>
            <a:r>
              <a:rPr sz="2300" spc="-20" dirty="0">
                <a:latin typeface="Verdana"/>
                <a:cs typeface="Verdana"/>
              </a:rPr>
              <a:t>JobTracker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will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be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80" dirty="0">
                <a:latin typeface="Verdana"/>
                <a:cs typeface="Verdana"/>
              </a:rPr>
              <a:t>work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seamlessly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across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popular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web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browsers: </a:t>
            </a:r>
            <a:r>
              <a:rPr sz="2300" spc="-40" dirty="0">
                <a:latin typeface="Verdana"/>
                <a:cs typeface="Verdana"/>
              </a:rPr>
              <a:t>Google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Chrome</a:t>
            </a:r>
            <a:endParaRPr sz="2300">
              <a:latin typeface="Verdana"/>
              <a:cs typeface="Verdana"/>
            </a:endParaRPr>
          </a:p>
          <a:p>
            <a:pPr marL="513715" marR="6626859">
              <a:lnSpc>
                <a:spcPct val="116799"/>
              </a:lnSpc>
            </a:pPr>
            <a:r>
              <a:rPr sz="2300" dirty="0">
                <a:latin typeface="Verdana"/>
                <a:cs typeface="Verdana"/>
              </a:rPr>
              <a:t>Mozilla</a:t>
            </a:r>
            <a:r>
              <a:rPr sz="2300" spc="-229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Firefox </a:t>
            </a:r>
            <a:r>
              <a:rPr sz="2300" dirty="0">
                <a:latin typeface="Verdana"/>
                <a:cs typeface="Verdana"/>
              </a:rPr>
              <a:t>Microsoft</a:t>
            </a:r>
            <a:r>
              <a:rPr sz="2300" spc="35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Edge </a:t>
            </a:r>
            <a:r>
              <a:rPr sz="2300" dirty="0">
                <a:latin typeface="Verdana"/>
                <a:cs typeface="Verdana"/>
              </a:rPr>
              <a:t>Apple</a:t>
            </a:r>
            <a:r>
              <a:rPr sz="2300" spc="-22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Safari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979" y="1230407"/>
            <a:ext cx="5238749" cy="8601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8700" y="1012881"/>
            <a:ext cx="15302865" cy="653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700" b="1" spc="245" dirty="0">
                <a:latin typeface="Calibri"/>
                <a:cs typeface="Calibri"/>
              </a:rPr>
              <a:t>Your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65" dirty="0">
                <a:latin typeface="Calibri"/>
                <a:cs typeface="Calibri"/>
              </a:rPr>
              <a:t>Company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35" dirty="0">
                <a:latin typeface="Calibri"/>
                <a:cs typeface="Calibri"/>
              </a:rPr>
              <a:t>Name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700">
              <a:latin typeface="Calibri"/>
              <a:cs typeface="Calibri"/>
            </a:endParaRPr>
          </a:p>
          <a:p>
            <a:pPr marL="11488420" marR="215265" indent="-575310">
              <a:lnSpc>
                <a:spcPct val="115599"/>
              </a:lnSpc>
              <a:spcBef>
                <a:spcPts val="5"/>
              </a:spcBef>
              <a:tabLst>
                <a:tab pos="11488420" algn="l"/>
              </a:tabLst>
            </a:pPr>
            <a:r>
              <a:rPr sz="3000" b="1" spc="135" baseline="1388" dirty="0">
                <a:latin typeface="Calibri"/>
                <a:cs typeface="Calibri"/>
              </a:rPr>
              <a:t>01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articulated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as </a:t>
            </a:r>
            <a:r>
              <a:rPr sz="2000" spc="-95" dirty="0">
                <a:latin typeface="Verdana"/>
                <a:cs typeface="Verdana"/>
              </a:rPr>
              <a:t>they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relate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target audience.</a:t>
            </a:r>
            <a:endParaRPr sz="2000">
              <a:latin typeface="Verdana"/>
              <a:cs typeface="Verdana"/>
            </a:endParaRPr>
          </a:p>
          <a:p>
            <a:pPr marL="2192020">
              <a:lnSpc>
                <a:spcPct val="100000"/>
              </a:lnSpc>
              <a:spcBef>
                <a:spcPts val="905"/>
              </a:spcBef>
            </a:pPr>
            <a:r>
              <a:rPr sz="4000" b="1" spc="515" dirty="0">
                <a:latin typeface="Calibri"/>
                <a:cs typeface="Calibri"/>
              </a:rPr>
              <a:t>Smartphone</a:t>
            </a:r>
            <a:endParaRPr sz="4000">
              <a:latin typeface="Calibri"/>
              <a:cs typeface="Calibri"/>
            </a:endParaRPr>
          </a:p>
          <a:p>
            <a:pPr marL="11488420" indent="-8484870">
              <a:lnSpc>
                <a:spcPct val="99100"/>
              </a:lnSpc>
              <a:spcBef>
                <a:spcPts val="455"/>
              </a:spcBef>
              <a:tabLst>
                <a:tab pos="10826750" algn="l"/>
                <a:tab pos="11488420" algn="l"/>
              </a:tabLst>
            </a:pPr>
            <a:r>
              <a:rPr sz="6000" b="1" spc="600" baseline="-4861" dirty="0">
                <a:latin typeface="Calibri"/>
                <a:cs typeface="Calibri"/>
              </a:rPr>
              <a:t>(Portrait)</a:t>
            </a:r>
            <a:r>
              <a:rPr sz="6000" b="1" baseline="-4861" dirty="0">
                <a:latin typeface="Calibri"/>
                <a:cs typeface="Calibri"/>
              </a:rPr>
              <a:t>	</a:t>
            </a:r>
            <a:r>
              <a:rPr sz="3000" b="1" spc="644" baseline="1388" dirty="0">
                <a:latin typeface="Calibri"/>
                <a:cs typeface="Calibri"/>
              </a:rPr>
              <a:t>02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can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use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features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list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just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walk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through</a:t>
            </a:r>
            <a:endParaRPr sz="2000">
              <a:latin typeface="Verdana"/>
              <a:cs typeface="Verdana"/>
            </a:endParaRPr>
          </a:p>
          <a:p>
            <a:pPr marL="347980">
              <a:lnSpc>
                <a:spcPts val="2285"/>
              </a:lnSpc>
              <a:tabLst>
                <a:tab pos="11488420" algn="l"/>
              </a:tabLst>
            </a:pP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describe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product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in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terms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that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3000" spc="-15" baseline="-13888" dirty="0">
                <a:latin typeface="Verdana"/>
                <a:cs typeface="Verdana"/>
              </a:rPr>
              <a:t>them.</a:t>
            </a:r>
            <a:endParaRPr sz="3000" baseline="-13888">
              <a:latin typeface="Verdana"/>
              <a:cs typeface="Verdana"/>
            </a:endParaRPr>
          </a:p>
          <a:p>
            <a:pPr marL="1839595">
              <a:lnSpc>
                <a:spcPct val="100000"/>
              </a:lnSpc>
              <a:spcBef>
                <a:spcPts val="375"/>
              </a:spcBef>
            </a:pP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audience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will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understand.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000">
              <a:latin typeface="Verdana"/>
              <a:cs typeface="Verdana"/>
            </a:endParaRPr>
          </a:p>
          <a:p>
            <a:pPr marL="11488420" indent="-639445">
              <a:lnSpc>
                <a:spcPct val="115599"/>
              </a:lnSpc>
              <a:tabLst>
                <a:tab pos="11488420" algn="l"/>
              </a:tabLst>
            </a:pPr>
            <a:r>
              <a:rPr sz="3000" b="1" spc="517" baseline="1388" dirty="0">
                <a:latin typeface="Calibri"/>
                <a:cs typeface="Calibri"/>
              </a:rPr>
              <a:t>03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60" dirty="0">
                <a:latin typeface="Verdana"/>
                <a:cs typeface="Verdana"/>
              </a:rPr>
              <a:t>Whatever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you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do,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not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forget </a:t>
            </a:r>
            <a:r>
              <a:rPr sz="2000" spc="-85" dirty="0">
                <a:latin typeface="Verdana"/>
                <a:cs typeface="Verdana"/>
              </a:rPr>
              <a:t>the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benefits!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They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may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be </a:t>
            </a:r>
            <a:r>
              <a:rPr sz="2000" spc="-60" dirty="0">
                <a:latin typeface="Verdana"/>
                <a:cs typeface="Verdana"/>
              </a:rPr>
              <a:t>obvious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you.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556" y="454609"/>
            <a:ext cx="17316450" cy="9382125"/>
            <a:chOff x="485556" y="454609"/>
            <a:chExt cx="17316450" cy="9382125"/>
          </a:xfrm>
        </p:grpSpPr>
        <p:sp>
          <p:nvSpPr>
            <p:cNvPr id="5" name="object 5"/>
            <p:cNvSpPr/>
            <p:nvPr/>
          </p:nvSpPr>
          <p:spPr>
            <a:xfrm>
              <a:off x="485556" y="454609"/>
              <a:ext cx="17316450" cy="9382125"/>
            </a:xfrm>
            <a:custGeom>
              <a:avLst/>
              <a:gdLst/>
              <a:ahLst/>
              <a:cxnLst/>
              <a:rect l="l" t="t" r="r" b="b"/>
              <a:pathLst>
                <a:path w="17316450" h="9382125">
                  <a:moveTo>
                    <a:pt x="17316448" y="9382124"/>
                  </a:moveTo>
                  <a:lnTo>
                    <a:pt x="0" y="9382124"/>
                  </a:lnTo>
                  <a:lnTo>
                    <a:pt x="0" y="0"/>
                  </a:lnTo>
                  <a:lnTo>
                    <a:pt x="17316448" y="0"/>
                  </a:lnTo>
                  <a:lnTo>
                    <a:pt x="17316448" y="93821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56206" y="2492133"/>
              <a:ext cx="8702675" cy="6766559"/>
            </a:xfrm>
            <a:custGeom>
              <a:avLst/>
              <a:gdLst/>
              <a:ahLst/>
              <a:cxnLst/>
              <a:rect l="l" t="t" r="r" b="b"/>
              <a:pathLst>
                <a:path w="8702675" h="6766559">
                  <a:moveTo>
                    <a:pt x="117157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171575" y="133350"/>
                  </a:lnTo>
                  <a:lnTo>
                    <a:pt x="1171575" y="0"/>
                  </a:lnTo>
                  <a:close/>
                </a:path>
                <a:path w="8702675" h="6766559">
                  <a:moveTo>
                    <a:pt x="8558568" y="6589877"/>
                  </a:moveTo>
                  <a:lnTo>
                    <a:pt x="8499069" y="6413665"/>
                  </a:lnTo>
                  <a:lnTo>
                    <a:pt x="8435327" y="6413665"/>
                  </a:lnTo>
                  <a:lnTo>
                    <a:pt x="8494839" y="6589877"/>
                  </a:lnTo>
                  <a:lnTo>
                    <a:pt x="8435327" y="6766090"/>
                  </a:lnTo>
                  <a:lnTo>
                    <a:pt x="8499069" y="6766090"/>
                  </a:lnTo>
                  <a:lnTo>
                    <a:pt x="8558568" y="6589877"/>
                  </a:lnTo>
                  <a:close/>
                </a:path>
                <a:path w="8702675" h="6766559">
                  <a:moveTo>
                    <a:pt x="8702129" y="6589877"/>
                  </a:moveTo>
                  <a:lnTo>
                    <a:pt x="8642617" y="6413665"/>
                  </a:lnTo>
                  <a:lnTo>
                    <a:pt x="8578875" y="6413665"/>
                  </a:lnTo>
                  <a:lnTo>
                    <a:pt x="8638388" y="6589877"/>
                  </a:lnTo>
                  <a:lnTo>
                    <a:pt x="8578875" y="6766090"/>
                  </a:lnTo>
                  <a:lnTo>
                    <a:pt x="8642617" y="6766090"/>
                  </a:lnTo>
                  <a:lnTo>
                    <a:pt x="8702129" y="658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21932" y="854770"/>
            <a:ext cx="15299690" cy="1438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250" spc="844" dirty="0"/>
              <a:t>Must-</a:t>
            </a:r>
            <a:r>
              <a:rPr sz="9250" spc="1295" dirty="0"/>
              <a:t>have</a:t>
            </a:r>
            <a:r>
              <a:rPr sz="9250" spc="445" dirty="0"/>
              <a:t> </a:t>
            </a:r>
            <a:r>
              <a:rPr sz="9250" spc="1010" dirty="0"/>
              <a:t>Requirements</a:t>
            </a:r>
            <a:endParaRPr sz="9250"/>
          </a:p>
        </p:txBody>
      </p:sp>
      <p:grpSp>
        <p:nvGrpSpPr>
          <p:cNvPr id="8" name="object 8"/>
          <p:cNvGrpSpPr/>
          <p:nvPr/>
        </p:nvGrpSpPr>
        <p:grpSpPr>
          <a:xfrm>
            <a:off x="1722577" y="4219327"/>
            <a:ext cx="605155" cy="3386454"/>
            <a:chOff x="1722577" y="4219327"/>
            <a:chExt cx="605155" cy="338645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577" y="4219327"/>
              <a:ext cx="104775" cy="1047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577" y="4628902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3114" y="5443290"/>
              <a:ext cx="114299" cy="1142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3114" y="6262440"/>
              <a:ext cx="114299" cy="114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3114" y="6672015"/>
              <a:ext cx="114299" cy="1142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3114" y="7081590"/>
              <a:ext cx="114299" cy="1142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3114" y="7491164"/>
              <a:ext cx="114299" cy="1142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972856" y="4008412"/>
            <a:ext cx="14521180" cy="37115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300" spc="-60" dirty="0">
                <a:latin typeface="Verdana"/>
                <a:cs typeface="Verdana"/>
              </a:rPr>
              <a:t>Ensuring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Core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Functionality</a:t>
            </a:r>
            <a:endParaRPr sz="2300">
              <a:latin typeface="Verdana"/>
              <a:cs typeface="Verdana"/>
            </a:endParaRPr>
          </a:p>
          <a:p>
            <a:pPr marL="12700" marR="144780">
              <a:lnSpc>
                <a:spcPct val="116799"/>
              </a:lnSpc>
            </a:pPr>
            <a:r>
              <a:rPr sz="2300" spc="-60" dirty="0">
                <a:latin typeface="Verdana"/>
                <a:cs typeface="Verdana"/>
              </a:rPr>
              <a:t>When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developing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JobTracker,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we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identified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several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Must-</a:t>
            </a:r>
            <a:r>
              <a:rPr sz="2300" spc="-55" dirty="0">
                <a:latin typeface="Verdana"/>
                <a:cs typeface="Verdana"/>
              </a:rPr>
              <a:t>Have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Requirements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that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are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essential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the </a:t>
            </a:r>
            <a:r>
              <a:rPr sz="2300" dirty="0">
                <a:latin typeface="Verdana"/>
                <a:cs typeface="Verdana"/>
              </a:rPr>
              <a:t>core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functionality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purpose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of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the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extension:</a:t>
            </a:r>
            <a:endParaRPr sz="2300">
              <a:latin typeface="Verdana"/>
              <a:cs typeface="Verdana"/>
            </a:endParaRPr>
          </a:p>
          <a:p>
            <a:pPr marL="513715" marR="159385">
              <a:lnSpc>
                <a:spcPct val="116799"/>
              </a:lnSpc>
            </a:pPr>
            <a:r>
              <a:rPr sz="2300" spc="95" dirty="0">
                <a:latin typeface="Verdana"/>
                <a:cs typeface="Verdana"/>
              </a:rPr>
              <a:t>Job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14" dirty="0">
                <a:latin typeface="Verdana"/>
                <a:cs typeface="Verdana"/>
              </a:rPr>
              <a:t>Tracking: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JobTracker's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primary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function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is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track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listings,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including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titles,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companies,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22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application</a:t>
            </a:r>
            <a:r>
              <a:rPr sz="2300" spc="-22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status.</a:t>
            </a:r>
            <a:endParaRPr sz="2300">
              <a:latin typeface="Verdana"/>
              <a:cs typeface="Verdana"/>
            </a:endParaRPr>
          </a:p>
          <a:p>
            <a:pPr marL="513715">
              <a:lnSpc>
                <a:spcPct val="100000"/>
              </a:lnSpc>
              <a:spcBef>
                <a:spcPts val="465"/>
              </a:spcBef>
            </a:pPr>
            <a:r>
              <a:rPr sz="2300" spc="-40" dirty="0">
                <a:latin typeface="Verdana"/>
                <a:cs typeface="Verdana"/>
              </a:rPr>
              <a:t>User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Authentication: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To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protect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80" dirty="0">
                <a:latin typeface="Verdana"/>
                <a:cs typeface="Verdana"/>
              </a:rPr>
              <a:t>data,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user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authentication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is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5" dirty="0">
                <a:latin typeface="Verdana"/>
                <a:cs typeface="Verdana"/>
              </a:rPr>
              <a:t>a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fundamental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requirement.</a:t>
            </a:r>
            <a:endParaRPr sz="2300">
              <a:latin typeface="Verdana"/>
              <a:cs typeface="Verdana"/>
            </a:endParaRPr>
          </a:p>
          <a:p>
            <a:pPr marL="513715" marR="5080">
              <a:lnSpc>
                <a:spcPct val="116799"/>
              </a:lnSpc>
              <a:spcBef>
                <a:spcPts val="5"/>
              </a:spcBef>
            </a:pPr>
            <a:r>
              <a:rPr sz="2300" spc="-55" dirty="0">
                <a:latin typeface="Verdana"/>
                <a:cs typeface="Verdana"/>
              </a:rPr>
              <a:t>Cross-</a:t>
            </a:r>
            <a:r>
              <a:rPr sz="2300" spc="-40" dirty="0">
                <a:latin typeface="Verdana"/>
                <a:cs typeface="Verdana"/>
              </a:rPr>
              <a:t>Browser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Compatibility: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The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extension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must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80" dirty="0">
                <a:latin typeface="Verdana"/>
                <a:cs typeface="Verdana"/>
              </a:rPr>
              <a:t>work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seamlessly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across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popular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web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browsers. </a:t>
            </a:r>
            <a:r>
              <a:rPr sz="2300" spc="-55" dirty="0">
                <a:latin typeface="Verdana"/>
                <a:cs typeface="Verdana"/>
              </a:rPr>
              <a:t>Data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90" dirty="0">
                <a:latin typeface="Verdana"/>
                <a:cs typeface="Verdana"/>
              </a:rPr>
              <a:t>Management: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Centralized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storage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easy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access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application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data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are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non-</a:t>
            </a:r>
            <a:r>
              <a:rPr sz="2300" spc="-10" dirty="0">
                <a:latin typeface="Verdana"/>
                <a:cs typeface="Verdana"/>
              </a:rPr>
              <a:t>negotiable. </a:t>
            </a:r>
            <a:r>
              <a:rPr sz="2300" spc="95" dirty="0">
                <a:latin typeface="Verdana"/>
                <a:cs typeface="Verdana"/>
              </a:rPr>
              <a:t>Job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Status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14" dirty="0">
                <a:latin typeface="Verdana"/>
                <a:cs typeface="Verdana"/>
              </a:rPr>
              <a:t>Tracking: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Tracking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the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status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applications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is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crucial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staying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organized.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978" y="1230408"/>
            <a:ext cx="5238749" cy="8601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8700" y="1012883"/>
            <a:ext cx="15302865" cy="653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700" b="1" spc="245" dirty="0">
                <a:latin typeface="Calibri"/>
                <a:cs typeface="Calibri"/>
              </a:rPr>
              <a:t>Your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65" dirty="0">
                <a:latin typeface="Calibri"/>
                <a:cs typeface="Calibri"/>
              </a:rPr>
              <a:t>Company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35" dirty="0">
                <a:latin typeface="Calibri"/>
                <a:cs typeface="Calibri"/>
              </a:rPr>
              <a:t>Name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700">
              <a:latin typeface="Calibri"/>
              <a:cs typeface="Calibri"/>
            </a:endParaRPr>
          </a:p>
          <a:p>
            <a:pPr marL="11488420" marR="215265" indent="-575310">
              <a:lnSpc>
                <a:spcPct val="115599"/>
              </a:lnSpc>
              <a:spcBef>
                <a:spcPts val="5"/>
              </a:spcBef>
              <a:tabLst>
                <a:tab pos="11488420" algn="l"/>
              </a:tabLst>
            </a:pPr>
            <a:r>
              <a:rPr sz="3000" b="1" spc="135" baseline="1388" dirty="0">
                <a:latin typeface="Calibri"/>
                <a:cs typeface="Calibri"/>
              </a:rPr>
              <a:t>01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articulated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as </a:t>
            </a:r>
            <a:r>
              <a:rPr sz="2000" spc="-95" dirty="0">
                <a:latin typeface="Verdana"/>
                <a:cs typeface="Verdana"/>
              </a:rPr>
              <a:t>they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relate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target audience.</a:t>
            </a:r>
            <a:endParaRPr sz="2000">
              <a:latin typeface="Verdana"/>
              <a:cs typeface="Verdana"/>
            </a:endParaRPr>
          </a:p>
          <a:p>
            <a:pPr marL="2192020">
              <a:lnSpc>
                <a:spcPct val="100000"/>
              </a:lnSpc>
              <a:spcBef>
                <a:spcPts val="905"/>
              </a:spcBef>
            </a:pPr>
            <a:r>
              <a:rPr sz="4000" b="1" spc="515" dirty="0">
                <a:latin typeface="Calibri"/>
                <a:cs typeface="Calibri"/>
              </a:rPr>
              <a:t>Smartphone</a:t>
            </a:r>
            <a:endParaRPr sz="4000">
              <a:latin typeface="Calibri"/>
              <a:cs typeface="Calibri"/>
            </a:endParaRPr>
          </a:p>
          <a:p>
            <a:pPr marL="11488420" indent="-8484870">
              <a:lnSpc>
                <a:spcPct val="99100"/>
              </a:lnSpc>
              <a:spcBef>
                <a:spcPts val="455"/>
              </a:spcBef>
              <a:tabLst>
                <a:tab pos="10826750" algn="l"/>
                <a:tab pos="11488420" algn="l"/>
              </a:tabLst>
            </a:pPr>
            <a:r>
              <a:rPr sz="6000" b="1" spc="600" baseline="-4861" dirty="0">
                <a:latin typeface="Calibri"/>
                <a:cs typeface="Calibri"/>
              </a:rPr>
              <a:t>(Portrait)</a:t>
            </a:r>
            <a:r>
              <a:rPr sz="6000" b="1" baseline="-4861" dirty="0">
                <a:latin typeface="Calibri"/>
                <a:cs typeface="Calibri"/>
              </a:rPr>
              <a:t>	</a:t>
            </a:r>
            <a:r>
              <a:rPr sz="3000" b="1" spc="644" baseline="1388" dirty="0">
                <a:latin typeface="Calibri"/>
                <a:cs typeface="Calibri"/>
              </a:rPr>
              <a:t>02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can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use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features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list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just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walk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through</a:t>
            </a:r>
            <a:endParaRPr sz="2000">
              <a:latin typeface="Verdana"/>
              <a:cs typeface="Verdana"/>
            </a:endParaRPr>
          </a:p>
          <a:p>
            <a:pPr marL="347980">
              <a:lnSpc>
                <a:spcPts val="2285"/>
              </a:lnSpc>
              <a:tabLst>
                <a:tab pos="11488420" algn="l"/>
              </a:tabLst>
            </a:pP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describe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product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in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terms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that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3000" spc="-15" baseline="-13888" dirty="0">
                <a:latin typeface="Verdana"/>
                <a:cs typeface="Verdana"/>
              </a:rPr>
              <a:t>them.</a:t>
            </a:r>
            <a:endParaRPr sz="3000" baseline="-13888">
              <a:latin typeface="Verdana"/>
              <a:cs typeface="Verdana"/>
            </a:endParaRPr>
          </a:p>
          <a:p>
            <a:pPr marL="1839595">
              <a:lnSpc>
                <a:spcPct val="100000"/>
              </a:lnSpc>
              <a:spcBef>
                <a:spcPts val="375"/>
              </a:spcBef>
            </a:pP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audience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will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understand.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000">
              <a:latin typeface="Verdana"/>
              <a:cs typeface="Verdana"/>
            </a:endParaRPr>
          </a:p>
          <a:p>
            <a:pPr marL="11488420" indent="-639445">
              <a:lnSpc>
                <a:spcPct val="115599"/>
              </a:lnSpc>
              <a:tabLst>
                <a:tab pos="11488420" algn="l"/>
              </a:tabLst>
            </a:pPr>
            <a:r>
              <a:rPr sz="3000" b="1" spc="517" baseline="1388" dirty="0">
                <a:latin typeface="Calibri"/>
                <a:cs typeface="Calibri"/>
              </a:rPr>
              <a:t>03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60" dirty="0">
                <a:latin typeface="Verdana"/>
                <a:cs typeface="Verdana"/>
              </a:rPr>
              <a:t>Whatever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you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do,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not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forget </a:t>
            </a:r>
            <a:r>
              <a:rPr sz="2000" spc="-85" dirty="0">
                <a:latin typeface="Verdana"/>
                <a:cs typeface="Verdana"/>
              </a:rPr>
              <a:t>the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benefits!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They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may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be </a:t>
            </a:r>
            <a:r>
              <a:rPr sz="2000" spc="-60" dirty="0">
                <a:latin typeface="Verdana"/>
                <a:cs typeface="Verdana"/>
              </a:rPr>
              <a:t>obvious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you.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556" y="454608"/>
            <a:ext cx="17316450" cy="9382125"/>
            <a:chOff x="485556" y="454608"/>
            <a:chExt cx="17316450" cy="9382125"/>
          </a:xfrm>
        </p:grpSpPr>
        <p:sp>
          <p:nvSpPr>
            <p:cNvPr id="5" name="object 5"/>
            <p:cNvSpPr/>
            <p:nvPr/>
          </p:nvSpPr>
          <p:spPr>
            <a:xfrm>
              <a:off x="485556" y="454608"/>
              <a:ext cx="17316450" cy="9382125"/>
            </a:xfrm>
            <a:custGeom>
              <a:avLst/>
              <a:gdLst/>
              <a:ahLst/>
              <a:cxnLst/>
              <a:rect l="l" t="t" r="r" b="b"/>
              <a:pathLst>
                <a:path w="17316450" h="9382125">
                  <a:moveTo>
                    <a:pt x="17316448" y="9382124"/>
                  </a:moveTo>
                  <a:lnTo>
                    <a:pt x="0" y="9382124"/>
                  </a:lnTo>
                  <a:lnTo>
                    <a:pt x="0" y="0"/>
                  </a:lnTo>
                  <a:lnTo>
                    <a:pt x="17316448" y="0"/>
                  </a:lnTo>
                  <a:lnTo>
                    <a:pt x="17316448" y="93821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56206" y="2492133"/>
              <a:ext cx="8702675" cy="6766559"/>
            </a:xfrm>
            <a:custGeom>
              <a:avLst/>
              <a:gdLst/>
              <a:ahLst/>
              <a:cxnLst/>
              <a:rect l="l" t="t" r="r" b="b"/>
              <a:pathLst>
                <a:path w="8702675" h="6766559">
                  <a:moveTo>
                    <a:pt x="117157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171575" y="133350"/>
                  </a:lnTo>
                  <a:lnTo>
                    <a:pt x="1171575" y="0"/>
                  </a:lnTo>
                  <a:close/>
                </a:path>
                <a:path w="8702675" h="6766559">
                  <a:moveTo>
                    <a:pt x="8558568" y="6589877"/>
                  </a:moveTo>
                  <a:lnTo>
                    <a:pt x="8499069" y="6413665"/>
                  </a:lnTo>
                  <a:lnTo>
                    <a:pt x="8435327" y="6413665"/>
                  </a:lnTo>
                  <a:lnTo>
                    <a:pt x="8494839" y="6589877"/>
                  </a:lnTo>
                  <a:lnTo>
                    <a:pt x="8435327" y="6766090"/>
                  </a:lnTo>
                  <a:lnTo>
                    <a:pt x="8499069" y="6766090"/>
                  </a:lnTo>
                  <a:lnTo>
                    <a:pt x="8558568" y="6589877"/>
                  </a:lnTo>
                  <a:close/>
                </a:path>
                <a:path w="8702675" h="6766559">
                  <a:moveTo>
                    <a:pt x="8702129" y="6589877"/>
                  </a:moveTo>
                  <a:lnTo>
                    <a:pt x="8642617" y="6413665"/>
                  </a:lnTo>
                  <a:lnTo>
                    <a:pt x="8578875" y="6413665"/>
                  </a:lnTo>
                  <a:lnTo>
                    <a:pt x="8638388" y="6589877"/>
                  </a:lnTo>
                  <a:lnTo>
                    <a:pt x="8578875" y="6766090"/>
                  </a:lnTo>
                  <a:lnTo>
                    <a:pt x="8642617" y="6766090"/>
                  </a:lnTo>
                  <a:lnTo>
                    <a:pt x="8702129" y="658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0237" y="854771"/>
            <a:ext cx="16867505" cy="1438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250" spc="960" dirty="0"/>
              <a:t>Nice-</a:t>
            </a:r>
            <a:r>
              <a:rPr sz="9250" spc="930" dirty="0"/>
              <a:t>to-</a:t>
            </a:r>
            <a:r>
              <a:rPr sz="9250" spc="1300" dirty="0"/>
              <a:t>Have</a:t>
            </a:r>
            <a:r>
              <a:rPr sz="9250" spc="465" dirty="0"/>
              <a:t> </a:t>
            </a:r>
            <a:r>
              <a:rPr sz="9250" spc="1010" dirty="0"/>
              <a:t>Requirements</a:t>
            </a:r>
            <a:endParaRPr sz="9250"/>
          </a:p>
        </p:txBody>
      </p:sp>
      <p:grpSp>
        <p:nvGrpSpPr>
          <p:cNvPr id="8" name="object 8"/>
          <p:cNvGrpSpPr/>
          <p:nvPr/>
        </p:nvGrpSpPr>
        <p:grpSpPr>
          <a:xfrm>
            <a:off x="1722577" y="5179989"/>
            <a:ext cx="104775" cy="2152650"/>
            <a:chOff x="1722577" y="5179989"/>
            <a:chExt cx="104775" cy="21526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577" y="5179989"/>
              <a:ext cx="104775" cy="1047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577" y="5589564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577" y="6408714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577" y="6818289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577" y="7227864"/>
              <a:ext cx="104775" cy="10477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71752" y="4559499"/>
            <a:ext cx="14966950" cy="2892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300" spc="-45" dirty="0">
                <a:latin typeface="Verdana"/>
                <a:cs typeface="Verdana"/>
              </a:rPr>
              <a:t>Enhancing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the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User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Experience:</a:t>
            </a:r>
            <a:endParaRPr sz="2300">
              <a:latin typeface="Verdana"/>
              <a:cs typeface="Verdana"/>
            </a:endParaRPr>
          </a:p>
          <a:p>
            <a:pPr marL="513715" marR="111760">
              <a:lnSpc>
                <a:spcPct val="116799"/>
              </a:lnSpc>
            </a:pPr>
            <a:r>
              <a:rPr sz="2300" spc="-70" dirty="0">
                <a:latin typeface="Verdana"/>
                <a:cs typeface="Verdana"/>
              </a:rPr>
              <a:t>LinkedIn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95" dirty="0">
                <a:latin typeface="Verdana"/>
                <a:cs typeface="Verdana"/>
              </a:rPr>
              <a:t>Integration: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Integration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with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LinkedIn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real-</a:t>
            </a:r>
            <a:r>
              <a:rPr sz="2300" spc="-45" dirty="0">
                <a:latin typeface="Verdana"/>
                <a:cs typeface="Verdana"/>
              </a:rPr>
              <a:t>time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updates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on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LinkedIn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applications. </a:t>
            </a:r>
            <a:r>
              <a:rPr sz="2300" dirty="0">
                <a:latin typeface="Verdana"/>
                <a:cs typeface="Verdana"/>
              </a:rPr>
              <a:t>Content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Detection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Adaptation: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The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ability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adapt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various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website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structures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5" dirty="0">
                <a:latin typeface="Verdana"/>
                <a:cs typeface="Verdana"/>
              </a:rPr>
              <a:t>a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consistent </a:t>
            </a:r>
            <a:r>
              <a:rPr sz="2300" spc="-55" dirty="0">
                <a:latin typeface="Verdana"/>
                <a:cs typeface="Verdana"/>
              </a:rPr>
              <a:t>user</a:t>
            </a:r>
            <a:r>
              <a:rPr sz="2300" spc="-22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experience.</a:t>
            </a:r>
            <a:endParaRPr sz="2300">
              <a:latin typeface="Verdana"/>
              <a:cs typeface="Verdana"/>
            </a:endParaRPr>
          </a:p>
          <a:p>
            <a:pPr marL="513715" marR="5080">
              <a:lnSpc>
                <a:spcPct val="116799"/>
              </a:lnSpc>
            </a:pPr>
            <a:r>
              <a:rPr sz="2300" spc="-50" dirty="0">
                <a:latin typeface="Verdana"/>
                <a:cs typeface="Verdana"/>
              </a:rPr>
              <a:t>Reminder</a:t>
            </a:r>
            <a:r>
              <a:rPr sz="2300" spc="-18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Notifications:</a:t>
            </a:r>
            <a:r>
              <a:rPr sz="2300" spc="-18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Timely</a:t>
            </a:r>
            <a:r>
              <a:rPr sz="2300" spc="-18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reminders</a:t>
            </a:r>
            <a:r>
              <a:rPr sz="2300" spc="-1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18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pending</a:t>
            </a:r>
            <a:r>
              <a:rPr sz="2300" spc="-18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applications</a:t>
            </a:r>
            <a:r>
              <a:rPr sz="2300" spc="-1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18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prevent</a:t>
            </a:r>
            <a:r>
              <a:rPr sz="2300" spc="-18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missed</a:t>
            </a:r>
            <a:r>
              <a:rPr sz="2300" spc="-17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opportunities. </a:t>
            </a:r>
            <a:r>
              <a:rPr sz="2300" spc="-65" dirty="0">
                <a:latin typeface="Verdana"/>
                <a:cs typeface="Verdana"/>
              </a:rPr>
              <a:t>Customization: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Customizing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the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listing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view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by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hiding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applied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jobs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5" dirty="0">
                <a:latin typeface="Verdana"/>
                <a:cs typeface="Verdana"/>
              </a:rPr>
              <a:t>a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cleaner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search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experience. </a:t>
            </a:r>
            <a:r>
              <a:rPr sz="2300" spc="-55" dirty="0">
                <a:latin typeface="Verdana"/>
                <a:cs typeface="Verdana"/>
              </a:rPr>
              <a:t>Data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Deletion: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The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option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delete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entries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data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accuracy.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1641" y="2593830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1278" rIns="0" bIns="0" rtlCol="0">
            <a:spAutoFit/>
          </a:bodyPr>
          <a:lstStyle/>
          <a:p>
            <a:pPr marL="4157979">
              <a:lnSpc>
                <a:spcPct val="100000"/>
              </a:lnSpc>
              <a:spcBef>
                <a:spcPts val="100"/>
              </a:spcBef>
            </a:pPr>
            <a:r>
              <a:rPr spc="1135" dirty="0"/>
              <a:t>System</a:t>
            </a:r>
            <a:r>
              <a:rPr spc="430" dirty="0"/>
              <a:t> </a:t>
            </a:r>
            <a:r>
              <a:rPr spc="840" dirty="0"/>
              <a:t>Models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559240F-02E2-DF1E-3837-F903661FC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4" y="2999754"/>
            <a:ext cx="16516970" cy="69197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1641" y="2593833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1533" y="8905811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737687"/>
            <a:ext cx="5419724" cy="7010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8821" y="2635484"/>
            <a:ext cx="5581649" cy="72199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1278" rIns="0" bIns="0" rtlCol="0">
            <a:spAutoFit/>
          </a:bodyPr>
          <a:lstStyle/>
          <a:p>
            <a:pPr marL="4157979">
              <a:lnSpc>
                <a:spcPct val="100000"/>
              </a:lnSpc>
              <a:spcBef>
                <a:spcPts val="100"/>
              </a:spcBef>
            </a:pPr>
            <a:r>
              <a:rPr spc="1135" dirty="0"/>
              <a:t>System</a:t>
            </a:r>
            <a:r>
              <a:rPr spc="430" dirty="0"/>
              <a:t> </a:t>
            </a:r>
            <a:r>
              <a:rPr spc="840" dirty="0"/>
              <a:t>Models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979" y="1230407"/>
            <a:ext cx="5238749" cy="8601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8700" y="1012882"/>
            <a:ext cx="15302865" cy="653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700" b="1" spc="245" dirty="0">
                <a:latin typeface="Calibri"/>
                <a:cs typeface="Calibri"/>
              </a:rPr>
              <a:t>Your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65" dirty="0">
                <a:latin typeface="Calibri"/>
                <a:cs typeface="Calibri"/>
              </a:rPr>
              <a:t>Company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35" dirty="0">
                <a:latin typeface="Calibri"/>
                <a:cs typeface="Calibri"/>
              </a:rPr>
              <a:t>Name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700">
              <a:latin typeface="Calibri"/>
              <a:cs typeface="Calibri"/>
            </a:endParaRPr>
          </a:p>
          <a:p>
            <a:pPr marL="11488420" marR="215265" indent="-575310">
              <a:lnSpc>
                <a:spcPct val="115599"/>
              </a:lnSpc>
              <a:spcBef>
                <a:spcPts val="5"/>
              </a:spcBef>
              <a:tabLst>
                <a:tab pos="11488420" algn="l"/>
              </a:tabLst>
            </a:pPr>
            <a:r>
              <a:rPr sz="3000" b="1" spc="135" baseline="1388" dirty="0">
                <a:latin typeface="Calibri"/>
                <a:cs typeface="Calibri"/>
              </a:rPr>
              <a:t>01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articulated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as </a:t>
            </a:r>
            <a:r>
              <a:rPr sz="2000" spc="-95" dirty="0">
                <a:latin typeface="Verdana"/>
                <a:cs typeface="Verdana"/>
              </a:rPr>
              <a:t>they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relate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target audience.</a:t>
            </a:r>
            <a:endParaRPr sz="2000">
              <a:latin typeface="Verdana"/>
              <a:cs typeface="Verdana"/>
            </a:endParaRPr>
          </a:p>
          <a:p>
            <a:pPr marL="2192020">
              <a:lnSpc>
                <a:spcPct val="100000"/>
              </a:lnSpc>
              <a:spcBef>
                <a:spcPts val="905"/>
              </a:spcBef>
            </a:pPr>
            <a:r>
              <a:rPr sz="4000" b="1" spc="515" dirty="0">
                <a:latin typeface="Calibri"/>
                <a:cs typeface="Calibri"/>
              </a:rPr>
              <a:t>Smartphone</a:t>
            </a:r>
            <a:endParaRPr sz="4000">
              <a:latin typeface="Calibri"/>
              <a:cs typeface="Calibri"/>
            </a:endParaRPr>
          </a:p>
          <a:p>
            <a:pPr marL="11488420" indent="-8484870">
              <a:lnSpc>
                <a:spcPct val="99100"/>
              </a:lnSpc>
              <a:spcBef>
                <a:spcPts val="455"/>
              </a:spcBef>
              <a:tabLst>
                <a:tab pos="10826750" algn="l"/>
                <a:tab pos="11488420" algn="l"/>
              </a:tabLst>
            </a:pPr>
            <a:r>
              <a:rPr sz="6000" b="1" spc="600" baseline="-4861" dirty="0">
                <a:latin typeface="Calibri"/>
                <a:cs typeface="Calibri"/>
              </a:rPr>
              <a:t>(Portrait)</a:t>
            </a:r>
            <a:r>
              <a:rPr sz="6000" b="1" baseline="-4861" dirty="0">
                <a:latin typeface="Calibri"/>
                <a:cs typeface="Calibri"/>
              </a:rPr>
              <a:t>	</a:t>
            </a:r>
            <a:r>
              <a:rPr sz="3000" b="1" spc="644" baseline="1388" dirty="0">
                <a:latin typeface="Calibri"/>
                <a:cs typeface="Calibri"/>
              </a:rPr>
              <a:t>02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can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use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features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list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just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walk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through</a:t>
            </a:r>
            <a:endParaRPr sz="2000">
              <a:latin typeface="Verdana"/>
              <a:cs typeface="Verdana"/>
            </a:endParaRPr>
          </a:p>
          <a:p>
            <a:pPr marL="347980">
              <a:lnSpc>
                <a:spcPts val="2285"/>
              </a:lnSpc>
              <a:tabLst>
                <a:tab pos="11488420" algn="l"/>
              </a:tabLst>
            </a:pP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describe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product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in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terms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that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3000" spc="-15" baseline="-13888" dirty="0">
                <a:latin typeface="Verdana"/>
                <a:cs typeface="Verdana"/>
              </a:rPr>
              <a:t>them.</a:t>
            </a:r>
            <a:endParaRPr sz="3000" baseline="-13888">
              <a:latin typeface="Verdana"/>
              <a:cs typeface="Verdana"/>
            </a:endParaRPr>
          </a:p>
          <a:p>
            <a:pPr marL="1839595">
              <a:lnSpc>
                <a:spcPct val="100000"/>
              </a:lnSpc>
              <a:spcBef>
                <a:spcPts val="375"/>
              </a:spcBef>
            </a:pP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audience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will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understand.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000">
              <a:latin typeface="Verdana"/>
              <a:cs typeface="Verdana"/>
            </a:endParaRPr>
          </a:p>
          <a:p>
            <a:pPr marL="11488420" indent="-639445">
              <a:lnSpc>
                <a:spcPct val="115599"/>
              </a:lnSpc>
              <a:tabLst>
                <a:tab pos="11488420" algn="l"/>
              </a:tabLst>
            </a:pPr>
            <a:r>
              <a:rPr sz="3000" b="1" spc="517" baseline="1388" dirty="0">
                <a:latin typeface="Calibri"/>
                <a:cs typeface="Calibri"/>
              </a:rPr>
              <a:t>03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60" dirty="0">
                <a:latin typeface="Verdana"/>
                <a:cs typeface="Verdana"/>
              </a:rPr>
              <a:t>Whatever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you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do,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not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forget </a:t>
            </a:r>
            <a:r>
              <a:rPr sz="2000" spc="-85" dirty="0">
                <a:latin typeface="Verdana"/>
                <a:cs typeface="Verdana"/>
              </a:rPr>
              <a:t>the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benefits!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They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may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be </a:t>
            </a:r>
            <a:r>
              <a:rPr sz="2000" spc="-60" dirty="0">
                <a:latin typeface="Verdana"/>
                <a:cs typeface="Verdana"/>
              </a:rPr>
              <a:t>obvious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you.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556" y="454608"/>
            <a:ext cx="17316450" cy="9382125"/>
            <a:chOff x="485556" y="454608"/>
            <a:chExt cx="17316450" cy="9382125"/>
          </a:xfrm>
        </p:grpSpPr>
        <p:sp>
          <p:nvSpPr>
            <p:cNvPr id="5" name="object 5"/>
            <p:cNvSpPr/>
            <p:nvPr/>
          </p:nvSpPr>
          <p:spPr>
            <a:xfrm>
              <a:off x="485556" y="454608"/>
              <a:ext cx="17316450" cy="9382125"/>
            </a:xfrm>
            <a:custGeom>
              <a:avLst/>
              <a:gdLst/>
              <a:ahLst/>
              <a:cxnLst/>
              <a:rect l="l" t="t" r="r" b="b"/>
              <a:pathLst>
                <a:path w="17316450" h="9382125">
                  <a:moveTo>
                    <a:pt x="17316448" y="9382124"/>
                  </a:moveTo>
                  <a:lnTo>
                    <a:pt x="0" y="9382124"/>
                  </a:lnTo>
                  <a:lnTo>
                    <a:pt x="0" y="0"/>
                  </a:lnTo>
                  <a:lnTo>
                    <a:pt x="17316448" y="0"/>
                  </a:lnTo>
                  <a:lnTo>
                    <a:pt x="17316448" y="93821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56206" y="2825508"/>
              <a:ext cx="8702675" cy="6433185"/>
            </a:xfrm>
            <a:custGeom>
              <a:avLst/>
              <a:gdLst/>
              <a:ahLst/>
              <a:cxnLst/>
              <a:rect l="l" t="t" r="r" b="b"/>
              <a:pathLst>
                <a:path w="8702675" h="6433184">
                  <a:moveTo>
                    <a:pt x="117157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171575" y="133350"/>
                  </a:lnTo>
                  <a:lnTo>
                    <a:pt x="1171575" y="0"/>
                  </a:lnTo>
                  <a:close/>
                </a:path>
                <a:path w="8702675" h="6433184">
                  <a:moveTo>
                    <a:pt x="8558568" y="6256502"/>
                  </a:moveTo>
                  <a:lnTo>
                    <a:pt x="8499069" y="6080290"/>
                  </a:lnTo>
                  <a:lnTo>
                    <a:pt x="8435327" y="6080290"/>
                  </a:lnTo>
                  <a:lnTo>
                    <a:pt x="8494839" y="6256502"/>
                  </a:lnTo>
                  <a:lnTo>
                    <a:pt x="8435327" y="6432715"/>
                  </a:lnTo>
                  <a:lnTo>
                    <a:pt x="8499069" y="6432715"/>
                  </a:lnTo>
                  <a:lnTo>
                    <a:pt x="8558568" y="6256502"/>
                  </a:lnTo>
                  <a:close/>
                </a:path>
                <a:path w="8702675" h="6433184">
                  <a:moveTo>
                    <a:pt x="8702129" y="6256502"/>
                  </a:moveTo>
                  <a:lnTo>
                    <a:pt x="8642617" y="6080290"/>
                  </a:lnTo>
                  <a:lnTo>
                    <a:pt x="8578875" y="6080290"/>
                  </a:lnTo>
                  <a:lnTo>
                    <a:pt x="8638388" y="6256502"/>
                  </a:lnTo>
                  <a:lnTo>
                    <a:pt x="8578875" y="6432715"/>
                  </a:lnTo>
                  <a:lnTo>
                    <a:pt x="8642617" y="6432715"/>
                  </a:lnTo>
                  <a:lnTo>
                    <a:pt x="8702129" y="6256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58174" y="1196046"/>
            <a:ext cx="119468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35" dirty="0"/>
              <a:t>System</a:t>
            </a:r>
            <a:r>
              <a:rPr spc="430" dirty="0"/>
              <a:t> </a:t>
            </a:r>
            <a:r>
              <a:rPr spc="869" dirty="0"/>
              <a:t>Architecture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7310" y="3610959"/>
            <a:ext cx="16233140" cy="478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algn="ctr">
              <a:lnSpc>
                <a:spcPct val="100000"/>
              </a:lnSpc>
              <a:spcBef>
                <a:spcPts val="100"/>
              </a:spcBef>
            </a:pPr>
            <a:r>
              <a:rPr sz="5200" spc="-345" dirty="0">
                <a:latin typeface="Arial Black"/>
                <a:cs typeface="Arial Black"/>
              </a:rPr>
              <a:t>Layered</a:t>
            </a:r>
            <a:r>
              <a:rPr sz="5200" spc="-500" dirty="0">
                <a:latin typeface="Arial Black"/>
                <a:cs typeface="Arial Black"/>
              </a:rPr>
              <a:t> </a:t>
            </a:r>
            <a:r>
              <a:rPr sz="5200" spc="-330" dirty="0">
                <a:latin typeface="Arial Black"/>
                <a:cs typeface="Arial Black"/>
              </a:rPr>
              <a:t>Architecture</a:t>
            </a:r>
            <a:endParaRPr sz="5200">
              <a:latin typeface="Arial Black"/>
              <a:cs typeface="Arial Black"/>
            </a:endParaRPr>
          </a:p>
          <a:p>
            <a:pPr marL="12065" marR="5080" indent="-635" algn="ctr">
              <a:lnSpc>
                <a:spcPct val="115799"/>
              </a:lnSpc>
              <a:spcBef>
                <a:spcPts val="2920"/>
              </a:spcBef>
            </a:pPr>
            <a:r>
              <a:rPr sz="3400" spc="-95" dirty="0">
                <a:latin typeface="Verdana"/>
                <a:cs typeface="Verdana"/>
              </a:rPr>
              <a:t>The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Layered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Architecture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helps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90" dirty="0">
                <a:latin typeface="Verdana"/>
                <a:cs typeface="Verdana"/>
              </a:rPr>
              <a:t>maintain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70" dirty="0">
                <a:latin typeface="Verdana"/>
                <a:cs typeface="Verdana"/>
              </a:rPr>
              <a:t>a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clean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maintainable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codebase. </a:t>
            </a:r>
            <a:r>
              <a:rPr sz="3400" spc="-95" dirty="0">
                <a:latin typeface="Verdana"/>
                <a:cs typeface="Verdana"/>
              </a:rPr>
              <a:t>The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presentation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layer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handles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user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interface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00" dirty="0">
                <a:latin typeface="Verdana"/>
                <a:cs typeface="Verdana"/>
              </a:rPr>
              <a:t>elements,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business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logic </a:t>
            </a:r>
            <a:r>
              <a:rPr sz="3400" spc="-75" dirty="0">
                <a:latin typeface="Verdana"/>
                <a:cs typeface="Verdana"/>
              </a:rPr>
              <a:t>layer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55" dirty="0">
                <a:latin typeface="Verdana"/>
                <a:cs typeface="Verdana"/>
              </a:rPr>
              <a:t>manages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application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functionality,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data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access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layer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30" dirty="0">
                <a:latin typeface="Verdana"/>
                <a:cs typeface="Verdana"/>
              </a:rPr>
              <a:t>takes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care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storing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retrieving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job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application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25" dirty="0">
                <a:latin typeface="Verdana"/>
                <a:cs typeface="Verdana"/>
              </a:rPr>
              <a:t>data.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This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separation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simplifies </a:t>
            </a:r>
            <a:r>
              <a:rPr sz="3400" spc="-105" dirty="0">
                <a:latin typeface="Verdana"/>
                <a:cs typeface="Verdana"/>
              </a:rPr>
              <a:t>testing,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135" dirty="0">
                <a:latin typeface="Verdana"/>
                <a:cs typeface="Verdana"/>
              </a:rPr>
              <a:t>as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each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layer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can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be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tested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independently,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ensuring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170" dirty="0">
                <a:latin typeface="Verdana"/>
                <a:cs typeface="Verdana"/>
              </a:rPr>
              <a:t>a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robust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and </a:t>
            </a:r>
            <a:r>
              <a:rPr sz="3400" spc="-40" dirty="0">
                <a:latin typeface="Verdana"/>
                <a:cs typeface="Verdana"/>
              </a:rPr>
              <a:t>reliable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extension.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979" y="1230407"/>
            <a:ext cx="5238749" cy="8601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8700" y="1012881"/>
            <a:ext cx="15302865" cy="653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700" b="1" spc="245" dirty="0">
                <a:latin typeface="Calibri"/>
                <a:cs typeface="Calibri"/>
              </a:rPr>
              <a:t>Your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65" dirty="0">
                <a:latin typeface="Calibri"/>
                <a:cs typeface="Calibri"/>
              </a:rPr>
              <a:t>Company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35" dirty="0">
                <a:latin typeface="Calibri"/>
                <a:cs typeface="Calibri"/>
              </a:rPr>
              <a:t>Name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700">
              <a:latin typeface="Calibri"/>
              <a:cs typeface="Calibri"/>
            </a:endParaRPr>
          </a:p>
          <a:p>
            <a:pPr marL="11488420" marR="215265" indent="-575310">
              <a:lnSpc>
                <a:spcPct val="115599"/>
              </a:lnSpc>
              <a:spcBef>
                <a:spcPts val="5"/>
              </a:spcBef>
              <a:tabLst>
                <a:tab pos="11488420" algn="l"/>
              </a:tabLst>
            </a:pPr>
            <a:r>
              <a:rPr sz="3000" b="1" spc="135" baseline="1388" dirty="0">
                <a:latin typeface="Calibri"/>
                <a:cs typeface="Calibri"/>
              </a:rPr>
              <a:t>01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articulated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as </a:t>
            </a:r>
            <a:r>
              <a:rPr sz="2000" spc="-95" dirty="0">
                <a:latin typeface="Verdana"/>
                <a:cs typeface="Verdana"/>
              </a:rPr>
              <a:t>they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relate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target audience.</a:t>
            </a:r>
            <a:endParaRPr sz="2000">
              <a:latin typeface="Verdana"/>
              <a:cs typeface="Verdana"/>
            </a:endParaRPr>
          </a:p>
          <a:p>
            <a:pPr marL="2192020">
              <a:lnSpc>
                <a:spcPct val="100000"/>
              </a:lnSpc>
              <a:spcBef>
                <a:spcPts val="905"/>
              </a:spcBef>
            </a:pPr>
            <a:r>
              <a:rPr sz="4000" b="1" spc="515" dirty="0">
                <a:latin typeface="Calibri"/>
                <a:cs typeface="Calibri"/>
              </a:rPr>
              <a:t>Smartphone</a:t>
            </a:r>
            <a:endParaRPr sz="4000">
              <a:latin typeface="Calibri"/>
              <a:cs typeface="Calibri"/>
            </a:endParaRPr>
          </a:p>
          <a:p>
            <a:pPr marL="11488420" indent="-8484870">
              <a:lnSpc>
                <a:spcPct val="99100"/>
              </a:lnSpc>
              <a:spcBef>
                <a:spcPts val="455"/>
              </a:spcBef>
              <a:tabLst>
                <a:tab pos="10826750" algn="l"/>
                <a:tab pos="11488420" algn="l"/>
              </a:tabLst>
            </a:pPr>
            <a:r>
              <a:rPr sz="6000" b="1" spc="600" baseline="-4861" dirty="0">
                <a:latin typeface="Calibri"/>
                <a:cs typeface="Calibri"/>
              </a:rPr>
              <a:t>(Portrait)</a:t>
            </a:r>
            <a:r>
              <a:rPr sz="6000" b="1" baseline="-4861" dirty="0">
                <a:latin typeface="Calibri"/>
                <a:cs typeface="Calibri"/>
              </a:rPr>
              <a:t>	</a:t>
            </a:r>
            <a:r>
              <a:rPr sz="3000" b="1" spc="644" baseline="1388" dirty="0">
                <a:latin typeface="Calibri"/>
                <a:cs typeface="Calibri"/>
              </a:rPr>
              <a:t>02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can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use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features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list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just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walk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through</a:t>
            </a:r>
            <a:endParaRPr sz="2000">
              <a:latin typeface="Verdana"/>
              <a:cs typeface="Verdana"/>
            </a:endParaRPr>
          </a:p>
          <a:p>
            <a:pPr marL="347980">
              <a:lnSpc>
                <a:spcPts val="2285"/>
              </a:lnSpc>
              <a:tabLst>
                <a:tab pos="11488420" algn="l"/>
              </a:tabLst>
            </a:pP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describe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product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in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terms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that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3000" spc="-15" baseline="-13888" dirty="0">
                <a:latin typeface="Verdana"/>
                <a:cs typeface="Verdana"/>
              </a:rPr>
              <a:t>them.</a:t>
            </a:r>
            <a:endParaRPr sz="3000" baseline="-13888">
              <a:latin typeface="Verdana"/>
              <a:cs typeface="Verdana"/>
            </a:endParaRPr>
          </a:p>
          <a:p>
            <a:pPr marL="1839595">
              <a:lnSpc>
                <a:spcPct val="100000"/>
              </a:lnSpc>
              <a:spcBef>
                <a:spcPts val="375"/>
              </a:spcBef>
            </a:pP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audience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will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understand.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000">
              <a:latin typeface="Verdana"/>
              <a:cs typeface="Verdana"/>
            </a:endParaRPr>
          </a:p>
          <a:p>
            <a:pPr marL="11488420" indent="-639445">
              <a:lnSpc>
                <a:spcPct val="115599"/>
              </a:lnSpc>
              <a:tabLst>
                <a:tab pos="11488420" algn="l"/>
              </a:tabLst>
            </a:pPr>
            <a:r>
              <a:rPr sz="3000" b="1" spc="517" baseline="1388" dirty="0">
                <a:latin typeface="Calibri"/>
                <a:cs typeface="Calibri"/>
              </a:rPr>
              <a:t>03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60" dirty="0">
                <a:latin typeface="Verdana"/>
                <a:cs typeface="Verdana"/>
              </a:rPr>
              <a:t>Whatever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you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do,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not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forget </a:t>
            </a:r>
            <a:r>
              <a:rPr sz="2000" spc="-85" dirty="0">
                <a:latin typeface="Verdana"/>
                <a:cs typeface="Verdana"/>
              </a:rPr>
              <a:t>the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benefits!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They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may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be </a:t>
            </a:r>
            <a:r>
              <a:rPr sz="2000" spc="-60" dirty="0">
                <a:latin typeface="Verdana"/>
                <a:cs typeface="Verdana"/>
              </a:rPr>
              <a:t>obvious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you.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556" y="454609"/>
            <a:ext cx="17316450" cy="9382125"/>
            <a:chOff x="485556" y="454609"/>
            <a:chExt cx="17316450" cy="9382125"/>
          </a:xfrm>
        </p:grpSpPr>
        <p:sp>
          <p:nvSpPr>
            <p:cNvPr id="5" name="object 5"/>
            <p:cNvSpPr/>
            <p:nvPr/>
          </p:nvSpPr>
          <p:spPr>
            <a:xfrm>
              <a:off x="485556" y="454609"/>
              <a:ext cx="17316450" cy="9382125"/>
            </a:xfrm>
            <a:custGeom>
              <a:avLst/>
              <a:gdLst/>
              <a:ahLst/>
              <a:cxnLst/>
              <a:rect l="l" t="t" r="r" b="b"/>
              <a:pathLst>
                <a:path w="17316450" h="9382125">
                  <a:moveTo>
                    <a:pt x="17316448" y="9382124"/>
                  </a:moveTo>
                  <a:lnTo>
                    <a:pt x="0" y="9382124"/>
                  </a:lnTo>
                  <a:lnTo>
                    <a:pt x="0" y="0"/>
                  </a:lnTo>
                  <a:lnTo>
                    <a:pt x="17316448" y="0"/>
                  </a:lnTo>
                  <a:lnTo>
                    <a:pt x="17316448" y="93821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56206" y="2825508"/>
              <a:ext cx="8702675" cy="6433185"/>
            </a:xfrm>
            <a:custGeom>
              <a:avLst/>
              <a:gdLst/>
              <a:ahLst/>
              <a:cxnLst/>
              <a:rect l="l" t="t" r="r" b="b"/>
              <a:pathLst>
                <a:path w="8702675" h="6433184">
                  <a:moveTo>
                    <a:pt x="117157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171575" y="133350"/>
                  </a:lnTo>
                  <a:lnTo>
                    <a:pt x="1171575" y="0"/>
                  </a:lnTo>
                  <a:close/>
                </a:path>
                <a:path w="8702675" h="6433184">
                  <a:moveTo>
                    <a:pt x="8558568" y="6256502"/>
                  </a:moveTo>
                  <a:lnTo>
                    <a:pt x="8499069" y="6080290"/>
                  </a:lnTo>
                  <a:lnTo>
                    <a:pt x="8435327" y="6080290"/>
                  </a:lnTo>
                  <a:lnTo>
                    <a:pt x="8494839" y="6256502"/>
                  </a:lnTo>
                  <a:lnTo>
                    <a:pt x="8435327" y="6432715"/>
                  </a:lnTo>
                  <a:lnTo>
                    <a:pt x="8499069" y="6432715"/>
                  </a:lnTo>
                  <a:lnTo>
                    <a:pt x="8558568" y="6256502"/>
                  </a:lnTo>
                  <a:close/>
                </a:path>
                <a:path w="8702675" h="6433184">
                  <a:moveTo>
                    <a:pt x="8702129" y="6256502"/>
                  </a:moveTo>
                  <a:lnTo>
                    <a:pt x="8642617" y="6080290"/>
                  </a:lnTo>
                  <a:lnTo>
                    <a:pt x="8578875" y="6080290"/>
                  </a:lnTo>
                  <a:lnTo>
                    <a:pt x="8638388" y="6256502"/>
                  </a:lnTo>
                  <a:lnTo>
                    <a:pt x="8578875" y="6432715"/>
                  </a:lnTo>
                  <a:lnTo>
                    <a:pt x="8642617" y="6432715"/>
                  </a:lnTo>
                  <a:lnTo>
                    <a:pt x="8702129" y="6256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58174" y="1196047"/>
            <a:ext cx="119468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35" dirty="0"/>
              <a:t>System</a:t>
            </a:r>
            <a:r>
              <a:rPr spc="430" dirty="0"/>
              <a:t> </a:t>
            </a:r>
            <a:r>
              <a:rPr spc="869" dirty="0"/>
              <a:t>Architecture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19543" y="3432135"/>
            <a:ext cx="138493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80" dirty="0">
                <a:latin typeface="Arial Black"/>
                <a:cs typeface="Arial Black"/>
              </a:rPr>
              <a:t>MVC</a:t>
            </a:r>
            <a:r>
              <a:rPr sz="5200" spc="-425" dirty="0">
                <a:latin typeface="Arial Black"/>
                <a:cs typeface="Arial Black"/>
              </a:rPr>
              <a:t> </a:t>
            </a:r>
            <a:r>
              <a:rPr sz="5200" spc="-155" dirty="0">
                <a:latin typeface="Arial Black"/>
                <a:cs typeface="Arial Black"/>
              </a:rPr>
              <a:t>(Model-</a:t>
            </a:r>
            <a:r>
              <a:rPr sz="5200" spc="-365" dirty="0">
                <a:latin typeface="Arial Black"/>
                <a:cs typeface="Arial Black"/>
              </a:rPr>
              <a:t>View-</a:t>
            </a:r>
            <a:r>
              <a:rPr sz="5200" spc="-229" dirty="0">
                <a:latin typeface="Arial Black"/>
                <a:cs typeface="Arial Black"/>
              </a:rPr>
              <a:t>Controller)</a:t>
            </a:r>
            <a:r>
              <a:rPr sz="5200" spc="-425" dirty="0">
                <a:latin typeface="Arial Black"/>
                <a:cs typeface="Arial Black"/>
              </a:rPr>
              <a:t> </a:t>
            </a:r>
            <a:r>
              <a:rPr sz="5200" spc="-330" dirty="0">
                <a:latin typeface="Arial Black"/>
                <a:cs typeface="Arial Black"/>
              </a:rPr>
              <a:t>Architecture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0391" y="5142294"/>
            <a:ext cx="15987394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marR="30480" indent="-125730" algn="just">
              <a:lnSpc>
                <a:spcPct val="115799"/>
              </a:lnSpc>
              <a:spcBef>
                <a:spcPts val="100"/>
              </a:spcBef>
            </a:pPr>
            <a:r>
              <a:rPr sz="3400" spc="-90" dirty="0">
                <a:latin typeface="Verdana"/>
                <a:cs typeface="Verdana"/>
              </a:rPr>
              <a:t>The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40" dirty="0">
                <a:latin typeface="Verdana"/>
                <a:cs typeface="Verdana"/>
              </a:rPr>
              <a:t>MVC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Architecture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brings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65" dirty="0">
                <a:latin typeface="Verdana"/>
                <a:cs typeface="Verdana"/>
              </a:rPr>
              <a:t>a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00" dirty="0">
                <a:latin typeface="Verdana"/>
                <a:cs typeface="Verdana"/>
              </a:rPr>
              <a:t>high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level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modularity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and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reusability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30" dirty="0">
                <a:latin typeface="Verdana"/>
                <a:cs typeface="Verdana"/>
              </a:rPr>
              <a:t>to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the</a:t>
            </a:r>
            <a:r>
              <a:rPr sz="3400" spc="-50" dirty="0">
                <a:latin typeface="Verdana"/>
                <a:cs typeface="Verdana"/>
              </a:rPr>
              <a:t> browser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extension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project.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Components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within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each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category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(Model,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40" dirty="0">
                <a:latin typeface="Verdana"/>
                <a:cs typeface="Verdana"/>
              </a:rPr>
              <a:t>View,</a:t>
            </a:r>
            <a:r>
              <a:rPr sz="3400" spc="-340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and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Controller)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can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5" dirty="0">
                <a:latin typeface="Verdana"/>
                <a:cs typeface="Verdana"/>
              </a:rPr>
              <a:t>often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5" dirty="0">
                <a:latin typeface="Verdana"/>
                <a:cs typeface="Verdana"/>
              </a:rPr>
              <a:t>be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reused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across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" dirty="0">
                <a:latin typeface="Verdana"/>
                <a:cs typeface="Verdana"/>
              </a:rPr>
              <a:t>different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parts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the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05" dirty="0">
                <a:latin typeface="Verdana"/>
                <a:cs typeface="Verdana"/>
              </a:rPr>
              <a:t>extension.</a:t>
            </a:r>
            <a:endParaRPr sz="3400">
              <a:latin typeface="Verdana"/>
              <a:cs typeface="Verdana"/>
            </a:endParaRPr>
          </a:p>
          <a:p>
            <a:pPr marL="737870" marR="5080" indent="-725805" algn="just">
              <a:lnSpc>
                <a:spcPct val="115799"/>
              </a:lnSpc>
            </a:pPr>
            <a:r>
              <a:rPr sz="3400" spc="-25" dirty="0">
                <a:latin typeface="Verdana"/>
                <a:cs typeface="Verdana"/>
              </a:rPr>
              <a:t>For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instance,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65" dirty="0">
                <a:latin typeface="Verdana"/>
                <a:cs typeface="Verdana"/>
              </a:rPr>
              <a:t>a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View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designed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30" dirty="0">
                <a:latin typeface="Verdana"/>
                <a:cs typeface="Verdana"/>
              </a:rPr>
              <a:t>to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display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job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listings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can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5" dirty="0">
                <a:latin typeface="Verdana"/>
                <a:cs typeface="Verdana"/>
              </a:rPr>
              <a:t>be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reused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in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multiple</a:t>
            </a:r>
            <a:r>
              <a:rPr sz="3400" spc="-50" dirty="0">
                <a:latin typeface="Verdana"/>
                <a:cs typeface="Verdana"/>
              </a:rPr>
              <a:t> </a:t>
            </a:r>
            <a:r>
              <a:rPr sz="3400" spc="-210" dirty="0">
                <a:latin typeface="Verdana"/>
                <a:cs typeface="Verdana"/>
              </a:rPr>
              <a:t>UI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90" dirty="0">
                <a:latin typeface="Verdana"/>
                <a:cs typeface="Verdana"/>
              </a:rPr>
              <a:t>screens,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promoting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" dirty="0">
                <a:latin typeface="Verdana"/>
                <a:cs typeface="Verdana"/>
              </a:rPr>
              <a:t>efficiency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and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consistency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in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the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user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interface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5556" y="473658"/>
            <a:ext cx="17316450" cy="9382125"/>
            <a:chOff x="485556" y="473658"/>
            <a:chExt cx="17316450" cy="9382125"/>
          </a:xfrm>
        </p:grpSpPr>
        <p:sp>
          <p:nvSpPr>
            <p:cNvPr id="3" name="object 3"/>
            <p:cNvSpPr/>
            <p:nvPr/>
          </p:nvSpPr>
          <p:spPr>
            <a:xfrm>
              <a:off x="485556" y="473658"/>
              <a:ext cx="17316450" cy="9382125"/>
            </a:xfrm>
            <a:custGeom>
              <a:avLst/>
              <a:gdLst/>
              <a:ahLst/>
              <a:cxnLst/>
              <a:rect l="l" t="t" r="r" b="b"/>
              <a:pathLst>
                <a:path w="17316450" h="9382125">
                  <a:moveTo>
                    <a:pt x="17316448" y="9382124"/>
                  </a:moveTo>
                  <a:lnTo>
                    <a:pt x="0" y="9382124"/>
                  </a:lnTo>
                  <a:lnTo>
                    <a:pt x="0" y="0"/>
                  </a:lnTo>
                  <a:lnTo>
                    <a:pt x="17316448" y="0"/>
                  </a:lnTo>
                  <a:lnTo>
                    <a:pt x="17316448" y="93821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3978" y="1230408"/>
              <a:ext cx="5238749" cy="86010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8700" y="1012883"/>
            <a:ext cx="15302865" cy="653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700" b="1" spc="245" dirty="0">
                <a:latin typeface="Calibri"/>
                <a:cs typeface="Calibri"/>
              </a:rPr>
              <a:t>Your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65" dirty="0">
                <a:latin typeface="Calibri"/>
                <a:cs typeface="Calibri"/>
              </a:rPr>
              <a:t>Company</a:t>
            </a:r>
            <a:r>
              <a:rPr sz="1700" b="1" spc="95" dirty="0">
                <a:latin typeface="Calibri"/>
                <a:cs typeface="Calibri"/>
              </a:rPr>
              <a:t> </a:t>
            </a:r>
            <a:r>
              <a:rPr sz="1700" b="1" spc="235" dirty="0">
                <a:latin typeface="Calibri"/>
                <a:cs typeface="Calibri"/>
              </a:rPr>
              <a:t>Name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700">
              <a:latin typeface="Calibri"/>
              <a:cs typeface="Calibri"/>
            </a:endParaRPr>
          </a:p>
          <a:p>
            <a:pPr marL="11488420" marR="215265" indent="-575310">
              <a:lnSpc>
                <a:spcPct val="115599"/>
              </a:lnSpc>
              <a:spcBef>
                <a:spcPts val="5"/>
              </a:spcBef>
              <a:tabLst>
                <a:tab pos="11488420" algn="l"/>
              </a:tabLst>
            </a:pPr>
            <a:r>
              <a:rPr sz="3000" b="1" spc="135" baseline="1388" dirty="0">
                <a:latin typeface="Calibri"/>
                <a:cs typeface="Calibri"/>
              </a:rPr>
              <a:t>01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articulated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as </a:t>
            </a:r>
            <a:r>
              <a:rPr sz="2000" spc="-95" dirty="0">
                <a:latin typeface="Verdana"/>
                <a:cs typeface="Verdana"/>
              </a:rPr>
              <a:t>they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relate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target audience.</a:t>
            </a:r>
            <a:endParaRPr sz="2000">
              <a:latin typeface="Verdana"/>
              <a:cs typeface="Verdana"/>
            </a:endParaRPr>
          </a:p>
          <a:p>
            <a:pPr marL="2192020">
              <a:lnSpc>
                <a:spcPct val="100000"/>
              </a:lnSpc>
              <a:spcBef>
                <a:spcPts val="905"/>
              </a:spcBef>
            </a:pPr>
            <a:r>
              <a:rPr sz="4000" b="1" spc="515" dirty="0">
                <a:latin typeface="Calibri"/>
                <a:cs typeface="Calibri"/>
              </a:rPr>
              <a:t>Smartphone</a:t>
            </a:r>
            <a:endParaRPr sz="4000">
              <a:latin typeface="Calibri"/>
              <a:cs typeface="Calibri"/>
            </a:endParaRPr>
          </a:p>
          <a:p>
            <a:pPr marL="11488420" indent="-8484870">
              <a:lnSpc>
                <a:spcPct val="99100"/>
              </a:lnSpc>
              <a:spcBef>
                <a:spcPts val="455"/>
              </a:spcBef>
              <a:tabLst>
                <a:tab pos="10826750" algn="l"/>
                <a:tab pos="11488420" algn="l"/>
              </a:tabLst>
            </a:pPr>
            <a:r>
              <a:rPr sz="6000" b="1" spc="600" baseline="-4861" dirty="0">
                <a:latin typeface="Calibri"/>
                <a:cs typeface="Calibri"/>
              </a:rPr>
              <a:t>(Portrait)</a:t>
            </a:r>
            <a:r>
              <a:rPr sz="6000" b="1" baseline="-4861" dirty="0">
                <a:latin typeface="Calibri"/>
                <a:cs typeface="Calibri"/>
              </a:rPr>
              <a:t>	</a:t>
            </a:r>
            <a:r>
              <a:rPr sz="3000" b="1" spc="644" baseline="1388" dirty="0">
                <a:latin typeface="Calibri"/>
                <a:cs typeface="Calibri"/>
              </a:rPr>
              <a:t>02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can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use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features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</a:t>
            </a:r>
            <a:r>
              <a:rPr sz="2000" spc="-45" dirty="0">
                <a:latin typeface="Verdana"/>
                <a:cs typeface="Verdana"/>
              </a:rPr>
              <a:t>benefits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list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just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walk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through</a:t>
            </a:r>
            <a:endParaRPr sz="2000">
              <a:latin typeface="Verdana"/>
              <a:cs typeface="Verdana"/>
            </a:endParaRPr>
          </a:p>
          <a:p>
            <a:pPr marL="347980">
              <a:lnSpc>
                <a:spcPts val="2285"/>
              </a:lnSpc>
              <a:tabLst>
                <a:tab pos="11488420" algn="l"/>
              </a:tabLst>
            </a:pPr>
            <a:r>
              <a:rPr sz="2000" spc="-55" dirty="0">
                <a:latin typeface="Verdana"/>
                <a:cs typeface="Verdana"/>
              </a:rPr>
              <a:t>Clearly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describe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product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in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terms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that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3000" spc="-15" baseline="-13888" dirty="0">
                <a:latin typeface="Verdana"/>
                <a:cs typeface="Verdana"/>
              </a:rPr>
              <a:t>them.</a:t>
            </a:r>
            <a:endParaRPr sz="3000" baseline="-13888">
              <a:latin typeface="Verdana"/>
              <a:cs typeface="Verdana"/>
            </a:endParaRPr>
          </a:p>
          <a:p>
            <a:pPr marL="1839595">
              <a:lnSpc>
                <a:spcPct val="100000"/>
              </a:lnSpc>
              <a:spcBef>
                <a:spcPts val="375"/>
              </a:spcBef>
            </a:pPr>
            <a:r>
              <a:rPr sz="2000" spc="-100" dirty="0">
                <a:latin typeface="Verdana"/>
                <a:cs typeface="Verdana"/>
              </a:rPr>
              <a:t>your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audience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will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understand.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000">
              <a:latin typeface="Verdana"/>
              <a:cs typeface="Verdana"/>
            </a:endParaRPr>
          </a:p>
          <a:p>
            <a:pPr marL="11488420" indent="-639445">
              <a:lnSpc>
                <a:spcPct val="115599"/>
              </a:lnSpc>
              <a:tabLst>
                <a:tab pos="11488420" algn="l"/>
              </a:tabLst>
            </a:pPr>
            <a:r>
              <a:rPr sz="3000" b="1" spc="517" baseline="1388" dirty="0">
                <a:latin typeface="Calibri"/>
                <a:cs typeface="Calibri"/>
              </a:rPr>
              <a:t>03</a:t>
            </a:r>
            <a:r>
              <a:rPr sz="3000" b="1" baseline="1388" dirty="0">
                <a:latin typeface="Calibri"/>
                <a:cs typeface="Calibri"/>
              </a:rPr>
              <a:t>	</a:t>
            </a:r>
            <a:r>
              <a:rPr sz="2000" spc="-60" dirty="0">
                <a:latin typeface="Verdana"/>
                <a:cs typeface="Verdana"/>
              </a:rPr>
              <a:t>Whatever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you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do,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not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forget </a:t>
            </a:r>
            <a:r>
              <a:rPr sz="2000" spc="-85" dirty="0">
                <a:latin typeface="Verdana"/>
                <a:cs typeface="Verdana"/>
              </a:rPr>
              <a:t>the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benefits!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They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may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be </a:t>
            </a:r>
            <a:r>
              <a:rPr sz="2000" spc="-60" dirty="0">
                <a:latin typeface="Verdana"/>
                <a:cs typeface="Verdana"/>
              </a:rPr>
              <a:t>obvious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you.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5556" y="454608"/>
            <a:ext cx="17316450" cy="9382125"/>
            <a:chOff x="485556" y="454608"/>
            <a:chExt cx="17316450" cy="9382125"/>
          </a:xfrm>
        </p:grpSpPr>
        <p:sp>
          <p:nvSpPr>
            <p:cNvPr id="7" name="object 7"/>
            <p:cNvSpPr/>
            <p:nvPr/>
          </p:nvSpPr>
          <p:spPr>
            <a:xfrm>
              <a:off x="485556" y="454608"/>
              <a:ext cx="17316450" cy="9382125"/>
            </a:xfrm>
            <a:custGeom>
              <a:avLst/>
              <a:gdLst/>
              <a:ahLst/>
              <a:cxnLst/>
              <a:rect l="l" t="t" r="r" b="b"/>
              <a:pathLst>
                <a:path w="17316450" h="9382125">
                  <a:moveTo>
                    <a:pt x="17316448" y="9382124"/>
                  </a:moveTo>
                  <a:lnTo>
                    <a:pt x="0" y="9382124"/>
                  </a:lnTo>
                  <a:lnTo>
                    <a:pt x="0" y="0"/>
                  </a:lnTo>
                  <a:lnTo>
                    <a:pt x="17316448" y="0"/>
                  </a:lnTo>
                  <a:lnTo>
                    <a:pt x="17316448" y="93821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56206" y="2157742"/>
              <a:ext cx="8702675" cy="7100570"/>
            </a:xfrm>
            <a:custGeom>
              <a:avLst/>
              <a:gdLst/>
              <a:ahLst/>
              <a:cxnLst/>
              <a:rect l="l" t="t" r="r" b="b"/>
              <a:pathLst>
                <a:path w="8702675" h="7100570">
                  <a:moveTo>
                    <a:pt x="117157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171575" y="133350"/>
                  </a:lnTo>
                  <a:lnTo>
                    <a:pt x="1171575" y="0"/>
                  </a:lnTo>
                  <a:close/>
                </a:path>
                <a:path w="8702675" h="7100570">
                  <a:moveTo>
                    <a:pt x="8558568" y="6924268"/>
                  </a:moveTo>
                  <a:lnTo>
                    <a:pt x="8499069" y="6748056"/>
                  </a:lnTo>
                  <a:lnTo>
                    <a:pt x="8435327" y="6748056"/>
                  </a:lnTo>
                  <a:lnTo>
                    <a:pt x="8494839" y="6924268"/>
                  </a:lnTo>
                  <a:lnTo>
                    <a:pt x="8435327" y="7100481"/>
                  </a:lnTo>
                  <a:lnTo>
                    <a:pt x="8499069" y="7100481"/>
                  </a:lnTo>
                  <a:lnTo>
                    <a:pt x="8558568" y="6924268"/>
                  </a:lnTo>
                  <a:close/>
                </a:path>
                <a:path w="8702675" h="7100570">
                  <a:moveTo>
                    <a:pt x="8702129" y="6924268"/>
                  </a:moveTo>
                  <a:lnTo>
                    <a:pt x="8642617" y="6748056"/>
                  </a:lnTo>
                  <a:lnTo>
                    <a:pt x="8578875" y="6748056"/>
                  </a:lnTo>
                  <a:lnTo>
                    <a:pt x="8638388" y="6924268"/>
                  </a:lnTo>
                  <a:lnTo>
                    <a:pt x="8578875" y="7100481"/>
                  </a:lnTo>
                  <a:lnTo>
                    <a:pt x="8642617" y="7100481"/>
                  </a:lnTo>
                  <a:lnTo>
                    <a:pt x="8702129" y="6924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2150" y="2780596"/>
              <a:ext cx="6124574" cy="6781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0091" y="3202325"/>
              <a:ext cx="7067549" cy="59435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53846" y="630556"/>
            <a:ext cx="160343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80" dirty="0"/>
              <a:t>Architecture</a:t>
            </a:r>
            <a:r>
              <a:rPr spc="450" dirty="0"/>
              <a:t> </a:t>
            </a:r>
            <a:r>
              <a:rPr spc="1145" dirty="0"/>
              <a:t>Flow</a:t>
            </a:r>
            <a:r>
              <a:rPr spc="455" dirty="0"/>
              <a:t> </a:t>
            </a:r>
            <a:r>
              <a:rPr spc="1345" dirty="0"/>
              <a:t>Diagram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03840" rIns="0" bIns="0" rtlCol="0">
            <a:spAutoFit/>
          </a:bodyPr>
          <a:lstStyle/>
          <a:p>
            <a:pPr marL="3228975">
              <a:lnSpc>
                <a:spcPct val="100000"/>
              </a:lnSpc>
              <a:spcBef>
                <a:spcPts val="100"/>
              </a:spcBef>
            </a:pPr>
            <a:r>
              <a:rPr spc="1045" dirty="0"/>
              <a:t>Technology</a:t>
            </a:r>
            <a:r>
              <a:rPr spc="430" dirty="0"/>
              <a:t> </a:t>
            </a:r>
            <a:r>
              <a:rPr spc="118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0276" y="4317397"/>
            <a:ext cx="30213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265" dirty="0">
                <a:latin typeface="Arial Black"/>
                <a:cs typeface="Arial Black"/>
              </a:rPr>
              <a:t>Frontend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2973" y="5979825"/>
            <a:ext cx="17760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latin typeface="Verdana"/>
                <a:cs typeface="Verdana"/>
              </a:rPr>
              <a:t>React</a:t>
            </a:r>
            <a:r>
              <a:rPr sz="3400" spc="-340" dirty="0">
                <a:latin typeface="Verdana"/>
                <a:cs typeface="Verdana"/>
              </a:rPr>
              <a:t> </a:t>
            </a:r>
            <a:r>
              <a:rPr sz="3400" spc="80" dirty="0">
                <a:latin typeface="Verdana"/>
                <a:cs typeface="Verdana"/>
              </a:rPr>
              <a:t>Js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2289" y="4317397"/>
            <a:ext cx="3446779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200" spc="-445" dirty="0">
                <a:latin typeface="Arial Black"/>
                <a:cs typeface="Arial Black"/>
              </a:rPr>
              <a:t>Backend</a:t>
            </a:r>
            <a:endParaRPr sz="5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800"/>
              </a:spcBef>
            </a:pPr>
            <a:r>
              <a:rPr sz="3400" spc="-285" dirty="0">
                <a:latin typeface="Verdana"/>
                <a:cs typeface="Verdana"/>
              </a:rPr>
              <a:t>C#</a:t>
            </a:r>
            <a:r>
              <a:rPr sz="3400" spc="495" dirty="0">
                <a:latin typeface="Verdana"/>
                <a:cs typeface="Verdana"/>
              </a:rPr>
              <a:t> </a:t>
            </a:r>
            <a:r>
              <a:rPr sz="3400" spc="-150" dirty="0">
                <a:latin typeface="Verdana"/>
                <a:cs typeface="Verdana"/>
              </a:rPr>
              <a:t>.NET</a:t>
            </a:r>
            <a:r>
              <a:rPr sz="3400" spc="-350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Webapi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556" y="454609"/>
            <a:ext cx="17316450" cy="9382125"/>
          </a:xfrm>
          <a:custGeom>
            <a:avLst/>
            <a:gdLst/>
            <a:ahLst/>
            <a:cxnLst/>
            <a:rect l="l" t="t" r="r" b="b"/>
            <a:pathLst>
              <a:path w="17316450" h="9382125">
                <a:moveTo>
                  <a:pt x="17316448" y="9382124"/>
                </a:moveTo>
                <a:lnTo>
                  <a:pt x="0" y="9382124"/>
                </a:lnTo>
                <a:lnTo>
                  <a:pt x="0" y="0"/>
                </a:lnTo>
                <a:lnTo>
                  <a:pt x="17316448" y="0"/>
                </a:lnTo>
                <a:lnTo>
                  <a:pt x="17316448" y="938212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3679889"/>
            <a:ext cx="5503545" cy="235902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5"/>
              </a:spcBef>
            </a:pPr>
            <a:r>
              <a:rPr sz="8000" b="1" spc="944" dirty="0">
                <a:latin typeface="Calibri"/>
                <a:cs typeface="Calibri"/>
              </a:rPr>
              <a:t>Problem </a:t>
            </a:r>
            <a:r>
              <a:rPr sz="8000" b="1" spc="865" dirty="0">
                <a:latin typeface="Calibri"/>
                <a:cs typeface="Calibri"/>
              </a:rPr>
              <a:t>Statement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629" y="1256665"/>
            <a:ext cx="57905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0" dirty="0">
                <a:latin typeface="Verdana"/>
                <a:cs typeface="Verdana"/>
              </a:rPr>
              <a:t>The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100" dirty="0">
                <a:latin typeface="Verdana"/>
                <a:cs typeface="Verdana"/>
              </a:rPr>
              <a:t>job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search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process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can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be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overwhelming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2755" y="2565043"/>
            <a:ext cx="344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105" dirty="0">
                <a:latin typeface="Calibri"/>
                <a:cs typeface="Calibri"/>
              </a:rPr>
              <a:t>01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8700" y="6457949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63629" y="8161269"/>
            <a:ext cx="74663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" dirty="0">
                <a:latin typeface="Verdana"/>
                <a:cs typeface="Verdana"/>
              </a:rPr>
              <a:t>Job</a:t>
            </a:r>
            <a:r>
              <a:rPr sz="2100" spc="-14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seekers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need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130" dirty="0">
                <a:latin typeface="Verdana"/>
                <a:cs typeface="Verdana"/>
              </a:rPr>
              <a:t>an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efficient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solution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to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these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challenges.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7802" y="4538306"/>
            <a:ext cx="439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475" dirty="0">
                <a:latin typeface="Calibri"/>
                <a:cs typeface="Calibri"/>
              </a:rPr>
              <a:t>02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2359" y="6502045"/>
            <a:ext cx="4146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380" dirty="0">
                <a:latin typeface="Calibri"/>
                <a:cs typeface="Calibri"/>
              </a:rPr>
              <a:t>03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91533" y="8905798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60083" y="2576123"/>
            <a:ext cx="42748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latin typeface="Verdana"/>
                <a:cs typeface="Verdana"/>
              </a:rPr>
              <a:t>Endless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100" dirty="0">
                <a:latin typeface="Verdana"/>
                <a:cs typeface="Verdana"/>
              </a:rPr>
              <a:t>job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listings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to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sift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through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60083" y="4534463"/>
            <a:ext cx="38042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70" dirty="0">
                <a:latin typeface="Verdana"/>
                <a:cs typeface="Verdana"/>
              </a:rPr>
              <a:t>Difficulty</a:t>
            </a:r>
            <a:r>
              <a:rPr sz="2100" spc="-12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tracking</a:t>
            </a:r>
            <a:r>
              <a:rPr sz="2100" spc="-12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applications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60083" y="6490579"/>
            <a:ext cx="69608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70" dirty="0">
                <a:latin typeface="Verdana"/>
                <a:cs typeface="Verdana"/>
              </a:rPr>
              <a:t>Cannot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filter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jobs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or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find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jobs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which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are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already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applied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556" y="454610"/>
            <a:ext cx="17316450" cy="9382125"/>
          </a:xfrm>
          <a:custGeom>
            <a:avLst/>
            <a:gdLst/>
            <a:ahLst/>
            <a:cxnLst/>
            <a:rect l="l" t="t" r="r" b="b"/>
            <a:pathLst>
              <a:path w="17316450" h="9382125">
                <a:moveTo>
                  <a:pt x="17316448" y="9382124"/>
                </a:moveTo>
                <a:lnTo>
                  <a:pt x="0" y="9382124"/>
                </a:lnTo>
                <a:lnTo>
                  <a:pt x="0" y="0"/>
                </a:lnTo>
                <a:lnTo>
                  <a:pt x="17316448" y="0"/>
                </a:lnTo>
                <a:lnTo>
                  <a:pt x="17316448" y="938212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6214" y="5829299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91533" y="8905811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11591" y="4302125"/>
            <a:ext cx="28651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1415" dirty="0">
                <a:latin typeface="Calibri"/>
                <a:cs typeface="Calibri"/>
              </a:rPr>
              <a:t>Q&amp;A</a:t>
            </a:r>
            <a:endParaRPr sz="9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556" y="454608"/>
            <a:ext cx="17316450" cy="9382125"/>
          </a:xfrm>
          <a:custGeom>
            <a:avLst/>
            <a:gdLst/>
            <a:ahLst/>
            <a:cxnLst/>
            <a:rect l="l" t="t" r="r" b="b"/>
            <a:pathLst>
              <a:path w="17316450" h="9382125">
                <a:moveTo>
                  <a:pt x="17316448" y="9382124"/>
                </a:moveTo>
                <a:lnTo>
                  <a:pt x="0" y="9382124"/>
                </a:lnTo>
                <a:lnTo>
                  <a:pt x="0" y="0"/>
                </a:lnTo>
                <a:lnTo>
                  <a:pt x="17316448" y="0"/>
                </a:lnTo>
                <a:lnTo>
                  <a:pt x="17316448" y="938212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3334" y="3538002"/>
            <a:ext cx="604139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1180" dirty="0"/>
              <a:t>Thank</a:t>
            </a:r>
            <a:r>
              <a:rPr sz="8500" spc="395" dirty="0"/>
              <a:t> </a:t>
            </a:r>
            <a:r>
              <a:rPr sz="8500" spc="1240" dirty="0"/>
              <a:t>You</a:t>
            </a:r>
            <a:endParaRPr sz="8500"/>
          </a:p>
        </p:txBody>
      </p:sp>
      <p:sp>
        <p:nvSpPr>
          <p:cNvPr id="4" name="object 4"/>
          <p:cNvSpPr/>
          <p:nvPr/>
        </p:nvSpPr>
        <p:spPr>
          <a:xfrm>
            <a:off x="8556214" y="5055620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18343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sz="8000" spc="819" dirty="0"/>
              <a:t>Solution</a:t>
            </a:r>
            <a:r>
              <a:rPr sz="8000" spc="375" dirty="0"/>
              <a:t> </a:t>
            </a:r>
            <a:r>
              <a:rPr sz="8000" spc="1075" dirty="0"/>
              <a:t>-</a:t>
            </a:r>
            <a:r>
              <a:rPr sz="8000" spc="380" dirty="0"/>
              <a:t> </a:t>
            </a:r>
            <a:r>
              <a:rPr sz="8000" spc="1019" dirty="0"/>
              <a:t>JobTracker</a:t>
            </a:r>
            <a:endParaRPr sz="8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120" y="6332320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120" y="6770471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90770" y="5132091"/>
            <a:ext cx="10195560" cy="18529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b="1" spc="355" dirty="0">
                <a:latin typeface="Calibri"/>
                <a:cs typeface="Calibri"/>
              </a:rPr>
              <a:t>JobTracker</a:t>
            </a:r>
            <a:r>
              <a:rPr sz="2700" b="1" spc="135" dirty="0">
                <a:latin typeface="Calibri"/>
                <a:cs typeface="Calibri"/>
              </a:rPr>
              <a:t> </a:t>
            </a:r>
            <a:r>
              <a:rPr sz="2700" b="1" spc="200" dirty="0">
                <a:latin typeface="Calibri"/>
                <a:cs typeface="Calibri"/>
              </a:rPr>
              <a:t>is</a:t>
            </a:r>
            <a:r>
              <a:rPr sz="2700" b="1" spc="140" dirty="0">
                <a:latin typeface="Calibri"/>
                <a:cs typeface="Calibri"/>
              </a:rPr>
              <a:t> </a:t>
            </a:r>
            <a:r>
              <a:rPr sz="2700" b="1" spc="310" dirty="0">
                <a:latin typeface="Calibri"/>
                <a:cs typeface="Calibri"/>
              </a:rPr>
              <a:t>here</a:t>
            </a:r>
            <a:r>
              <a:rPr sz="2700" b="1" spc="135" dirty="0">
                <a:latin typeface="Calibri"/>
                <a:cs typeface="Calibri"/>
              </a:rPr>
              <a:t> </a:t>
            </a:r>
            <a:r>
              <a:rPr sz="2700" b="1" spc="225" dirty="0">
                <a:latin typeface="Calibri"/>
                <a:cs typeface="Calibri"/>
              </a:rPr>
              <a:t>to</a:t>
            </a:r>
            <a:r>
              <a:rPr sz="2700" b="1" spc="140" dirty="0">
                <a:latin typeface="Calibri"/>
                <a:cs typeface="Calibri"/>
              </a:rPr>
              <a:t> </a:t>
            </a:r>
            <a:r>
              <a:rPr sz="2700" b="1" spc="335" dirty="0">
                <a:latin typeface="Calibri"/>
                <a:cs typeface="Calibri"/>
              </a:rPr>
              <a:t>provide</a:t>
            </a:r>
            <a:r>
              <a:rPr sz="2700" b="1" spc="135" dirty="0">
                <a:latin typeface="Calibri"/>
                <a:cs typeface="Calibri"/>
              </a:rPr>
              <a:t> </a:t>
            </a:r>
            <a:r>
              <a:rPr sz="2700" b="1" spc="240" dirty="0">
                <a:latin typeface="Calibri"/>
                <a:cs typeface="Calibri"/>
              </a:rPr>
              <a:t>the</a:t>
            </a:r>
            <a:r>
              <a:rPr sz="2700" b="1" spc="140" dirty="0">
                <a:latin typeface="Calibri"/>
                <a:cs typeface="Calibri"/>
              </a:rPr>
              <a:t> </a:t>
            </a:r>
            <a:r>
              <a:rPr sz="2700" b="1" spc="235" dirty="0">
                <a:latin typeface="Calibri"/>
                <a:cs typeface="Calibri"/>
              </a:rPr>
              <a:t>solution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2700">
              <a:latin typeface="Calibri"/>
              <a:cs typeface="Calibri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Verdana"/>
                <a:cs typeface="Verdana"/>
              </a:rPr>
              <a:t>A</a:t>
            </a:r>
            <a:r>
              <a:rPr sz="2300" spc="-145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browser</a:t>
            </a:r>
            <a:r>
              <a:rPr sz="2300" spc="-14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extension</a:t>
            </a:r>
            <a:r>
              <a:rPr sz="2300" spc="-14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tailored</a:t>
            </a:r>
            <a:r>
              <a:rPr sz="2300" spc="-140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for</a:t>
            </a:r>
            <a:r>
              <a:rPr sz="2300" spc="-140" dirty="0">
                <a:latin typeface="Verdana"/>
                <a:cs typeface="Verdana"/>
              </a:rPr>
              <a:t> </a:t>
            </a:r>
            <a:r>
              <a:rPr sz="2300" spc="-100" dirty="0">
                <a:latin typeface="Verdana"/>
                <a:cs typeface="Verdana"/>
              </a:rPr>
              <a:t>job</a:t>
            </a:r>
            <a:r>
              <a:rPr sz="2300" spc="-14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seekers.</a:t>
            </a:r>
            <a:endParaRPr sz="2300">
              <a:latin typeface="Verdana"/>
              <a:cs typeface="Verdana"/>
            </a:endParaRPr>
          </a:p>
          <a:p>
            <a:pPr marL="512445">
              <a:lnSpc>
                <a:spcPct val="100000"/>
              </a:lnSpc>
              <a:spcBef>
                <a:spcPts val="690"/>
              </a:spcBef>
            </a:pPr>
            <a:r>
              <a:rPr sz="2300" spc="-285" dirty="0">
                <a:latin typeface="Verdana"/>
                <a:cs typeface="Verdana"/>
              </a:rPr>
              <a:t>It</a:t>
            </a:r>
            <a:r>
              <a:rPr sz="2300" spc="-145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streamlines</a:t>
            </a:r>
            <a:r>
              <a:rPr sz="2300" spc="-140" dirty="0">
                <a:latin typeface="Verdana"/>
                <a:cs typeface="Verdana"/>
              </a:rPr>
              <a:t> </a:t>
            </a:r>
            <a:r>
              <a:rPr sz="2300" spc="-110" dirty="0">
                <a:latin typeface="Verdana"/>
                <a:cs typeface="Verdana"/>
              </a:rPr>
              <a:t>your</a:t>
            </a:r>
            <a:r>
              <a:rPr sz="2300" spc="-140" dirty="0">
                <a:latin typeface="Verdana"/>
                <a:cs typeface="Verdana"/>
              </a:rPr>
              <a:t> </a:t>
            </a:r>
            <a:r>
              <a:rPr sz="2300" spc="-100" dirty="0">
                <a:latin typeface="Verdana"/>
                <a:cs typeface="Verdana"/>
              </a:rPr>
              <a:t>job</a:t>
            </a:r>
            <a:r>
              <a:rPr sz="2300" spc="-145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search,</a:t>
            </a:r>
            <a:r>
              <a:rPr sz="2300" spc="-140" dirty="0">
                <a:latin typeface="Verdana"/>
                <a:cs typeface="Verdana"/>
              </a:rPr>
              <a:t> </a:t>
            </a:r>
            <a:r>
              <a:rPr sz="2300" spc="-130" dirty="0">
                <a:latin typeface="Verdana"/>
                <a:cs typeface="Verdana"/>
              </a:rPr>
              <a:t>making</a:t>
            </a:r>
            <a:r>
              <a:rPr sz="2300" spc="-140" dirty="0">
                <a:latin typeface="Verdana"/>
                <a:cs typeface="Verdana"/>
              </a:rPr>
              <a:t> it </a:t>
            </a:r>
            <a:r>
              <a:rPr sz="2300" spc="-85" dirty="0">
                <a:latin typeface="Verdana"/>
                <a:cs typeface="Verdana"/>
              </a:rPr>
              <a:t>more</a:t>
            </a:r>
            <a:r>
              <a:rPr sz="2300" spc="-145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efficient</a:t>
            </a:r>
            <a:r>
              <a:rPr sz="2300" spc="-140" dirty="0">
                <a:latin typeface="Verdana"/>
                <a:cs typeface="Verdana"/>
              </a:rPr>
              <a:t> </a:t>
            </a:r>
            <a:r>
              <a:rPr sz="2300" spc="-95" dirty="0">
                <a:latin typeface="Verdana"/>
                <a:cs typeface="Verdana"/>
              </a:rPr>
              <a:t>and</a:t>
            </a:r>
            <a:r>
              <a:rPr sz="2300" spc="-14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organized.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8700" y="3724484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91533" y="8905798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6214" y="3485221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1533" y="8905811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18099" y="266906"/>
            <a:ext cx="825182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41400">
              <a:lnSpc>
                <a:spcPct val="116700"/>
              </a:lnSpc>
              <a:spcBef>
                <a:spcPts val="95"/>
              </a:spcBef>
            </a:pPr>
            <a:r>
              <a:rPr spc="885" dirty="0"/>
              <a:t>Functional </a:t>
            </a:r>
            <a:r>
              <a:rPr spc="985" dirty="0"/>
              <a:t>Requirements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4342372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4751947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5161522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5571097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5980672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6390247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6799822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7209397"/>
            <a:ext cx="104775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7618972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8028547"/>
            <a:ext cx="104775" cy="104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8438122"/>
            <a:ext cx="104775" cy="1047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974" y="8847697"/>
            <a:ext cx="104775" cy="1047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718254" y="4131457"/>
            <a:ext cx="7913370" cy="494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65555">
              <a:lnSpc>
                <a:spcPct val="116799"/>
              </a:lnSpc>
              <a:spcBef>
                <a:spcPts val="95"/>
              </a:spcBef>
            </a:pPr>
            <a:r>
              <a:rPr sz="2300" spc="-75" dirty="0">
                <a:latin typeface="Verdana"/>
                <a:cs typeface="Verdana"/>
              </a:rPr>
              <a:t>Tracking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listings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with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5" dirty="0">
                <a:latin typeface="Verdana"/>
                <a:cs typeface="Verdana"/>
              </a:rPr>
              <a:t>a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single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click </a:t>
            </a:r>
            <a:r>
              <a:rPr sz="2300" spc="-60" dirty="0">
                <a:latin typeface="Verdana"/>
                <a:cs typeface="Verdana"/>
              </a:rPr>
              <a:t>Integration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with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LinkedIn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real-</a:t>
            </a:r>
            <a:r>
              <a:rPr sz="2300" spc="-45" dirty="0">
                <a:latin typeface="Verdana"/>
                <a:cs typeface="Verdana"/>
              </a:rPr>
              <a:t>time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updates </a:t>
            </a:r>
            <a:r>
              <a:rPr sz="2300" spc="-55" dirty="0">
                <a:latin typeface="Verdana"/>
                <a:cs typeface="Verdana"/>
              </a:rPr>
              <a:t>Cross-</a:t>
            </a:r>
            <a:r>
              <a:rPr sz="2300" spc="-35" dirty="0">
                <a:latin typeface="Verdana"/>
                <a:cs typeface="Verdana"/>
              </a:rPr>
              <a:t>browser</a:t>
            </a:r>
            <a:r>
              <a:rPr sz="2300" spc="-16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compatibility</a:t>
            </a:r>
            <a:r>
              <a:rPr sz="2300" spc="-16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16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convenience</a:t>
            </a:r>
            <a:endParaRPr sz="2300">
              <a:latin typeface="Verdana"/>
              <a:cs typeface="Verdana"/>
            </a:endParaRPr>
          </a:p>
          <a:p>
            <a:pPr marL="12700" marR="111125">
              <a:lnSpc>
                <a:spcPct val="116799"/>
              </a:lnSpc>
            </a:pPr>
            <a:r>
              <a:rPr sz="2300" dirty="0">
                <a:latin typeface="Verdana"/>
                <a:cs typeface="Verdana"/>
              </a:rPr>
              <a:t>Content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detection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adaptation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various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websites </a:t>
            </a:r>
            <a:r>
              <a:rPr sz="2300" spc="-80" dirty="0">
                <a:latin typeface="Verdana"/>
                <a:cs typeface="Verdana"/>
              </a:rPr>
              <a:t>Bookmarking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applied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jobs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easy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reference</a:t>
            </a: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16799"/>
              </a:lnSpc>
              <a:spcBef>
                <a:spcPts val="5"/>
              </a:spcBef>
            </a:pPr>
            <a:r>
              <a:rPr sz="2300" spc="-50" dirty="0">
                <a:latin typeface="Verdana"/>
                <a:cs typeface="Verdana"/>
              </a:rPr>
              <a:t>Reminder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notifications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pending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applications </a:t>
            </a:r>
            <a:r>
              <a:rPr sz="2300" spc="-45" dirty="0">
                <a:latin typeface="Verdana"/>
                <a:cs typeface="Verdana"/>
              </a:rPr>
              <a:t>Displaying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essential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information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based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keywords </a:t>
            </a:r>
            <a:r>
              <a:rPr sz="2300" spc="-70" dirty="0">
                <a:latin typeface="Verdana"/>
                <a:cs typeface="Verdana"/>
              </a:rPr>
              <a:t>User-</a:t>
            </a:r>
            <a:r>
              <a:rPr sz="2300" spc="-10" dirty="0">
                <a:latin typeface="Verdana"/>
                <a:cs typeface="Verdana"/>
              </a:rPr>
              <a:t>friendly</a:t>
            </a:r>
            <a:r>
              <a:rPr sz="2300" spc="-17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extension</a:t>
            </a:r>
            <a:r>
              <a:rPr sz="2300" spc="-16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management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2300" spc="-40" dirty="0">
                <a:latin typeface="Verdana"/>
                <a:cs typeface="Verdana"/>
              </a:rPr>
              <a:t>A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static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website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guidance</a:t>
            </a:r>
            <a:endParaRPr sz="2300">
              <a:latin typeface="Verdana"/>
              <a:cs typeface="Verdana"/>
            </a:endParaRPr>
          </a:p>
          <a:p>
            <a:pPr marL="12700" marR="904875">
              <a:lnSpc>
                <a:spcPct val="116799"/>
              </a:lnSpc>
            </a:pPr>
            <a:r>
              <a:rPr sz="2300" spc="-30" dirty="0">
                <a:latin typeface="Verdana"/>
                <a:cs typeface="Verdana"/>
              </a:rPr>
              <a:t>Enhanced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listings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with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application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status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tags </a:t>
            </a:r>
            <a:r>
              <a:rPr sz="2300" dirty="0">
                <a:latin typeface="Verdana"/>
                <a:cs typeface="Verdana"/>
              </a:rPr>
              <a:t>Option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hide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applied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jobs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300" spc="-55" dirty="0">
                <a:latin typeface="Verdana"/>
                <a:cs typeface="Verdana"/>
              </a:rPr>
              <a:t>Data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deletion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accuracy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6214" y="4006685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1533" y="8905811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182" rIns="0" bIns="0" rtlCol="0">
            <a:spAutoFit/>
          </a:bodyPr>
          <a:lstStyle/>
          <a:p>
            <a:pPr marL="4319905" marR="5080" indent="-750570">
              <a:lnSpc>
                <a:spcPct val="116700"/>
              </a:lnSpc>
              <a:spcBef>
                <a:spcPts val="95"/>
              </a:spcBef>
            </a:pPr>
            <a:r>
              <a:rPr spc="1215" dirty="0"/>
              <a:t>Non</a:t>
            </a:r>
            <a:r>
              <a:rPr spc="425" dirty="0"/>
              <a:t> </a:t>
            </a:r>
            <a:r>
              <a:rPr spc="1210" dirty="0"/>
              <a:t>-</a:t>
            </a:r>
            <a:r>
              <a:rPr spc="425" dirty="0"/>
              <a:t> </a:t>
            </a:r>
            <a:r>
              <a:rPr spc="885" dirty="0"/>
              <a:t>Functional </a:t>
            </a:r>
            <a:r>
              <a:rPr spc="985" dirty="0"/>
              <a:t>Requirements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9970" y="4887539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9970" y="570668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9970" y="6525838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9970" y="7344988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50249" y="4676623"/>
            <a:ext cx="13439775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9290">
              <a:lnSpc>
                <a:spcPct val="116799"/>
              </a:lnSpc>
              <a:spcBef>
                <a:spcPts val="95"/>
              </a:spcBef>
            </a:pPr>
            <a:r>
              <a:rPr sz="2300" spc="-60" dirty="0">
                <a:latin typeface="Verdana"/>
                <a:cs typeface="Verdana"/>
              </a:rPr>
              <a:t>Scalability: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JobTracker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will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be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designed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handle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5" dirty="0">
                <a:latin typeface="Verdana"/>
                <a:cs typeface="Verdana"/>
              </a:rPr>
              <a:t>a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growing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user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base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efficiently,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ensuring </a:t>
            </a:r>
            <a:r>
              <a:rPr sz="2300" spc="-25" dirty="0">
                <a:latin typeface="Verdana"/>
                <a:cs typeface="Verdana"/>
              </a:rPr>
              <a:t>smooth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performance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even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with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increased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traffic.</a:t>
            </a: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16799"/>
              </a:lnSpc>
            </a:pPr>
            <a:r>
              <a:rPr sz="2300" spc="-55" dirty="0">
                <a:latin typeface="Verdana"/>
                <a:cs typeface="Verdana"/>
              </a:rPr>
              <a:t>Performance: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The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extension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delivers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quick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response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times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minimizes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80" dirty="0">
                <a:latin typeface="Verdana"/>
                <a:cs typeface="Verdana"/>
              </a:rPr>
              <a:t>page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load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impact, </a:t>
            </a:r>
            <a:r>
              <a:rPr sz="2300" spc="-55" dirty="0">
                <a:latin typeface="Verdana"/>
                <a:cs typeface="Verdana"/>
              </a:rPr>
              <a:t>maintaining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efficient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resource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80" dirty="0">
                <a:latin typeface="Verdana"/>
                <a:cs typeface="Verdana"/>
              </a:rPr>
              <a:t>management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through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optimized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algorithms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data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structures. </a:t>
            </a:r>
            <a:r>
              <a:rPr sz="2300" spc="-85" dirty="0">
                <a:latin typeface="Verdana"/>
                <a:cs typeface="Verdana"/>
              </a:rPr>
              <a:t>Security: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Data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encryption,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secure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authentication,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proper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credential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storage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ensure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users' </a:t>
            </a:r>
            <a:r>
              <a:rPr sz="2300" spc="-40" dirty="0">
                <a:latin typeface="Verdana"/>
                <a:cs typeface="Verdana"/>
              </a:rPr>
              <a:t>sensitive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information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remains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protected.</a:t>
            </a:r>
            <a:endParaRPr sz="2300">
              <a:latin typeface="Verdana"/>
              <a:cs typeface="Verdana"/>
            </a:endParaRPr>
          </a:p>
          <a:p>
            <a:pPr marL="12700" marR="53975">
              <a:lnSpc>
                <a:spcPct val="116799"/>
              </a:lnSpc>
              <a:spcBef>
                <a:spcPts val="5"/>
              </a:spcBef>
            </a:pPr>
            <a:r>
              <a:rPr sz="2300" spc="-60" dirty="0">
                <a:latin typeface="Verdana"/>
                <a:cs typeface="Verdana"/>
              </a:rPr>
              <a:t>Reliability: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With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5" dirty="0">
                <a:latin typeface="Verdana"/>
                <a:cs typeface="Verdana"/>
              </a:rPr>
              <a:t>a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commitment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high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uptime,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availability,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low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error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80" dirty="0">
                <a:latin typeface="Verdana"/>
                <a:cs typeface="Verdana"/>
              </a:rPr>
              <a:t>rates,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fault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tolerance, </a:t>
            </a:r>
            <a:r>
              <a:rPr sz="2300" spc="-20" dirty="0">
                <a:latin typeface="Verdana"/>
                <a:cs typeface="Verdana"/>
              </a:rPr>
              <a:t>JobTracker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guarantees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5" dirty="0">
                <a:latin typeface="Verdana"/>
                <a:cs typeface="Verdana"/>
              </a:rPr>
              <a:t>a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dependable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85" dirty="0">
                <a:latin typeface="Verdana"/>
                <a:cs typeface="Verdana"/>
              </a:rPr>
              <a:t>job-</a:t>
            </a:r>
            <a:r>
              <a:rPr sz="2300" spc="-60" dirty="0">
                <a:latin typeface="Verdana"/>
                <a:cs typeface="Verdana"/>
              </a:rPr>
              <a:t>tracking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experience.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6214" y="3485221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1533" y="8905798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03840" rIns="0" bIns="0" rtlCol="0">
            <a:spAutoFit/>
          </a:bodyPr>
          <a:lstStyle/>
          <a:p>
            <a:pPr marL="2569845">
              <a:lnSpc>
                <a:spcPct val="100000"/>
              </a:lnSpc>
              <a:spcBef>
                <a:spcPts val="100"/>
              </a:spcBef>
            </a:pPr>
            <a:r>
              <a:rPr spc="930" dirty="0"/>
              <a:t>User</a:t>
            </a:r>
            <a:r>
              <a:rPr spc="425" dirty="0"/>
              <a:t> </a:t>
            </a:r>
            <a:r>
              <a:rPr spc="875" dirty="0"/>
              <a:t>Authentication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283" y="5266418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283" y="5675993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283" y="6495143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77563" y="5055503"/>
            <a:ext cx="11897995" cy="16637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300" spc="-55" dirty="0">
                <a:latin typeface="Verdana"/>
                <a:cs typeface="Verdana"/>
              </a:rPr>
              <a:t>Data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privacy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security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are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paramount.</a:t>
            </a: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16799"/>
              </a:lnSpc>
            </a:pPr>
            <a:r>
              <a:rPr sz="2300" spc="-20" dirty="0">
                <a:latin typeface="Verdana"/>
                <a:cs typeface="Verdana"/>
              </a:rPr>
              <a:t>JobTracker</a:t>
            </a:r>
            <a:r>
              <a:rPr sz="2300" spc="-19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implements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user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authentication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through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secure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methods,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ensuring</a:t>
            </a:r>
            <a:r>
              <a:rPr sz="2300" spc="-18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your </a:t>
            </a:r>
            <a:r>
              <a:rPr sz="2300" spc="-15" dirty="0">
                <a:latin typeface="Verdana"/>
                <a:cs typeface="Verdana"/>
              </a:rPr>
              <a:t>information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remains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protected.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300" spc="-95" dirty="0">
                <a:latin typeface="Verdana"/>
                <a:cs typeface="Verdana"/>
              </a:rPr>
              <a:t>Sign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in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with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Google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85" dirty="0">
                <a:latin typeface="Verdana"/>
                <a:cs typeface="Verdana"/>
              </a:rPr>
              <a:t>Single-</a:t>
            </a:r>
            <a:r>
              <a:rPr sz="2300" spc="-114" dirty="0">
                <a:latin typeface="Verdana"/>
                <a:cs typeface="Verdana"/>
              </a:rPr>
              <a:t>Sign-</a:t>
            </a:r>
            <a:r>
              <a:rPr sz="2300" spc="-10" dirty="0">
                <a:latin typeface="Verdana"/>
                <a:cs typeface="Verdana"/>
              </a:rPr>
              <a:t>On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or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other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secure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methods.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6214" y="3911875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1533" y="8905798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608" rIns="0" bIns="0" rtlCol="0">
            <a:spAutoFit/>
          </a:bodyPr>
          <a:lstStyle/>
          <a:p>
            <a:pPr marL="2694305" marR="5080" indent="-2649220">
              <a:lnSpc>
                <a:spcPct val="116700"/>
              </a:lnSpc>
              <a:spcBef>
                <a:spcPts val="95"/>
              </a:spcBef>
            </a:pPr>
            <a:r>
              <a:rPr spc="1195" dirty="0"/>
              <a:t>Job</a:t>
            </a:r>
            <a:r>
              <a:rPr spc="425" dirty="0"/>
              <a:t> </a:t>
            </a:r>
            <a:r>
              <a:rPr spc="965" dirty="0"/>
              <a:t>Information</a:t>
            </a:r>
            <a:r>
              <a:rPr spc="425" dirty="0"/>
              <a:t> </a:t>
            </a:r>
            <a:r>
              <a:rPr spc="1015" dirty="0"/>
              <a:t>Display</a:t>
            </a:r>
            <a:r>
              <a:rPr spc="425" dirty="0"/>
              <a:t> </a:t>
            </a:r>
            <a:r>
              <a:rPr spc="1340" dirty="0"/>
              <a:t>and </a:t>
            </a:r>
            <a:r>
              <a:rPr spc="1195" dirty="0"/>
              <a:t>Job</a:t>
            </a:r>
            <a:r>
              <a:rPr spc="420" dirty="0"/>
              <a:t> </a:t>
            </a:r>
            <a:r>
              <a:rPr spc="919" dirty="0"/>
              <a:t>Listing</a:t>
            </a:r>
            <a:r>
              <a:rPr spc="425" dirty="0"/>
              <a:t> </a:t>
            </a:r>
            <a:r>
              <a:rPr spc="1010" dirty="0"/>
              <a:t>Updates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0190" y="6063976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0190" y="7292701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70470" y="5853061"/>
            <a:ext cx="9534525" cy="371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54430" algn="just">
              <a:lnSpc>
                <a:spcPct val="116799"/>
              </a:lnSpc>
              <a:spcBef>
                <a:spcPts val="95"/>
              </a:spcBef>
            </a:pPr>
            <a:r>
              <a:rPr sz="2300" spc="75" dirty="0">
                <a:latin typeface="Verdana"/>
                <a:cs typeface="Verdana"/>
              </a:rPr>
              <a:t>Job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Information</a:t>
            </a:r>
            <a:r>
              <a:rPr sz="2300" spc="-90" dirty="0">
                <a:latin typeface="Verdana"/>
                <a:cs typeface="Verdana"/>
              </a:rPr>
              <a:t> </a:t>
            </a:r>
            <a:r>
              <a:rPr sz="2300" spc="-100" dirty="0">
                <a:latin typeface="Verdana"/>
                <a:cs typeface="Verdana"/>
              </a:rPr>
              <a:t>Display:</a:t>
            </a:r>
            <a:r>
              <a:rPr sz="2300" spc="-95" dirty="0">
                <a:latin typeface="Verdana"/>
                <a:cs typeface="Verdana"/>
              </a:rPr>
              <a:t> </a:t>
            </a:r>
            <a:r>
              <a:rPr sz="2300" spc="-220" dirty="0">
                <a:latin typeface="Verdana"/>
                <a:cs typeface="Verdana"/>
              </a:rPr>
              <a:t>We</a:t>
            </a:r>
            <a:r>
              <a:rPr sz="2300" spc="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collect</a:t>
            </a:r>
            <a:r>
              <a:rPr sz="2300" spc="-9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and</a:t>
            </a:r>
            <a:r>
              <a:rPr sz="2300" spc="-9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display</a:t>
            </a:r>
            <a:r>
              <a:rPr sz="2300" spc="-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crucial</a:t>
            </a:r>
            <a:r>
              <a:rPr sz="2300" spc="-9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job information</a:t>
            </a:r>
            <a:r>
              <a:rPr sz="2300" spc="-15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based</a:t>
            </a:r>
            <a:r>
              <a:rPr sz="2300" spc="-13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on</a:t>
            </a:r>
            <a:r>
              <a:rPr sz="2300" spc="-125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relevant</a:t>
            </a:r>
            <a:r>
              <a:rPr sz="2300" spc="-130" dirty="0">
                <a:latin typeface="Verdana"/>
                <a:cs typeface="Verdana"/>
              </a:rPr>
              <a:t> </a:t>
            </a:r>
            <a:r>
              <a:rPr sz="2300" spc="-95" dirty="0">
                <a:latin typeface="Verdana"/>
                <a:cs typeface="Verdana"/>
              </a:rPr>
              <a:t>keywords,</a:t>
            </a:r>
            <a:r>
              <a:rPr sz="2300" spc="-11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helping</a:t>
            </a:r>
            <a:r>
              <a:rPr sz="2300" spc="-12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you</a:t>
            </a:r>
            <a:r>
              <a:rPr sz="2300" spc="-13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make informed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decisions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about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which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jobs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pursue.</a:t>
            </a: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16799"/>
              </a:lnSpc>
            </a:pPr>
            <a:r>
              <a:rPr sz="2300" spc="95" dirty="0">
                <a:latin typeface="Verdana"/>
                <a:cs typeface="Verdana"/>
              </a:rPr>
              <a:t>Job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Listing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Updates: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JobTracker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enhances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listings</a:t>
            </a:r>
            <a:r>
              <a:rPr sz="2300" spc="-19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with </a:t>
            </a:r>
            <a:r>
              <a:rPr sz="2300" dirty="0">
                <a:latin typeface="Verdana"/>
                <a:cs typeface="Verdana"/>
              </a:rPr>
              <a:t>application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status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80" dirty="0">
                <a:latin typeface="Verdana"/>
                <a:cs typeface="Verdana"/>
              </a:rPr>
              <a:t>tags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in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the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Chrome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extension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85" dirty="0">
                <a:latin typeface="Verdana"/>
                <a:cs typeface="Verdana"/>
              </a:rPr>
              <a:t>as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well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85" dirty="0">
                <a:latin typeface="Verdana"/>
                <a:cs typeface="Verdana"/>
              </a:rPr>
              <a:t>as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on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the </a:t>
            </a:r>
            <a:r>
              <a:rPr sz="2300" spc="-70" dirty="0">
                <a:latin typeface="Verdana"/>
                <a:cs typeface="Verdana"/>
              </a:rPr>
              <a:t>LinkedIn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listing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95" dirty="0">
                <a:latin typeface="Verdana"/>
                <a:cs typeface="Verdana"/>
              </a:rPr>
              <a:t>view.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Simply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click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listings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view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details </a:t>
            </a:r>
            <a:r>
              <a:rPr sz="2300" spc="-35" dirty="0">
                <a:latin typeface="Verdana"/>
                <a:cs typeface="Verdana"/>
              </a:rPr>
              <a:t>and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apply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directly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from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the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extension.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You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can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also</a:t>
            </a:r>
            <a:r>
              <a:rPr sz="2300" spc="-21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customize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your </a:t>
            </a:r>
            <a:r>
              <a:rPr sz="2300" spc="-45" dirty="0">
                <a:latin typeface="Verdana"/>
                <a:cs typeface="Verdana"/>
              </a:rPr>
              <a:t>job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listing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view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by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hiding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applied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jobs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5" dirty="0">
                <a:latin typeface="Verdana"/>
                <a:cs typeface="Verdana"/>
              </a:rPr>
              <a:t>a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cleaner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search experience.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385" y="4322508"/>
            <a:ext cx="1561719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5" dirty="0" err="1">
                <a:latin typeface="Arial Black"/>
                <a:cs typeface="Arial Black"/>
              </a:rPr>
              <a:t>JobTracker</a:t>
            </a:r>
            <a:r>
              <a:rPr sz="4400" spc="-350" dirty="0">
                <a:latin typeface="Arial Black"/>
                <a:cs typeface="Arial Black"/>
              </a:rPr>
              <a:t> </a:t>
            </a:r>
            <a:r>
              <a:rPr sz="4400" spc="-305" dirty="0">
                <a:latin typeface="Arial Black"/>
                <a:cs typeface="Arial Black"/>
              </a:rPr>
              <a:t>enhances</a:t>
            </a:r>
            <a:r>
              <a:rPr sz="4400" spc="-350" dirty="0">
                <a:latin typeface="Arial Black"/>
                <a:cs typeface="Arial Black"/>
              </a:rPr>
              <a:t> </a:t>
            </a:r>
            <a:r>
              <a:rPr sz="4400" spc="-155" dirty="0">
                <a:latin typeface="Arial Black"/>
                <a:cs typeface="Arial Black"/>
              </a:rPr>
              <a:t>your</a:t>
            </a:r>
            <a:r>
              <a:rPr sz="4400" spc="-345" dirty="0">
                <a:latin typeface="Arial Black"/>
                <a:cs typeface="Arial Black"/>
              </a:rPr>
              <a:t> </a:t>
            </a:r>
            <a:r>
              <a:rPr sz="4400" spc="-160" dirty="0">
                <a:latin typeface="Arial Black"/>
                <a:cs typeface="Arial Black"/>
              </a:rPr>
              <a:t>job</a:t>
            </a:r>
            <a:r>
              <a:rPr sz="4400" spc="-350" dirty="0">
                <a:latin typeface="Arial Black"/>
                <a:cs typeface="Arial Black"/>
              </a:rPr>
              <a:t> </a:t>
            </a:r>
            <a:r>
              <a:rPr sz="4400" spc="-310" dirty="0">
                <a:latin typeface="Arial Black"/>
                <a:cs typeface="Arial Black"/>
              </a:rPr>
              <a:t>search</a:t>
            </a:r>
            <a:r>
              <a:rPr sz="4400" spc="-345" dirty="0">
                <a:latin typeface="Arial Black"/>
                <a:cs typeface="Arial Black"/>
              </a:rPr>
              <a:t> </a:t>
            </a:r>
            <a:r>
              <a:rPr sz="4400" spc="-290" dirty="0">
                <a:latin typeface="Arial Black"/>
                <a:cs typeface="Arial Black"/>
              </a:rPr>
              <a:t>experience</a:t>
            </a:r>
            <a:r>
              <a:rPr sz="4400" spc="-350" dirty="0">
                <a:latin typeface="Arial Black"/>
                <a:cs typeface="Arial Black"/>
              </a:rPr>
              <a:t> </a:t>
            </a:r>
            <a:r>
              <a:rPr sz="4400" spc="-170" dirty="0">
                <a:latin typeface="Arial Black"/>
                <a:cs typeface="Arial Black"/>
              </a:rPr>
              <a:t>in</a:t>
            </a:r>
            <a:r>
              <a:rPr sz="4400" spc="-350" dirty="0">
                <a:latin typeface="Arial Black"/>
                <a:cs typeface="Arial Black"/>
              </a:rPr>
              <a:t> </a:t>
            </a:r>
            <a:r>
              <a:rPr sz="4400" spc="-175" dirty="0">
                <a:latin typeface="Arial Black"/>
                <a:cs typeface="Arial Black"/>
              </a:rPr>
              <a:t>multiple</a:t>
            </a:r>
            <a:r>
              <a:rPr sz="4400" spc="-345" dirty="0">
                <a:latin typeface="Arial Black"/>
                <a:cs typeface="Arial Black"/>
              </a:rPr>
              <a:t> </a:t>
            </a:r>
            <a:r>
              <a:rPr sz="4400" spc="-385" dirty="0">
                <a:latin typeface="Arial Black"/>
                <a:cs typeface="Arial Black"/>
              </a:rPr>
              <a:t>ways:</a:t>
            </a:r>
            <a:endParaRPr sz="4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1686" y="2740300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1533" y="8905798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9246" y="1213125"/>
            <a:ext cx="134683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95" dirty="0"/>
              <a:t>Job</a:t>
            </a:r>
            <a:r>
              <a:rPr spc="420" dirty="0"/>
              <a:t> </a:t>
            </a:r>
            <a:r>
              <a:rPr spc="1185" dirty="0"/>
              <a:t>Data</a:t>
            </a:r>
            <a:r>
              <a:rPr spc="425" dirty="0"/>
              <a:t> </a:t>
            </a:r>
            <a:r>
              <a:rPr spc="1165" dirty="0"/>
              <a:t>Management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596" y="3788173"/>
            <a:ext cx="105072" cy="1050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527" y="4604874"/>
            <a:ext cx="114624" cy="114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527" y="5426352"/>
            <a:ext cx="114624" cy="1146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527" y="6247829"/>
            <a:ext cx="114624" cy="1146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2527" y="7069305"/>
            <a:ext cx="114624" cy="1146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0"/>
              </a:spcBef>
            </a:pPr>
            <a:r>
              <a:rPr spc="114" dirty="0"/>
              <a:t>Job</a:t>
            </a:r>
            <a:r>
              <a:rPr spc="-204" dirty="0"/>
              <a:t> </a:t>
            </a:r>
            <a:r>
              <a:rPr spc="-45" dirty="0"/>
              <a:t>Data</a:t>
            </a:r>
            <a:r>
              <a:rPr spc="-204" dirty="0"/>
              <a:t> </a:t>
            </a:r>
            <a:r>
              <a:rPr spc="-35" dirty="0"/>
              <a:t>Management</a:t>
            </a:r>
            <a:r>
              <a:rPr spc="-195" dirty="0"/>
              <a:t> </a:t>
            </a:r>
            <a:r>
              <a:rPr spc="-35" dirty="0"/>
              <a:t>is</a:t>
            </a:r>
            <a:r>
              <a:rPr spc="-195" dirty="0"/>
              <a:t> </a:t>
            </a:r>
            <a:r>
              <a:rPr spc="-105" dirty="0"/>
              <a:t>a</a:t>
            </a:r>
            <a:r>
              <a:rPr spc="-190" dirty="0"/>
              <a:t> </a:t>
            </a:r>
            <a:r>
              <a:rPr dirty="0"/>
              <a:t>critical</a:t>
            </a:r>
            <a:r>
              <a:rPr spc="-195" dirty="0"/>
              <a:t> </a:t>
            </a:r>
            <a:r>
              <a:rPr spc="-10" dirty="0"/>
              <a:t>aspect</a:t>
            </a:r>
            <a:r>
              <a:rPr spc="-195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35" dirty="0"/>
              <a:t>JobTracker,</a:t>
            </a:r>
            <a:r>
              <a:rPr spc="-190" dirty="0"/>
              <a:t> </a:t>
            </a:r>
            <a:r>
              <a:rPr spc="-55" dirty="0"/>
              <a:t>ensuring</a:t>
            </a:r>
            <a:r>
              <a:rPr spc="-195" dirty="0"/>
              <a:t> </a:t>
            </a:r>
            <a:r>
              <a:rPr spc="-20" dirty="0"/>
              <a:t>that</a:t>
            </a:r>
            <a:r>
              <a:rPr spc="-195" dirty="0"/>
              <a:t> </a:t>
            </a:r>
            <a:r>
              <a:rPr spc="-25" dirty="0"/>
              <a:t>your</a:t>
            </a:r>
            <a:r>
              <a:rPr spc="-195" dirty="0"/>
              <a:t> </a:t>
            </a:r>
            <a:r>
              <a:rPr spc="-40" dirty="0"/>
              <a:t>job</a:t>
            </a:r>
            <a:r>
              <a:rPr spc="-190" dirty="0"/>
              <a:t> </a:t>
            </a:r>
            <a:r>
              <a:rPr spc="-35" dirty="0"/>
              <a:t>search</a:t>
            </a:r>
            <a:r>
              <a:rPr spc="-195" dirty="0"/>
              <a:t> </a:t>
            </a:r>
            <a:r>
              <a:rPr spc="-60" dirty="0"/>
              <a:t>remains</a:t>
            </a:r>
            <a:r>
              <a:rPr spc="-195" dirty="0"/>
              <a:t> </a:t>
            </a:r>
            <a:r>
              <a:rPr spc="-55" dirty="0"/>
              <a:t>organized</a:t>
            </a:r>
            <a:r>
              <a:rPr spc="-195" dirty="0"/>
              <a:t> </a:t>
            </a:r>
            <a:r>
              <a:rPr spc="-25" dirty="0"/>
              <a:t>and </a:t>
            </a:r>
            <a:r>
              <a:rPr spc="-10" dirty="0"/>
              <a:t>efficient:</a:t>
            </a:r>
          </a:p>
          <a:p>
            <a:pPr marL="514984" marR="521970">
              <a:lnSpc>
                <a:spcPct val="117200"/>
              </a:lnSpc>
            </a:pPr>
            <a:r>
              <a:rPr spc="-10" dirty="0"/>
              <a:t>Centralized</a:t>
            </a:r>
            <a:r>
              <a:rPr spc="-210" dirty="0"/>
              <a:t> </a:t>
            </a:r>
            <a:r>
              <a:rPr spc="-125" dirty="0"/>
              <a:t>Data:</a:t>
            </a:r>
            <a:r>
              <a:rPr spc="-200" dirty="0"/>
              <a:t> </a:t>
            </a:r>
            <a:r>
              <a:rPr dirty="0"/>
              <a:t>All</a:t>
            </a:r>
            <a:r>
              <a:rPr spc="-200" dirty="0"/>
              <a:t> </a:t>
            </a:r>
            <a:r>
              <a:rPr spc="-25" dirty="0"/>
              <a:t>your</a:t>
            </a:r>
            <a:r>
              <a:rPr spc="-200" dirty="0"/>
              <a:t> </a:t>
            </a:r>
            <a:r>
              <a:rPr spc="-40" dirty="0"/>
              <a:t>job</a:t>
            </a:r>
            <a:r>
              <a:rPr spc="-200" dirty="0"/>
              <a:t> </a:t>
            </a:r>
            <a:r>
              <a:rPr dirty="0"/>
              <a:t>application</a:t>
            </a:r>
            <a:r>
              <a:rPr spc="-200" dirty="0"/>
              <a:t> </a:t>
            </a:r>
            <a:r>
              <a:rPr spc="-45" dirty="0"/>
              <a:t>details,</a:t>
            </a:r>
            <a:r>
              <a:rPr spc="-200" dirty="0"/>
              <a:t> </a:t>
            </a:r>
            <a:r>
              <a:rPr spc="-10" dirty="0"/>
              <a:t>including</a:t>
            </a:r>
            <a:r>
              <a:rPr spc="-195" dirty="0"/>
              <a:t> </a:t>
            </a:r>
            <a:r>
              <a:rPr spc="-40" dirty="0"/>
              <a:t>job</a:t>
            </a:r>
            <a:r>
              <a:rPr spc="-200" dirty="0"/>
              <a:t> </a:t>
            </a:r>
            <a:r>
              <a:rPr spc="-40" dirty="0"/>
              <a:t>titles,</a:t>
            </a:r>
            <a:r>
              <a:rPr spc="-200" dirty="0"/>
              <a:t> </a:t>
            </a:r>
            <a:r>
              <a:rPr spc="-50" dirty="0"/>
              <a:t>companies,</a:t>
            </a:r>
            <a:r>
              <a:rPr spc="-200" dirty="0"/>
              <a:t> </a:t>
            </a:r>
            <a:r>
              <a:rPr spc="-65" dirty="0"/>
              <a:t>dates,</a:t>
            </a:r>
            <a:r>
              <a:rPr spc="-200" dirty="0"/>
              <a:t> </a:t>
            </a:r>
            <a:r>
              <a:rPr spc="-30" dirty="0"/>
              <a:t>and</a:t>
            </a:r>
            <a:r>
              <a:rPr spc="-200" dirty="0"/>
              <a:t> </a:t>
            </a:r>
            <a:r>
              <a:rPr spc="-55" dirty="0"/>
              <a:t>notes,</a:t>
            </a:r>
            <a:r>
              <a:rPr spc="-200" dirty="0"/>
              <a:t> </a:t>
            </a:r>
            <a:r>
              <a:rPr spc="-25" dirty="0"/>
              <a:t>are </a:t>
            </a:r>
            <a:r>
              <a:rPr spc="-10" dirty="0"/>
              <a:t>stored</a:t>
            </a:r>
            <a:r>
              <a:rPr spc="-204" dirty="0"/>
              <a:t> </a:t>
            </a:r>
            <a:r>
              <a:rPr spc="-20" dirty="0"/>
              <a:t>in</a:t>
            </a:r>
            <a:r>
              <a:rPr spc="-204" dirty="0"/>
              <a:t> </a:t>
            </a:r>
            <a:r>
              <a:rPr spc="-20" dirty="0"/>
              <a:t>one</a:t>
            </a:r>
            <a:r>
              <a:rPr spc="-204" dirty="0"/>
              <a:t> </a:t>
            </a:r>
            <a:r>
              <a:rPr spc="-30" dirty="0"/>
              <a:t>secure</a:t>
            </a:r>
            <a:r>
              <a:rPr spc="-204" dirty="0"/>
              <a:t> </a:t>
            </a:r>
            <a:r>
              <a:rPr spc="-40" dirty="0"/>
              <a:t>database</a:t>
            </a:r>
            <a:r>
              <a:rPr spc="-204" dirty="0"/>
              <a:t> </a:t>
            </a:r>
            <a:r>
              <a:rPr spc="-25" dirty="0"/>
              <a:t>within</a:t>
            </a:r>
            <a:r>
              <a:rPr spc="-204" dirty="0"/>
              <a:t> </a:t>
            </a:r>
            <a:r>
              <a:rPr spc="-10" dirty="0"/>
              <a:t>the</a:t>
            </a:r>
            <a:r>
              <a:rPr spc="-204" dirty="0"/>
              <a:t> </a:t>
            </a:r>
            <a:r>
              <a:rPr spc="-10" dirty="0"/>
              <a:t>extension.</a:t>
            </a:r>
          </a:p>
          <a:p>
            <a:pPr marL="514984" marR="37465">
              <a:lnSpc>
                <a:spcPct val="117200"/>
              </a:lnSpc>
            </a:pPr>
            <a:r>
              <a:rPr spc="-65" dirty="0"/>
              <a:t>Easy</a:t>
            </a:r>
            <a:r>
              <a:rPr spc="-215" dirty="0"/>
              <a:t> </a:t>
            </a:r>
            <a:r>
              <a:rPr spc="-65" dirty="0"/>
              <a:t>Access:</a:t>
            </a:r>
            <a:r>
              <a:rPr spc="-200" dirty="0"/>
              <a:t> </a:t>
            </a:r>
            <a:r>
              <a:rPr dirty="0"/>
              <a:t>You</a:t>
            </a:r>
            <a:r>
              <a:rPr spc="-204" dirty="0"/>
              <a:t> </a:t>
            </a:r>
            <a:r>
              <a:rPr spc="-20" dirty="0"/>
              <a:t>can</a:t>
            </a:r>
            <a:r>
              <a:rPr spc="-200" dirty="0"/>
              <a:t> </a:t>
            </a:r>
            <a:r>
              <a:rPr spc="-40" dirty="0"/>
              <a:t>easily</a:t>
            </a:r>
            <a:r>
              <a:rPr spc="-204" dirty="0"/>
              <a:t> </a:t>
            </a:r>
            <a:r>
              <a:rPr spc="-25" dirty="0"/>
              <a:t>access</a:t>
            </a:r>
            <a:r>
              <a:rPr spc="-200" dirty="0"/>
              <a:t> </a:t>
            </a:r>
            <a:r>
              <a:rPr spc="-30" dirty="0"/>
              <a:t>and</a:t>
            </a:r>
            <a:r>
              <a:rPr spc="-204" dirty="0"/>
              <a:t> </a:t>
            </a:r>
            <a:r>
              <a:rPr spc="-100" dirty="0"/>
              <a:t>manage</a:t>
            </a:r>
            <a:r>
              <a:rPr spc="-200" dirty="0"/>
              <a:t> </a:t>
            </a:r>
            <a:r>
              <a:rPr spc="-25" dirty="0"/>
              <a:t>your</a:t>
            </a:r>
            <a:r>
              <a:rPr spc="-200" dirty="0"/>
              <a:t> </a:t>
            </a:r>
            <a:r>
              <a:rPr spc="-40" dirty="0"/>
              <a:t>job</a:t>
            </a:r>
            <a:r>
              <a:rPr spc="-204" dirty="0"/>
              <a:t> </a:t>
            </a:r>
            <a:r>
              <a:rPr dirty="0"/>
              <a:t>application</a:t>
            </a:r>
            <a:r>
              <a:rPr spc="-200" dirty="0"/>
              <a:t> </a:t>
            </a:r>
            <a:r>
              <a:rPr spc="-20" dirty="0"/>
              <a:t>history</a:t>
            </a:r>
            <a:r>
              <a:rPr spc="-204" dirty="0"/>
              <a:t> </a:t>
            </a:r>
            <a:r>
              <a:rPr spc="-35" dirty="0"/>
              <a:t>through</a:t>
            </a:r>
            <a:r>
              <a:rPr spc="-200" dirty="0"/>
              <a:t> </a:t>
            </a:r>
            <a:r>
              <a:rPr spc="-10" dirty="0"/>
              <a:t>the</a:t>
            </a:r>
            <a:r>
              <a:rPr spc="-200" dirty="0"/>
              <a:t> </a:t>
            </a:r>
            <a:r>
              <a:rPr spc="-50" dirty="0"/>
              <a:t>extension's</a:t>
            </a:r>
            <a:r>
              <a:rPr spc="-204" dirty="0"/>
              <a:t> </a:t>
            </a:r>
            <a:r>
              <a:rPr spc="-20" dirty="0"/>
              <a:t>user- </a:t>
            </a:r>
            <a:r>
              <a:rPr dirty="0"/>
              <a:t>friendly</a:t>
            </a:r>
            <a:r>
              <a:rPr spc="-200" dirty="0"/>
              <a:t> </a:t>
            </a:r>
            <a:r>
              <a:rPr spc="-35" dirty="0"/>
              <a:t>interface,</a:t>
            </a:r>
            <a:r>
              <a:rPr spc="-200" dirty="0"/>
              <a:t> </a:t>
            </a:r>
            <a:r>
              <a:rPr spc="-25" dirty="0"/>
              <a:t>providing</a:t>
            </a:r>
            <a:r>
              <a:rPr spc="-195" dirty="0"/>
              <a:t> </a:t>
            </a:r>
            <a:r>
              <a:rPr spc="-105" dirty="0"/>
              <a:t>a</a:t>
            </a:r>
            <a:r>
              <a:rPr spc="-200" dirty="0"/>
              <a:t> </a:t>
            </a:r>
            <a:r>
              <a:rPr spc="-10" dirty="0"/>
              <a:t>clear</a:t>
            </a:r>
            <a:r>
              <a:rPr spc="-195" dirty="0"/>
              <a:t> </a:t>
            </a:r>
            <a:r>
              <a:rPr spc="-40" dirty="0"/>
              <a:t>overview</a:t>
            </a:r>
            <a:r>
              <a:rPr spc="-200" dirty="0"/>
              <a:t> </a:t>
            </a:r>
            <a:r>
              <a:rPr dirty="0"/>
              <a:t>of</a:t>
            </a:r>
            <a:r>
              <a:rPr spc="-200" dirty="0"/>
              <a:t> </a:t>
            </a:r>
            <a:r>
              <a:rPr spc="-25" dirty="0"/>
              <a:t>your</a:t>
            </a:r>
            <a:r>
              <a:rPr spc="-195" dirty="0"/>
              <a:t> </a:t>
            </a:r>
            <a:r>
              <a:rPr spc="-40" dirty="0"/>
              <a:t>job</a:t>
            </a:r>
            <a:r>
              <a:rPr spc="-200" dirty="0"/>
              <a:t> </a:t>
            </a:r>
            <a:r>
              <a:rPr spc="-35" dirty="0"/>
              <a:t>search</a:t>
            </a:r>
            <a:r>
              <a:rPr spc="-195" dirty="0"/>
              <a:t> </a:t>
            </a:r>
            <a:r>
              <a:rPr spc="-10" dirty="0"/>
              <a:t>journey.</a:t>
            </a:r>
          </a:p>
          <a:p>
            <a:pPr marL="514984" marR="799465">
              <a:lnSpc>
                <a:spcPct val="117200"/>
              </a:lnSpc>
            </a:pPr>
            <a:r>
              <a:rPr spc="-45" dirty="0"/>
              <a:t>Data</a:t>
            </a:r>
            <a:r>
              <a:rPr spc="-215" dirty="0"/>
              <a:t> </a:t>
            </a:r>
            <a:r>
              <a:rPr spc="-50" dirty="0"/>
              <a:t>Accuracy:</a:t>
            </a:r>
            <a:r>
              <a:rPr spc="-200" dirty="0"/>
              <a:t> </a:t>
            </a:r>
            <a:r>
              <a:rPr spc="-10" dirty="0"/>
              <a:t>JobTracker</a:t>
            </a:r>
            <a:r>
              <a:rPr spc="-200" dirty="0"/>
              <a:t> </a:t>
            </a:r>
            <a:r>
              <a:rPr spc="-25" dirty="0"/>
              <a:t>allows</a:t>
            </a:r>
            <a:r>
              <a:rPr spc="-200" dirty="0"/>
              <a:t> </a:t>
            </a:r>
            <a:r>
              <a:rPr spc="-25" dirty="0"/>
              <a:t>you</a:t>
            </a:r>
            <a:r>
              <a:rPr spc="-200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dirty="0"/>
              <a:t>delete</a:t>
            </a:r>
            <a:r>
              <a:rPr spc="-204" dirty="0"/>
              <a:t> </a:t>
            </a:r>
            <a:r>
              <a:rPr spc="-40" dirty="0"/>
              <a:t>job</a:t>
            </a:r>
            <a:r>
              <a:rPr spc="-200" dirty="0"/>
              <a:t> </a:t>
            </a:r>
            <a:r>
              <a:rPr spc="-30" dirty="0"/>
              <a:t>entries</a:t>
            </a:r>
            <a:r>
              <a:rPr spc="-200" dirty="0"/>
              <a:t> </a:t>
            </a:r>
            <a:r>
              <a:rPr spc="-20" dirty="0"/>
              <a:t>in</a:t>
            </a:r>
            <a:r>
              <a:rPr spc="-200" dirty="0"/>
              <a:t> </a:t>
            </a:r>
            <a:r>
              <a:rPr spc="-35" dirty="0"/>
              <a:t>case</a:t>
            </a:r>
            <a:r>
              <a:rPr spc="-200" dirty="0"/>
              <a:t> </a:t>
            </a:r>
            <a:r>
              <a:rPr dirty="0"/>
              <a:t>of</a:t>
            </a:r>
            <a:r>
              <a:rPr spc="-200" dirty="0"/>
              <a:t> </a:t>
            </a:r>
            <a:r>
              <a:rPr spc="-60" dirty="0"/>
              <a:t>errors,</a:t>
            </a:r>
            <a:r>
              <a:rPr spc="-200" dirty="0"/>
              <a:t> </a:t>
            </a:r>
            <a:r>
              <a:rPr spc="-55" dirty="0"/>
              <a:t>ensuring</a:t>
            </a:r>
            <a:r>
              <a:rPr spc="-204" dirty="0"/>
              <a:t> </a:t>
            </a:r>
            <a:r>
              <a:rPr spc="-20" dirty="0"/>
              <a:t>that</a:t>
            </a:r>
            <a:r>
              <a:rPr spc="-200" dirty="0"/>
              <a:t> </a:t>
            </a:r>
            <a:r>
              <a:rPr spc="-25" dirty="0"/>
              <a:t>your</a:t>
            </a:r>
            <a:r>
              <a:rPr spc="-200" dirty="0"/>
              <a:t> </a:t>
            </a:r>
            <a:r>
              <a:rPr spc="-20" dirty="0"/>
              <a:t>data </a:t>
            </a:r>
            <a:r>
              <a:rPr spc="-60" dirty="0"/>
              <a:t>remains</a:t>
            </a:r>
            <a:r>
              <a:rPr spc="-200" dirty="0"/>
              <a:t> </a:t>
            </a:r>
            <a:r>
              <a:rPr spc="-20" dirty="0"/>
              <a:t>accurate</a:t>
            </a:r>
            <a:r>
              <a:rPr spc="-200" dirty="0"/>
              <a:t> </a:t>
            </a:r>
            <a:r>
              <a:rPr spc="-30" dirty="0"/>
              <a:t>and</a:t>
            </a:r>
            <a:r>
              <a:rPr spc="-200" dirty="0"/>
              <a:t> </a:t>
            </a:r>
            <a:r>
              <a:rPr dirty="0"/>
              <a:t>up</a:t>
            </a:r>
            <a:r>
              <a:rPr spc="-200" dirty="0"/>
              <a:t> </a:t>
            </a:r>
            <a:r>
              <a:rPr dirty="0"/>
              <a:t>to</a:t>
            </a:r>
            <a:r>
              <a:rPr spc="-195" dirty="0"/>
              <a:t> </a:t>
            </a:r>
            <a:r>
              <a:rPr spc="-10" dirty="0"/>
              <a:t>date.</a:t>
            </a:r>
          </a:p>
          <a:p>
            <a:pPr marL="514984" marR="1086485">
              <a:lnSpc>
                <a:spcPct val="117200"/>
              </a:lnSpc>
            </a:pPr>
            <a:r>
              <a:rPr spc="-50" dirty="0"/>
              <a:t>Customization:</a:t>
            </a:r>
            <a:r>
              <a:rPr spc="-200" dirty="0"/>
              <a:t> </a:t>
            </a:r>
            <a:r>
              <a:rPr spc="-45" dirty="0"/>
              <a:t>Customize</a:t>
            </a:r>
            <a:r>
              <a:rPr spc="-200" dirty="0"/>
              <a:t> </a:t>
            </a:r>
            <a:r>
              <a:rPr spc="-25" dirty="0"/>
              <a:t>your</a:t>
            </a:r>
            <a:r>
              <a:rPr spc="-200" dirty="0"/>
              <a:t> </a:t>
            </a:r>
            <a:r>
              <a:rPr spc="-40" dirty="0"/>
              <a:t>job</a:t>
            </a:r>
            <a:r>
              <a:rPr spc="-195" dirty="0"/>
              <a:t> </a:t>
            </a:r>
            <a:r>
              <a:rPr spc="-30" dirty="0"/>
              <a:t>listing</a:t>
            </a:r>
            <a:r>
              <a:rPr spc="-200" dirty="0"/>
              <a:t> </a:t>
            </a:r>
            <a:r>
              <a:rPr spc="-50" dirty="0"/>
              <a:t>view</a:t>
            </a:r>
            <a:r>
              <a:rPr spc="-200" dirty="0"/>
              <a:t> </a:t>
            </a:r>
            <a:r>
              <a:rPr dirty="0"/>
              <a:t>by</a:t>
            </a:r>
            <a:r>
              <a:rPr spc="-195" dirty="0"/>
              <a:t> </a:t>
            </a:r>
            <a:r>
              <a:rPr spc="-35" dirty="0"/>
              <a:t>hiding</a:t>
            </a:r>
            <a:r>
              <a:rPr spc="-200" dirty="0"/>
              <a:t> </a:t>
            </a:r>
            <a:r>
              <a:rPr dirty="0"/>
              <a:t>applied</a:t>
            </a:r>
            <a:r>
              <a:rPr spc="-200" dirty="0"/>
              <a:t> </a:t>
            </a:r>
            <a:r>
              <a:rPr spc="-85" dirty="0"/>
              <a:t>jobs,</a:t>
            </a:r>
            <a:r>
              <a:rPr spc="-195" dirty="0"/>
              <a:t> </a:t>
            </a:r>
            <a:r>
              <a:rPr spc="-25" dirty="0"/>
              <a:t>providing</a:t>
            </a:r>
            <a:r>
              <a:rPr spc="-200" dirty="0"/>
              <a:t> </a:t>
            </a:r>
            <a:r>
              <a:rPr spc="-105" dirty="0"/>
              <a:t>a</a:t>
            </a:r>
            <a:r>
              <a:rPr spc="-200" dirty="0"/>
              <a:t> </a:t>
            </a:r>
            <a:r>
              <a:rPr spc="-20" dirty="0"/>
              <a:t>cleaner</a:t>
            </a:r>
            <a:r>
              <a:rPr spc="-195" dirty="0"/>
              <a:t> </a:t>
            </a:r>
            <a:r>
              <a:rPr spc="-50" dirty="0"/>
              <a:t>view</a:t>
            </a:r>
            <a:r>
              <a:rPr spc="-200" dirty="0"/>
              <a:t> </a:t>
            </a:r>
            <a:r>
              <a:rPr spc="-25" dirty="0"/>
              <a:t>for </a:t>
            </a:r>
            <a:r>
              <a:rPr spc="-55" dirty="0"/>
              <a:t>ongoing</a:t>
            </a:r>
            <a:r>
              <a:rPr spc="-200" dirty="0"/>
              <a:t> </a:t>
            </a:r>
            <a:r>
              <a:rPr spc="-40" dirty="0"/>
              <a:t>job</a:t>
            </a:r>
            <a:r>
              <a:rPr spc="-200" dirty="0"/>
              <a:t> </a:t>
            </a:r>
            <a:r>
              <a:rPr spc="-10" dirty="0"/>
              <a:t>searches.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1686" y="4518019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1533" y="8905811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1450" rIns="0" bIns="0" rtlCol="0">
            <a:spAutoFit/>
          </a:bodyPr>
          <a:lstStyle/>
          <a:p>
            <a:pPr marL="2850515">
              <a:lnSpc>
                <a:spcPct val="100000"/>
              </a:lnSpc>
              <a:spcBef>
                <a:spcPts val="100"/>
              </a:spcBef>
            </a:pPr>
            <a:r>
              <a:rPr spc="1195" dirty="0"/>
              <a:t>Job</a:t>
            </a:r>
            <a:r>
              <a:rPr spc="430" dirty="0"/>
              <a:t> </a:t>
            </a:r>
            <a:r>
              <a:rPr spc="1025" dirty="0"/>
              <a:t>Status</a:t>
            </a:r>
            <a:r>
              <a:rPr spc="430" dirty="0"/>
              <a:t> </a:t>
            </a:r>
            <a:r>
              <a:rPr spc="1165" dirty="0"/>
              <a:t>Tracking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144" y="553394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144" y="6353094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61358" y="5323238"/>
            <a:ext cx="15532100" cy="1663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2390">
              <a:lnSpc>
                <a:spcPct val="116799"/>
              </a:lnSpc>
              <a:spcBef>
                <a:spcPts val="95"/>
              </a:spcBef>
            </a:pPr>
            <a:r>
              <a:rPr sz="2300" spc="-10" dirty="0">
                <a:latin typeface="Verdana"/>
                <a:cs typeface="Verdana"/>
              </a:rPr>
              <a:t>JobTracker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also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enables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you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track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the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status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50" dirty="0">
                <a:latin typeface="Verdana"/>
                <a:cs typeface="Verdana"/>
              </a:rPr>
              <a:t>of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your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job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applications.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Keep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tabs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which</a:t>
            </a:r>
            <a:r>
              <a:rPr sz="2300" spc="-2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applications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are </a:t>
            </a:r>
            <a:r>
              <a:rPr sz="2300" spc="-125" dirty="0">
                <a:latin typeface="Verdana"/>
                <a:cs typeface="Verdana"/>
              </a:rPr>
              <a:t>"In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Progress,"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"Under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80" dirty="0">
                <a:latin typeface="Verdana"/>
                <a:cs typeface="Verdana"/>
              </a:rPr>
              <a:t>Review,"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"Applied,"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"Rejected,"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all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within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the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extension.</a:t>
            </a:r>
            <a:endParaRPr sz="2300">
              <a:latin typeface="Verdana"/>
              <a:cs typeface="Verdana"/>
            </a:endParaRPr>
          </a:p>
          <a:p>
            <a:pPr marL="12700" marR="78740" indent="72390">
              <a:lnSpc>
                <a:spcPct val="116799"/>
              </a:lnSpc>
            </a:pPr>
            <a:r>
              <a:rPr sz="2300" spc="-35" dirty="0">
                <a:latin typeface="Verdana"/>
                <a:cs typeface="Verdana"/>
              </a:rPr>
              <a:t>With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JobTracker's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robust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job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data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management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and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status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tracking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5" dirty="0">
                <a:latin typeface="Verdana"/>
                <a:cs typeface="Verdana"/>
              </a:rPr>
              <a:t>features,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you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can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stay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top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50" dirty="0">
                <a:latin typeface="Verdana"/>
                <a:cs typeface="Verdana"/>
              </a:rPr>
              <a:t>of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your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job </a:t>
            </a:r>
            <a:r>
              <a:rPr sz="2300" spc="-65" dirty="0">
                <a:latin typeface="Verdana"/>
                <a:cs typeface="Verdana"/>
              </a:rPr>
              <a:t>search,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maintain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data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accuracy,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and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25" dirty="0">
                <a:latin typeface="Verdana"/>
                <a:cs typeface="Verdana"/>
              </a:rPr>
              <a:t>make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informed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decisions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about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your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next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career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move.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1431</Words>
  <Application>Microsoft Office PowerPoint</Application>
  <PresentationFormat>Custom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Black</vt:lpstr>
      <vt:lpstr>Calibri</vt:lpstr>
      <vt:lpstr>Verdana</vt:lpstr>
      <vt:lpstr>Office Theme</vt:lpstr>
      <vt:lpstr>PowerPoint Presentation</vt:lpstr>
      <vt:lpstr>PowerPoint Presentation</vt:lpstr>
      <vt:lpstr>Solution - JobTracker</vt:lpstr>
      <vt:lpstr>Functional Requirements</vt:lpstr>
      <vt:lpstr>Non - Functional Requirements</vt:lpstr>
      <vt:lpstr>User Authentication</vt:lpstr>
      <vt:lpstr>Job Information Display and Job Listing Updates</vt:lpstr>
      <vt:lpstr>Job Data Management</vt:lpstr>
      <vt:lpstr>Job Status Tracking</vt:lpstr>
      <vt:lpstr>Reminder Notifications</vt:lpstr>
      <vt:lpstr>Cross-Browser Compatibility</vt:lpstr>
      <vt:lpstr>Must-have Requirements</vt:lpstr>
      <vt:lpstr>Nice-to-Have Requirements</vt:lpstr>
      <vt:lpstr>System Models</vt:lpstr>
      <vt:lpstr>System Models</vt:lpstr>
      <vt:lpstr>System Architecture</vt:lpstr>
      <vt:lpstr>System Architecture</vt:lpstr>
      <vt:lpstr>Architecture Flow Diagram</vt:lpstr>
      <vt:lpstr>Technology Stack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JobTracker</dc:title>
  <dc:creator>Vednahsu Joshi</dc:creator>
  <cp:keywords>DAFw4sdr184,BADR2fQo3g4</cp:keywords>
  <cp:lastModifiedBy>Vedanshu Joshi</cp:lastModifiedBy>
  <cp:revision>2</cp:revision>
  <dcterms:created xsi:type="dcterms:W3CDTF">2023-10-11T23:44:42Z</dcterms:created>
  <dcterms:modified xsi:type="dcterms:W3CDTF">2023-10-11T23:54:09Z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2023-10-11T00:00:00Z</vt:filetime>
  </property>
  <property fmtid="{D5CDD505-2E9C-101B-9397-08002B2CF9AE}" pid="5" name="Producer">
    <vt:lpwstr>Canva</vt:lpwstr>
  </property>
</Properties>
</file>