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6"/>
  </p:notesMasterIdLst>
  <p:handoutMasterIdLst>
    <p:handoutMasterId r:id="rId27"/>
  </p:handoutMasterIdLst>
  <p:sldIdLst>
    <p:sldId id="256" r:id="rId5"/>
    <p:sldId id="262" r:id="rId6"/>
    <p:sldId id="261" r:id="rId7"/>
    <p:sldId id="258" r:id="rId8"/>
    <p:sldId id="263" r:id="rId9"/>
    <p:sldId id="265" r:id="rId10"/>
    <p:sldId id="267" r:id="rId11"/>
    <p:sldId id="268" r:id="rId12"/>
    <p:sldId id="269" r:id="rId13"/>
    <p:sldId id="270" r:id="rId14"/>
    <p:sldId id="271" r:id="rId15"/>
    <p:sldId id="264" r:id="rId16"/>
    <p:sldId id="272" r:id="rId17"/>
    <p:sldId id="273" r:id="rId18"/>
    <p:sldId id="274" r:id="rId19"/>
    <p:sldId id="275" r:id="rId20"/>
    <p:sldId id="276" r:id="rId21"/>
    <p:sldId id="277" r:id="rId22"/>
    <p:sldId id="278" r:id="rId23"/>
    <p:sldId id="260"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30" autoAdjust="0"/>
  </p:normalViewPr>
  <p:slideViewPr>
    <p:cSldViewPr snapToGrid="0">
      <p:cViewPr varScale="1">
        <p:scale>
          <a:sx n="92" d="100"/>
          <a:sy n="92" d="100"/>
        </p:scale>
        <p:origin x="1314"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5CB3D-AFA1-482E-AB5B-FD8BA8E38E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B1A55-90AE-FED6-9CD5-5DFDB6FB34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115510-622F-9892-E98F-68E90290B1B7}"/>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6BFEB872-DCD4-BAC7-FEDE-D5F52CDE9AC9}"/>
              </a:ext>
            </a:extLst>
          </p:cNvPr>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340536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business is in the business of not making more money</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8564-068A-3411-6215-1D8E51C751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89E58-F6E9-0BF9-5AA9-BF706C4AA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273EF-39E0-AB38-E136-DE6310372357}"/>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DE7EC26A-7221-1588-DCF2-671DAF0C6E0C}"/>
              </a:ext>
            </a:extLst>
          </p:cNvPr>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36515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BA94F-D649-4328-6288-B6CF261A9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BE68AE-C157-3559-BCC7-EEBE2632BB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8FA5E5-5342-33A1-3119-E6E6852E2D20}"/>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D4992283-A74F-50A4-55B4-60D4EF6ED8B0}"/>
              </a:ext>
            </a:extLst>
          </p:cNvPr>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49576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EBC1A-02E4-0435-F8DA-ABA8F8F3B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A79C65-F29E-34B3-8DB0-CF60E6C05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681C0-82BF-F98D-24D4-3139066BFFF7}"/>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ACE3EC61-65C2-A7E7-C8C5-3C66BBD398BC}"/>
              </a:ext>
            </a:extLst>
          </p:cNvPr>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397163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0217D-6D66-E752-F9E3-94BB503DE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4E793-A611-7901-4122-1E6E43866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DA58C-ECB6-1E92-94F1-3A1A12A5A477}"/>
              </a:ext>
            </a:extLst>
          </p:cNvPr>
          <p:cNvSpPr>
            <a:spLocks noGrp="1"/>
          </p:cNvSpPr>
          <p:nvPr>
            <p:ph type="body" idx="1"/>
          </p:nvPr>
        </p:nvSpPr>
        <p:spPr/>
        <p:txBody>
          <a:bodyPr/>
          <a:lstStyle/>
          <a:p>
            <a:r>
              <a:rPr lang="en-US" dirty="0"/>
              <a:t>No business is in the business of not making more money</a:t>
            </a:r>
          </a:p>
          <a:p>
            <a:endParaRPr lang="en-US" dirty="0"/>
          </a:p>
          <a:p>
            <a:r>
              <a:rPr lang="en-US" dirty="0"/>
              <a:t>API -&gt; SQL Server -&gt; Kafka (UI &amp; Docker) -&gt; RavenDB -&gt; DW -&gt; </a:t>
            </a:r>
            <a:r>
              <a:rPr lang="en-US" dirty="0" err="1"/>
              <a:t>PowerBI</a:t>
            </a:r>
            <a:endParaRPr lang="en-US" dirty="0"/>
          </a:p>
        </p:txBody>
      </p:sp>
      <p:sp>
        <p:nvSpPr>
          <p:cNvPr id="4" name="Slide Number Placeholder 3">
            <a:extLst>
              <a:ext uri="{FF2B5EF4-FFF2-40B4-BE49-F238E27FC236}">
                <a16:creationId xmlns:a16="http://schemas.microsoft.com/office/drawing/2014/main" id="{CCE259D7-4FF2-044F-A3C6-22E570B0CA7C}"/>
              </a:ext>
            </a:extLst>
          </p:cNvPr>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71095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51CD9-1EAE-01B0-8A99-68CDEDE567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058074-BDE3-5E47-D2A3-C2A8D094B2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207FE-B335-71A9-2E55-D260C73BBECC}"/>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4322D1AE-AB4D-8701-B3AD-945C9A1814DA}"/>
              </a:ext>
            </a:extLst>
          </p:cNvPr>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814046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CD3E2-F860-498A-A505-C344C5FB53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6A1D8-3BC2-96FB-FFC5-EB9F350A44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15723-9587-746B-6BCF-80099E559FBC}"/>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10CA3550-4EE2-E6AF-69B3-B91CB3F9861B}"/>
              </a:ext>
            </a:extLst>
          </p:cNvPr>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423779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4D7E-5131-F350-8AE0-27606037BF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B363A5-F866-13DC-19B1-DD774ED82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394E1-89C6-1481-125E-7B3B09AC0D3F}"/>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E16B0921-3A1B-2C14-B6E3-EB2E4AFCB4BC}"/>
              </a:ext>
            </a:extLst>
          </p:cNvPr>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3808857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www.pmddtc.state.gov/ddtc_public/ddtc_public?id=ddtc_kb_article_page&amp;sys_id=24d528fddbfc930044f9ff621f961987" TargetMode="External"/><Relationship Id="rId3" Type="http://schemas.openxmlformats.org/officeDocument/2006/relationships/hyperlink" Target="https://careers.rolls-royce.com/usa/our-locations/rest-of-the-world/" TargetMode="External"/><Relationship Id="rId7" Type="http://schemas.openxmlformats.org/officeDocument/2006/relationships/hyperlink" Target="https://sparxsystems.com/enterprise_architect_user_guide/17.0/modeling_domains/levels_and_types_of_requirements.html" TargetMode="External"/><Relationship Id="rId2" Type="http://schemas.openxmlformats.org/officeDocument/2006/relationships/hyperlink" Target="https://www.prattwhitney.com/en/our-company/about" TargetMode="External"/><Relationship Id="rId1" Type="http://schemas.openxmlformats.org/officeDocument/2006/relationships/slideLayout" Target="../slideLayouts/slideLayout2.xml"/><Relationship Id="rId6" Type="http://schemas.openxmlformats.org/officeDocument/2006/relationships/hyperlink" Target="https://aws.amazon.com/what-is/data-lake/" TargetMode="External"/><Relationship Id="rId11" Type="http://schemas.openxmlformats.org/officeDocument/2006/relationships/hyperlink" Target="https://www.agilealliance.org/glossary/xp/" TargetMode="External"/><Relationship Id="rId5" Type="http://schemas.openxmlformats.org/officeDocument/2006/relationships/hyperlink" Target="https://www.geaerospace.com/news/articles/performance/ge-releases-its-4q23-full-year-2023-results-and-2024-guidance" TargetMode="External"/><Relationship Id="rId10" Type="http://schemas.openxmlformats.org/officeDocument/2006/relationships/hyperlink" Target="https://www.snowflake.com/en/" TargetMode="External"/><Relationship Id="rId4" Type="http://schemas.openxmlformats.org/officeDocument/2006/relationships/hyperlink" Target="https://www.geaerospace.com/news/press-releases/ge-aerospace-hire-more-900-engineers-year" TargetMode="External"/><Relationship Id="rId9" Type="http://schemas.openxmlformats.org/officeDocument/2006/relationships/hyperlink" Target="https://www.elastic.c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Williams International Digital Transformation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Building an Internal Data Platform</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A4DEA-79FE-E7D6-0D72-F22B515F1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164414-5762-6E8E-6C79-64EE553385A2}"/>
              </a:ext>
            </a:extLst>
          </p:cNvPr>
          <p:cNvSpPr>
            <a:spLocks noGrp="1"/>
          </p:cNvSpPr>
          <p:nvPr>
            <p:ph type="title"/>
          </p:nvPr>
        </p:nvSpPr>
        <p:spPr/>
        <p:txBody>
          <a:bodyPr/>
          <a:lstStyle/>
          <a:p>
            <a:r>
              <a:rPr lang="en-US" dirty="0"/>
              <a:t>Deliverables and Findings: Part 3 of 4</a:t>
            </a:r>
          </a:p>
        </p:txBody>
      </p:sp>
      <p:sp>
        <p:nvSpPr>
          <p:cNvPr id="3" name="Text Placeholder 2">
            <a:extLst>
              <a:ext uri="{FF2B5EF4-FFF2-40B4-BE49-F238E27FC236}">
                <a16:creationId xmlns:a16="http://schemas.microsoft.com/office/drawing/2014/main" id="{EDB8A175-2937-8692-35D3-A9BF72450BB7}"/>
              </a:ext>
            </a:extLst>
          </p:cNvPr>
          <p:cNvSpPr>
            <a:spLocks noGrp="1"/>
          </p:cNvSpPr>
          <p:nvPr>
            <p:ph type="body" idx="1"/>
          </p:nvPr>
        </p:nvSpPr>
        <p:spPr>
          <a:xfrm>
            <a:off x="887218" y="2250892"/>
            <a:ext cx="5665982" cy="536005"/>
          </a:xfrm>
        </p:spPr>
        <p:txBody>
          <a:bodyPr/>
          <a:lstStyle/>
          <a:p>
            <a:r>
              <a:rPr lang="en-US" dirty="0"/>
              <a:t>Solution 2: Custom On-Premises Data Platform</a:t>
            </a:r>
          </a:p>
        </p:txBody>
      </p:sp>
      <p:sp>
        <p:nvSpPr>
          <p:cNvPr id="4" name="Content Placeholder 3">
            <a:extLst>
              <a:ext uri="{FF2B5EF4-FFF2-40B4-BE49-F238E27FC236}">
                <a16:creationId xmlns:a16="http://schemas.microsoft.com/office/drawing/2014/main" id="{B8418D43-923C-AC7B-26CD-D5D7E634AD93}"/>
              </a:ext>
            </a:extLst>
          </p:cNvPr>
          <p:cNvSpPr>
            <a:spLocks noGrp="1"/>
          </p:cNvSpPr>
          <p:nvPr>
            <p:ph sz="half" idx="2"/>
          </p:nvPr>
        </p:nvSpPr>
        <p:spPr>
          <a:xfrm>
            <a:off x="581193" y="2926052"/>
            <a:ext cx="5972007" cy="2934999"/>
          </a:xfrm>
        </p:spPr>
        <p:txBody>
          <a:bodyPr/>
          <a:lstStyle/>
          <a:p>
            <a:r>
              <a:rPr lang="en-US" dirty="0"/>
              <a:t>Broadcast changes in data sources</a:t>
            </a:r>
          </a:p>
          <a:p>
            <a:r>
              <a:rPr lang="en-US" dirty="0"/>
              <a:t>Data warehouses update live with changes</a:t>
            </a:r>
          </a:p>
          <a:p>
            <a:r>
              <a:rPr lang="en-US" dirty="0"/>
              <a:t>Large queries happen in tools meant for analysis</a:t>
            </a:r>
          </a:p>
          <a:p>
            <a:r>
              <a:rPr lang="en-US" dirty="0"/>
              <a:t>Business intelligence is done is tools more apt for the job</a:t>
            </a:r>
          </a:p>
          <a:p>
            <a:r>
              <a:rPr lang="en-US" dirty="0"/>
              <a:t>Orchestrated by event brokers</a:t>
            </a:r>
          </a:p>
        </p:txBody>
      </p:sp>
      <p:pic>
        <p:nvPicPr>
          <p:cNvPr id="2050" name="Picture 2">
            <a:extLst>
              <a:ext uri="{FF2B5EF4-FFF2-40B4-BE49-F238E27FC236}">
                <a16:creationId xmlns:a16="http://schemas.microsoft.com/office/drawing/2014/main" id="{8BCEC811-68BF-C13F-176D-CF8377B3C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250892"/>
            <a:ext cx="5544245" cy="368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6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363C-5A81-858C-92DA-E98E4E150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F0EEA-C15B-2ADD-6095-D4B7E2CB0AB6}"/>
              </a:ext>
            </a:extLst>
          </p:cNvPr>
          <p:cNvSpPr>
            <a:spLocks noGrp="1"/>
          </p:cNvSpPr>
          <p:nvPr>
            <p:ph type="title"/>
          </p:nvPr>
        </p:nvSpPr>
        <p:spPr/>
        <p:txBody>
          <a:bodyPr/>
          <a:lstStyle/>
          <a:p>
            <a:r>
              <a:rPr lang="en-US" dirty="0"/>
              <a:t>Deliverables and Findings: Part 4 of 4</a:t>
            </a:r>
          </a:p>
        </p:txBody>
      </p:sp>
      <p:sp>
        <p:nvSpPr>
          <p:cNvPr id="3" name="Text Placeholder 2">
            <a:extLst>
              <a:ext uri="{FF2B5EF4-FFF2-40B4-BE49-F238E27FC236}">
                <a16:creationId xmlns:a16="http://schemas.microsoft.com/office/drawing/2014/main" id="{A529D220-9056-1A12-A7D8-FF887A142FCF}"/>
              </a:ext>
            </a:extLst>
          </p:cNvPr>
          <p:cNvSpPr>
            <a:spLocks noGrp="1"/>
          </p:cNvSpPr>
          <p:nvPr>
            <p:ph type="body" idx="1"/>
          </p:nvPr>
        </p:nvSpPr>
        <p:spPr>
          <a:xfrm>
            <a:off x="887218" y="2250892"/>
            <a:ext cx="5665982" cy="536005"/>
          </a:xfrm>
        </p:spPr>
        <p:txBody>
          <a:bodyPr/>
          <a:lstStyle/>
          <a:p>
            <a:r>
              <a:rPr lang="en-US" dirty="0"/>
              <a:t>Solution 3: Snowflake Cloud Data Platform</a:t>
            </a:r>
          </a:p>
        </p:txBody>
      </p:sp>
      <p:sp>
        <p:nvSpPr>
          <p:cNvPr id="4" name="Content Placeholder 3">
            <a:extLst>
              <a:ext uri="{FF2B5EF4-FFF2-40B4-BE49-F238E27FC236}">
                <a16:creationId xmlns:a16="http://schemas.microsoft.com/office/drawing/2014/main" id="{6FBC9B2B-D1F6-FB7B-6C6C-418E9205D0EC}"/>
              </a:ext>
            </a:extLst>
          </p:cNvPr>
          <p:cNvSpPr>
            <a:spLocks noGrp="1"/>
          </p:cNvSpPr>
          <p:nvPr>
            <p:ph sz="half" idx="2"/>
          </p:nvPr>
        </p:nvSpPr>
        <p:spPr>
          <a:xfrm>
            <a:off x="581193" y="2926052"/>
            <a:ext cx="5972007" cy="2934999"/>
          </a:xfrm>
        </p:spPr>
        <p:txBody>
          <a:bodyPr/>
          <a:lstStyle/>
          <a:p>
            <a:r>
              <a:rPr lang="en-US" dirty="0"/>
              <a:t>One platform to rule them all</a:t>
            </a:r>
          </a:p>
          <a:p>
            <a:r>
              <a:rPr lang="en-US" dirty="0"/>
              <a:t>ETL vs ELT</a:t>
            </a:r>
          </a:p>
          <a:p>
            <a:r>
              <a:rPr lang="en-US" dirty="0"/>
              <a:t>Time travel</a:t>
            </a:r>
          </a:p>
          <a:p>
            <a:r>
              <a:rPr lang="en-US" dirty="0"/>
              <a:t>Snowpark (embedded python functions)</a:t>
            </a:r>
          </a:p>
        </p:txBody>
      </p:sp>
      <p:pic>
        <p:nvPicPr>
          <p:cNvPr id="6" name="Picture 5">
            <a:extLst>
              <a:ext uri="{FF2B5EF4-FFF2-40B4-BE49-F238E27FC236}">
                <a16:creationId xmlns:a16="http://schemas.microsoft.com/office/drawing/2014/main" id="{99D3984D-4D8F-621A-1916-F8DCE528DFAF}"/>
              </a:ext>
            </a:extLst>
          </p:cNvPr>
          <p:cNvPicPr>
            <a:picLocks noChangeAspect="1"/>
          </p:cNvPicPr>
          <p:nvPr/>
        </p:nvPicPr>
        <p:blipFill>
          <a:blip r:embed="rId2"/>
          <a:stretch>
            <a:fillRect/>
          </a:stretch>
        </p:blipFill>
        <p:spPr>
          <a:xfrm>
            <a:off x="7193758" y="2084481"/>
            <a:ext cx="4516270" cy="4418997"/>
          </a:xfrm>
          <a:prstGeom prst="rect">
            <a:avLst/>
          </a:prstGeom>
        </p:spPr>
      </p:pic>
    </p:spTree>
    <p:extLst>
      <p:ext uri="{BB962C8B-B14F-4D97-AF65-F5344CB8AC3E}">
        <p14:creationId xmlns:p14="http://schemas.microsoft.com/office/powerpoint/2010/main" val="66188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507D49-ECFC-8F10-3CF9-132DD76A82F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ED4C69-41CD-4EB0-49F2-B6A517D23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3209908-6540-8D72-B9AA-9D9F3414A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C240D4D-B1A7-30DE-540B-733BEE7C43CC}"/>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1 of 3</a:t>
            </a:r>
          </a:p>
        </p:txBody>
      </p:sp>
      <p:sp>
        <p:nvSpPr>
          <p:cNvPr id="5" name="Content Placeholder 4">
            <a:extLst>
              <a:ext uri="{FF2B5EF4-FFF2-40B4-BE49-F238E27FC236}">
                <a16:creationId xmlns:a16="http://schemas.microsoft.com/office/drawing/2014/main" id="{BE259354-9F5F-9165-2827-8199AAA5734D}"/>
              </a:ext>
            </a:extLst>
          </p:cNvPr>
          <p:cNvSpPr>
            <a:spLocks noGrp="1"/>
          </p:cNvSpPr>
          <p:nvPr>
            <p:ph idx="1"/>
          </p:nvPr>
        </p:nvSpPr>
        <p:spPr>
          <a:xfrm>
            <a:off x="447817" y="874644"/>
            <a:ext cx="11290860" cy="1982856"/>
          </a:xfrm>
        </p:spPr>
        <p:txBody>
          <a:bodyPr anchor="t">
            <a:normAutofit/>
          </a:bodyPr>
          <a:lstStyle/>
          <a:p>
            <a:r>
              <a:rPr lang="en-US" dirty="0">
                <a:latin typeface="Aptos" panose="020B0004020202020204" pitchFamily="34" charset="0"/>
                <a:cs typeface="Times New Roman" panose="02020603050405020304" pitchFamily="18" charset="0"/>
              </a:rPr>
              <a:t>Stuck using Elastic stack as it’s not overly integrate-able with other existing tooling</a:t>
            </a:r>
          </a:p>
          <a:p>
            <a:r>
              <a:rPr lang="en-US" dirty="0">
                <a:latin typeface="Aptos" panose="020B0004020202020204" pitchFamily="34" charset="0"/>
                <a:cs typeface="Times New Roman" panose="02020603050405020304" pitchFamily="18" charset="0"/>
              </a:rPr>
              <a:t>Would only ever use about 10% of Snowflake’s capabilities</a:t>
            </a:r>
          </a:p>
          <a:p>
            <a:r>
              <a:rPr lang="en-US" sz="1800" dirty="0">
                <a:effectLst/>
                <a:latin typeface="Aptos" panose="020B0004020202020204" pitchFamily="34" charset="0"/>
                <a:ea typeface="Aptos" panose="020B0004020202020204" pitchFamily="34" charset="0"/>
                <a:cs typeface="Times New Roman" panose="02020603050405020304" pitchFamily="18" charset="0"/>
              </a:rPr>
              <a:t>Custom On-Premises Data Platform</a:t>
            </a:r>
          </a:p>
          <a:p>
            <a:r>
              <a:rPr lang="en-US" sz="1800" dirty="0">
                <a:effectLst/>
                <a:latin typeface="Aptos" panose="020B0004020202020204" pitchFamily="34" charset="0"/>
                <a:ea typeface="Aptos" panose="020B0004020202020204" pitchFamily="34" charset="0"/>
                <a:cs typeface="Times New Roman" panose="02020603050405020304" pitchFamily="18" charset="0"/>
              </a:rPr>
              <a:t>Exploration and customization of a specific data platform</a:t>
            </a:r>
          </a:p>
        </p:txBody>
      </p:sp>
    </p:spTree>
    <p:extLst>
      <p:ext uri="{BB962C8B-B14F-4D97-AF65-F5344CB8AC3E}">
        <p14:creationId xmlns:p14="http://schemas.microsoft.com/office/powerpoint/2010/main" val="401352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0823C4-0C2B-E298-2B97-D1D0A3AB3DDE}"/>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842B60F-8634-DD69-2469-079E35D16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4CE54FF-FBCD-606D-0682-43E5BDF9F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A5C251-611C-5204-F982-D273C72E79F6}"/>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2 of 3</a:t>
            </a:r>
          </a:p>
        </p:txBody>
      </p:sp>
      <p:pic>
        <p:nvPicPr>
          <p:cNvPr id="3078" name="Picture 6">
            <a:extLst>
              <a:ext uri="{FF2B5EF4-FFF2-40B4-BE49-F238E27FC236}">
                <a16:creationId xmlns:a16="http://schemas.microsoft.com/office/drawing/2014/main" id="{18B8F12C-7E15-37DD-0112-087E216FB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34" y="874643"/>
            <a:ext cx="11477625" cy="452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59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517D89BA-A5E5-5D34-AFCA-C7C83605ACF2}"/>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72771F4-6166-67CC-F814-085584A54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67E76914-264F-96B7-10D8-6F8C05E7D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F1C3714-E15C-F246-C9D4-4AC24861F773}"/>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3 of 6</a:t>
            </a:r>
          </a:p>
        </p:txBody>
      </p:sp>
      <p:pic>
        <p:nvPicPr>
          <p:cNvPr id="6" name="Picture 5">
            <a:extLst>
              <a:ext uri="{FF2B5EF4-FFF2-40B4-BE49-F238E27FC236}">
                <a16:creationId xmlns:a16="http://schemas.microsoft.com/office/drawing/2014/main" id="{D23AD594-B0DB-EF94-1FE2-17C0828FDB14}"/>
              </a:ext>
            </a:extLst>
          </p:cNvPr>
          <p:cNvPicPr>
            <a:picLocks noChangeAspect="1"/>
          </p:cNvPicPr>
          <p:nvPr/>
        </p:nvPicPr>
        <p:blipFill>
          <a:blip r:embed="rId3"/>
          <a:stretch>
            <a:fillRect/>
          </a:stretch>
        </p:blipFill>
        <p:spPr>
          <a:xfrm>
            <a:off x="1187849" y="1316444"/>
            <a:ext cx="4016088" cy="3368332"/>
          </a:xfrm>
          <a:prstGeom prst="rect">
            <a:avLst/>
          </a:prstGeom>
        </p:spPr>
      </p:pic>
      <p:pic>
        <p:nvPicPr>
          <p:cNvPr id="8" name="Picture 7">
            <a:extLst>
              <a:ext uri="{FF2B5EF4-FFF2-40B4-BE49-F238E27FC236}">
                <a16:creationId xmlns:a16="http://schemas.microsoft.com/office/drawing/2014/main" id="{E3ACCDE6-A32E-E584-389F-AAA12AD31BD0}"/>
              </a:ext>
            </a:extLst>
          </p:cNvPr>
          <p:cNvPicPr>
            <a:picLocks noChangeAspect="1"/>
          </p:cNvPicPr>
          <p:nvPr/>
        </p:nvPicPr>
        <p:blipFill>
          <a:blip r:embed="rId4"/>
          <a:stretch>
            <a:fillRect/>
          </a:stretch>
        </p:blipFill>
        <p:spPr>
          <a:xfrm>
            <a:off x="6391786" y="1378698"/>
            <a:ext cx="4790607" cy="3243824"/>
          </a:xfrm>
          <a:prstGeom prst="rect">
            <a:avLst/>
          </a:prstGeom>
        </p:spPr>
      </p:pic>
    </p:spTree>
    <p:extLst>
      <p:ext uri="{BB962C8B-B14F-4D97-AF65-F5344CB8AC3E}">
        <p14:creationId xmlns:p14="http://schemas.microsoft.com/office/powerpoint/2010/main" val="113360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87C71CD4-A61A-2A0F-BB21-DF70F875BAB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F07EB0-C84F-E428-916F-3B0C7B88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30D37C8-0517-E54A-25FB-529B81DCF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AC259FA-909F-A665-304C-1FFE86E13380}"/>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4 of 6</a:t>
            </a:r>
          </a:p>
        </p:txBody>
      </p:sp>
      <p:pic>
        <p:nvPicPr>
          <p:cNvPr id="4" name="Picture 3">
            <a:extLst>
              <a:ext uri="{FF2B5EF4-FFF2-40B4-BE49-F238E27FC236}">
                <a16:creationId xmlns:a16="http://schemas.microsoft.com/office/drawing/2014/main" id="{0FB2DDBD-63B4-CA11-FCE0-37A1477DF80F}"/>
              </a:ext>
            </a:extLst>
          </p:cNvPr>
          <p:cNvPicPr>
            <a:picLocks noChangeAspect="1"/>
          </p:cNvPicPr>
          <p:nvPr/>
        </p:nvPicPr>
        <p:blipFill>
          <a:blip r:embed="rId3"/>
          <a:stretch>
            <a:fillRect/>
          </a:stretch>
        </p:blipFill>
        <p:spPr>
          <a:xfrm>
            <a:off x="581192" y="874643"/>
            <a:ext cx="6061446" cy="2450448"/>
          </a:xfrm>
          <a:prstGeom prst="rect">
            <a:avLst/>
          </a:prstGeom>
        </p:spPr>
      </p:pic>
      <p:pic>
        <p:nvPicPr>
          <p:cNvPr id="7" name="Picture 6">
            <a:extLst>
              <a:ext uri="{FF2B5EF4-FFF2-40B4-BE49-F238E27FC236}">
                <a16:creationId xmlns:a16="http://schemas.microsoft.com/office/drawing/2014/main" id="{7B7E3BBC-EDEA-42AF-8213-FEDE2A19CCA3}"/>
              </a:ext>
            </a:extLst>
          </p:cNvPr>
          <p:cNvPicPr>
            <a:picLocks noChangeAspect="1"/>
          </p:cNvPicPr>
          <p:nvPr/>
        </p:nvPicPr>
        <p:blipFill>
          <a:blip r:embed="rId4"/>
          <a:stretch>
            <a:fillRect/>
          </a:stretch>
        </p:blipFill>
        <p:spPr>
          <a:xfrm>
            <a:off x="5039590" y="2696356"/>
            <a:ext cx="6779126" cy="2330482"/>
          </a:xfrm>
          <a:prstGeom prst="rect">
            <a:avLst/>
          </a:prstGeom>
        </p:spPr>
      </p:pic>
    </p:spTree>
    <p:extLst>
      <p:ext uri="{BB962C8B-B14F-4D97-AF65-F5344CB8AC3E}">
        <p14:creationId xmlns:p14="http://schemas.microsoft.com/office/powerpoint/2010/main" val="109157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3FDBDC1D-74F4-DD7A-23AD-928E1CFC69A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F5C0B8B-4BFD-1667-ABD4-CD80BB001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8206EAD-F205-9684-C324-90D8C6897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FF6ECC-705C-C788-EBB0-DCEE3A8A7A50}"/>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5 of 6</a:t>
            </a:r>
          </a:p>
        </p:txBody>
      </p:sp>
      <p:pic>
        <p:nvPicPr>
          <p:cNvPr id="5" name="Picture 4">
            <a:extLst>
              <a:ext uri="{FF2B5EF4-FFF2-40B4-BE49-F238E27FC236}">
                <a16:creationId xmlns:a16="http://schemas.microsoft.com/office/drawing/2014/main" id="{34DEB1A5-5CAC-E8A5-D30A-7CAECBD83DB2}"/>
              </a:ext>
            </a:extLst>
          </p:cNvPr>
          <p:cNvPicPr>
            <a:picLocks noChangeAspect="1"/>
          </p:cNvPicPr>
          <p:nvPr/>
        </p:nvPicPr>
        <p:blipFill>
          <a:blip r:embed="rId3"/>
          <a:stretch>
            <a:fillRect/>
          </a:stretch>
        </p:blipFill>
        <p:spPr>
          <a:xfrm>
            <a:off x="1627540" y="4330227"/>
            <a:ext cx="8931414" cy="548688"/>
          </a:xfrm>
          <a:prstGeom prst="rect">
            <a:avLst/>
          </a:prstGeom>
        </p:spPr>
      </p:pic>
      <p:pic>
        <p:nvPicPr>
          <p:cNvPr id="8" name="Picture 7">
            <a:extLst>
              <a:ext uri="{FF2B5EF4-FFF2-40B4-BE49-F238E27FC236}">
                <a16:creationId xmlns:a16="http://schemas.microsoft.com/office/drawing/2014/main" id="{B3C25407-CA32-2500-DEF7-5CC05B3DA0C7}"/>
              </a:ext>
            </a:extLst>
          </p:cNvPr>
          <p:cNvPicPr>
            <a:picLocks noChangeAspect="1"/>
          </p:cNvPicPr>
          <p:nvPr/>
        </p:nvPicPr>
        <p:blipFill>
          <a:blip r:embed="rId4"/>
          <a:stretch>
            <a:fillRect/>
          </a:stretch>
        </p:blipFill>
        <p:spPr>
          <a:xfrm>
            <a:off x="3536748" y="640801"/>
            <a:ext cx="5112998" cy="3596298"/>
          </a:xfrm>
          <a:prstGeom prst="rect">
            <a:avLst/>
          </a:prstGeom>
        </p:spPr>
      </p:pic>
    </p:spTree>
    <p:extLst>
      <p:ext uri="{BB962C8B-B14F-4D97-AF65-F5344CB8AC3E}">
        <p14:creationId xmlns:p14="http://schemas.microsoft.com/office/powerpoint/2010/main" val="178993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619834-AF7D-F290-BBF1-FACC2D79BA8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865BCF-D2C8-FBBF-ECFD-C787471E0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A26D32-DE71-962F-D264-21065E3D5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54A3B72-E119-F521-59B2-6B97479349F1}"/>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3 of 3</a:t>
            </a:r>
          </a:p>
        </p:txBody>
      </p:sp>
    </p:spTree>
    <p:extLst>
      <p:ext uri="{BB962C8B-B14F-4D97-AF65-F5344CB8AC3E}">
        <p14:creationId xmlns:p14="http://schemas.microsoft.com/office/powerpoint/2010/main" val="91999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CF18-215F-15BD-41B6-12385BDF54F5}"/>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C8BAF022-6F5A-26A5-6CA4-B1228312ACD8}"/>
              </a:ext>
            </a:extLst>
          </p:cNvPr>
          <p:cNvSpPr>
            <a:spLocks noGrp="1"/>
          </p:cNvSpPr>
          <p:nvPr>
            <p:ph sz="half" idx="1"/>
          </p:nvPr>
        </p:nvSpPr>
        <p:spPr/>
        <p:txBody>
          <a:bodyPr/>
          <a:lstStyle/>
          <a:p>
            <a:r>
              <a:rPr lang="en-US" dirty="0"/>
              <a:t>The Data Lake is a concept, not just the implementation of one new piece of technology</a:t>
            </a:r>
          </a:p>
          <a:p>
            <a:r>
              <a:rPr lang="en-US" dirty="0"/>
              <a:t>Buy-in comes from the top down</a:t>
            </a:r>
          </a:p>
        </p:txBody>
      </p:sp>
      <p:sp>
        <p:nvSpPr>
          <p:cNvPr id="4" name="Content Placeholder 3">
            <a:extLst>
              <a:ext uri="{FF2B5EF4-FFF2-40B4-BE49-F238E27FC236}">
                <a16:creationId xmlns:a16="http://schemas.microsoft.com/office/drawing/2014/main" id="{D88E5E3A-7EDA-0252-F0BE-262C52535D94}"/>
              </a:ext>
            </a:extLst>
          </p:cNvPr>
          <p:cNvSpPr>
            <a:spLocks noGrp="1"/>
          </p:cNvSpPr>
          <p:nvPr>
            <p:ph sz="half" idx="2"/>
          </p:nvPr>
        </p:nvSpPr>
        <p:spPr/>
        <p:txBody>
          <a:bodyPr/>
          <a:lstStyle/>
          <a:p>
            <a:r>
              <a:rPr lang="en-US" dirty="0"/>
              <a:t>This project is bigger than one person</a:t>
            </a:r>
          </a:p>
          <a:p>
            <a:r>
              <a:rPr lang="en-US" dirty="0"/>
              <a:t>Other companies are experiencing the same issues</a:t>
            </a:r>
          </a:p>
        </p:txBody>
      </p:sp>
    </p:spTree>
    <p:extLst>
      <p:ext uri="{BB962C8B-B14F-4D97-AF65-F5344CB8AC3E}">
        <p14:creationId xmlns:p14="http://schemas.microsoft.com/office/powerpoint/2010/main" val="19764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C3E5-DF51-0D63-801A-C6E5D918AC02}"/>
              </a:ext>
            </a:extLst>
          </p:cNvPr>
          <p:cNvSpPr>
            <a:spLocks noGrp="1"/>
          </p:cNvSpPr>
          <p:nvPr>
            <p:ph type="title"/>
          </p:nvPr>
        </p:nvSpPr>
        <p:spPr/>
        <p:txBody>
          <a:bodyPr/>
          <a:lstStyle/>
          <a:p>
            <a:r>
              <a:rPr lang="en-US" dirty="0"/>
              <a:t>Future Work and Conclusion</a:t>
            </a:r>
          </a:p>
        </p:txBody>
      </p:sp>
      <p:sp>
        <p:nvSpPr>
          <p:cNvPr id="3" name="Content Placeholder 2">
            <a:extLst>
              <a:ext uri="{FF2B5EF4-FFF2-40B4-BE49-F238E27FC236}">
                <a16:creationId xmlns:a16="http://schemas.microsoft.com/office/drawing/2014/main" id="{F9F9173E-F2BD-9037-10C6-DE301646C1AD}"/>
              </a:ext>
            </a:extLst>
          </p:cNvPr>
          <p:cNvSpPr>
            <a:spLocks noGrp="1"/>
          </p:cNvSpPr>
          <p:nvPr>
            <p:ph idx="1"/>
          </p:nvPr>
        </p:nvSpPr>
        <p:spPr/>
        <p:txBody>
          <a:bodyPr anchor="t"/>
          <a:lstStyle/>
          <a:p>
            <a:r>
              <a:rPr lang="en-US" dirty="0"/>
              <a:t>Limitations</a:t>
            </a:r>
          </a:p>
          <a:p>
            <a:pPr lvl="1"/>
            <a:r>
              <a:rPr lang="en-US" dirty="0"/>
              <a:t>Lack of knowledge</a:t>
            </a:r>
          </a:p>
          <a:p>
            <a:pPr lvl="1"/>
            <a:r>
              <a:rPr lang="en-US" dirty="0"/>
              <a:t>Technology is rapidly changing</a:t>
            </a:r>
          </a:p>
          <a:p>
            <a:pPr lvl="1"/>
            <a:r>
              <a:rPr lang="en-US" dirty="0"/>
              <a:t>Time</a:t>
            </a:r>
          </a:p>
          <a:p>
            <a:pPr lvl="1"/>
            <a:r>
              <a:rPr lang="en-US" dirty="0"/>
              <a:t>Money</a:t>
            </a:r>
          </a:p>
          <a:p>
            <a:r>
              <a:rPr lang="en-US" dirty="0"/>
              <a:t>Future Work</a:t>
            </a:r>
          </a:p>
          <a:p>
            <a:pPr lvl="1"/>
            <a:r>
              <a:rPr lang="en-US" dirty="0"/>
              <a:t>Implement broadcasting changes pattern for live data replication</a:t>
            </a:r>
          </a:p>
          <a:p>
            <a:pPr lvl="1"/>
            <a:r>
              <a:rPr lang="en-US" dirty="0"/>
              <a:t>Reconsider ITAR and Cloud native platforms</a:t>
            </a:r>
          </a:p>
          <a:p>
            <a:pPr lvl="1"/>
            <a:r>
              <a:rPr lang="en-US" dirty="0"/>
              <a:t>Assemble dedicated data engineering team</a:t>
            </a:r>
          </a:p>
        </p:txBody>
      </p:sp>
    </p:spTree>
    <p:extLst>
      <p:ext uri="{BB962C8B-B14F-4D97-AF65-F5344CB8AC3E}">
        <p14:creationId xmlns:p14="http://schemas.microsoft.com/office/powerpoint/2010/main" val="31972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93C-7597-5D7E-EA2C-656BAC422D1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7CC7B11-3D67-5988-5B70-0BC0D8E470F7}"/>
              </a:ext>
            </a:extLst>
          </p:cNvPr>
          <p:cNvSpPr>
            <a:spLocks noGrp="1"/>
          </p:cNvSpPr>
          <p:nvPr>
            <p:ph sz="half" idx="1"/>
          </p:nvPr>
        </p:nvSpPr>
        <p:spPr/>
        <p:txBody>
          <a:bodyPr anchor="t"/>
          <a:lstStyle/>
          <a:p>
            <a:r>
              <a:rPr lang="en-US" dirty="0"/>
              <a:t>Organization/Industry Description</a:t>
            </a:r>
          </a:p>
          <a:p>
            <a:r>
              <a:rPr lang="en-US" dirty="0"/>
              <a:t>Current State of Resources</a:t>
            </a:r>
          </a:p>
          <a:p>
            <a:r>
              <a:rPr lang="en-US" dirty="0"/>
              <a:t>Problem Description/Research Question</a:t>
            </a:r>
          </a:p>
          <a:p>
            <a:r>
              <a:rPr lang="en-US" dirty="0"/>
              <a:t>Method</a:t>
            </a:r>
          </a:p>
          <a:p>
            <a:r>
              <a:rPr lang="en-US" dirty="0"/>
              <a:t>Deliverables/Findings</a:t>
            </a:r>
          </a:p>
          <a:p>
            <a:r>
              <a:rPr lang="en-US" dirty="0"/>
              <a:t>Research Evaluation</a:t>
            </a:r>
          </a:p>
          <a:p>
            <a:r>
              <a:rPr lang="en-US" dirty="0"/>
              <a:t>Lessons Learned</a:t>
            </a:r>
          </a:p>
          <a:p>
            <a:r>
              <a:rPr lang="en-US" dirty="0"/>
              <a:t>Future Work and Conclusion </a:t>
            </a:r>
          </a:p>
        </p:txBody>
      </p:sp>
    </p:spTree>
    <p:extLst>
      <p:ext uri="{BB962C8B-B14F-4D97-AF65-F5344CB8AC3E}">
        <p14:creationId xmlns:p14="http://schemas.microsoft.com/office/powerpoint/2010/main" val="2110834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slidwell@oakland.edu</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5770-2368-3DFB-DB2E-9E47418647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78087DC-74F8-C24B-1B8E-BE20D1EF1168}"/>
              </a:ext>
            </a:extLst>
          </p:cNvPr>
          <p:cNvSpPr>
            <a:spLocks noGrp="1"/>
          </p:cNvSpPr>
          <p:nvPr>
            <p:ph idx="1"/>
          </p:nvPr>
        </p:nvSpPr>
        <p:spPr/>
        <p:txBody>
          <a:bodyPr anchor="t">
            <a:normAutofit fontScale="62500" lnSpcReduction="20000"/>
          </a:bodyPr>
          <a:lstStyle/>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Pratt &amp; Whitney.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About Pratt &amp; Whitney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16,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https://www.prattwhitney.com/en/our-company/about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Rolls-Royce Careers.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Our Locations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16,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https://careers.rolls-royce.com/usa/our-locations/rest-of-the-world/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 Aerospace. (2024).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GE Aerospace to hire more than 900 engineers this year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16,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https://www.geaerospace.com/news/press-releases/ge-aerospace-hire-more-900-engineers-year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 Aerospace. (2024).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GE releases its 4Q23 full-year 2023 results and 2024 guidance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16,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https://www.geaerospace.com/news/articles/performance/ge-releases-its-4q23-full-year-2023-results-and-2024-guidance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Amazon Web Services.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What is a data lake?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17,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https://aws.amazon.com/what-is/data-lake/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Sparx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Systems.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Levels and types of requirements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17,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https://sparxsystems.com/enterprise_architect_user_guide/17.0/modeling_domains/levels_and_types_of_requirements.html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 Department of State.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International traffic in arms regulations (ITAR)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17,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https://www.pmddtc.state.gov/ddtc_public/ddtc_public?id=ddtc_kb_article_page&amp;sys_id=24d528fddbfc930044f9ff621f961987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Elastic.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Elastic: Observability, security, and search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18,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9"/>
              </a:rPr>
              <a:t>https://www.elastic.co/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Snowflake Inc.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Snowflake: The data cloud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18,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0"/>
              </a:rPr>
              <a:t>https://www.snowflake.com/en/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91440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Extreme Programming. (n.d.).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Agile Alliance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Retrieved November 27, 2024, from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1"/>
              </a:rPr>
              <a:t>https://www.agilealliance.org/glossary/xp/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914400">
              <a:buNone/>
            </a:pPr>
            <a:endParaRPr lang="en-US" dirty="0"/>
          </a:p>
        </p:txBody>
      </p:sp>
    </p:spTree>
    <p:extLst>
      <p:ext uri="{BB962C8B-B14F-4D97-AF65-F5344CB8AC3E}">
        <p14:creationId xmlns:p14="http://schemas.microsoft.com/office/powerpoint/2010/main" val="85985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Organization/Industry Description</a:t>
            </a:r>
          </a:p>
        </p:txBody>
      </p:sp>
      <p:sp>
        <p:nvSpPr>
          <p:cNvPr id="5" name="Content Placeholder 4">
            <a:extLst>
              <a:ext uri="{FF2B5EF4-FFF2-40B4-BE49-F238E27FC236}">
                <a16:creationId xmlns:a16="http://schemas.microsoft.com/office/drawing/2014/main" id="{22DC4F72-B3AB-5D24-AD69-BF51852810D4}"/>
              </a:ext>
            </a:extLst>
          </p:cNvPr>
          <p:cNvSpPr>
            <a:spLocks noGrp="1"/>
          </p:cNvSpPr>
          <p:nvPr>
            <p:ph idx="1"/>
          </p:nvPr>
        </p:nvSpPr>
        <p:spPr>
          <a:xfrm>
            <a:off x="447817" y="874643"/>
            <a:ext cx="11290860" cy="1758829"/>
          </a:xfrm>
        </p:spPr>
        <p:txBody>
          <a:bodyPr anchor="t"/>
          <a:lstStyle/>
          <a:p>
            <a:r>
              <a:rPr lang="en-US" dirty="0"/>
              <a:t>Competitive Aerospace industry with global giants like: Pratt &amp; Whitney, Rolls-Royce, and GE Aerospace</a:t>
            </a:r>
          </a:p>
          <a:p>
            <a:r>
              <a:rPr lang="en-US" dirty="0"/>
              <a:t>Williams International needs to bridge the gap between itself and its larger competitors</a:t>
            </a:r>
          </a:p>
          <a:p>
            <a:pPr marL="0" indent="0">
              <a:buNone/>
            </a:pPr>
            <a:endParaRPr lang="en-US" dirty="0"/>
          </a:p>
        </p:txBody>
      </p:sp>
      <p:graphicFrame>
        <p:nvGraphicFramePr>
          <p:cNvPr id="6" name="Table 5">
            <a:extLst>
              <a:ext uri="{FF2B5EF4-FFF2-40B4-BE49-F238E27FC236}">
                <a16:creationId xmlns:a16="http://schemas.microsoft.com/office/drawing/2014/main" id="{D8F06A88-4628-9D3F-8664-2509D6DABDAA}"/>
              </a:ext>
            </a:extLst>
          </p:cNvPr>
          <p:cNvGraphicFramePr>
            <a:graphicFrameLocks noGrp="1"/>
          </p:cNvGraphicFramePr>
          <p:nvPr>
            <p:extLst>
              <p:ext uri="{D42A27DB-BD31-4B8C-83A1-F6EECF244321}">
                <p14:modId xmlns:p14="http://schemas.microsoft.com/office/powerpoint/2010/main" val="3836809488"/>
              </p:ext>
            </p:extLst>
          </p:nvPr>
        </p:nvGraphicFramePr>
        <p:xfrm>
          <a:off x="2324427" y="3218191"/>
          <a:ext cx="7537640" cy="1646743"/>
        </p:xfrm>
        <a:graphic>
          <a:graphicData uri="http://schemas.openxmlformats.org/drawingml/2006/table">
            <a:tbl>
              <a:tblPr firstRow="1" firstCol="1" bandRow="1">
                <a:tableStyleId>{5C22544A-7EE6-4342-B048-85BDC9FD1C3A}</a:tableStyleId>
              </a:tblPr>
              <a:tblGrid>
                <a:gridCol w="2310468">
                  <a:extLst>
                    <a:ext uri="{9D8B030D-6E8A-4147-A177-3AD203B41FA5}">
                      <a16:colId xmlns:a16="http://schemas.microsoft.com/office/drawing/2014/main" val="3794322332"/>
                    </a:ext>
                  </a:extLst>
                </a:gridCol>
                <a:gridCol w="2577308">
                  <a:extLst>
                    <a:ext uri="{9D8B030D-6E8A-4147-A177-3AD203B41FA5}">
                      <a16:colId xmlns:a16="http://schemas.microsoft.com/office/drawing/2014/main" val="2341612216"/>
                    </a:ext>
                  </a:extLst>
                </a:gridCol>
                <a:gridCol w="2649864">
                  <a:extLst>
                    <a:ext uri="{9D8B030D-6E8A-4147-A177-3AD203B41FA5}">
                      <a16:colId xmlns:a16="http://schemas.microsoft.com/office/drawing/2014/main" val="3573440632"/>
                    </a:ext>
                  </a:extLst>
                </a:gridCol>
              </a:tblGrid>
              <a:tr h="357015">
                <a:tc>
                  <a:txBody>
                    <a:bodyPr/>
                    <a:lstStyle/>
                    <a:p>
                      <a:pPr marL="0" marR="0" algn="ctr">
                        <a:lnSpc>
                          <a:spcPct val="107000"/>
                        </a:lnSpc>
                        <a:spcAft>
                          <a:spcPts val="800"/>
                        </a:spcAft>
                      </a:pPr>
                      <a:r>
                        <a:rPr lang="en-US" sz="1100" kern="100">
                          <a:effectLst/>
                        </a:rPr>
                        <a:t>Company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2023 Revenue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Estimated Number of Employees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015285"/>
                  </a:ext>
                </a:extLst>
              </a:tr>
              <a:tr h="322432">
                <a:tc>
                  <a:txBody>
                    <a:bodyPr/>
                    <a:lstStyle/>
                    <a:p>
                      <a:pPr marL="0" marR="0" algn="ctr">
                        <a:lnSpc>
                          <a:spcPct val="107000"/>
                        </a:lnSpc>
                        <a:spcAft>
                          <a:spcPts val="800"/>
                        </a:spcAft>
                      </a:pPr>
                      <a:r>
                        <a:rPr lang="en-US" sz="1100" kern="100">
                          <a:effectLst/>
                        </a:rPr>
                        <a:t>Pratt &amp; Whitney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~$23.7 billion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~43,000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189738"/>
                  </a:ext>
                </a:extLst>
              </a:tr>
              <a:tr h="322432">
                <a:tc>
                  <a:txBody>
                    <a:bodyPr/>
                    <a:lstStyle/>
                    <a:p>
                      <a:pPr marL="0" marR="0" algn="ctr">
                        <a:lnSpc>
                          <a:spcPct val="107000"/>
                        </a:lnSpc>
                        <a:spcAft>
                          <a:spcPts val="800"/>
                        </a:spcAft>
                      </a:pPr>
                      <a:r>
                        <a:rPr lang="en-US" sz="1100" kern="100">
                          <a:effectLst/>
                        </a:rPr>
                        <a:t>Rolls-Royce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~$16.67 billion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~50,000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5017180"/>
                  </a:ext>
                </a:extLst>
              </a:tr>
              <a:tr h="322432">
                <a:tc>
                  <a:txBody>
                    <a:bodyPr/>
                    <a:lstStyle/>
                    <a:p>
                      <a:pPr marL="0" marR="0" algn="ctr">
                        <a:lnSpc>
                          <a:spcPct val="107000"/>
                        </a:lnSpc>
                        <a:spcAft>
                          <a:spcPts val="800"/>
                        </a:spcAft>
                      </a:pPr>
                      <a:r>
                        <a:rPr lang="en-US" sz="1100" kern="100">
                          <a:effectLst/>
                        </a:rPr>
                        <a:t>GE Aerospace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~$26 billion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~52,000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589589"/>
                  </a:ext>
                </a:extLst>
              </a:tr>
              <a:tr h="322432">
                <a:tc>
                  <a:txBody>
                    <a:bodyPr/>
                    <a:lstStyle/>
                    <a:p>
                      <a:pPr marL="0" marR="0" algn="ctr">
                        <a:lnSpc>
                          <a:spcPct val="107000"/>
                        </a:lnSpc>
                        <a:spcAft>
                          <a:spcPts val="800"/>
                        </a:spcAft>
                      </a:pPr>
                      <a:r>
                        <a:rPr lang="en-US" sz="1100" kern="100">
                          <a:effectLst/>
                        </a:rPr>
                        <a:t>Williams International</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Not publicly disclosed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~1,000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950524"/>
                  </a:ext>
                </a:extLst>
              </a:tr>
            </a:tbl>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Current State</a:t>
            </a:r>
          </a:p>
        </p:txBody>
      </p:sp>
      <p:sp>
        <p:nvSpPr>
          <p:cNvPr id="4" name="Content Placeholder 3">
            <a:extLst>
              <a:ext uri="{FF2B5EF4-FFF2-40B4-BE49-F238E27FC236}">
                <a16:creationId xmlns:a16="http://schemas.microsoft.com/office/drawing/2014/main" id="{CBC24FDB-2439-15D4-FB57-E35635972C81}"/>
              </a:ext>
            </a:extLst>
          </p:cNvPr>
          <p:cNvSpPr>
            <a:spLocks noGrp="1"/>
          </p:cNvSpPr>
          <p:nvPr>
            <p:ph sz="half" idx="1"/>
          </p:nvPr>
        </p:nvSpPr>
        <p:spPr/>
        <p:txBody>
          <a:bodyPr anchor="t"/>
          <a:lstStyle/>
          <a:p>
            <a:r>
              <a:rPr lang="en-US" dirty="0"/>
              <a:t>All reporting is done directly on production databases using Python, SQL, and VBA</a:t>
            </a:r>
          </a:p>
          <a:p>
            <a:r>
              <a:rPr lang="en-US" dirty="0"/>
              <a:t>Data is seldomly pulled into a data warehouse</a:t>
            </a:r>
          </a:p>
          <a:p>
            <a:r>
              <a:rPr lang="en-US" dirty="0"/>
              <a:t>Data warehouse is less than live being updated only once per day at most by IT</a:t>
            </a:r>
          </a:p>
        </p:txBody>
      </p:sp>
      <p:pic>
        <p:nvPicPr>
          <p:cNvPr id="7" name="Picture 6" descr="A screenshot of a computer screen&#10;&#10;Description automatically generated">
            <a:extLst>
              <a:ext uri="{FF2B5EF4-FFF2-40B4-BE49-F238E27FC236}">
                <a16:creationId xmlns:a16="http://schemas.microsoft.com/office/drawing/2014/main" id="{4A73CC4F-DC50-C490-54AD-2510AAC1FA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6419" y="2309484"/>
            <a:ext cx="4508500" cy="3455343"/>
          </a:xfrm>
          <a:prstGeom prst="rect">
            <a:avLst/>
          </a:prstGeom>
          <a:noFill/>
          <a:ln>
            <a:noFill/>
          </a:ln>
        </p:spPr>
      </p:pic>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511E-A5F3-2348-7AED-57ECB7C5D238}"/>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39185BB0-340D-6801-5BA1-D02F29585155}"/>
              </a:ext>
            </a:extLst>
          </p:cNvPr>
          <p:cNvSpPr>
            <a:spLocks noGrp="1"/>
          </p:cNvSpPr>
          <p:nvPr>
            <p:ph sz="half" idx="1"/>
          </p:nvPr>
        </p:nvSpPr>
        <p:spPr/>
        <p:txBody>
          <a:bodyPr/>
          <a:lstStyle/>
          <a:p>
            <a:pPr marL="0" indent="0">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How can Williams International design an integrated data platform that can handle unstructured, semi-structured, and structured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2EEA4338-1066-8D6D-7DDB-D07ABBE1DEEF}"/>
              </a:ext>
            </a:extLst>
          </p:cNvPr>
          <p:cNvSpPr>
            <a:spLocks noGrp="1"/>
          </p:cNvSpPr>
          <p:nvPr>
            <p:ph sz="half" idx="2"/>
          </p:nvPr>
        </p:nvSpPr>
        <p:spPr/>
        <p:txBody>
          <a:bodyPr anchor="ctr"/>
          <a:lstStyle/>
          <a:p>
            <a:r>
              <a:rPr lang="en-US" dirty="0"/>
              <a:t>Remove siloed data sources</a:t>
            </a:r>
          </a:p>
          <a:p>
            <a:r>
              <a:rPr lang="en-US" dirty="0"/>
              <a:t>Handle complex and modern data types</a:t>
            </a:r>
          </a:p>
          <a:p>
            <a:r>
              <a:rPr lang="en-US" dirty="0"/>
              <a:t>Migrate legacy data trapped in unstructured formats</a:t>
            </a:r>
          </a:p>
          <a:p>
            <a:r>
              <a:rPr lang="en-US" dirty="0"/>
              <a:t>Enforce data governance and quality</a:t>
            </a:r>
          </a:p>
          <a:p>
            <a:r>
              <a:rPr lang="en-US" dirty="0"/>
              <a:t>Make integration and interoperability a first-class feature</a:t>
            </a:r>
          </a:p>
        </p:txBody>
      </p:sp>
    </p:spTree>
    <p:extLst>
      <p:ext uri="{BB962C8B-B14F-4D97-AF65-F5344CB8AC3E}">
        <p14:creationId xmlns:p14="http://schemas.microsoft.com/office/powerpoint/2010/main" val="229344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A168F2-91BE-A0F1-2974-313667CD0B80}"/>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BCA0016-373B-8D03-0723-3427C618B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1DB8426-292A-F1EA-AB58-340BDE9D1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3F592C-1545-6E51-A3E7-DE45F2FD6E07}"/>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Method: What is a Data Lake?</a:t>
            </a:r>
          </a:p>
        </p:txBody>
      </p:sp>
      <p:sp>
        <p:nvSpPr>
          <p:cNvPr id="5" name="Content Placeholder 4">
            <a:extLst>
              <a:ext uri="{FF2B5EF4-FFF2-40B4-BE49-F238E27FC236}">
                <a16:creationId xmlns:a16="http://schemas.microsoft.com/office/drawing/2014/main" id="{818CF974-BE0C-4F3B-5600-45E5CA7AA3A5}"/>
              </a:ext>
            </a:extLst>
          </p:cNvPr>
          <p:cNvSpPr>
            <a:spLocks noGrp="1"/>
          </p:cNvSpPr>
          <p:nvPr>
            <p:ph idx="1"/>
          </p:nvPr>
        </p:nvSpPr>
        <p:spPr>
          <a:xfrm>
            <a:off x="447817" y="874643"/>
            <a:ext cx="5648183" cy="4092212"/>
          </a:xfrm>
        </p:spPr>
        <p:txBody>
          <a:bodyPr anchor="t"/>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Data Lake is a centralized storage system that holds raw data from various sources in its native format; structured (RDBMS), semi-structured (JSON), and unstructured (images or videos).</a:t>
            </a:r>
          </a:p>
          <a:p>
            <a:pPr marL="0" indent="0">
              <a:buNone/>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As Williams International works towards implementing a Data Lake, it should integrate what already exists from the data warehouse. The main point of the Data Lake is the ability to ingest more data from more sources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(Amazon Web Services, n.d.).</a:t>
            </a:r>
            <a:endParaRPr lang="en-US" dirty="0"/>
          </a:p>
        </p:txBody>
      </p:sp>
      <p:pic>
        <p:nvPicPr>
          <p:cNvPr id="3" name="Picture 2" descr="A screenshot of a computer&#10;&#10;Description automatically generated">
            <a:extLst>
              <a:ext uri="{FF2B5EF4-FFF2-40B4-BE49-F238E27FC236}">
                <a16:creationId xmlns:a16="http://schemas.microsoft.com/office/drawing/2014/main" id="{24488761-B3E8-5330-6571-7F7B43AB411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298" y="874643"/>
            <a:ext cx="2849130" cy="4170275"/>
          </a:xfrm>
          <a:prstGeom prst="rect">
            <a:avLst/>
          </a:prstGeom>
          <a:noFill/>
        </p:spPr>
      </p:pic>
    </p:spTree>
    <p:extLst>
      <p:ext uri="{BB962C8B-B14F-4D97-AF65-F5344CB8AC3E}">
        <p14:creationId xmlns:p14="http://schemas.microsoft.com/office/powerpoint/2010/main" val="106118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524E4F-F547-2A38-C107-C4362CA5051A}"/>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E98A54-1D4B-5D11-2719-B76653B6E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1A4D550-956A-F103-5C76-46991FEBC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21BE11-AEAC-E0CC-C18E-2BB40CFD8D48}"/>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Method: Why Not Extend the current Implementation?</a:t>
            </a:r>
          </a:p>
        </p:txBody>
      </p:sp>
      <p:sp>
        <p:nvSpPr>
          <p:cNvPr id="5" name="Content Placeholder 4">
            <a:extLst>
              <a:ext uri="{FF2B5EF4-FFF2-40B4-BE49-F238E27FC236}">
                <a16:creationId xmlns:a16="http://schemas.microsoft.com/office/drawing/2014/main" id="{057B8086-6669-F1F9-2C2D-C1D7E19B3C69}"/>
              </a:ext>
            </a:extLst>
          </p:cNvPr>
          <p:cNvSpPr>
            <a:spLocks noGrp="1"/>
          </p:cNvSpPr>
          <p:nvPr>
            <p:ph idx="1"/>
          </p:nvPr>
        </p:nvSpPr>
        <p:spPr>
          <a:xfrm>
            <a:off x="447817" y="874643"/>
            <a:ext cx="5648183" cy="4092212"/>
          </a:xfrm>
        </p:spPr>
        <p:txBody>
          <a:bodyPr anchor="t">
            <a:normAutofit/>
          </a:bodyPr>
          <a:lstStyle/>
          <a:p>
            <a:pPr marL="0" indent="0">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Is the organization generating or receiving data beyond the structured formats typically stored in a data warehouse?</a:t>
            </a: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kern="100" dirty="0">
                <a:latin typeface="Aptos" panose="020B0004020202020204" pitchFamily="34" charset="0"/>
                <a:ea typeface="Aptos" panose="020B0004020202020204" pitchFamily="34" charset="0"/>
                <a:cs typeface="Times New Roman" panose="02020603050405020304" pitchFamily="18" charset="0"/>
              </a:rPr>
              <a:t>The current data warehousing scheme exclusively implements SQL Server. As a RDBMS, SQL Server is not fit to handle modern and complex data types (JSON, XML, binary files, </a:t>
            </a:r>
            <a:r>
              <a:rPr lang="en-US" kern="100" dirty="0" err="1">
                <a:latin typeface="Aptos" panose="020B0004020202020204" pitchFamily="34" charset="0"/>
                <a:ea typeface="Aptos" panose="020B0004020202020204" pitchFamily="34" charset="0"/>
                <a:cs typeface="Times New Roman" panose="02020603050405020304" pitchFamily="18" charset="0"/>
              </a:rPr>
              <a:t>etc</a:t>
            </a:r>
            <a:r>
              <a:rPr lang="en-US" kern="100" dirty="0">
                <a:latin typeface="Aptos" panose="020B0004020202020204" pitchFamily="34" charset="0"/>
                <a:ea typeface="Aptos" panose="020B0004020202020204" pitchFamily="34" charset="0"/>
                <a:cs typeface="Times New Roman" panose="02020603050405020304" pitchFamily="18" charset="0"/>
              </a:rPr>
              <a:t>).</a:t>
            </a:r>
          </a:p>
          <a:p>
            <a:pPr marL="0" indent="0">
              <a:buNone/>
            </a:pPr>
            <a:br>
              <a:rPr lang="en-US" kern="100" dirty="0">
                <a:latin typeface="Aptos" panose="020B0004020202020204" pitchFamily="34" charset="0"/>
                <a:cs typeface="Times New Roman" panose="02020603050405020304" pitchFamily="18" charset="0"/>
              </a:rPr>
            </a:br>
            <a:r>
              <a:rPr lang="en-US" kern="100" dirty="0">
                <a:latin typeface="Aptos" panose="020B0004020202020204" pitchFamily="34" charset="0"/>
                <a:cs typeface="Times New Roman" panose="02020603050405020304" pitchFamily="18" charset="0"/>
              </a:rPr>
              <a:t>As Williams International branches out into more web-based communication using protocols such as REST, they need to extend data storage capabilities to handle this.</a:t>
            </a:r>
            <a:endParaRPr lang="en-US" dirty="0"/>
          </a:p>
        </p:txBody>
      </p:sp>
      <p:sp>
        <p:nvSpPr>
          <p:cNvPr id="4" name="Content Placeholder 4">
            <a:extLst>
              <a:ext uri="{FF2B5EF4-FFF2-40B4-BE49-F238E27FC236}">
                <a16:creationId xmlns:a16="http://schemas.microsoft.com/office/drawing/2014/main" id="{1DA57964-9240-4BE8-EB26-DE7E91DB6D13}"/>
              </a:ext>
            </a:extLst>
          </p:cNvPr>
          <p:cNvSpPr txBox="1">
            <a:spLocks/>
          </p:cNvSpPr>
          <p:nvPr/>
        </p:nvSpPr>
        <p:spPr>
          <a:xfrm>
            <a:off x="6090494" y="874643"/>
            <a:ext cx="5648183" cy="409221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indent="0">
              <a:lnSpc>
                <a:spcPct val="107000"/>
              </a:lnSpc>
              <a:spcAft>
                <a:spcPts val="800"/>
              </a:spcAft>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Does the organization struggle with siloed data across systems?</a:t>
            </a: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Font typeface="Wingdings 2" panose="05020102010507070707" pitchFamily="18" charset="2"/>
              <a:buNone/>
            </a:pPr>
            <a:r>
              <a:rPr lang="en-US" kern="100" dirty="0">
                <a:latin typeface="Aptos" panose="020B0004020202020204" pitchFamily="34" charset="0"/>
                <a:cs typeface="Times New Roman" panose="02020603050405020304" pitchFamily="18" charset="0"/>
              </a:rPr>
              <a:t>Williams International deeply struggles with mission critical reporting being siloed inside of an excel spreadsheet. Directors of business units are forced to wait more than 30 minutes for their reports to update.</a:t>
            </a:r>
          </a:p>
          <a:p>
            <a:pPr marL="0" indent="0">
              <a:buFont typeface="Wingdings 2" panose="05020102010507070707" pitchFamily="18" charset="2"/>
              <a:buNone/>
            </a:pPr>
            <a:endParaRPr lang="en-US" kern="100" dirty="0">
              <a:latin typeface="Aptos" panose="020B0004020202020204" pitchFamily="34" charset="0"/>
              <a:cs typeface="Times New Roman" panose="02020603050405020304" pitchFamily="18" charset="0"/>
            </a:endParaRPr>
          </a:p>
          <a:p>
            <a:pPr marL="0" indent="0">
              <a:buFont typeface="Wingdings 2" panose="05020102010507070707" pitchFamily="18" charset="2"/>
              <a:buNone/>
            </a:pPr>
            <a:r>
              <a:rPr lang="en-US" kern="100" dirty="0">
                <a:latin typeface="Aptos" panose="020B0004020202020204" pitchFamily="34" charset="0"/>
                <a:cs typeface="Times New Roman" panose="02020603050405020304" pitchFamily="18" charset="0"/>
              </a:rPr>
              <a:t>A Data Lake, implemented correctly, aims to address this issue by serving as the central repository for production data, eliminating redundancy and silos.</a:t>
            </a:r>
            <a:endParaRPr lang="en-US" dirty="0"/>
          </a:p>
        </p:txBody>
      </p:sp>
    </p:spTree>
    <p:extLst>
      <p:ext uri="{BB962C8B-B14F-4D97-AF65-F5344CB8AC3E}">
        <p14:creationId xmlns:p14="http://schemas.microsoft.com/office/powerpoint/2010/main" val="49369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43A7-4DFC-E3AB-DD46-1E7D58E12CA4}"/>
              </a:ext>
            </a:extLst>
          </p:cNvPr>
          <p:cNvSpPr>
            <a:spLocks noGrp="1"/>
          </p:cNvSpPr>
          <p:nvPr>
            <p:ph type="title"/>
          </p:nvPr>
        </p:nvSpPr>
        <p:spPr/>
        <p:txBody>
          <a:bodyPr/>
          <a:lstStyle/>
          <a:p>
            <a:r>
              <a:rPr lang="en-US" dirty="0"/>
              <a:t>Deliverables and Findings: Part 1 of 4</a:t>
            </a:r>
          </a:p>
        </p:txBody>
      </p:sp>
      <p:sp>
        <p:nvSpPr>
          <p:cNvPr id="3" name="Text Placeholder 2">
            <a:extLst>
              <a:ext uri="{FF2B5EF4-FFF2-40B4-BE49-F238E27FC236}">
                <a16:creationId xmlns:a16="http://schemas.microsoft.com/office/drawing/2014/main" id="{9D2969B1-A718-F4A3-5977-209C552BF42A}"/>
              </a:ext>
            </a:extLst>
          </p:cNvPr>
          <p:cNvSpPr>
            <a:spLocks noGrp="1"/>
          </p:cNvSpPr>
          <p:nvPr>
            <p:ph type="body" idx="1"/>
          </p:nvPr>
        </p:nvSpPr>
        <p:spPr/>
        <p:txBody>
          <a:bodyPr/>
          <a:lstStyle/>
          <a:p>
            <a:r>
              <a:rPr lang="en-US" dirty="0"/>
              <a:t>Business Requirements</a:t>
            </a:r>
          </a:p>
        </p:txBody>
      </p:sp>
      <p:sp>
        <p:nvSpPr>
          <p:cNvPr id="4" name="Content Placeholder 3">
            <a:extLst>
              <a:ext uri="{FF2B5EF4-FFF2-40B4-BE49-F238E27FC236}">
                <a16:creationId xmlns:a16="http://schemas.microsoft.com/office/drawing/2014/main" id="{D0D5635C-36FD-776A-89E2-D3676177D6CA}"/>
              </a:ext>
            </a:extLst>
          </p:cNvPr>
          <p:cNvSpPr>
            <a:spLocks noGrp="1"/>
          </p:cNvSpPr>
          <p:nvPr>
            <p:ph sz="half" idx="2"/>
          </p:nvPr>
        </p:nvSpPr>
        <p:spPr/>
        <p:txBody>
          <a:bodyPr/>
          <a:lstStyle/>
          <a:p>
            <a:r>
              <a:rPr lang="en-US" dirty="0"/>
              <a:t>Comply with ITAR regulations</a:t>
            </a:r>
          </a:p>
          <a:p>
            <a:r>
              <a:rPr lang="en-US" dirty="0"/>
              <a:t>Provide a cost-benefit justification aligned with business goals</a:t>
            </a:r>
          </a:p>
          <a:p>
            <a:r>
              <a:rPr lang="en-US" dirty="0"/>
              <a:t>Address current and future data demands effectively</a:t>
            </a:r>
          </a:p>
        </p:txBody>
      </p:sp>
      <p:sp>
        <p:nvSpPr>
          <p:cNvPr id="5" name="Text Placeholder 4">
            <a:extLst>
              <a:ext uri="{FF2B5EF4-FFF2-40B4-BE49-F238E27FC236}">
                <a16:creationId xmlns:a16="http://schemas.microsoft.com/office/drawing/2014/main" id="{6B186329-5C60-C0FD-35D2-E4418D664553}"/>
              </a:ext>
            </a:extLst>
          </p:cNvPr>
          <p:cNvSpPr>
            <a:spLocks noGrp="1"/>
          </p:cNvSpPr>
          <p:nvPr>
            <p:ph type="body" sz="quarter" idx="3"/>
          </p:nvPr>
        </p:nvSpPr>
        <p:spPr/>
        <p:txBody>
          <a:bodyPr/>
          <a:lstStyle/>
          <a:p>
            <a:r>
              <a:rPr lang="en-US" dirty="0"/>
              <a:t>Functional Requirements</a:t>
            </a:r>
          </a:p>
        </p:txBody>
      </p:sp>
      <p:sp>
        <p:nvSpPr>
          <p:cNvPr id="6" name="Content Placeholder 5">
            <a:extLst>
              <a:ext uri="{FF2B5EF4-FFF2-40B4-BE49-F238E27FC236}">
                <a16:creationId xmlns:a16="http://schemas.microsoft.com/office/drawing/2014/main" id="{59418782-B321-9A6D-7BB5-24559C8441ED}"/>
              </a:ext>
            </a:extLst>
          </p:cNvPr>
          <p:cNvSpPr>
            <a:spLocks noGrp="1"/>
          </p:cNvSpPr>
          <p:nvPr>
            <p:ph sz="quarter" idx="4"/>
          </p:nvPr>
        </p:nvSpPr>
        <p:spPr/>
        <p:txBody>
          <a:bodyPr/>
          <a:lstStyle/>
          <a:p>
            <a:r>
              <a:rPr lang="en-US" dirty="0"/>
              <a:t>Support unstructured, semi-structured, and structured sources</a:t>
            </a:r>
          </a:p>
          <a:p>
            <a:r>
              <a:rPr lang="en-US" dirty="0"/>
              <a:t>Enable data governance and quality assurance processes</a:t>
            </a:r>
          </a:p>
          <a:p>
            <a:r>
              <a:rPr lang="en-US" dirty="0"/>
              <a:t>Integrate mission-critical systems to eliminate data silos</a:t>
            </a:r>
          </a:p>
          <a:p>
            <a:r>
              <a:rPr lang="en-US" dirty="0"/>
              <a:t>Facilitate real-time and historical data processing for analytics</a:t>
            </a:r>
          </a:p>
        </p:txBody>
      </p:sp>
    </p:spTree>
    <p:extLst>
      <p:ext uri="{BB962C8B-B14F-4D97-AF65-F5344CB8AC3E}">
        <p14:creationId xmlns:p14="http://schemas.microsoft.com/office/powerpoint/2010/main" val="154179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5A192-F0E8-AD2D-89F6-4DF49057B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C2CAA-81A5-B58F-BF26-10968F952768}"/>
              </a:ext>
            </a:extLst>
          </p:cNvPr>
          <p:cNvSpPr>
            <a:spLocks noGrp="1"/>
          </p:cNvSpPr>
          <p:nvPr>
            <p:ph type="title"/>
          </p:nvPr>
        </p:nvSpPr>
        <p:spPr/>
        <p:txBody>
          <a:bodyPr/>
          <a:lstStyle/>
          <a:p>
            <a:r>
              <a:rPr lang="en-US" dirty="0"/>
              <a:t>Deliverables and Findings: Part 2 of 4</a:t>
            </a:r>
          </a:p>
        </p:txBody>
      </p:sp>
      <p:sp>
        <p:nvSpPr>
          <p:cNvPr id="3" name="Text Placeholder 2">
            <a:extLst>
              <a:ext uri="{FF2B5EF4-FFF2-40B4-BE49-F238E27FC236}">
                <a16:creationId xmlns:a16="http://schemas.microsoft.com/office/drawing/2014/main" id="{2015DAD0-84B6-C0D4-DF71-2DB557C35E00}"/>
              </a:ext>
            </a:extLst>
          </p:cNvPr>
          <p:cNvSpPr>
            <a:spLocks noGrp="1"/>
          </p:cNvSpPr>
          <p:nvPr>
            <p:ph type="body" idx="1"/>
          </p:nvPr>
        </p:nvSpPr>
        <p:spPr>
          <a:xfrm>
            <a:off x="887219" y="2250892"/>
            <a:ext cx="5393100" cy="536005"/>
          </a:xfrm>
        </p:spPr>
        <p:txBody>
          <a:bodyPr/>
          <a:lstStyle/>
          <a:p>
            <a:r>
              <a:rPr lang="en-US" dirty="0"/>
              <a:t>Solution 1: Elastic On-Premises Data Platform</a:t>
            </a:r>
          </a:p>
        </p:txBody>
      </p:sp>
      <p:sp>
        <p:nvSpPr>
          <p:cNvPr id="4" name="Content Placeholder 3">
            <a:extLst>
              <a:ext uri="{FF2B5EF4-FFF2-40B4-BE49-F238E27FC236}">
                <a16:creationId xmlns:a16="http://schemas.microsoft.com/office/drawing/2014/main" id="{61DCBBE9-7FC8-5923-2864-C766F4AB4CAB}"/>
              </a:ext>
            </a:extLst>
          </p:cNvPr>
          <p:cNvSpPr>
            <a:spLocks noGrp="1"/>
          </p:cNvSpPr>
          <p:nvPr>
            <p:ph sz="half" idx="2"/>
          </p:nvPr>
        </p:nvSpPr>
        <p:spPr>
          <a:xfrm>
            <a:off x="581193" y="2926052"/>
            <a:ext cx="5699125" cy="3090284"/>
          </a:xfrm>
        </p:spPr>
        <p:txBody>
          <a:bodyPr>
            <a:normAutofit fontScale="92500" lnSpcReduction="10000"/>
          </a:bodyPr>
          <a:lstStyle/>
          <a:p>
            <a:r>
              <a:rPr lang="en-US" dirty="0"/>
              <a:t>Beats consume various data (files and metrics)</a:t>
            </a:r>
          </a:p>
          <a:p>
            <a:r>
              <a:rPr lang="en-US" dirty="0"/>
              <a:t>Application Performance Monitoring (APM) for software applications</a:t>
            </a:r>
          </a:p>
          <a:p>
            <a:r>
              <a:rPr lang="en-US" dirty="0"/>
              <a:t>Logstash aggregates beats data sinking into Elasticsearch</a:t>
            </a:r>
          </a:p>
          <a:p>
            <a:r>
              <a:rPr lang="en-US" dirty="0"/>
              <a:t>APM aggregates all application data sinking into Elasticsearch</a:t>
            </a:r>
          </a:p>
          <a:p>
            <a:r>
              <a:rPr lang="en-US" dirty="0"/>
              <a:t>Elasticsearch provides full text search capabilities through http and multiple clients</a:t>
            </a:r>
          </a:p>
          <a:p>
            <a:r>
              <a:rPr lang="en-US" dirty="0"/>
              <a:t>Kibana is a visualization tool that streams live data from Elasticsearch</a:t>
            </a:r>
          </a:p>
        </p:txBody>
      </p:sp>
      <p:pic>
        <p:nvPicPr>
          <p:cNvPr id="11" name="Picture 10" descr="A diagram of a server&#10;&#10;Description automatically generated">
            <a:extLst>
              <a:ext uri="{FF2B5EF4-FFF2-40B4-BE49-F238E27FC236}">
                <a16:creationId xmlns:a16="http://schemas.microsoft.com/office/drawing/2014/main" id="{11CF5211-87BA-9D66-A925-69E292678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3252944"/>
            <a:ext cx="5170077" cy="1808422"/>
          </a:xfrm>
          <a:prstGeom prst="rect">
            <a:avLst/>
          </a:prstGeom>
          <a:noFill/>
          <a:ln>
            <a:noFill/>
          </a:ln>
        </p:spPr>
      </p:pic>
    </p:spTree>
    <p:extLst>
      <p:ext uri="{BB962C8B-B14F-4D97-AF65-F5344CB8AC3E}">
        <p14:creationId xmlns:p14="http://schemas.microsoft.com/office/powerpoint/2010/main" val="1106978496"/>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2982</TotalTime>
  <Words>1330</Words>
  <Application>Microsoft Office PowerPoint</Application>
  <PresentationFormat>Widescreen</PresentationFormat>
  <Paragraphs>146</Paragraphs>
  <Slides>21</Slides>
  <Notes>11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Calibri</vt:lpstr>
      <vt:lpstr>Gill Sans MT</vt:lpstr>
      <vt:lpstr>Wingdings 2</vt:lpstr>
      <vt:lpstr>Custom</vt:lpstr>
      <vt:lpstr>Williams International Digital Transformation</vt:lpstr>
      <vt:lpstr>Agenda</vt:lpstr>
      <vt:lpstr>Organization/Industry Description</vt:lpstr>
      <vt:lpstr>Current State</vt:lpstr>
      <vt:lpstr>Problem Description</vt:lpstr>
      <vt:lpstr>Method: What is a Data Lake?</vt:lpstr>
      <vt:lpstr>Method: Why Not Extend the current Implementation?</vt:lpstr>
      <vt:lpstr>Deliverables and Findings: Part 1 of 4</vt:lpstr>
      <vt:lpstr>Deliverables and Findings: Part 2 of 4</vt:lpstr>
      <vt:lpstr>Deliverables and Findings: Part 3 of 4</vt:lpstr>
      <vt:lpstr>Deliverables and Findings: Part 4 of 4</vt:lpstr>
      <vt:lpstr>Research Evaluation: Part 1 of 3</vt:lpstr>
      <vt:lpstr>Research Evaluation: Part 2 of 3</vt:lpstr>
      <vt:lpstr>Research Evaluation: Part 3 of 6</vt:lpstr>
      <vt:lpstr>Research Evaluation: Part 4 of 6</vt:lpstr>
      <vt:lpstr>Research Evaluation: Part 5 of 6</vt:lpstr>
      <vt:lpstr>Research Evaluation: Part 3 of 3</vt:lpstr>
      <vt:lpstr>LESSONS Learned</vt:lpstr>
      <vt:lpstr>Future Work and Conclusion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slidwell</dc:creator>
  <cp:lastModifiedBy>slidwell</cp:lastModifiedBy>
  <cp:revision>9</cp:revision>
  <dcterms:created xsi:type="dcterms:W3CDTF">2024-12-02T00:04:05Z</dcterms:created>
  <dcterms:modified xsi:type="dcterms:W3CDTF">2024-12-04T01:46:29Z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