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42" r:id="rId5"/>
    <p:sldId id="359" r:id="rId6"/>
    <p:sldId id="387" r:id="rId7"/>
    <p:sldId id="388" r:id="rId8"/>
    <p:sldId id="393" r:id="rId9"/>
    <p:sldId id="389" r:id="rId10"/>
    <p:sldId id="390" r:id="rId11"/>
    <p:sldId id="391" r:id="rId12"/>
    <p:sldId id="392" r:id="rId13"/>
    <p:sldId id="3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83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nodered.org/" TargetMode="External"/><Relationship Id="rId3" Type="http://schemas.openxmlformats.org/officeDocument/2006/relationships/hyperlink" Target="https://nifi.apache.org/" TargetMode="External"/><Relationship Id="rId7" Type="http://schemas.openxmlformats.org/officeDocument/2006/relationships/hyperlink" Target="https://dagster.io/" TargetMode="External"/><Relationship Id="rId2" Type="http://schemas.openxmlformats.org/officeDocument/2006/relationships/hyperlink" Target="https://v4.benthos.dev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mage.ai/" TargetMode="External"/><Relationship Id="rId5" Type="http://schemas.openxmlformats.org/officeDocument/2006/relationships/hyperlink" Target="https://airflow.apache.org/" TargetMode="External"/><Relationship Id="rId4" Type="http://schemas.openxmlformats.org/officeDocument/2006/relationships/hyperlink" Target="https://www.prefect.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Williams international data transformation project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Simon </a:t>
            </a:r>
            <a:r>
              <a:rPr lang="en-US" dirty="0" err="1"/>
              <a:t>lidwell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Simon Lidwell​</a:t>
            </a:r>
          </a:p>
          <a:p>
            <a:r>
              <a:rPr lang="en-US" dirty="0"/>
              <a:t>slidwell@oakland.edu</a:t>
            </a:r>
          </a:p>
        </p:txBody>
      </p:sp>
    </p:spTree>
    <p:extLst>
      <p:ext uri="{BB962C8B-B14F-4D97-AF65-F5344CB8AC3E}">
        <p14:creationId xmlns:p14="http://schemas.microsoft.com/office/powerpoint/2010/main" val="340873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Data Lakes</a:t>
            </a:r>
          </a:p>
          <a:p>
            <a:r>
              <a:rPr lang="en-US" dirty="0"/>
              <a:t>Data Movement</a:t>
            </a:r>
          </a:p>
          <a:p>
            <a:r>
              <a:rPr lang="en-US" dirty="0"/>
              <a:t>API</a:t>
            </a:r>
          </a:p>
          <a:p>
            <a:r>
              <a:rPr lang="en-US" dirty="0"/>
              <a:t>SQL Server</a:t>
            </a:r>
          </a:p>
          <a:p>
            <a:r>
              <a:rPr lang="en-US" dirty="0"/>
              <a:t>Kafka</a:t>
            </a:r>
          </a:p>
          <a:p>
            <a:r>
              <a:rPr lang="en-US" dirty="0"/>
              <a:t>RavenDB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289A-8ABC-A908-7EA6-70DBE2A4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Lakes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8E743-EE68-FF32-CD27-34639F82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230A3C-D579-ACDA-1B5F-2454EF7AC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90694"/>
              </p:ext>
            </p:extLst>
          </p:nvPr>
        </p:nvGraphicFramePr>
        <p:xfrm>
          <a:off x="925452" y="1906256"/>
          <a:ext cx="10133444" cy="4521262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229787">
                  <a:extLst>
                    <a:ext uri="{9D8B030D-6E8A-4147-A177-3AD203B41FA5}">
                      <a16:colId xmlns:a16="http://schemas.microsoft.com/office/drawing/2014/main" val="3200132128"/>
                    </a:ext>
                  </a:extLst>
                </a:gridCol>
                <a:gridCol w="1271951">
                  <a:extLst>
                    <a:ext uri="{9D8B030D-6E8A-4147-A177-3AD203B41FA5}">
                      <a16:colId xmlns:a16="http://schemas.microsoft.com/office/drawing/2014/main" val="2846061533"/>
                    </a:ext>
                  </a:extLst>
                </a:gridCol>
                <a:gridCol w="1271951">
                  <a:extLst>
                    <a:ext uri="{9D8B030D-6E8A-4147-A177-3AD203B41FA5}">
                      <a16:colId xmlns:a16="http://schemas.microsoft.com/office/drawing/2014/main" val="4214708827"/>
                    </a:ext>
                  </a:extLst>
                </a:gridCol>
                <a:gridCol w="1271951">
                  <a:extLst>
                    <a:ext uri="{9D8B030D-6E8A-4147-A177-3AD203B41FA5}">
                      <a16:colId xmlns:a16="http://schemas.microsoft.com/office/drawing/2014/main" val="987095366"/>
                    </a:ext>
                  </a:extLst>
                </a:gridCol>
                <a:gridCol w="1271951">
                  <a:extLst>
                    <a:ext uri="{9D8B030D-6E8A-4147-A177-3AD203B41FA5}">
                      <a16:colId xmlns:a16="http://schemas.microsoft.com/office/drawing/2014/main" val="892187299"/>
                    </a:ext>
                  </a:extLst>
                </a:gridCol>
                <a:gridCol w="1271951">
                  <a:extLst>
                    <a:ext uri="{9D8B030D-6E8A-4147-A177-3AD203B41FA5}">
                      <a16:colId xmlns:a16="http://schemas.microsoft.com/office/drawing/2014/main" val="2979466028"/>
                    </a:ext>
                  </a:extLst>
                </a:gridCol>
                <a:gridCol w="1271951">
                  <a:extLst>
                    <a:ext uri="{9D8B030D-6E8A-4147-A177-3AD203B41FA5}">
                      <a16:colId xmlns:a16="http://schemas.microsoft.com/office/drawing/2014/main" val="505724300"/>
                    </a:ext>
                  </a:extLst>
                </a:gridCol>
                <a:gridCol w="1271951">
                  <a:extLst>
                    <a:ext uri="{9D8B030D-6E8A-4147-A177-3AD203B41FA5}">
                      <a16:colId xmlns:a16="http://schemas.microsoft.com/office/drawing/2014/main" val="4054771157"/>
                    </a:ext>
                  </a:extLst>
                </a:gridCol>
              </a:tblGrid>
              <a:tr h="101194">
                <a:tc>
                  <a:txBody>
                    <a:bodyPr/>
                    <a:lstStyle/>
                    <a:p>
                      <a:pPr algn="l" fontAlgn="ctr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Elastic - Enterprise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Mongo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Couchbase Server - Enterprise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OrientDB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RavenDB - Professional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RavenDB - Enterprise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185774919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Strikes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2365154742"/>
                  </a:ext>
                </a:extLst>
              </a:tr>
              <a:tr h="6071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Summary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ELK Stack is all in or all out</a:t>
                      </a:r>
                      <a:br>
                        <a:rPr lang="en-US" sz="600" u="none" strike="noStrike">
                          <a:effectLst/>
                        </a:rPr>
                      </a:b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Expected $200k+ for minimum stack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It does what we need</a:t>
                      </a:r>
                      <a:br>
                        <a:rPr lang="en-US" sz="600" u="none" strike="noStrike">
                          <a:effectLst/>
                        </a:rPr>
                      </a:b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There are some memory leak concerns with clients</a:t>
                      </a:r>
                      <a:br>
                        <a:rPr lang="en-US" sz="600" u="none" strike="noStrike">
                          <a:effectLst/>
                        </a:rPr>
                      </a:b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JVM tool so java expertise is necessary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Not a good fit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Company seems to be moving commercial offerings to FlexVertex</a:t>
                      </a:r>
                      <a:br>
                        <a:rPr lang="en-US" sz="600" u="none" strike="noStrike">
                          <a:effectLst/>
                        </a:rPr>
                      </a:b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Need to understand FlexVertex better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Professional is close but still not powerful enough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Enterprise satsifies almost all features</a:t>
                      </a:r>
                      <a:br>
                        <a:rPr lang="en-US" sz="600" u="none" strike="noStrike">
                          <a:effectLst/>
                        </a:rPr>
                      </a:b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Scalability cost is reasonable</a:t>
                      </a:r>
                      <a:br>
                        <a:rPr lang="en-US" sz="600" u="none" strike="noStrike">
                          <a:effectLst/>
                        </a:rPr>
                      </a:br>
                      <a:br>
                        <a:rPr lang="en-US" sz="600" u="none" strike="noStrike">
                          <a:effectLst/>
                        </a:rPr>
                      </a:br>
                      <a:r>
                        <a:rPr lang="en-US" sz="600" u="none" strike="noStrike">
                          <a:effectLst/>
                        </a:rPr>
                        <a:t>C# and javascript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3950639449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Management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Description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277522393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License Limit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infinite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infinite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60 cores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infinite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infinite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infinite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234984771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Eligible for Commecial Use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112224025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Number of Databases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infinite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infinite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infinite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infinite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infinite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infinite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321995159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Single Database Size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infinite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infinite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infinite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infinite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infinite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infinite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206081605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Management Studio (GUI)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Kibana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Couchbase Web Console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OrientDB Studio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RDB NoSQL DB Management Studio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RDB NoSQL DB Management Studio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3225380774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Features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Description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728047413"/>
                  </a:ext>
                </a:extLst>
              </a:tr>
              <a:tr h="202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Sharding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Ability to disperse data across various database servers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Auto-managed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894641108"/>
                  </a:ext>
                </a:extLst>
              </a:tr>
              <a:tr h="303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Kafka Sink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Does this have a native funtionality to produce directly to Kafka with no other infrastructure?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394625086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Alternate Kafka Sink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Is there a tool to sink data?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Kafka Connect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Kafka Connect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431010185"/>
                  </a:ext>
                </a:extLst>
              </a:tr>
              <a:tr h="303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HiveMQ Sink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Does this have a native functionality to sink mqtt messages directly to the db with no other existing infrastructure?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HiveMQ Enterprise Extension for MongoDB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40833626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Alternate HiveMQ Sink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Is there a tool to sink data?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HiveMQ Enterprise Extension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HiveMQ Enterprise Extension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HiveMQ Enterprise Extension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HiveMQ Enterprise Extension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HiveMQ Enterprise Extension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HiveMQ Enterprise Extension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3504531843"/>
                  </a:ext>
                </a:extLst>
              </a:tr>
              <a:tr h="202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Data Archival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Built-in archiving functionality for db backups?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251398127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SQL ETL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Support for SQL-like queries?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4282092545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OLAP ETL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Support for OLAP?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385721431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Power BI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Built-in Power BI integration?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ODBC/JDBC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ODBC/JDBC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ODBC/JDBC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Direct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Direct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3361401582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Grafana plugin for data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Couchbase datasource plugin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67369176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Extension Languages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Java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C#, Javascript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335077230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Time Series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Description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2127992744"/>
                  </a:ext>
                </a:extLst>
              </a:tr>
              <a:tr h="303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Time Series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Native implementation of collecting data points at regular time intervals and extracted with time-based queries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udfs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2644716541"/>
                  </a:ext>
                </a:extLst>
              </a:tr>
              <a:tr h="3035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Incremental Time Series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Native implementation of deltas rather than absolute values, each point represents a change in value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udfs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4044799877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Rollups &amp; Retention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Yes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414182164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Cost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 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390380641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How they do cost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RAM Pool (64 GBs)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Per node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Per core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Per core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4036757463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u="none" strike="noStrike">
                          <a:effectLst/>
                        </a:rPr>
                        <a:t>Total Price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 anchor="ctr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36,000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>
                          <a:effectLst/>
                        </a:rPr>
                        <a:t>36,000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u="none" strike="noStrike" dirty="0">
                          <a:effectLst/>
                        </a:rPr>
                        <a:t>25,000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16" marR="4216" marT="4216" marB="0"/>
                </a:tc>
                <a:extLst>
                  <a:ext uri="{0D108BD9-81ED-4DB2-BD59-A6C34878D82A}">
                    <a16:rowId xmlns:a16="http://schemas.microsoft.com/office/drawing/2014/main" val="1715782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43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D3EB-CD5A-3666-F172-12BDF4572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Movement: Part 1 of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737DF-1CBE-269F-E30E-438951F8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E3A906-780E-65FD-3DC0-FA5EA7762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79047"/>
              </p:ext>
            </p:extLst>
          </p:nvPr>
        </p:nvGraphicFramePr>
        <p:xfrm>
          <a:off x="838200" y="2382838"/>
          <a:ext cx="10515599" cy="346460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994433">
                  <a:extLst>
                    <a:ext uri="{9D8B030D-6E8A-4147-A177-3AD203B41FA5}">
                      <a16:colId xmlns:a16="http://schemas.microsoft.com/office/drawing/2014/main" val="2562699914"/>
                    </a:ext>
                  </a:extLst>
                </a:gridCol>
                <a:gridCol w="4760583">
                  <a:extLst>
                    <a:ext uri="{9D8B030D-6E8A-4147-A177-3AD203B41FA5}">
                      <a16:colId xmlns:a16="http://schemas.microsoft.com/office/drawing/2014/main" val="2830940008"/>
                    </a:ext>
                  </a:extLst>
                </a:gridCol>
                <a:gridCol w="4760583">
                  <a:extLst>
                    <a:ext uri="{9D8B030D-6E8A-4147-A177-3AD203B41FA5}">
                      <a16:colId xmlns:a16="http://schemas.microsoft.com/office/drawing/2014/main" val="1386273217"/>
                    </a:ext>
                  </a:extLst>
                </a:gridCol>
              </a:tblGrid>
              <a:tr h="1523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Term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Definition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Examples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extLst>
                  <a:ext uri="{0D108BD9-81ED-4DB2-BD59-A6C34878D82A}">
                    <a16:rowId xmlns:a16="http://schemas.microsoft.com/office/drawing/2014/main" val="3999711960"/>
                  </a:ext>
                </a:extLst>
              </a:tr>
              <a:tr h="457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Data Ingestion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process of collecting and importing data from various sources into a storage system or data processing environment. Data ingestion can handle structured, semi-structured, and unstructured data and may involve real-time or batch processing.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Reading data from APIs, databases, files, or streaming sources and loading it into data lakes, databases, or data warehouses.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extLst>
                  <a:ext uri="{0D108BD9-81ED-4DB2-BD59-A6C34878D82A}">
                    <a16:rowId xmlns:a16="http://schemas.microsoft.com/office/drawing/2014/main" val="127352577"/>
                  </a:ext>
                </a:extLst>
              </a:tr>
              <a:tr h="457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Data Integration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process of combining data from different sources to provide a unified view. Data integration involves extracting data from multiple sources, transforming it into a consistent format, and loading it into a target system.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Combining customer data from CRM systems, sales data from ERP systems, and transaction data from payment systems into a single reporting database.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extLst>
                  <a:ext uri="{0D108BD9-81ED-4DB2-BD59-A6C34878D82A}">
                    <a16:rowId xmlns:a16="http://schemas.microsoft.com/office/drawing/2014/main" val="72330003"/>
                  </a:ext>
                </a:extLst>
              </a:tr>
              <a:tr h="9140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ETL/ELT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ETL: A process where data is extracted from source systems, transformed into a suitable format or structure, and then loaded into a target system such as a data warehouse.</a:t>
                      </a:r>
                      <a:br>
                        <a:rPr lang="en-US" sz="900" u="none" strike="noStrike">
                          <a:effectLst/>
                        </a:rPr>
                      </a:b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ELT: Similar to ETL, but the transformation step happens after the data has been loaded into the target system. ELT is often used with modern cloud-based data warehouses where transformation can be performed efficiently.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ETL: Extracting data from a transactional database, transforming it into a format suitable for analytics, and loading it into a data warehouse.</a:t>
                      </a:r>
                      <a:br>
                        <a:rPr lang="en-US" sz="900" u="none" strike="noStrike">
                          <a:effectLst/>
                        </a:rPr>
                      </a:b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ELT: Loading raw data into a cloud data warehouse and then using the warehouse’s capabilities to perform transformations.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extLst>
                  <a:ext uri="{0D108BD9-81ED-4DB2-BD59-A6C34878D82A}">
                    <a16:rowId xmlns:a16="http://schemas.microsoft.com/office/drawing/2014/main" val="216357160"/>
                  </a:ext>
                </a:extLst>
              </a:tr>
              <a:tr h="304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Data Mangement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practice of managing and overseeing data assets to ensure their quality, security, and usability. It includes data governance, data quality, and data stewardship.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Ensuring data accuracy and consistency, implementing data privacy and security measures, and establishing policies for data usage.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extLst>
                  <a:ext uri="{0D108BD9-81ED-4DB2-BD59-A6C34878D82A}">
                    <a16:rowId xmlns:a16="http://schemas.microsoft.com/office/drawing/2014/main" val="866240358"/>
                  </a:ext>
                </a:extLst>
              </a:tr>
              <a:tr h="304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Stream Processing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real-time processing of continuous streams of data as they arrive. Stream processing systems handle data in motion, allowing for immediate analysis and action.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Real-time analytics on user activity logs, monitoring sensor data, or processing financial transactions as they occur.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extLst>
                  <a:ext uri="{0D108BD9-81ED-4DB2-BD59-A6C34878D82A}">
                    <a16:rowId xmlns:a16="http://schemas.microsoft.com/office/drawing/2014/main" val="3729937568"/>
                  </a:ext>
                </a:extLst>
              </a:tr>
              <a:tr h="3046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Batch Processing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processing of large volumes of data in chunks or batches, usually on a scheduled basis. Batch processing handles data that is collected over a period and processed together at a later time.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Running daily or hourly reports, processing end-of-day transactions, or performing data migrations.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extLst>
                  <a:ext uri="{0D108BD9-81ED-4DB2-BD59-A6C34878D82A}">
                    <a16:rowId xmlns:a16="http://schemas.microsoft.com/office/drawing/2014/main" val="4217013549"/>
                  </a:ext>
                </a:extLst>
              </a:tr>
              <a:tr h="4570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Orchestration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The coordination and management of multiple tasks or processes to achieve a specific goal. In data workflows, orchestration involves scheduling, executing, and monitoring data processing tasks and pipelines.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Automating data pipelines, managing dependencies between tasks, and handling retries and failures in data processing workflows.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47" marR="6347" marT="6347" marB="0" anchor="ctr"/>
                </a:tc>
                <a:extLst>
                  <a:ext uri="{0D108BD9-81ED-4DB2-BD59-A6C34878D82A}">
                    <a16:rowId xmlns:a16="http://schemas.microsoft.com/office/drawing/2014/main" val="2626834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72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0353-FA23-B93B-F072-825EF003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Movement: Part 2 of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6C659-278D-8276-570E-F7CCC53B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946A29A2-5231-8ABE-560E-462A5AE5170D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150094474"/>
              </p:ext>
            </p:extLst>
          </p:nvPr>
        </p:nvGraphicFramePr>
        <p:xfrm>
          <a:off x="548640" y="2075688"/>
          <a:ext cx="11109959" cy="4434839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745065">
                  <a:extLst>
                    <a:ext uri="{9D8B030D-6E8A-4147-A177-3AD203B41FA5}">
                      <a16:colId xmlns:a16="http://schemas.microsoft.com/office/drawing/2014/main" val="418852151"/>
                    </a:ext>
                  </a:extLst>
                </a:gridCol>
                <a:gridCol w="1763636">
                  <a:extLst>
                    <a:ext uri="{9D8B030D-6E8A-4147-A177-3AD203B41FA5}">
                      <a16:colId xmlns:a16="http://schemas.microsoft.com/office/drawing/2014/main" val="1191038770"/>
                    </a:ext>
                  </a:extLst>
                </a:gridCol>
                <a:gridCol w="1188331">
                  <a:extLst>
                    <a:ext uri="{9D8B030D-6E8A-4147-A177-3AD203B41FA5}">
                      <a16:colId xmlns:a16="http://schemas.microsoft.com/office/drawing/2014/main" val="2127603486"/>
                    </a:ext>
                  </a:extLst>
                </a:gridCol>
                <a:gridCol w="914827">
                  <a:extLst>
                    <a:ext uri="{9D8B030D-6E8A-4147-A177-3AD203B41FA5}">
                      <a16:colId xmlns:a16="http://schemas.microsoft.com/office/drawing/2014/main" val="4259479573"/>
                    </a:ext>
                  </a:extLst>
                </a:gridCol>
                <a:gridCol w="2056003">
                  <a:extLst>
                    <a:ext uri="{9D8B030D-6E8A-4147-A177-3AD203B41FA5}">
                      <a16:colId xmlns:a16="http://schemas.microsoft.com/office/drawing/2014/main" val="3703573828"/>
                    </a:ext>
                  </a:extLst>
                </a:gridCol>
                <a:gridCol w="745065">
                  <a:extLst>
                    <a:ext uri="{9D8B030D-6E8A-4147-A177-3AD203B41FA5}">
                      <a16:colId xmlns:a16="http://schemas.microsoft.com/office/drawing/2014/main" val="3416704802"/>
                    </a:ext>
                  </a:extLst>
                </a:gridCol>
                <a:gridCol w="792221">
                  <a:extLst>
                    <a:ext uri="{9D8B030D-6E8A-4147-A177-3AD203B41FA5}">
                      <a16:colId xmlns:a16="http://schemas.microsoft.com/office/drawing/2014/main" val="1897557490"/>
                    </a:ext>
                  </a:extLst>
                </a:gridCol>
                <a:gridCol w="716771">
                  <a:extLst>
                    <a:ext uri="{9D8B030D-6E8A-4147-A177-3AD203B41FA5}">
                      <a16:colId xmlns:a16="http://schemas.microsoft.com/office/drawing/2014/main" val="993345994"/>
                    </a:ext>
                  </a:extLst>
                </a:gridCol>
                <a:gridCol w="2188040">
                  <a:extLst>
                    <a:ext uri="{9D8B030D-6E8A-4147-A177-3AD203B41FA5}">
                      <a16:colId xmlns:a16="http://schemas.microsoft.com/office/drawing/2014/main" val="2630157458"/>
                    </a:ext>
                  </a:extLst>
                </a:gridCol>
              </a:tblGrid>
              <a:tr h="40452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Tool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Purpose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Free/Open-Source?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License Type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License Details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On-Prem?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Real-Time?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Subscribe to MQTT Natively?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Key Features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1292785915"/>
                  </a:ext>
                </a:extLst>
              </a:tr>
              <a:tr h="5970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sng" strike="noStrike" dirty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Benthos</a:t>
                      </a:r>
                      <a:endParaRPr lang="en-US" sz="8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Stream Processing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Yes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MIT License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Benthos is an open-source stream processing tool with no paid tiers. Its source code is available on GitHub.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* Single binary, easy to deploy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* High performance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* Integrates with various input/output sources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* Config via YAML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1886261697"/>
                  </a:ext>
                </a:extLst>
              </a:tr>
              <a:tr h="5970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sng" strike="noStrike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Apache </a:t>
                      </a:r>
                      <a:r>
                        <a:rPr lang="en-US" sz="800" u="sng" strike="noStrike" dirty="0" err="1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Nifi</a:t>
                      </a:r>
                      <a:endParaRPr lang="en-US" sz="8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Dataflow Automation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Yes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Apache License 2.0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Apache Nifi is open-source and free to use. It is maintained by the Apache Software Foundation.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* Visual interface for designing data flows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* Strong data provenance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* High scalability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* Extensible architecture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4120425957"/>
                  </a:ext>
                </a:extLst>
              </a:tr>
              <a:tr h="44781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sng" strike="noStrike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Prefect</a:t>
                      </a:r>
                      <a:endParaRPr lang="en-US" sz="8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Workflow Orchestration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Apache License 2.0 (Open-Source)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Prefect has an open-source version, but also offers a managed service (Prefect Cloud) with additional features and support.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* Python-based workflows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* Flexible and dynamic workflows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* Strong observability and logging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4230945882"/>
                  </a:ext>
                </a:extLst>
              </a:tr>
              <a:tr h="5970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sng" strike="noStrike" dirty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Apache Airflow</a:t>
                      </a:r>
                      <a:endParaRPr lang="en-US" sz="8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Workflow Orchestration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Apache License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Apache Airflow is open-source and free to use, maintained by the Apache Software Foundation. Managed versions (like Astronomer) are available as paid services.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* DAGs for workflow management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* Python-based tasks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* Scheduler and web-based UI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* Extensible with custom operators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1453460962"/>
                  </a:ext>
                </a:extLst>
              </a:tr>
              <a:tr h="5970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sng" strike="noStrike" dirty="0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Mage</a:t>
                      </a:r>
                      <a:endParaRPr lang="en-US" sz="8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Data Pipeline Tool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Apache License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Mage has an open-source version, but also offers enterprise solutions with additional features and support.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Yes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* Visual and code based interface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* Real-time and batch processing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* Modular architecture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* Collaboration features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4049562293"/>
                  </a:ext>
                </a:extLst>
              </a:tr>
              <a:tr h="5970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sng" strike="noStrike" dirty="0" err="1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Dagster</a:t>
                      </a:r>
                      <a:endParaRPr lang="en-US" sz="8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Data Orchestration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Apache License 2.0 (Open-Source)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Dagster is open-source, but there are commercial offerings for enterprise features and support.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</a:rPr>
                        <a:t>No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* Python-based pipelines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* Type-checked data flow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* Strong observability</a:t>
                      </a:r>
                      <a:br>
                        <a:rPr lang="en-US" sz="800" u="none" strike="noStrike">
                          <a:effectLst/>
                        </a:rPr>
                      </a:br>
                      <a:r>
                        <a:rPr lang="en-US" sz="800" u="none" strike="noStrike">
                          <a:effectLst/>
                        </a:rPr>
                        <a:t>* Module and reusable 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3265374163"/>
                  </a:ext>
                </a:extLst>
              </a:tr>
              <a:tr h="5970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sng" strike="noStrike" dirty="0">
                          <a:solidFill>
                            <a:schemeClr val="tx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Node Red</a:t>
                      </a:r>
                      <a:endParaRPr lang="en-US" sz="800" b="0" i="0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Flow-based programming tool for IoT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Apache License 2.0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Node-RED is open-source and free to use, developed by IBM and the open-source community.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</a:rPr>
                        <a:t>Yes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>
                          <a:effectLst/>
                        </a:rPr>
                        <a:t>* Visual programming interface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* Lightweight and flexible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* Extensible with custom nodes</a:t>
                      </a:r>
                      <a:br>
                        <a:rPr lang="en-US" sz="800" u="none" strike="noStrike" dirty="0">
                          <a:effectLst/>
                        </a:rPr>
                      </a:br>
                      <a:r>
                        <a:rPr lang="en-US" sz="800" u="none" strike="noStrike" dirty="0">
                          <a:effectLst/>
                        </a:rPr>
                        <a:t>* Real-time processing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997" marR="4997" marT="4997" marB="0" anchor="ctr"/>
                </a:tc>
                <a:extLst>
                  <a:ext uri="{0D108BD9-81ED-4DB2-BD59-A6C34878D82A}">
                    <a16:rowId xmlns:a16="http://schemas.microsoft.com/office/drawing/2014/main" val="1896392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39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FAE9-C3DD-AE95-7A44-92D255F9A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BAC09-407F-456E-78A3-43EF8A91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C32C2-07A6-67ED-6F10-EDBF75475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599" y="463985"/>
            <a:ext cx="5125372" cy="6007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BBE9F4-9CD8-E503-A2ED-BEFEE1724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25" y="2031335"/>
            <a:ext cx="5943561" cy="444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86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485E-D150-0B06-0226-A494CEE3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3F234-4053-2386-99EE-0860580F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412CE-097B-B436-9DF9-DFDCA9882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67" y="2624328"/>
            <a:ext cx="4745255" cy="29535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4BE7BB-0B2C-763D-1921-C31DCBDF2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116" y="384048"/>
            <a:ext cx="3816126" cy="6318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38341D-7249-3ECF-47E9-57E922DEF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117" y="2479202"/>
            <a:ext cx="3630297" cy="305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5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6C9B-5C98-4826-92B6-62C71531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73D36-3A8E-AC14-532E-42662E78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F07FB-95A2-4264-CF82-FC9E56A65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" y="2222751"/>
            <a:ext cx="6061252" cy="2850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7B69B3-4D81-C38C-E8FA-F63DEBA60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660" y="0"/>
            <a:ext cx="5628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7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375D218-3BD7-E403-0D8A-B265059E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870" y="3090672"/>
            <a:ext cx="4680825" cy="3426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15C520-3D9B-F02F-9F55-6059E86B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RavenDB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3920-A713-B4AF-856B-597B0ADC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16377B-DA9E-630A-051F-D7CC8FBC4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" y="1784691"/>
            <a:ext cx="7077456" cy="23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162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{4C33D6BF-D04E-491B-B82D-FE9D440532CE}tf11936837_win32</Template>
  <TotalTime>362</TotalTime>
  <Words>1362</Words>
  <Application>Microsoft Office PowerPoint</Application>
  <PresentationFormat>Widescreen</PresentationFormat>
  <Paragraphs>315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</vt:lpstr>
      <vt:lpstr>Biome</vt:lpstr>
      <vt:lpstr>Calibri</vt:lpstr>
      <vt:lpstr>Custom</vt:lpstr>
      <vt:lpstr>Williams international data transformation project</vt:lpstr>
      <vt:lpstr>Agenda</vt:lpstr>
      <vt:lpstr>Data Lakes</vt:lpstr>
      <vt:lpstr>Data Movement: Part 1 of 2</vt:lpstr>
      <vt:lpstr>Data Movement: Part 2 of 2</vt:lpstr>
      <vt:lpstr>API</vt:lpstr>
      <vt:lpstr>SQL Server</vt:lpstr>
      <vt:lpstr>Kafka</vt:lpstr>
      <vt:lpstr>RavenDB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slidwell</dc:creator>
  <cp:lastModifiedBy>slidwell</cp:lastModifiedBy>
  <cp:revision>4</cp:revision>
  <dcterms:created xsi:type="dcterms:W3CDTF">2024-11-10T16:38:36Z</dcterms:created>
  <dcterms:modified xsi:type="dcterms:W3CDTF">2024-12-02T03:10:10Z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