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2" r:id="rId6"/>
    <p:sldId id="261" r:id="rId7"/>
    <p:sldId id="258" r:id="rId8"/>
    <p:sldId id="263" r:id="rId9"/>
    <p:sldId id="265" r:id="rId10"/>
    <p:sldId id="267" r:id="rId11"/>
    <p:sldId id="268" r:id="rId12"/>
    <p:sldId id="269" r:id="rId13"/>
    <p:sldId id="270" r:id="rId14"/>
    <p:sldId id="271" r:id="rId15"/>
    <p:sldId id="264" r:id="rId16"/>
    <p:sldId id="272" r:id="rId17"/>
    <p:sldId id="273" r:id="rId18"/>
    <p:sldId id="274" r:id="rId19"/>
    <p:sldId id="275" r:id="rId20"/>
    <p:sldId id="276"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930" autoAdjust="0"/>
  </p:normalViewPr>
  <p:slideViewPr>
    <p:cSldViewPr snapToGrid="0">
      <p:cViewPr varScale="1">
        <p:scale>
          <a:sx n="92" d="100"/>
          <a:sy n="92" d="100"/>
        </p:scale>
        <p:origin x="414" y="7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12/1/2024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5CB3D-AFA1-482E-AB5B-FD8BA8E38E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2B1A55-90AE-FED6-9CD5-5DFDB6FB34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115510-622F-9892-E98F-68E90290B1B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6BFEB872-DCD4-BAC7-FEDE-D5F52CDE9AC9}"/>
              </a:ext>
            </a:extLst>
          </p:cNvPr>
          <p:cNvSpPr>
            <a:spLocks noGrp="1"/>
          </p:cNvSpPr>
          <p:nvPr>
            <p:ph type="sldNum" sz="quarter" idx="5"/>
          </p:nvPr>
        </p:nvSpPr>
        <p:spPr/>
        <p:txBody>
          <a:bodyPr/>
          <a:lstStyle/>
          <a:p>
            <a:fld id="{C6B3AB32-59DF-41F1-9618-EDFBF5049629}" type="slidenum">
              <a:rPr lang="en-US" smtClean="0"/>
              <a:t>17</a:t>
            </a:fld>
            <a:endParaRPr lang="en-US" dirty="0"/>
          </a:p>
        </p:txBody>
      </p:sp>
    </p:spTree>
    <p:extLst>
      <p:ext uri="{BB962C8B-B14F-4D97-AF65-F5344CB8AC3E}">
        <p14:creationId xmlns:p14="http://schemas.microsoft.com/office/powerpoint/2010/main" val="3405365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dirty="0"/>
          </a:p>
        </p:txBody>
      </p:sp>
    </p:spTree>
    <p:extLst>
      <p:ext uri="{BB962C8B-B14F-4D97-AF65-F5344CB8AC3E}">
        <p14:creationId xmlns:p14="http://schemas.microsoft.com/office/powerpoint/2010/main" val="1046714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business is in the business of not making more money</a:t>
            </a:r>
          </a:p>
        </p:txBody>
      </p:sp>
      <p:sp>
        <p:nvSpPr>
          <p:cNvPr id="4" name="Slide Number Placeholder 3"/>
          <p:cNvSpPr>
            <a:spLocks noGrp="1"/>
          </p:cNvSpPr>
          <p:nvPr>
            <p:ph type="sldNum" sz="quarter" idx="5"/>
          </p:nvPr>
        </p:nvSpPr>
        <p:spPr/>
        <p:txBody>
          <a:bodyPr/>
          <a:lstStyle/>
          <a:p>
            <a:fld id="{C6B3AB32-59DF-41F1-9618-EDFBF5049629}" type="slidenum">
              <a:rPr lang="en-US" smtClean="0"/>
              <a:t>3</a:t>
            </a:fld>
            <a:endParaRPr lang="en-US" dirty="0"/>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8564-068A-3411-6215-1D8E51C751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9E58-F6E9-0BF9-5AA9-BF706C4AA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273EF-39E0-AB38-E136-DE631037235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DE7EC26A-7221-1588-DCF2-671DAF0C6E0C}"/>
              </a:ext>
            </a:extLst>
          </p:cNvPr>
          <p:cNvSpPr>
            <a:spLocks noGrp="1"/>
          </p:cNvSpPr>
          <p:nvPr>
            <p:ph type="sldNum" sz="quarter" idx="5"/>
          </p:nvPr>
        </p:nvSpPr>
        <p:spPr/>
        <p:txBody>
          <a:bodyPr/>
          <a:lstStyle/>
          <a:p>
            <a:fld id="{C6B3AB32-59DF-41F1-9618-EDFBF5049629}" type="slidenum">
              <a:rPr lang="en-US" smtClean="0"/>
              <a:t>6</a:t>
            </a:fld>
            <a:endParaRPr lang="en-US" dirty="0"/>
          </a:p>
        </p:txBody>
      </p:sp>
    </p:spTree>
    <p:extLst>
      <p:ext uri="{BB962C8B-B14F-4D97-AF65-F5344CB8AC3E}">
        <p14:creationId xmlns:p14="http://schemas.microsoft.com/office/powerpoint/2010/main" val="1365151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BA94F-D649-4328-6288-B6CF261A98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BE68AE-C157-3559-BCC7-EEBE2632BB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8FA5E5-5342-33A1-3119-E6E6852E2D20}"/>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D4992283-A74F-50A4-55B4-60D4EF6ED8B0}"/>
              </a:ext>
            </a:extLst>
          </p:cNvPr>
          <p:cNvSpPr>
            <a:spLocks noGrp="1"/>
          </p:cNvSpPr>
          <p:nvPr>
            <p:ph type="sldNum" sz="quarter" idx="5"/>
          </p:nvPr>
        </p:nvSpPr>
        <p:spPr/>
        <p:txBody>
          <a:bodyPr/>
          <a:lstStyle/>
          <a:p>
            <a:fld id="{C6B3AB32-59DF-41F1-9618-EDFBF5049629}" type="slidenum">
              <a:rPr lang="en-US" smtClean="0"/>
              <a:t>7</a:t>
            </a:fld>
            <a:endParaRPr lang="en-US" dirty="0"/>
          </a:p>
        </p:txBody>
      </p:sp>
    </p:spTree>
    <p:extLst>
      <p:ext uri="{BB962C8B-B14F-4D97-AF65-F5344CB8AC3E}">
        <p14:creationId xmlns:p14="http://schemas.microsoft.com/office/powerpoint/2010/main" val="1495767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EBC1A-02E4-0435-F8DA-ABA8F8F3B9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A79C65-F29E-34B3-8DB0-CF60E6C05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F681C0-82BF-F98D-24D4-3139066BFFF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ACE3EC61-65C2-A7E7-C8C5-3C66BBD398BC}"/>
              </a:ext>
            </a:extLst>
          </p:cNvPr>
          <p:cNvSpPr>
            <a:spLocks noGrp="1"/>
          </p:cNvSpPr>
          <p:nvPr>
            <p:ph type="sldNum" sz="quarter" idx="5"/>
          </p:nvPr>
        </p:nvSpPr>
        <p:spPr/>
        <p:txBody>
          <a:bodyPr/>
          <a:lstStyle/>
          <a:p>
            <a:fld id="{C6B3AB32-59DF-41F1-9618-EDFBF5049629}" type="slidenum">
              <a:rPr lang="en-US" smtClean="0"/>
              <a:t>12</a:t>
            </a:fld>
            <a:endParaRPr lang="en-US" dirty="0"/>
          </a:p>
        </p:txBody>
      </p:sp>
    </p:spTree>
    <p:extLst>
      <p:ext uri="{BB962C8B-B14F-4D97-AF65-F5344CB8AC3E}">
        <p14:creationId xmlns:p14="http://schemas.microsoft.com/office/powerpoint/2010/main" val="397163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0217D-6D66-E752-F9E3-94BB503DE1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4E793-A611-7901-4122-1E6E438664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2DA58C-ECB6-1E92-94F1-3A1A12A5A477}"/>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CCE259D7-4FF2-044F-A3C6-22E570B0CA7C}"/>
              </a:ext>
            </a:extLst>
          </p:cNvPr>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71095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51CD9-1EAE-01B0-8A99-68CDEDE567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58074-BDE3-5E47-D2A3-C2A8D094B2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207FE-B335-71A9-2E55-D260C73BBECC}"/>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4322D1AE-AB4D-8701-B3AD-945C9A1814DA}"/>
              </a:ext>
            </a:extLst>
          </p:cNvPr>
          <p:cNvSpPr>
            <a:spLocks noGrp="1"/>
          </p:cNvSpPr>
          <p:nvPr>
            <p:ph type="sldNum" sz="quarter" idx="5"/>
          </p:nvPr>
        </p:nvSpPr>
        <p:spPr/>
        <p:txBody>
          <a:bodyPr/>
          <a:lstStyle/>
          <a:p>
            <a:fld id="{C6B3AB32-59DF-41F1-9618-EDFBF5049629}" type="slidenum">
              <a:rPr lang="en-US" smtClean="0"/>
              <a:t>14</a:t>
            </a:fld>
            <a:endParaRPr lang="en-US" dirty="0"/>
          </a:p>
        </p:txBody>
      </p:sp>
    </p:spTree>
    <p:extLst>
      <p:ext uri="{BB962C8B-B14F-4D97-AF65-F5344CB8AC3E}">
        <p14:creationId xmlns:p14="http://schemas.microsoft.com/office/powerpoint/2010/main" val="1814046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CD3E2-F860-498A-A505-C344C5FB53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6A1D8-3BC2-96FB-FFC5-EB9F350A44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15723-9587-746B-6BCF-80099E559FBC}"/>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10CA3550-4EE2-E6AF-69B3-B91CB3F9861B}"/>
              </a:ext>
            </a:extLst>
          </p:cNvPr>
          <p:cNvSpPr>
            <a:spLocks noGrp="1"/>
          </p:cNvSpPr>
          <p:nvPr>
            <p:ph type="sldNum" sz="quarter" idx="5"/>
          </p:nvPr>
        </p:nvSpPr>
        <p:spPr/>
        <p:txBody>
          <a:bodyPr/>
          <a:lstStyle/>
          <a:p>
            <a:fld id="{C6B3AB32-59DF-41F1-9618-EDFBF5049629}" type="slidenum">
              <a:rPr lang="en-US" smtClean="0"/>
              <a:t>15</a:t>
            </a:fld>
            <a:endParaRPr lang="en-US" dirty="0"/>
          </a:p>
        </p:txBody>
      </p:sp>
    </p:spTree>
    <p:extLst>
      <p:ext uri="{BB962C8B-B14F-4D97-AF65-F5344CB8AC3E}">
        <p14:creationId xmlns:p14="http://schemas.microsoft.com/office/powerpoint/2010/main" val="4237798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4D7E-5131-F350-8AE0-27606037BF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B363A5-F866-13DC-19B1-DD774ED82D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394E1-89C6-1481-125E-7B3B09AC0D3F}"/>
              </a:ext>
            </a:extLst>
          </p:cNvPr>
          <p:cNvSpPr>
            <a:spLocks noGrp="1"/>
          </p:cNvSpPr>
          <p:nvPr>
            <p:ph type="body" idx="1"/>
          </p:nvPr>
        </p:nvSpPr>
        <p:spPr/>
        <p:txBody>
          <a:bodyPr/>
          <a:lstStyle/>
          <a:p>
            <a:r>
              <a:rPr lang="en-US" dirty="0"/>
              <a:t>No business is in the business of not making more money</a:t>
            </a:r>
          </a:p>
        </p:txBody>
      </p:sp>
      <p:sp>
        <p:nvSpPr>
          <p:cNvPr id="4" name="Slide Number Placeholder 3">
            <a:extLst>
              <a:ext uri="{FF2B5EF4-FFF2-40B4-BE49-F238E27FC236}">
                <a16:creationId xmlns:a16="http://schemas.microsoft.com/office/drawing/2014/main" id="{E16B0921-3A1B-2C14-B6E3-EB2E4AFCB4BC}"/>
              </a:ext>
            </a:extLst>
          </p:cNvPr>
          <p:cNvSpPr>
            <a:spLocks noGrp="1"/>
          </p:cNvSpPr>
          <p:nvPr>
            <p:ph type="sldNum" sz="quarter" idx="5"/>
          </p:nvPr>
        </p:nvSpPr>
        <p:spPr/>
        <p:txBody>
          <a:bodyPr/>
          <a:lstStyle/>
          <a:p>
            <a:fld id="{C6B3AB32-59DF-41F1-9618-EDFBF5049629}" type="slidenum">
              <a:rPr lang="en-US" smtClean="0"/>
              <a:t>16</a:t>
            </a:fld>
            <a:endParaRPr lang="en-US" dirty="0"/>
          </a:p>
        </p:txBody>
      </p:sp>
    </p:spTree>
    <p:extLst>
      <p:ext uri="{BB962C8B-B14F-4D97-AF65-F5344CB8AC3E}">
        <p14:creationId xmlns:p14="http://schemas.microsoft.com/office/powerpoint/2010/main" val="3808857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3200" dirty="0">
                <a:solidFill>
                  <a:schemeClr val="bg1"/>
                </a:solidFill>
              </a:rPr>
              <a:t>Williams International Digital Transformation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Building an Internal Data Platform</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A4DEA-79FE-E7D6-0D72-F22B515F19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164414-5762-6E8E-6C79-64EE553385A2}"/>
              </a:ext>
            </a:extLst>
          </p:cNvPr>
          <p:cNvSpPr>
            <a:spLocks noGrp="1"/>
          </p:cNvSpPr>
          <p:nvPr>
            <p:ph type="title"/>
          </p:nvPr>
        </p:nvSpPr>
        <p:spPr/>
        <p:txBody>
          <a:bodyPr/>
          <a:lstStyle/>
          <a:p>
            <a:r>
              <a:rPr lang="en-US" dirty="0"/>
              <a:t>Deliverables and Findings: Part 3 of 4</a:t>
            </a:r>
          </a:p>
        </p:txBody>
      </p:sp>
      <p:sp>
        <p:nvSpPr>
          <p:cNvPr id="3" name="Text Placeholder 2">
            <a:extLst>
              <a:ext uri="{FF2B5EF4-FFF2-40B4-BE49-F238E27FC236}">
                <a16:creationId xmlns:a16="http://schemas.microsoft.com/office/drawing/2014/main" id="{EDB8A175-2937-8692-35D3-A9BF72450BB7}"/>
              </a:ext>
            </a:extLst>
          </p:cNvPr>
          <p:cNvSpPr>
            <a:spLocks noGrp="1"/>
          </p:cNvSpPr>
          <p:nvPr>
            <p:ph type="body" idx="1"/>
          </p:nvPr>
        </p:nvSpPr>
        <p:spPr>
          <a:xfrm>
            <a:off x="887218" y="2250892"/>
            <a:ext cx="5665982" cy="536005"/>
          </a:xfrm>
        </p:spPr>
        <p:txBody>
          <a:bodyPr/>
          <a:lstStyle/>
          <a:p>
            <a:r>
              <a:rPr lang="en-US" dirty="0"/>
              <a:t>Solution 2: Custom On-Premises Data Platform</a:t>
            </a:r>
          </a:p>
        </p:txBody>
      </p:sp>
      <p:sp>
        <p:nvSpPr>
          <p:cNvPr id="4" name="Content Placeholder 3">
            <a:extLst>
              <a:ext uri="{FF2B5EF4-FFF2-40B4-BE49-F238E27FC236}">
                <a16:creationId xmlns:a16="http://schemas.microsoft.com/office/drawing/2014/main" id="{B8418D43-923C-AC7B-26CD-D5D7E634AD93}"/>
              </a:ext>
            </a:extLst>
          </p:cNvPr>
          <p:cNvSpPr>
            <a:spLocks noGrp="1"/>
          </p:cNvSpPr>
          <p:nvPr>
            <p:ph sz="half" idx="2"/>
          </p:nvPr>
        </p:nvSpPr>
        <p:spPr>
          <a:xfrm>
            <a:off x="581193" y="2926052"/>
            <a:ext cx="5972007" cy="2934999"/>
          </a:xfrm>
        </p:spPr>
        <p:txBody>
          <a:bodyPr/>
          <a:lstStyle/>
          <a:p>
            <a:endParaRPr lang="en-US" dirty="0"/>
          </a:p>
        </p:txBody>
      </p:sp>
      <p:pic>
        <p:nvPicPr>
          <p:cNvPr id="2050" name="Picture 2">
            <a:extLst>
              <a:ext uri="{FF2B5EF4-FFF2-40B4-BE49-F238E27FC236}">
                <a16:creationId xmlns:a16="http://schemas.microsoft.com/office/drawing/2014/main" id="{8BCEC811-68BF-C13F-176D-CF8377B3C7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3200" y="2250892"/>
            <a:ext cx="5544245" cy="3688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24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8363C-5A81-858C-92DA-E98E4E150E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F0EEA-C15B-2ADD-6095-D4B7E2CB0AB6}"/>
              </a:ext>
            </a:extLst>
          </p:cNvPr>
          <p:cNvSpPr>
            <a:spLocks noGrp="1"/>
          </p:cNvSpPr>
          <p:nvPr>
            <p:ph type="title"/>
          </p:nvPr>
        </p:nvSpPr>
        <p:spPr/>
        <p:txBody>
          <a:bodyPr/>
          <a:lstStyle/>
          <a:p>
            <a:r>
              <a:rPr lang="en-US" dirty="0"/>
              <a:t>Deliverables and Findings: Part 4 of 4</a:t>
            </a:r>
          </a:p>
        </p:txBody>
      </p:sp>
      <p:sp>
        <p:nvSpPr>
          <p:cNvPr id="3" name="Text Placeholder 2">
            <a:extLst>
              <a:ext uri="{FF2B5EF4-FFF2-40B4-BE49-F238E27FC236}">
                <a16:creationId xmlns:a16="http://schemas.microsoft.com/office/drawing/2014/main" id="{A529D220-9056-1A12-A7D8-FF887A142FCF}"/>
              </a:ext>
            </a:extLst>
          </p:cNvPr>
          <p:cNvSpPr>
            <a:spLocks noGrp="1"/>
          </p:cNvSpPr>
          <p:nvPr>
            <p:ph type="body" idx="1"/>
          </p:nvPr>
        </p:nvSpPr>
        <p:spPr>
          <a:xfrm>
            <a:off x="887218" y="2250892"/>
            <a:ext cx="5665982" cy="536005"/>
          </a:xfrm>
        </p:spPr>
        <p:txBody>
          <a:bodyPr/>
          <a:lstStyle/>
          <a:p>
            <a:r>
              <a:rPr lang="en-US" dirty="0"/>
              <a:t>Solution 3: Snowflake Cloud Data Platform</a:t>
            </a:r>
          </a:p>
        </p:txBody>
      </p:sp>
      <p:sp>
        <p:nvSpPr>
          <p:cNvPr id="4" name="Content Placeholder 3">
            <a:extLst>
              <a:ext uri="{FF2B5EF4-FFF2-40B4-BE49-F238E27FC236}">
                <a16:creationId xmlns:a16="http://schemas.microsoft.com/office/drawing/2014/main" id="{6FBC9B2B-D1F6-FB7B-6C6C-418E9205D0EC}"/>
              </a:ext>
            </a:extLst>
          </p:cNvPr>
          <p:cNvSpPr>
            <a:spLocks noGrp="1"/>
          </p:cNvSpPr>
          <p:nvPr>
            <p:ph sz="half" idx="2"/>
          </p:nvPr>
        </p:nvSpPr>
        <p:spPr>
          <a:xfrm>
            <a:off x="581193" y="2926052"/>
            <a:ext cx="5972007" cy="2934999"/>
          </a:xfrm>
        </p:spPr>
        <p:txBody>
          <a:bodyPr/>
          <a:lstStyle/>
          <a:p>
            <a:endParaRPr lang="en-US" dirty="0"/>
          </a:p>
        </p:txBody>
      </p:sp>
      <p:pic>
        <p:nvPicPr>
          <p:cNvPr id="6" name="Picture 5">
            <a:extLst>
              <a:ext uri="{FF2B5EF4-FFF2-40B4-BE49-F238E27FC236}">
                <a16:creationId xmlns:a16="http://schemas.microsoft.com/office/drawing/2014/main" id="{99D3984D-4D8F-621A-1916-F8DCE528DFAF}"/>
              </a:ext>
            </a:extLst>
          </p:cNvPr>
          <p:cNvPicPr>
            <a:picLocks noChangeAspect="1"/>
          </p:cNvPicPr>
          <p:nvPr/>
        </p:nvPicPr>
        <p:blipFill>
          <a:blip r:embed="rId2"/>
          <a:stretch>
            <a:fillRect/>
          </a:stretch>
        </p:blipFill>
        <p:spPr>
          <a:xfrm>
            <a:off x="7193758" y="2084481"/>
            <a:ext cx="4516270" cy="4418997"/>
          </a:xfrm>
          <a:prstGeom prst="rect">
            <a:avLst/>
          </a:prstGeom>
        </p:spPr>
      </p:pic>
    </p:spTree>
    <p:extLst>
      <p:ext uri="{BB962C8B-B14F-4D97-AF65-F5344CB8AC3E}">
        <p14:creationId xmlns:p14="http://schemas.microsoft.com/office/powerpoint/2010/main" val="661888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507D49-ECFC-8F10-3CF9-132DD76A82F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ED4C69-41CD-4EB0-49F2-B6A517D23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E3209908-6540-8D72-B9AA-9D9F3414A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C240D4D-B1A7-30DE-540B-733BEE7C43CC}"/>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1 of 6</a:t>
            </a:r>
          </a:p>
        </p:txBody>
      </p:sp>
      <p:sp>
        <p:nvSpPr>
          <p:cNvPr id="5" name="Content Placeholder 4">
            <a:extLst>
              <a:ext uri="{FF2B5EF4-FFF2-40B4-BE49-F238E27FC236}">
                <a16:creationId xmlns:a16="http://schemas.microsoft.com/office/drawing/2014/main" id="{BE259354-9F5F-9165-2827-8199AAA5734D}"/>
              </a:ext>
            </a:extLst>
          </p:cNvPr>
          <p:cNvSpPr>
            <a:spLocks noGrp="1"/>
          </p:cNvSpPr>
          <p:nvPr>
            <p:ph idx="1"/>
          </p:nvPr>
        </p:nvSpPr>
        <p:spPr>
          <a:xfrm>
            <a:off x="447817" y="874644"/>
            <a:ext cx="11290860" cy="1494484"/>
          </a:xfrm>
        </p:spPr>
        <p:txBody>
          <a:bodyPr anchor="t"/>
          <a:lstStyle/>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Solution 2 allows for the exploration and customization of an on-premises architecture tailored to Williams International’s unique requirements. This provides an opportunity to test and showcase the feasibility, scalability, and effectiveness of a bespoke solution, offering deeper insights into how it can be integrated into the organization’s existing systems and workflows.</a:t>
            </a:r>
            <a:endParaRPr lang="en-US" dirty="0"/>
          </a:p>
        </p:txBody>
      </p:sp>
    </p:spTree>
    <p:extLst>
      <p:ext uri="{BB962C8B-B14F-4D97-AF65-F5344CB8AC3E}">
        <p14:creationId xmlns:p14="http://schemas.microsoft.com/office/powerpoint/2010/main" val="4013520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0823C4-0C2B-E298-2B97-D1D0A3AB3DDE}"/>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842B60F-8634-DD69-2469-079E35D16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4CE54FF-FBCD-606D-0682-43E5BDF9F3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0DA5C251-611C-5204-F982-D273C72E79F6}"/>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2 of 6</a:t>
            </a:r>
          </a:p>
        </p:txBody>
      </p:sp>
      <p:pic>
        <p:nvPicPr>
          <p:cNvPr id="3078" name="Picture 6">
            <a:extLst>
              <a:ext uri="{FF2B5EF4-FFF2-40B4-BE49-F238E27FC236}">
                <a16:creationId xmlns:a16="http://schemas.microsoft.com/office/drawing/2014/main" id="{18B8F12C-7E15-37DD-0112-087E216FB1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434" y="874643"/>
            <a:ext cx="11477625" cy="5086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591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7D89BA-A5E5-5D34-AFCA-C7C83605ACF2}"/>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72771F4-6166-67CC-F814-085584A54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67E76914-264F-96B7-10D8-6F8C05E7D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F1C3714-E15C-F246-C9D4-4AC24861F773}"/>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3 of 6</a:t>
            </a:r>
          </a:p>
        </p:txBody>
      </p:sp>
      <p:pic>
        <p:nvPicPr>
          <p:cNvPr id="6" name="Picture 5">
            <a:extLst>
              <a:ext uri="{FF2B5EF4-FFF2-40B4-BE49-F238E27FC236}">
                <a16:creationId xmlns:a16="http://schemas.microsoft.com/office/drawing/2014/main" id="{D23AD594-B0DB-EF94-1FE2-17C0828FDB14}"/>
              </a:ext>
            </a:extLst>
          </p:cNvPr>
          <p:cNvPicPr>
            <a:picLocks noChangeAspect="1"/>
          </p:cNvPicPr>
          <p:nvPr/>
        </p:nvPicPr>
        <p:blipFill>
          <a:blip r:embed="rId3"/>
          <a:stretch>
            <a:fillRect/>
          </a:stretch>
        </p:blipFill>
        <p:spPr>
          <a:xfrm>
            <a:off x="1187849" y="1316444"/>
            <a:ext cx="4016088" cy="3368332"/>
          </a:xfrm>
          <a:prstGeom prst="rect">
            <a:avLst/>
          </a:prstGeom>
        </p:spPr>
      </p:pic>
      <p:pic>
        <p:nvPicPr>
          <p:cNvPr id="8" name="Picture 7">
            <a:extLst>
              <a:ext uri="{FF2B5EF4-FFF2-40B4-BE49-F238E27FC236}">
                <a16:creationId xmlns:a16="http://schemas.microsoft.com/office/drawing/2014/main" id="{E3ACCDE6-A32E-E584-389F-AAA12AD31BD0}"/>
              </a:ext>
            </a:extLst>
          </p:cNvPr>
          <p:cNvPicPr>
            <a:picLocks noChangeAspect="1"/>
          </p:cNvPicPr>
          <p:nvPr/>
        </p:nvPicPr>
        <p:blipFill>
          <a:blip r:embed="rId4"/>
          <a:stretch>
            <a:fillRect/>
          </a:stretch>
        </p:blipFill>
        <p:spPr>
          <a:xfrm>
            <a:off x="6391786" y="1378698"/>
            <a:ext cx="4790607" cy="3243824"/>
          </a:xfrm>
          <a:prstGeom prst="rect">
            <a:avLst/>
          </a:prstGeom>
        </p:spPr>
      </p:pic>
    </p:spTree>
    <p:extLst>
      <p:ext uri="{BB962C8B-B14F-4D97-AF65-F5344CB8AC3E}">
        <p14:creationId xmlns:p14="http://schemas.microsoft.com/office/powerpoint/2010/main" val="1133606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C71CD4-A61A-2A0F-BB21-DF70F875BAB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41F07EB0-C84F-E428-916F-3B0C7B88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430D37C8-0517-E54A-25FB-529B81DCF2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FAC259FA-909F-A665-304C-1FFE86E13380}"/>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4 of 6</a:t>
            </a:r>
          </a:p>
        </p:txBody>
      </p:sp>
      <p:pic>
        <p:nvPicPr>
          <p:cNvPr id="4" name="Picture 3">
            <a:extLst>
              <a:ext uri="{FF2B5EF4-FFF2-40B4-BE49-F238E27FC236}">
                <a16:creationId xmlns:a16="http://schemas.microsoft.com/office/drawing/2014/main" id="{0FB2DDBD-63B4-CA11-FCE0-37A1477DF80F}"/>
              </a:ext>
            </a:extLst>
          </p:cNvPr>
          <p:cNvPicPr>
            <a:picLocks noChangeAspect="1"/>
          </p:cNvPicPr>
          <p:nvPr/>
        </p:nvPicPr>
        <p:blipFill>
          <a:blip r:embed="rId3"/>
          <a:stretch>
            <a:fillRect/>
          </a:stretch>
        </p:blipFill>
        <p:spPr>
          <a:xfrm>
            <a:off x="581192" y="874643"/>
            <a:ext cx="6061446" cy="2450448"/>
          </a:xfrm>
          <a:prstGeom prst="rect">
            <a:avLst/>
          </a:prstGeom>
        </p:spPr>
      </p:pic>
      <p:pic>
        <p:nvPicPr>
          <p:cNvPr id="7" name="Picture 6">
            <a:extLst>
              <a:ext uri="{FF2B5EF4-FFF2-40B4-BE49-F238E27FC236}">
                <a16:creationId xmlns:a16="http://schemas.microsoft.com/office/drawing/2014/main" id="{7B7E3BBC-EDEA-42AF-8213-FEDE2A19CCA3}"/>
              </a:ext>
            </a:extLst>
          </p:cNvPr>
          <p:cNvPicPr>
            <a:picLocks noChangeAspect="1"/>
          </p:cNvPicPr>
          <p:nvPr/>
        </p:nvPicPr>
        <p:blipFill>
          <a:blip r:embed="rId4"/>
          <a:stretch>
            <a:fillRect/>
          </a:stretch>
        </p:blipFill>
        <p:spPr>
          <a:xfrm>
            <a:off x="5039590" y="2696356"/>
            <a:ext cx="6779126" cy="2330482"/>
          </a:xfrm>
          <a:prstGeom prst="rect">
            <a:avLst/>
          </a:prstGeom>
        </p:spPr>
      </p:pic>
    </p:spTree>
    <p:extLst>
      <p:ext uri="{BB962C8B-B14F-4D97-AF65-F5344CB8AC3E}">
        <p14:creationId xmlns:p14="http://schemas.microsoft.com/office/powerpoint/2010/main" val="1091575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DBDC1D-74F4-DD7A-23AD-928E1CFC69A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F5C0B8B-4BFD-1667-ABD4-CD80BB0012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8206EAD-F205-9684-C324-90D8C6897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AFF6ECC-705C-C788-EBB0-DCEE3A8A7A50}"/>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5 of 6</a:t>
            </a:r>
          </a:p>
        </p:txBody>
      </p:sp>
      <p:pic>
        <p:nvPicPr>
          <p:cNvPr id="5" name="Picture 4">
            <a:extLst>
              <a:ext uri="{FF2B5EF4-FFF2-40B4-BE49-F238E27FC236}">
                <a16:creationId xmlns:a16="http://schemas.microsoft.com/office/drawing/2014/main" id="{34DEB1A5-5CAC-E8A5-D30A-7CAECBD83DB2}"/>
              </a:ext>
            </a:extLst>
          </p:cNvPr>
          <p:cNvPicPr>
            <a:picLocks noChangeAspect="1"/>
          </p:cNvPicPr>
          <p:nvPr/>
        </p:nvPicPr>
        <p:blipFill>
          <a:blip r:embed="rId3"/>
          <a:stretch>
            <a:fillRect/>
          </a:stretch>
        </p:blipFill>
        <p:spPr>
          <a:xfrm>
            <a:off x="1627540" y="4330227"/>
            <a:ext cx="8931414" cy="548688"/>
          </a:xfrm>
          <a:prstGeom prst="rect">
            <a:avLst/>
          </a:prstGeom>
        </p:spPr>
      </p:pic>
      <p:pic>
        <p:nvPicPr>
          <p:cNvPr id="8" name="Picture 7">
            <a:extLst>
              <a:ext uri="{FF2B5EF4-FFF2-40B4-BE49-F238E27FC236}">
                <a16:creationId xmlns:a16="http://schemas.microsoft.com/office/drawing/2014/main" id="{B3C25407-CA32-2500-DEF7-5CC05B3DA0C7}"/>
              </a:ext>
            </a:extLst>
          </p:cNvPr>
          <p:cNvPicPr>
            <a:picLocks noChangeAspect="1"/>
          </p:cNvPicPr>
          <p:nvPr/>
        </p:nvPicPr>
        <p:blipFill>
          <a:blip r:embed="rId4"/>
          <a:stretch>
            <a:fillRect/>
          </a:stretch>
        </p:blipFill>
        <p:spPr>
          <a:xfrm>
            <a:off x="3536748" y="640801"/>
            <a:ext cx="5112998" cy="3596298"/>
          </a:xfrm>
          <a:prstGeom prst="rect">
            <a:avLst/>
          </a:prstGeom>
        </p:spPr>
      </p:pic>
    </p:spTree>
    <p:extLst>
      <p:ext uri="{BB962C8B-B14F-4D97-AF65-F5344CB8AC3E}">
        <p14:creationId xmlns:p14="http://schemas.microsoft.com/office/powerpoint/2010/main" val="178993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619834-AF7D-F290-BBF1-FACC2D79BA8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B865BCF-D2C8-FBBF-ECFD-C787471E0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91A26D32-DE71-962F-D264-21065E3D5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54A3B72-E119-F521-59B2-6B97479349F1}"/>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Research Evaluation: Part 6 of 6</a:t>
            </a:r>
          </a:p>
        </p:txBody>
      </p:sp>
    </p:spTree>
    <p:extLst>
      <p:ext uri="{BB962C8B-B14F-4D97-AF65-F5344CB8AC3E}">
        <p14:creationId xmlns:p14="http://schemas.microsoft.com/office/powerpoint/2010/main" val="91999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dirty="0">
                <a:solidFill>
                  <a:schemeClr val="bg2"/>
                </a:solidFill>
              </a:rPr>
              <a:t>slidwell@oakland.edu</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793C-7597-5D7E-EA2C-656BAC422D1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37CC7B11-3D67-5988-5B70-0BC0D8E470F7}"/>
              </a:ext>
            </a:extLst>
          </p:cNvPr>
          <p:cNvSpPr>
            <a:spLocks noGrp="1"/>
          </p:cNvSpPr>
          <p:nvPr>
            <p:ph sz="half" idx="1"/>
          </p:nvPr>
        </p:nvSpPr>
        <p:spPr/>
        <p:txBody>
          <a:bodyPr anchor="t"/>
          <a:lstStyle/>
          <a:p>
            <a:r>
              <a:rPr lang="en-US" dirty="0"/>
              <a:t>Organization/Industry Description</a:t>
            </a:r>
          </a:p>
          <a:p>
            <a:r>
              <a:rPr lang="en-US" dirty="0"/>
              <a:t>Current State of Resources</a:t>
            </a:r>
          </a:p>
          <a:p>
            <a:r>
              <a:rPr lang="en-US" dirty="0"/>
              <a:t>Problem Description/Research Question</a:t>
            </a:r>
          </a:p>
          <a:p>
            <a:r>
              <a:rPr lang="en-US" dirty="0"/>
              <a:t>Method</a:t>
            </a:r>
          </a:p>
          <a:p>
            <a:r>
              <a:rPr lang="en-US" dirty="0"/>
              <a:t>Deliverables/Findings</a:t>
            </a:r>
          </a:p>
          <a:p>
            <a:r>
              <a:rPr lang="en-US" dirty="0"/>
              <a:t>Research Evaluation</a:t>
            </a:r>
          </a:p>
          <a:p>
            <a:r>
              <a:rPr lang="en-US" dirty="0"/>
              <a:t>Lessons Learned</a:t>
            </a:r>
          </a:p>
          <a:p>
            <a:r>
              <a:rPr lang="en-US" dirty="0"/>
              <a:t>Future Work and Conclusion </a:t>
            </a:r>
          </a:p>
        </p:txBody>
      </p:sp>
    </p:spTree>
    <p:extLst>
      <p:ext uri="{BB962C8B-B14F-4D97-AF65-F5344CB8AC3E}">
        <p14:creationId xmlns:p14="http://schemas.microsoft.com/office/powerpoint/2010/main" val="211083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Organization/Industry Description</a:t>
            </a:r>
          </a:p>
        </p:txBody>
      </p:sp>
      <p:sp>
        <p:nvSpPr>
          <p:cNvPr id="5" name="Content Placeholder 4">
            <a:extLst>
              <a:ext uri="{FF2B5EF4-FFF2-40B4-BE49-F238E27FC236}">
                <a16:creationId xmlns:a16="http://schemas.microsoft.com/office/drawing/2014/main" id="{22DC4F72-B3AB-5D24-AD69-BF51852810D4}"/>
              </a:ext>
            </a:extLst>
          </p:cNvPr>
          <p:cNvSpPr>
            <a:spLocks noGrp="1"/>
          </p:cNvSpPr>
          <p:nvPr>
            <p:ph idx="1"/>
          </p:nvPr>
        </p:nvSpPr>
        <p:spPr>
          <a:xfrm>
            <a:off x="447817" y="874643"/>
            <a:ext cx="11290860" cy="1758829"/>
          </a:xfrm>
        </p:spPr>
        <p:txBody>
          <a:bodyPr anchor="t"/>
          <a:lstStyle/>
          <a:p>
            <a:r>
              <a:rPr lang="en-US" dirty="0"/>
              <a:t>Competitive Aerospace industry with global giants like: Pratt &amp; Whitney, Rolls-Royce, and GE Aerospace</a:t>
            </a:r>
          </a:p>
          <a:p>
            <a:r>
              <a:rPr lang="en-US" dirty="0"/>
              <a:t>Williams International needs to bridge the gap between itself and its larger competitors</a:t>
            </a:r>
          </a:p>
          <a:p>
            <a:pPr marL="0" indent="0">
              <a:buNone/>
            </a:pPr>
            <a:endParaRPr lang="en-US" dirty="0"/>
          </a:p>
        </p:txBody>
      </p:sp>
      <p:graphicFrame>
        <p:nvGraphicFramePr>
          <p:cNvPr id="6" name="Table 5">
            <a:extLst>
              <a:ext uri="{FF2B5EF4-FFF2-40B4-BE49-F238E27FC236}">
                <a16:creationId xmlns:a16="http://schemas.microsoft.com/office/drawing/2014/main" id="{D8F06A88-4628-9D3F-8664-2509D6DABDAA}"/>
              </a:ext>
            </a:extLst>
          </p:cNvPr>
          <p:cNvGraphicFramePr>
            <a:graphicFrameLocks noGrp="1"/>
          </p:cNvGraphicFramePr>
          <p:nvPr>
            <p:extLst>
              <p:ext uri="{D42A27DB-BD31-4B8C-83A1-F6EECF244321}">
                <p14:modId xmlns:p14="http://schemas.microsoft.com/office/powerpoint/2010/main" val="3836809488"/>
              </p:ext>
            </p:extLst>
          </p:nvPr>
        </p:nvGraphicFramePr>
        <p:xfrm>
          <a:off x="2324427" y="3218191"/>
          <a:ext cx="7537640" cy="1646743"/>
        </p:xfrm>
        <a:graphic>
          <a:graphicData uri="http://schemas.openxmlformats.org/drawingml/2006/table">
            <a:tbl>
              <a:tblPr firstRow="1" firstCol="1" bandRow="1">
                <a:tableStyleId>{5C22544A-7EE6-4342-B048-85BDC9FD1C3A}</a:tableStyleId>
              </a:tblPr>
              <a:tblGrid>
                <a:gridCol w="2310468">
                  <a:extLst>
                    <a:ext uri="{9D8B030D-6E8A-4147-A177-3AD203B41FA5}">
                      <a16:colId xmlns:a16="http://schemas.microsoft.com/office/drawing/2014/main" val="3794322332"/>
                    </a:ext>
                  </a:extLst>
                </a:gridCol>
                <a:gridCol w="2577308">
                  <a:extLst>
                    <a:ext uri="{9D8B030D-6E8A-4147-A177-3AD203B41FA5}">
                      <a16:colId xmlns:a16="http://schemas.microsoft.com/office/drawing/2014/main" val="2341612216"/>
                    </a:ext>
                  </a:extLst>
                </a:gridCol>
                <a:gridCol w="2649864">
                  <a:extLst>
                    <a:ext uri="{9D8B030D-6E8A-4147-A177-3AD203B41FA5}">
                      <a16:colId xmlns:a16="http://schemas.microsoft.com/office/drawing/2014/main" val="3573440632"/>
                    </a:ext>
                  </a:extLst>
                </a:gridCol>
              </a:tblGrid>
              <a:tr h="357015">
                <a:tc>
                  <a:txBody>
                    <a:bodyPr/>
                    <a:lstStyle/>
                    <a:p>
                      <a:pPr marL="0" marR="0" algn="ctr">
                        <a:lnSpc>
                          <a:spcPct val="107000"/>
                        </a:lnSpc>
                        <a:spcAft>
                          <a:spcPts val="800"/>
                        </a:spcAft>
                      </a:pPr>
                      <a:r>
                        <a:rPr lang="en-US" sz="1100" kern="100">
                          <a:effectLst/>
                        </a:rPr>
                        <a:t>Company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2023 Revenue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Estimated Number of Employees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8015285"/>
                  </a:ext>
                </a:extLst>
              </a:tr>
              <a:tr h="322432">
                <a:tc>
                  <a:txBody>
                    <a:bodyPr/>
                    <a:lstStyle/>
                    <a:p>
                      <a:pPr marL="0" marR="0" algn="ctr">
                        <a:lnSpc>
                          <a:spcPct val="107000"/>
                        </a:lnSpc>
                        <a:spcAft>
                          <a:spcPts val="800"/>
                        </a:spcAft>
                      </a:pPr>
                      <a:r>
                        <a:rPr lang="en-US" sz="1100" kern="100">
                          <a:effectLst/>
                        </a:rPr>
                        <a:t>Pratt &amp; Whitney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~$23.7 billion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~43,000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3189738"/>
                  </a:ext>
                </a:extLst>
              </a:tr>
              <a:tr h="322432">
                <a:tc>
                  <a:txBody>
                    <a:bodyPr/>
                    <a:lstStyle/>
                    <a:p>
                      <a:pPr marL="0" marR="0" algn="ctr">
                        <a:lnSpc>
                          <a:spcPct val="107000"/>
                        </a:lnSpc>
                        <a:spcAft>
                          <a:spcPts val="800"/>
                        </a:spcAft>
                      </a:pPr>
                      <a:r>
                        <a:rPr lang="en-US" sz="1100" kern="100">
                          <a:effectLst/>
                        </a:rPr>
                        <a:t>Rolls-Royce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~$16.67 billion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~50,000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5017180"/>
                  </a:ext>
                </a:extLst>
              </a:tr>
              <a:tr h="322432">
                <a:tc>
                  <a:txBody>
                    <a:bodyPr/>
                    <a:lstStyle/>
                    <a:p>
                      <a:pPr marL="0" marR="0" algn="ctr">
                        <a:lnSpc>
                          <a:spcPct val="107000"/>
                        </a:lnSpc>
                        <a:spcAft>
                          <a:spcPts val="800"/>
                        </a:spcAft>
                      </a:pPr>
                      <a:r>
                        <a:rPr lang="en-US" sz="1100" kern="100">
                          <a:effectLst/>
                        </a:rPr>
                        <a:t>GE Aerospace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~$26 billion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~52,000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37589589"/>
                  </a:ext>
                </a:extLst>
              </a:tr>
              <a:tr h="322432">
                <a:tc>
                  <a:txBody>
                    <a:bodyPr/>
                    <a:lstStyle/>
                    <a:p>
                      <a:pPr marL="0" marR="0" algn="ctr">
                        <a:lnSpc>
                          <a:spcPct val="107000"/>
                        </a:lnSpc>
                        <a:spcAft>
                          <a:spcPts val="800"/>
                        </a:spcAft>
                      </a:pPr>
                      <a:r>
                        <a:rPr lang="en-US" sz="1100" kern="100">
                          <a:effectLst/>
                        </a:rPr>
                        <a:t>Williams International</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a:effectLst/>
                        </a:rPr>
                        <a:t>Not publicly disclosed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lnSpc>
                          <a:spcPct val="107000"/>
                        </a:lnSpc>
                        <a:spcAft>
                          <a:spcPts val="800"/>
                        </a:spcAft>
                      </a:pPr>
                      <a:r>
                        <a:rPr lang="en-US" sz="1100" kern="100" dirty="0">
                          <a:effectLst/>
                        </a:rPr>
                        <a:t>~1,000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0950524"/>
                  </a:ext>
                </a:extLst>
              </a:tr>
            </a:tbl>
          </a:graphicData>
        </a:graphic>
      </p:graphicFrame>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Current State</a:t>
            </a:r>
          </a:p>
        </p:txBody>
      </p:sp>
      <p:sp>
        <p:nvSpPr>
          <p:cNvPr id="4" name="Content Placeholder 3">
            <a:extLst>
              <a:ext uri="{FF2B5EF4-FFF2-40B4-BE49-F238E27FC236}">
                <a16:creationId xmlns:a16="http://schemas.microsoft.com/office/drawing/2014/main" id="{CBC24FDB-2439-15D4-FB57-E35635972C81}"/>
              </a:ext>
            </a:extLst>
          </p:cNvPr>
          <p:cNvSpPr>
            <a:spLocks noGrp="1"/>
          </p:cNvSpPr>
          <p:nvPr>
            <p:ph sz="half" idx="1"/>
          </p:nvPr>
        </p:nvSpPr>
        <p:spPr/>
        <p:txBody>
          <a:bodyPr anchor="t"/>
          <a:lstStyle/>
          <a:p>
            <a:r>
              <a:rPr lang="en-US" dirty="0"/>
              <a:t>All reporting is done directly on production databases using Python, SQL, and VBA</a:t>
            </a:r>
          </a:p>
          <a:p>
            <a:r>
              <a:rPr lang="en-US" dirty="0"/>
              <a:t>Data is seldomly pulled into a data warehouse</a:t>
            </a:r>
          </a:p>
          <a:p>
            <a:r>
              <a:rPr lang="en-US" dirty="0"/>
              <a:t>Data warehouse is less than live being updated only once per day at most by IT</a:t>
            </a:r>
          </a:p>
        </p:txBody>
      </p:sp>
      <p:pic>
        <p:nvPicPr>
          <p:cNvPr id="7" name="Picture 6" descr="A screenshot of a computer screen&#10;&#10;Description automatically generated">
            <a:extLst>
              <a:ext uri="{FF2B5EF4-FFF2-40B4-BE49-F238E27FC236}">
                <a16:creationId xmlns:a16="http://schemas.microsoft.com/office/drawing/2014/main" id="{4A73CC4F-DC50-C490-54AD-2510AAC1FA4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6419" y="2309484"/>
            <a:ext cx="4508500" cy="3455343"/>
          </a:xfrm>
          <a:prstGeom prst="rect">
            <a:avLst/>
          </a:prstGeom>
          <a:noFill/>
          <a:ln>
            <a:noFill/>
          </a:ln>
        </p:spPr>
      </p:pic>
    </p:spTree>
    <p:extLst>
      <p:ext uri="{BB962C8B-B14F-4D97-AF65-F5344CB8AC3E}">
        <p14:creationId xmlns:p14="http://schemas.microsoft.com/office/powerpoint/2010/main" val="497607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8511E-A5F3-2348-7AED-57ECB7C5D238}"/>
              </a:ext>
            </a:extLst>
          </p:cNvPr>
          <p:cNvSpPr>
            <a:spLocks noGrp="1"/>
          </p:cNvSpPr>
          <p:nvPr>
            <p:ph type="title"/>
          </p:nvPr>
        </p:nvSpPr>
        <p:spPr/>
        <p:txBody>
          <a:bodyPr/>
          <a:lstStyle/>
          <a:p>
            <a:r>
              <a:rPr lang="en-US" dirty="0"/>
              <a:t>Problem Description/Research question</a:t>
            </a:r>
          </a:p>
        </p:txBody>
      </p:sp>
      <p:sp>
        <p:nvSpPr>
          <p:cNvPr id="3" name="Content Placeholder 2">
            <a:extLst>
              <a:ext uri="{FF2B5EF4-FFF2-40B4-BE49-F238E27FC236}">
                <a16:creationId xmlns:a16="http://schemas.microsoft.com/office/drawing/2014/main" id="{39185BB0-340D-6801-5BA1-D02F29585155}"/>
              </a:ext>
            </a:extLst>
          </p:cNvPr>
          <p:cNvSpPr>
            <a:spLocks noGrp="1"/>
          </p:cNvSpPr>
          <p:nvPr>
            <p:ph sz="half" idx="1"/>
          </p:nvPr>
        </p:nvSpPr>
        <p:spPr/>
        <p:txBody>
          <a:bodyPr/>
          <a:lstStyle/>
          <a:p>
            <a:pPr marL="0" indent="0">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How can Williams International design an integrated data platform that can handle unstructured, semi-structured, and structured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2EEA4338-1066-8D6D-7DDB-D07ABBE1DEEF}"/>
              </a:ext>
            </a:extLst>
          </p:cNvPr>
          <p:cNvSpPr>
            <a:spLocks noGrp="1"/>
          </p:cNvSpPr>
          <p:nvPr>
            <p:ph sz="half" idx="2"/>
          </p:nvPr>
        </p:nvSpPr>
        <p:spPr/>
        <p:txBody>
          <a:bodyPr anchor="ctr"/>
          <a:lstStyle/>
          <a:p>
            <a:r>
              <a:rPr lang="en-US" dirty="0"/>
              <a:t>Remove siloed data sources</a:t>
            </a:r>
          </a:p>
          <a:p>
            <a:r>
              <a:rPr lang="en-US" dirty="0"/>
              <a:t>Handle complex and modern data types</a:t>
            </a:r>
          </a:p>
          <a:p>
            <a:r>
              <a:rPr lang="en-US" dirty="0"/>
              <a:t>Migrate legacy data trapped in unstructured formats</a:t>
            </a:r>
          </a:p>
          <a:p>
            <a:r>
              <a:rPr lang="en-US" dirty="0"/>
              <a:t>Enforce data governance and quality</a:t>
            </a:r>
          </a:p>
          <a:p>
            <a:r>
              <a:rPr lang="en-US" dirty="0"/>
              <a:t>Make integration and interoperability a first-class feature</a:t>
            </a:r>
          </a:p>
        </p:txBody>
      </p:sp>
    </p:spTree>
    <p:extLst>
      <p:ext uri="{BB962C8B-B14F-4D97-AF65-F5344CB8AC3E}">
        <p14:creationId xmlns:p14="http://schemas.microsoft.com/office/powerpoint/2010/main" val="229344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A168F2-91BE-A0F1-2974-313667CD0B80}"/>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BCA0016-373B-8D03-0723-3427C618BF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1DB8426-292A-F1EA-AB58-340BDE9D1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3B3F592C-1545-6E51-A3E7-DE45F2FD6E07}"/>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Method: What is a Data Lake?</a:t>
            </a:r>
          </a:p>
        </p:txBody>
      </p:sp>
      <p:sp>
        <p:nvSpPr>
          <p:cNvPr id="5" name="Content Placeholder 4">
            <a:extLst>
              <a:ext uri="{FF2B5EF4-FFF2-40B4-BE49-F238E27FC236}">
                <a16:creationId xmlns:a16="http://schemas.microsoft.com/office/drawing/2014/main" id="{818CF974-BE0C-4F3B-5600-45E5CA7AA3A5}"/>
              </a:ext>
            </a:extLst>
          </p:cNvPr>
          <p:cNvSpPr>
            <a:spLocks noGrp="1"/>
          </p:cNvSpPr>
          <p:nvPr>
            <p:ph idx="1"/>
          </p:nvPr>
        </p:nvSpPr>
        <p:spPr>
          <a:xfrm>
            <a:off x="447817" y="874643"/>
            <a:ext cx="5648183" cy="4092212"/>
          </a:xfrm>
        </p:spPr>
        <p:txBody>
          <a:bodyPr anchor="t"/>
          <a:lstStyle/>
          <a:p>
            <a:pPr marL="0" indent="0">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 Data Lake is a centralized storage system that holds raw data from various sources in its native format; structured (RDBMS), semi-structured (JSON), and unstructured (images or videos).</a:t>
            </a:r>
          </a:p>
          <a:p>
            <a:pPr marL="0" indent="0">
              <a:buNone/>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As Williams International works towards implementing a Data Lake, it should integrate what already exists from the data warehouse. The main point of the Data Lake is the ability to ingest more data from more sources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buNone/>
            </a:pP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(Amazon Web Services, n.d.).</a:t>
            </a:r>
            <a:endParaRPr lang="en-US" dirty="0"/>
          </a:p>
        </p:txBody>
      </p:sp>
      <p:pic>
        <p:nvPicPr>
          <p:cNvPr id="3" name="Picture 2" descr="A screenshot of a computer&#10;&#10;Description automatically generated">
            <a:extLst>
              <a:ext uri="{FF2B5EF4-FFF2-40B4-BE49-F238E27FC236}">
                <a16:creationId xmlns:a16="http://schemas.microsoft.com/office/drawing/2014/main" id="{24488761-B3E8-5330-6571-7F7B43AB411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35298" y="874643"/>
            <a:ext cx="2849130" cy="4170275"/>
          </a:xfrm>
          <a:prstGeom prst="rect">
            <a:avLst/>
          </a:prstGeom>
          <a:noFill/>
        </p:spPr>
      </p:pic>
    </p:spTree>
    <p:extLst>
      <p:ext uri="{BB962C8B-B14F-4D97-AF65-F5344CB8AC3E}">
        <p14:creationId xmlns:p14="http://schemas.microsoft.com/office/powerpoint/2010/main" val="1061189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524E4F-F547-2A38-C107-C4362CA5051A}"/>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E98A54-1D4B-5D11-2719-B76653B6E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F1A4D550-956A-F103-5C76-46991FEBC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E21BE11-AEAC-E0CC-C18E-2BB40CFD8D48}"/>
              </a:ext>
            </a:extLst>
          </p:cNvPr>
          <p:cNvSpPr>
            <a:spLocks noGrp="1"/>
          </p:cNvSpPr>
          <p:nvPr>
            <p:ph type="title"/>
          </p:nvPr>
        </p:nvSpPr>
        <p:spPr>
          <a:xfrm>
            <a:off x="581192" y="5264487"/>
            <a:ext cx="11029616" cy="718870"/>
          </a:xfrm>
        </p:spPr>
        <p:txBody>
          <a:bodyPr>
            <a:normAutofit/>
          </a:bodyPr>
          <a:lstStyle/>
          <a:p>
            <a:r>
              <a:rPr lang="en-US" dirty="0">
                <a:solidFill>
                  <a:srgbClr val="FFFEFF"/>
                </a:solidFill>
              </a:rPr>
              <a:t>Method: Why Not Extend the current Implementation?</a:t>
            </a:r>
          </a:p>
        </p:txBody>
      </p:sp>
      <p:sp>
        <p:nvSpPr>
          <p:cNvPr id="5" name="Content Placeholder 4">
            <a:extLst>
              <a:ext uri="{FF2B5EF4-FFF2-40B4-BE49-F238E27FC236}">
                <a16:creationId xmlns:a16="http://schemas.microsoft.com/office/drawing/2014/main" id="{057B8086-6669-F1F9-2C2D-C1D7E19B3C69}"/>
              </a:ext>
            </a:extLst>
          </p:cNvPr>
          <p:cNvSpPr>
            <a:spLocks noGrp="1"/>
          </p:cNvSpPr>
          <p:nvPr>
            <p:ph idx="1"/>
          </p:nvPr>
        </p:nvSpPr>
        <p:spPr>
          <a:xfrm>
            <a:off x="447817" y="874643"/>
            <a:ext cx="5648183" cy="4092212"/>
          </a:xfrm>
        </p:spPr>
        <p:txBody>
          <a:bodyPr anchor="t">
            <a:normAutofit/>
          </a:bodyPr>
          <a:lstStyle/>
          <a:p>
            <a:pPr marL="0" indent="0">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Is the organization generating or receiving data beyond the structured formats typically stored in a data warehouse?</a:t>
            </a: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US" kern="100" dirty="0">
                <a:latin typeface="Aptos" panose="020B0004020202020204" pitchFamily="34" charset="0"/>
                <a:ea typeface="Aptos" panose="020B0004020202020204" pitchFamily="34" charset="0"/>
                <a:cs typeface="Times New Roman" panose="02020603050405020304" pitchFamily="18" charset="0"/>
              </a:rPr>
              <a:t>The current data warehousing scheme exclusively implements SQL Server. As a RDBMS, SQL Server is not fit to handle modern and complex data types (JSON, XML, binary files, </a:t>
            </a:r>
            <a:r>
              <a:rPr lang="en-US" kern="100" dirty="0" err="1">
                <a:latin typeface="Aptos" panose="020B0004020202020204" pitchFamily="34" charset="0"/>
                <a:ea typeface="Aptos" panose="020B0004020202020204" pitchFamily="34" charset="0"/>
                <a:cs typeface="Times New Roman" panose="02020603050405020304" pitchFamily="18" charset="0"/>
              </a:rPr>
              <a:t>etc</a:t>
            </a:r>
            <a:r>
              <a:rPr lang="en-US" kern="100" dirty="0">
                <a:latin typeface="Aptos" panose="020B0004020202020204" pitchFamily="34" charset="0"/>
                <a:ea typeface="Aptos" panose="020B0004020202020204" pitchFamily="34" charset="0"/>
                <a:cs typeface="Times New Roman" panose="02020603050405020304" pitchFamily="18" charset="0"/>
              </a:rPr>
              <a:t>).</a:t>
            </a:r>
          </a:p>
          <a:p>
            <a:pPr marL="0" indent="0">
              <a:buNone/>
            </a:pPr>
            <a:br>
              <a:rPr lang="en-US" kern="100" dirty="0">
                <a:latin typeface="Aptos" panose="020B0004020202020204" pitchFamily="34" charset="0"/>
                <a:cs typeface="Times New Roman" panose="02020603050405020304" pitchFamily="18" charset="0"/>
              </a:rPr>
            </a:br>
            <a:r>
              <a:rPr lang="en-US" kern="100" dirty="0">
                <a:latin typeface="Aptos" panose="020B0004020202020204" pitchFamily="34" charset="0"/>
                <a:cs typeface="Times New Roman" panose="02020603050405020304" pitchFamily="18" charset="0"/>
              </a:rPr>
              <a:t>As Williams International branches out into more web-based communication using protocols such as REST, they need to extend data storage capabilities to handle this.</a:t>
            </a:r>
            <a:endParaRPr lang="en-US" dirty="0"/>
          </a:p>
        </p:txBody>
      </p:sp>
      <p:sp>
        <p:nvSpPr>
          <p:cNvPr id="4" name="Content Placeholder 4">
            <a:extLst>
              <a:ext uri="{FF2B5EF4-FFF2-40B4-BE49-F238E27FC236}">
                <a16:creationId xmlns:a16="http://schemas.microsoft.com/office/drawing/2014/main" id="{1DA57964-9240-4BE8-EB26-DE7E91DB6D13}"/>
              </a:ext>
            </a:extLst>
          </p:cNvPr>
          <p:cNvSpPr txBox="1">
            <a:spLocks/>
          </p:cNvSpPr>
          <p:nvPr/>
        </p:nvSpPr>
        <p:spPr>
          <a:xfrm>
            <a:off x="6090494" y="874643"/>
            <a:ext cx="5648183" cy="4092212"/>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marR="0" indent="0">
              <a:lnSpc>
                <a:spcPct val="107000"/>
              </a:lnSpc>
              <a:spcAft>
                <a:spcPts val="800"/>
              </a:spcAft>
              <a:buNone/>
            </a:pPr>
            <a:r>
              <a:rPr lang="en-US" sz="1800" b="1" i="1" kern="100" dirty="0">
                <a:effectLst/>
                <a:latin typeface="Aptos" panose="020B0004020202020204" pitchFamily="34" charset="0"/>
                <a:ea typeface="Aptos" panose="020B0004020202020204" pitchFamily="34" charset="0"/>
                <a:cs typeface="Times New Roman" panose="02020603050405020304" pitchFamily="18" charset="0"/>
              </a:rPr>
              <a:t>Does the organization struggle with siloed data across systems?</a:t>
            </a:r>
            <a:endParaRPr lang="en-US" kern="100" dirty="0">
              <a:latin typeface="Aptos" panose="020B0004020202020204" pitchFamily="34" charset="0"/>
              <a:ea typeface="Aptos" panose="020B0004020202020204" pitchFamily="34" charset="0"/>
              <a:cs typeface="Times New Roman" panose="02020603050405020304" pitchFamily="18" charset="0"/>
            </a:endParaRPr>
          </a:p>
          <a:p>
            <a:pPr marL="0" indent="0">
              <a:buFont typeface="Wingdings 2" panose="05020102010507070707" pitchFamily="18" charset="2"/>
              <a:buNone/>
            </a:pPr>
            <a:r>
              <a:rPr lang="en-US" kern="100" dirty="0">
                <a:latin typeface="Aptos" panose="020B0004020202020204" pitchFamily="34" charset="0"/>
                <a:cs typeface="Times New Roman" panose="02020603050405020304" pitchFamily="18" charset="0"/>
              </a:rPr>
              <a:t>Williams International deeply struggles with mission critical reporting being siloed inside of an excel spreadsheet. Directors of business units are forced to wait more than 30 minutes for their reports to update.</a:t>
            </a:r>
          </a:p>
          <a:p>
            <a:pPr marL="0" indent="0">
              <a:buFont typeface="Wingdings 2" panose="05020102010507070707" pitchFamily="18" charset="2"/>
              <a:buNone/>
            </a:pPr>
            <a:endParaRPr lang="en-US" kern="100" dirty="0">
              <a:latin typeface="Aptos" panose="020B0004020202020204" pitchFamily="34" charset="0"/>
              <a:cs typeface="Times New Roman" panose="02020603050405020304" pitchFamily="18" charset="0"/>
            </a:endParaRPr>
          </a:p>
          <a:p>
            <a:pPr marL="0" indent="0">
              <a:buFont typeface="Wingdings 2" panose="05020102010507070707" pitchFamily="18" charset="2"/>
              <a:buNone/>
            </a:pPr>
            <a:r>
              <a:rPr lang="en-US" kern="100" dirty="0">
                <a:latin typeface="Aptos" panose="020B0004020202020204" pitchFamily="34" charset="0"/>
                <a:cs typeface="Times New Roman" panose="02020603050405020304" pitchFamily="18" charset="0"/>
              </a:rPr>
              <a:t>A Data Lake, implemented correctly, aims to address this issue by serving as the central repository for production data, eliminating redundancy and silos.</a:t>
            </a:r>
            <a:endParaRPr lang="en-US" dirty="0"/>
          </a:p>
        </p:txBody>
      </p:sp>
    </p:spTree>
    <p:extLst>
      <p:ext uri="{BB962C8B-B14F-4D97-AF65-F5344CB8AC3E}">
        <p14:creationId xmlns:p14="http://schemas.microsoft.com/office/powerpoint/2010/main" val="493696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643A7-4DFC-E3AB-DD46-1E7D58E12CA4}"/>
              </a:ext>
            </a:extLst>
          </p:cNvPr>
          <p:cNvSpPr>
            <a:spLocks noGrp="1"/>
          </p:cNvSpPr>
          <p:nvPr>
            <p:ph type="title"/>
          </p:nvPr>
        </p:nvSpPr>
        <p:spPr/>
        <p:txBody>
          <a:bodyPr/>
          <a:lstStyle/>
          <a:p>
            <a:r>
              <a:rPr lang="en-US" dirty="0"/>
              <a:t>Deliverables and Findings: Part 1 of 4</a:t>
            </a:r>
          </a:p>
        </p:txBody>
      </p:sp>
      <p:sp>
        <p:nvSpPr>
          <p:cNvPr id="3" name="Text Placeholder 2">
            <a:extLst>
              <a:ext uri="{FF2B5EF4-FFF2-40B4-BE49-F238E27FC236}">
                <a16:creationId xmlns:a16="http://schemas.microsoft.com/office/drawing/2014/main" id="{9D2969B1-A718-F4A3-5977-209C552BF42A}"/>
              </a:ext>
            </a:extLst>
          </p:cNvPr>
          <p:cNvSpPr>
            <a:spLocks noGrp="1"/>
          </p:cNvSpPr>
          <p:nvPr>
            <p:ph type="body" idx="1"/>
          </p:nvPr>
        </p:nvSpPr>
        <p:spPr/>
        <p:txBody>
          <a:bodyPr/>
          <a:lstStyle/>
          <a:p>
            <a:r>
              <a:rPr lang="en-US" dirty="0"/>
              <a:t>Business Requirements</a:t>
            </a:r>
          </a:p>
        </p:txBody>
      </p:sp>
      <p:sp>
        <p:nvSpPr>
          <p:cNvPr id="4" name="Content Placeholder 3">
            <a:extLst>
              <a:ext uri="{FF2B5EF4-FFF2-40B4-BE49-F238E27FC236}">
                <a16:creationId xmlns:a16="http://schemas.microsoft.com/office/drawing/2014/main" id="{D0D5635C-36FD-776A-89E2-D3676177D6CA}"/>
              </a:ext>
            </a:extLst>
          </p:cNvPr>
          <p:cNvSpPr>
            <a:spLocks noGrp="1"/>
          </p:cNvSpPr>
          <p:nvPr>
            <p:ph sz="half" idx="2"/>
          </p:nvPr>
        </p:nvSpPr>
        <p:spPr/>
        <p:txBody>
          <a:bodyPr/>
          <a:lstStyle/>
          <a:p>
            <a:r>
              <a:rPr lang="en-US" dirty="0"/>
              <a:t>Comply with ITAR regulations</a:t>
            </a:r>
          </a:p>
          <a:p>
            <a:r>
              <a:rPr lang="en-US" dirty="0"/>
              <a:t>Provide a cost-benefit justification aligned with business goals</a:t>
            </a:r>
          </a:p>
          <a:p>
            <a:r>
              <a:rPr lang="en-US" dirty="0"/>
              <a:t>Address current and future data demands effectively</a:t>
            </a:r>
          </a:p>
        </p:txBody>
      </p:sp>
      <p:sp>
        <p:nvSpPr>
          <p:cNvPr id="5" name="Text Placeholder 4">
            <a:extLst>
              <a:ext uri="{FF2B5EF4-FFF2-40B4-BE49-F238E27FC236}">
                <a16:creationId xmlns:a16="http://schemas.microsoft.com/office/drawing/2014/main" id="{6B186329-5C60-C0FD-35D2-E4418D664553}"/>
              </a:ext>
            </a:extLst>
          </p:cNvPr>
          <p:cNvSpPr>
            <a:spLocks noGrp="1"/>
          </p:cNvSpPr>
          <p:nvPr>
            <p:ph type="body" sz="quarter" idx="3"/>
          </p:nvPr>
        </p:nvSpPr>
        <p:spPr/>
        <p:txBody>
          <a:bodyPr/>
          <a:lstStyle/>
          <a:p>
            <a:r>
              <a:rPr lang="en-US" dirty="0"/>
              <a:t>Functional Requirements</a:t>
            </a:r>
          </a:p>
        </p:txBody>
      </p:sp>
      <p:sp>
        <p:nvSpPr>
          <p:cNvPr id="6" name="Content Placeholder 5">
            <a:extLst>
              <a:ext uri="{FF2B5EF4-FFF2-40B4-BE49-F238E27FC236}">
                <a16:creationId xmlns:a16="http://schemas.microsoft.com/office/drawing/2014/main" id="{59418782-B321-9A6D-7BB5-24559C8441ED}"/>
              </a:ext>
            </a:extLst>
          </p:cNvPr>
          <p:cNvSpPr>
            <a:spLocks noGrp="1"/>
          </p:cNvSpPr>
          <p:nvPr>
            <p:ph sz="quarter" idx="4"/>
          </p:nvPr>
        </p:nvSpPr>
        <p:spPr/>
        <p:txBody>
          <a:bodyPr/>
          <a:lstStyle/>
          <a:p>
            <a:r>
              <a:rPr lang="en-US" dirty="0"/>
              <a:t>Support unstructured, semi-structured, and structured sources</a:t>
            </a:r>
          </a:p>
          <a:p>
            <a:r>
              <a:rPr lang="en-US" dirty="0"/>
              <a:t>Enable data governance and quality assurance processes</a:t>
            </a:r>
          </a:p>
          <a:p>
            <a:r>
              <a:rPr lang="en-US" dirty="0"/>
              <a:t>Integrate mission-critical systems to eliminate data silos</a:t>
            </a:r>
          </a:p>
          <a:p>
            <a:r>
              <a:rPr lang="en-US" dirty="0"/>
              <a:t>Facilitate real-time and historical data processing for analytics</a:t>
            </a:r>
          </a:p>
        </p:txBody>
      </p:sp>
    </p:spTree>
    <p:extLst>
      <p:ext uri="{BB962C8B-B14F-4D97-AF65-F5344CB8AC3E}">
        <p14:creationId xmlns:p14="http://schemas.microsoft.com/office/powerpoint/2010/main" val="1541792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5A192-F0E8-AD2D-89F6-4DF49057B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C2CAA-81A5-B58F-BF26-10968F952768}"/>
              </a:ext>
            </a:extLst>
          </p:cNvPr>
          <p:cNvSpPr>
            <a:spLocks noGrp="1"/>
          </p:cNvSpPr>
          <p:nvPr>
            <p:ph type="title"/>
          </p:nvPr>
        </p:nvSpPr>
        <p:spPr/>
        <p:txBody>
          <a:bodyPr/>
          <a:lstStyle/>
          <a:p>
            <a:r>
              <a:rPr lang="en-US" dirty="0"/>
              <a:t>Deliverables and Findings: Part 2 of 4</a:t>
            </a:r>
          </a:p>
        </p:txBody>
      </p:sp>
      <p:sp>
        <p:nvSpPr>
          <p:cNvPr id="3" name="Text Placeholder 2">
            <a:extLst>
              <a:ext uri="{FF2B5EF4-FFF2-40B4-BE49-F238E27FC236}">
                <a16:creationId xmlns:a16="http://schemas.microsoft.com/office/drawing/2014/main" id="{2015DAD0-84B6-C0D4-DF71-2DB557C35E00}"/>
              </a:ext>
            </a:extLst>
          </p:cNvPr>
          <p:cNvSpPr>
            <a:spLocks noGrp="1"/>
          </p:cNvSpPr>
          <p:nvPr>
            <p:ph type="body" idx="1"/>
          </p:nvPr>
        </p:nvSpPr>
        <p:spPr>
          <a:xfrm>
            <a:off x="887219" y="2250892"/>
            <a:ext cx="5393100" cy="536005"/>
          </a:xfrm>
        </p:spPr>
        <p:txBody>
          <a:bodyPr/>
          <a:lstStyle/>
          <a:p>
            <a:r>
              <a:rPr lang="en-US" dirty="0"/>
              <a:t>Solution 1: Elastic On-Premises Data Platform</a:t>
            </a:r>
          </a:p>
        </p:txBody>
      </p:sp>
      <p:sp>
        <p:nvSpPr>
          <p:cNvPr id="4" name="Content Placeholder 3">
            <a:extLst>
              <a:ext uri="{FF2B5EF4-FFF2-40B4-BE49-F238E27FC236}">
                <a16:creationId xmlns:a16="http://schemas.microsoft.com/office/drawing/2014/main" id="{61DCBBE9-7FC8-5923-2864-C766F4AB4CAB}"/>
              </a:ext>
            </a:extLst>
          </p:cNvPr>
          <p:cNvSpPr>
            <a:spLocks noGrp="1"/>
          </p:cNvSpPr>
          <p:nvPr>
            <p:ph sz="half" idx="2"/>
          </p:nvPr>
        </p:nvSpPr>
        <p:spPr>
          <a:xfrm>
            <a:off x="581193" y="2926052"/>
            <a:ext cx="5699125" cy="2934999"/>
          </a:xfrm>
        </p:spPr>
        <p:txBody>
          <a:bodyPr/>
          <a:lstStyle/>
          <a:p>
            <a:endParaRPr lang="en-US" dirty="0"/>
          </a:p>
        </p:txBody>
      </p:sp>
      <p:pic>
        <p:nvPicPr>
          <p:cNvPr id="11" name="Picture 10" descr="A diagram of a server&#10;&#10;Description automatically generated">
            <a:extLst>
              <a:ext uri="{FF2B5EF4-FFF2-40B4-BE49-F238E27FC236}">
                <a16:creationId xmlns:a16="http://schemas.microsoft.com/office/drawing/2014/main" id="{11CF5211-87BA-9D66-A925-69E29267898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53200" y="3252944"/>
            <a:ext cx="5170077" cy="1808422"/>
          </a:xfrm>
          <a:prstGeom prst="rect">
            <a:avLst/>
          </a:prstGeom>
          <a:noFill/>
          <a:ln>
            <a:noFill/>
          </a:ln>
        </p:spPr>
      </p:pic>
    </p:spTree>
    <p:extLst>
      <p:ext uri="{BB962C8B-B14F-4D97-AF65-F5344CB8AC3E}">
        <p14:creationId xmlns:p14="http://schemas.microsoft.com/office/powerpoint/2010/main" val="1106978496"/>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42D3C2F-55A5-48C0-9D5A-95C7FF0389D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 design</Template>
  <TotalTime>64</TotalTime>
  <Words>772</Words>
  <Application>Microsoft Office PowerPoint</Application>
  <PresentationFormat>Widescreen</PresentationFormat>
  <Paragraphs>100</Paragraphs>
  <Slides>18</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Calibri</vt:lpstr>
      <vt:lpstr>Gill Sans MT</vt:lpstr>
      <vt:lpstr>Wingdings 2</vt:lpstr>
      <vt:lpstr>Custom</vt:lpstr>
      <vt:lpstr>Williams International Digital Transformation</vt:lpstr>
      <vt:lpstr>Agenda</vt:lpstr>
      <vt:lpstr>Organization/Industry Description</vt:lpstr>
      <vt:lpstr>Current State</vt:lpstr>
      <vt:lpstr>Problem Description/Research question</vt:lpstr>
      <vt:lpstr>Method: What is a Data Lake?</vt:lpstr>
      <vt:lpstr>Method: Why Not Extend the current Implementation?</vt:lpstr>
      <vt:lpstr>Deliverables and Findings: Part 1 of 4</vt:lpstr>
      <vt:lpstr>Deliverables and Findings: Part 2 of 4</vt:lpstr>
      <vt:lpstr>Deliverables and Findings: Part 3 of 4</vt:lpstr>
      <vt:lpstr>Deliverables and Findings: Part 4 of 4</vt:lpstr>
      <vt:lpstr>Research Evaluation: Part 1 of 6</vt:lpstr>
      <vt:lpstr>Research Evaluation: Part 2 of 6</vt:lpstr>
      <vt:lpstr>Research Evaluation: Part 3 of 6</vt:lpstr>
      <vt:lpstr>Research Evaluation: Part 4 of 6</vt:lpstr>
      <vt:lpstr>Research Evaluation: Part 5 of 6</vt:lpstr>
      <vt:lpstr>Research Evaluation: Part 6 of 6</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slidwell</dc:creator>
  <cp:lastModifiedBy>slidwell</cp:lastModifiedBy>
  <cp:revision>7</cp:revision>
  <dcterms:created xsi:type="dcterms:W3CDTF">2024-12-02T00:04:05Z</dcterms:created>
  <dcterms:modified xsi:type="dcterms:W3CDTF">2024-12-02T01:08:12Z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