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AF9DCAC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2" r:id="rId10"/>
    <p:sldId id="261" r:id="rId11"/>
    <p:sldId id="263" r:id="rId12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083070-5801-4EA2-3E7A-9389E0F2C4E3}" name="Lieske, Sydney" initials="LS" userId="S::slieske7743@floridapoly.edu::96117bc7-a41d-4081-8f75-0129871cf8a3" providerId="AD"/>
  <p188:author id="{5BEACD8F-D72B-2C0F-01C8-D73624FFE2B7}" name="Morales, Isabella" initials="MI" userId="S::imorales7776@floridapoly.edu::2758b9e1-4793-489d-8e87-87815bbb13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97EC1-0355-4835-A640-B0DB546752D0}" v="165" dt="2022-04-20T16:42:46.275"/>
    <p1510:client id="{0BAB71D1-5C6D-2376-6999-B9E54C05A5FC}" v="146" dt="2022-04-20T17:06:16.393"/>
    <p1510:client id="{187AE228-9B73-E77B-10A2-9585D473AA55}" v="81" dt="2022-04-21T15:49:36.317"/>
    <p1510:client id="{27A8CECA-7161-EC19-D9CD-366535A19929}" v="22" dt="2022-04-18T13:57:24.739"/>
    <p1510:client id="{2E3D6B87-4683-EB8B-540B-3BF4E2F90AC9}" v="6" dt="2022-04-26T01:25:25.539"/>
    <p1510:client id="{2FEAB6A6-E213-DDC4-75A6-231276809DDC}" v="20" dt="2022-04-21T01:58:17.230"/>
    <p1510:client id="{324C5245-8D9D-5345-1F5C-25F4D06E807F}" v="17" dt="2022-04-20T15:02:16.713"/>
    <p1510:client id="{32F2F13C-1E55-8BE8-A973-030091A3E06D}" v="2" dt="2023-02-21T03:53:52.624"/>
    <p1510:client id="{4DDF163F-82DC-049A-8205-8E4D349C78BF}" v="8" dt="2022-04-21T14:55:34.678"/>
    <p1510:client id="{8A10DEF1-ADF6-1B8A-96FB-6AC927A5938B}" v="7" dt="2022-04-20T12:47:49.829"/>
    <p1510:client id="{97E7686F-28A2-F50F-E21F-5DEC2E907AC2}" v="173" dt="2022-04-18T00:00:03.871"/>
    <p1510:client id="{A0748706-8C8D-4F43-59D8-7BF889AE0D24}" v="11" dt="2022-04-15T13:40:58.400"/>
    <p1510:client id="{B92EB685-F80C-89E6-29E6-FE18E2300F51}" v="10" dt="2022-04-20T22:37:53.179"/>
    <p1510:client id="{D461F561-4326-482A-8373-5E4C3EA68150}" v="238" dt="2022-04-20T13:44:49.175"/>
    <p1510:client id="{DAF13C8E-2515-DDA6-CE33-5C55F191C156}" v="170" dt="2022-04-22T19:47:55.338"/>
    <p1510:client id="{E38229EC-D837-B18B-56FD-F170D44B7837}" v="282" dt="2022-04-20T00:47:44.162"/>
    <p1510:client id="{EA8D7073-5B34-4458-9A8C-4CACA56E0BFD}" v="1" dt="2022-04-15T13:42:31.916"/>
    <p1510:client id="{EE17CBF4-1F3E-FF52-5613-FCA053E8B6FB}" v="251" dt="2022-04-21T15:11:39.402"/>
  </p1510:revLst>
</p1510:revInfo>
</file>

<file path=ppt/tableStyles.xml><?xml version="1.0" encoding="utf-8"?>
<a:tblStyleLst xmlns:a="http://schemas.openxmlformats.org/drawingml/2006/main" def="{17C91538-7301-43D3-B340-E1260F36BAAA}">
  <a:tblStyle styleId="{17C91538-7301-43D3-B340-E1260F36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508C2B-C23D-458E-98AA-DC4462E2330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E8E592-DC14-4CAA-8A6B-64392C6838F4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AE0689-2BE9-4260-BF56-3EDC603582C3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14F87D-66A2-43EE-8BE5-EE6DAFB196E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C815ED-69AE-47AF-A60C-9F121E7CD52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omments/modernComment_103_AF9DCA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EF8DCF-AB70-4601-B6EA-7893912F53B9}" authorId="{5BEACD8F-D72B-2C0F-01C8-D73624FFE2B7}" created="2022-04-21T15:41:08.978">
    <pc:sldMkLst xmlns:pc="http://schemas.microsoft.com/office/powerpoint/2013/main/command">
      <pc:docMk/>
      <pc:sldMk cId="2946353857" sldId="259"/>
    </pc:sldMkLst>
    <p188:txBody>
      <a:bodyPr/>
      <a:lstStyle/>
      <a:p>
        <a:r>
          <a:rPr lang="en-US"/>
          <a:t>9 entities, 40 attributes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7_1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AF9DCAC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title"/>
          </p:nvPr>
        </p:nvSpPr>
        <p:spPr>
          <a:xfrm>
            <a:off x="805778" y="1656120"/>
            <a:ext cx="7528530" cy="11481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/>
              <a:t>Library Management </a:t>
            </a:r>
            <a:br>
              <a:rPr lang="en-US" sz="4800" b="0"/>
            </a:br>
            <a:r>
              <a:rPr lang="en-US" sz="4800" b="0"/>
              <a:t>System</a:t>
            </a:r>
            <a:endParaRPr lang="en" sz="4800" b="0"/>
          </a:p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480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2640593" y="2805961"/>
            <a:ext cx="3858900" cy="912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Sydney Lieske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SzPts val="1100"/>
              <a:buFont typeface="Arial"/>
              <a:buNone/>
            </a:pPr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8E29-D30B-AA94-8AFE-869EE79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Queries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FD78-E642-2773-E5FD-197C7CCC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63" y="1422431"/>
            <a:ext cx="8192082" cy="447777"/>
          </a:xfrm>
        </p:spPr>
        <p:txBody>
          <a:bodyPr/>
          <a:lstStyle/>
          <a:p>
            <a:pPr algn="l"/>
            <a:r>
              <a:rPr lang="en-US" sz="1100" b="0"/>
              <a:t>Selects the name and phone number of each employee who has not returned a book along with how long ago the</a:t>
            </a:r>
            <a:endParaRPr lang="en-US" sz="1100"/>
          </a:p>
          <a:p>
            <a:pPr algn="l"/>
            <a:r>
              <a:rPr lang="en-US" sz="1100" b="0"/>
              <a:t>book was checked out</a:t>
            </a:r>
            <a:endParaRPr lang="en-US" sz="1100"/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2C872E-96D0-10F2-32C6-B54633E1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1" y="2988141"/>
            <a:ext cx="2743200" cy="564776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48CA9F4C-7A72-EB87-63C9-A78B7BB6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48" y="2034542"/>
            <a:ext cx="3600449" cy="7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A836CA-352B-7077-8C77-E454C523A05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019300" y="1964531"/>
            <a:ext cx="5105400" cy="1213800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5737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64B430-D7A1-AFF3-2118-8492C9666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The database is for a library's catalog of books, noting which ones are available and information about the book, such as: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Author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Publisher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Number of copies available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Title 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ISSN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Genre 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Section in the library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Borrowed date and return date</a:t>
            </a:r>
          </a:p>
          <a:p>
            <a:pPr marL="152400" indent="0">
              <a:buNone/>
            </a:pPr>
            <a:endParaRPr lang="en-US"/>
          </a:p>
          <a:p>
            <a:pPr marL="152400" indent="0">
              <a:buNone/>
            </a:pPr>
            <a:r>
              <a:rPr lang="en-US" dirty="0"/>
              <a:t>This database is available to the librarians, assistant librarians, and library members. 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Each has their own ID number (an EMPID and a </a:t>
            </a:r>
            <a:r>
              <a:rPr lang="en-US" dirty="0" err="1"/>
              <a:t>MemberID</a:t>
            </a:r>
            <a:r>
              <a:rPr lang="en-US" dirty="0"/>
              <a:t>, respectively).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Members have an account with their date of birth, username, and password.</a:t>
            </a:r>
          </a:p>
          <a:p>
            <a:pPr marL="323850" indent="-171450">
              <a:buFont typeface="Arial"/>
              <a:buChar char="•"/>
            </a:pPr>
            <a:r>
              <a:rPr lang="en-US" dirty="0"/>
              <a:t>Workers at the library have a </a:t>
            </a:r>
            <a:r>
              <a:rPr lang="en-US" dirty="0" err="1"/>
              <a:t>libraryID</a:t>
            </a:r>
            <a:r>
              <a:rPr lang="en-US" dirty="0"/>
              <a:t>, JobID, and </a:t>
            </a:r>
            <a:r>
              <a:rPr lang="en-US" dirty="0" err="1"/>
              <a:t>JobType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980730-0FD6-1718-A469-A8AB7918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Overview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965C8-29DB-9AC3-71D8-3B555073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 </a:t>
            </a:r>
            <a:br>
              <a:rPr lang="en-US" b="0" dirty="0"/>
            </a:br>
            <a:r>
              <a:rPr lang="en-US" b="0" dirty="0"/>
              <a:t>Business Rules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5DB26-0C8F-05C9-6406-099F01B1C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/>
              <a:t>1. Each author can write 1 or more books.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2. Each member can have many checkouts.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3. One librarian can work at 1 book register.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4. Each book can have many copies.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5. Each book can be published by 1 publisher.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6. Each section is located at a library.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7. Many employees can work at a library.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8. Each library can employ many employees.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9. Each employee has 1 job.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10. Each library uses member accounts. </a:t>
            </a:r>
          </a:p>
        </p:txBody>
      </p:sp>
    </p:spTree>
    <p:extLst>
      <p:ext uri="{BB962C8B-B14F-4D97-AF65-F5344CB8AC3E}">
        <p14:creationId xmlns:p14="http://schemas.microsoft.com/office/powerpoint/2010/main" val="8002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14A07-79A2-B416-5841-A211B8A4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ER Diagram &amp; Explanation</a:t>
            </a:r>
            <a:endParaRPr lang="en-US" dirty="0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8134975-790B-9D30-6BB5-6FEC7A69D0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7" t="22667" r="1374" b="2444"/>
          <a:stretch/>
        </p:blipFill>
        <p:spPr>
          <a:xfrm>
            <a:off x="1151627" y="1102386"/>
            <a:ext cx="6851723" cy="36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38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1EAB-ECC1-C70F-2AA8-995E5599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Data Dictionary</a:t>
            </a:r>
            <a:endParaRPr lang="en-US" dirty="0"/>
          </a:p>
        </p:txBody>
      </p:sp>
      <p:pic>
        <p:nvPicPr>
          <p:cNvPr id="2" name="Picture 3" descr="Table&#10;&#10;Description automatically generated">
            <a:extLst>
              <a:ext uri="{FF2B5EF4-FFF2-40B4-BE49-F238E27FC236}">
                <a16:creationId xmlns:a16="http://schemas.microsoft.com/office/drawing/2014/main" id="{33280238-BF4A-8AEC-250D-D4726B3E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7" y="1427155"/>
            <a:ext cx="3533997" cy="1232579"/>
          </a:xfrm>
          <a:prstGeom prst="rect">
            <a:avLst/>
          </a:prstGeom>
        </p:spPr>
      </p:pic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FB42878-5187-5B26-6132-A34E8712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87" y="1427890"/>
            <a:ext cx="4012461" cy="18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33A36-811C-D664-3358-DD278E19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Creating Tables</a:t>
            </a:r>
            <a:endParaRPr lang="en-US" dirty="0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9B16A12E-6B0C-E1F7-ACE7-AE22E3D2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8" y="1895586"/>
            <a:ext cx="3192236" cy="1352326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8F0615-6163-650A-BE44-07B35248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472" y="1846186"/>
            <a:ext cx="4362450" cy="14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9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4DC0-0E3B-9A36-FD47-C11C846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/>
              <a:t>Insert &amp; Update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42575B1-A769-20BD-AD02-878AECAA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12539"/>
            <a:ext cx="3850642" cy="692748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B8699F2B-1E7E-DABE-B727-98361EC0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60" y="2777218"/>
            <a:ext cx="2141765" cy="956583"/>
          </a:xfrm>
          <a:prstGeom prst="rect">
            <a:avLst/>
          </a:prstGeom>
        </p:spPr>
      </p:pic>
      <p:pic>
        <p:nvPicPr>
          <p:cNvPr id="11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2C13EE-A124-5890-81C6-66BC960ED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89" y="2920416"/>
            <a:ext cx="2743200" cy="813062"/>
          </a:xfrm>
          <a:prstGeom prst="rect">
            <a:avLst/>
          </a:prstGeom>
        </p:spPr>
      </p:pic>
      <p:pic>
        <p:nvPicPr>
          <p:cNvPr id="12" name="Picture 1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607A1E3-1F3D-9E5C-B826-4F01567C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489" y="1712382"/>
            <a:ext cx="2743200" cy="8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923C5-87CF-D5D0-FDA5-F6B2A4AD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Queries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72CBAF-8D52-379D-F96E-271F3BA1DAE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08301" y="1527652"/>
            <a:ext cx="7316318" cy="467400"/>
          </a:xfrm>
        </p:spPr>
        <p:txBody>
          <a:bodyPr/>
          <a:lstStyle/>
          <a:p>
            <a:pPr algn="l"/>
            <a:r>
              <a:rPr lang="en-US" sz="1100" b="0" dirty="0">
                <a:solidFill>
                  <a:schemeClr val="accent2"/>
                </a:solidFill>
              </a:rPr>
              <a:t>Selects the name of a book along with the name of the author who wrote it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55C5FA85-E788-C92D-2C05-7BAA6C37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3" y="1992241"/>
            <a:ext cx="5110842" cy="465051"/>
          </a:xfrm>
          <a:prstGeom prst="rect">
            <a:avLst/>
          </a:prstGeom>
        </p:spPr>
      </p:pic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D77E4EAD-5282-DEB2-E729-96F57420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92" y="2572211"/>
            <a:ext cx="2192111" cy="14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11827-80C6-D94A-CDF7-CE75346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Queries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EB1308-26A0-DBB1-B382-C6B4B827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73" y="1185549"/>
            <a:ext cx="7743246" cy="454500"/>
          </a:xfrm>
        </p:spPr>
        <p:txBody>
          <a:bodyPr/>
          <a:lstStyle/>
          <a:p>
            <a:pPr algn="l"/>
            <a:r>
              <a:rPr lang="en-US" sz="1100" b="0"/>
              <a:t>Selects the Author name, book name, member name, and the date of all books that have been checked out</a:t>
            </a:r>
            <a:endParaRPr lang="en-US" sz="1100"/>
          </a:p>
        </p:txBody>
      </p:sp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954E6EC-4530-0B79-627C-3DADF53B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06" y="2573911"/>
            <a:ext cx="3387799" cy="1470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56D8A0-F2F8-3649-08B5-6E795533DA8C}"/>
              </a:ext>
            </a:extLst>
          </p:cNvPr>
          <p:cNvSpPr txBox="1"/>
          <p:nvPr/>
        </p:nvSpPr>
        <p:spPr>
          <a:xfrm>
            <a:off x="5566144" y="1784941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latin typeface="Majari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30C130B-FBDD-96C6-D025-56FC01BE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0" y="1700972"/>
            <a:ext cx="4364665" cy="8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0278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40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Elegant Education Pack for Students by Slidesgo</vt:lpstr>
      <vt:lpstr>Library Management  System </vt:lpstr>
      <vt:lpstr>Overview </vt:lpstr>
      <vt:lpstr>  Business Rules</vt:lpstr>
      <vt:lpstr>ER Diagram &amp; Explanation</vt:lpstr>
      <vt:lpstr>Data Dictionary</vt:lpstr>
      <vt:lpstr>Creating Tables</vt:lpstr>
      <vt:lpstr>Insert &amp; Update</vt:lpstr>
      <vt:lpstr>Queries</vt:lpstr>
      <vt:lpstr>Queries</vt:lpstr>
      <vt:lpstr>Queries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 Management System </dc:title>
  <cp:lastModifiedBy>Lieske, Sydney</cp:lastModifiedBy>
  <cp:revision>75</cp:revision>
  <dcterms:modified xsi:type="dcterms:W3CDTF">2023-02-21T04:00:54Z</dcterms:modified>
</cp:coreProperties>
</file>