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1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4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C290-071B-40E6-9DC8-536326040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693E-0DD8-44BF-B91E-458639A91A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6.xml"/><Relationship Id="rId2" Type="http://schemas.openxmlformats.org/officeDocument/2006/relationships/image" Target="../media/image14.emf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tags" Target="../tags/tag18.xml"/><Relationship Id="rId3" Type="http://schemas.openxmlformats.org/officeDocument/2006/relationships/image" Target="../media/image17.png"/><Relationship Id="rId2" Type="http://schemas.openxmlformats.org/officeDocument/2006/relationships/tags" Target="../tags/tag17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8" Type="http://schemas.openxmlformats.org/officeDocument/2006/relationships/tags" Target="../tags/tag23.xml"/><Relationship Id="rId7" Type="http://schemas.openxmlformats.org/officeDocument/2006/relationships/image" Target="../media/image21.png"/><Relationship Id="rId6" Type="http://schemas.openxmlformats.org/officeDocument/2006/relationships/tags" Target="../tags/tag22.xml"/><Relationship Id="rId5" Type="http://schemas.openxmlformats.org/officeDocument/2006/relationships/image" Target="../media/image20.jpe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19.jpe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tags" Target="../tags/tag25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emf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image" Target="../media/image29.png"/><Relationship Id="rId7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tags" Target="../tags/tag28.xml"/><Relationship Id="rId4" Type="http://schemas.openxmlformats.org/officeDocument/2006/relationships/image" Target="../media/image27.png"/><Relationship Id="rId3" Type="http://schemas.openxmlformats.org/officeDocument/2006/relationships/tags" Target="../tags/tag27.xml"/><Relationship Id="rId2" Type="http://schemas.openxmlformats.org/officeDocument/2006/relationships/image" Target="../media/image2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0.png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png"/><Relationship Id="rId3" Type="http://schemas.openxmlformats.org/officeDocument/2006/relationships/tags" Target="../tags/tag32.xml"/><Relationship Id="rId2" Type="http://schemas.openxmlformats.org/officeDocument/2006/relationships/image" Target="../media/image31.png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emf"/><Relationship Id="rId7" Type="http://schemas.openxmlformats.org/officeDocument/2006/relationships/tags" Target="../tags/tag36.xml"/><Relationship Id="rId6" Type="http://schemas.openxmlformats.org/officeDocument/2006/relationships/image" Target="../media/image37.emf"/><Relationship Id="rId5" Type="http://schemas.openxmlformats.org/officeDocument/2006/relationships/tags" Target="../tags/tag35.xml"/><Relationship Id="rId4" Type="http://schemas.openxmlformats.org/officeDocument/2006/relationships/image" Target="../media/image36.png"/><Relationship Id="rId3" Type="http://schemas.openxmlformats.org/officeDocument/2006/relationships/tags" Target="../tags/tag34.xml"/><Relationship Id="rId2" Type="http://schemas.openxmlformats.org/officeDocument/2006/relationships/image" Target="../media/image35.png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42.png"/><Relationship Id="rId7" Type="http://schemas.openxmlformats.org/officeDocument/2006/relationships/tags" Target="../tags/tag40.xml"/><Relationship Id="rId6" Type="http://schemas.openxmlformats.org/officeDocument/2006/relationships/image" Target="../media/image41.png"/><Relationship Id="rId5" Type="http://schemas.openxmlformats.org/officeDocument/2006/relationships/tags" Target="../tags/tag39.xml"/><Relationship Id="rId4" Type="http://schemas.openxmlformats.org/officeDocument/2006/relationships/image" Target="../media/image40.emf"/><Relationship Id="rId3" Type="http://schemas.openxmlformats.org/officeDocument/2006/relationships/tags" Target="../tags/tag38.xml"/><Relationship Id="rId2" Type="http://schemas.openxmlformats.org/officeDocument/2006/relationships/image" Target="../media/image39.emf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jpeg"/><Relationship Id="rId8" Type="http://schemas.openxmlformats.org/officeDocument/2006/relationships/tags" Target="../tags/tag46.xml"/><Relationship Id="rId7" Type="http://schemas.openxmlformats.org/officeDocument/2006/relationships/image" Target="../media/image14.emf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42.png"/><Relationship Id="rId3" Type="http://schemas.openxmlformats.org/officeDocument/2006/relationships/tags" Target="../tags/tag43.xml"/><Relationship Id="rId2" Type="http://schemas.openxmlformats.org/officeDocument/2006/relationships/image" Target="../media/image4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tags" Target="../tags/tag8.xml"/><Relationship Id="rId4" Type="http://schemas.openxmlformats.org/officeDocument/2006/relationships/image" Target="../media/image7.png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13.xml"/><Relationship Id="rId4" Type="http://schemas.openxmlformats.org/officeDocument/2006/relationships/image" Target="../media/image11.png"/><Relationship Id="rId3" Type="http://schemas.openxmlformats.org/officeDocument/2006/relationships/tags" Target="../tags/tag12.xml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Acea</a:t>
            </a:r>
            <a:r>
              <a:rPr lang="zh-CN" altLang="en-US" dirty="0" smtClean="0"/>
              <a:t>智能水分析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组号</a:t>
            </a:r>
            <a:endParaRPr lang="en-US" altLang="zh-CN" dirty="0" smtClean="0"/>
          </a:p>
          <a:p>
            <a:r>
              <a:rPr lang="zh-CN" altLang="en-US" dirty="0" smtClean="0"/>
              <a:t>学号</a:t>
            </a:r>
            <a:r>
              <a:rPr lang="en-US" altLang="zh-CN" dirty="0" smtClean="0"/>
              <a:t>1</a:t>
            </a:r>
            <a:r>
              <a:rPr lang="zh-CN" altLang="en-US" dirty="0" smtClean="0"/>
              <a:t> 姓名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r>
              <a:rPr lang="zh-CN" altLang="en-US" dirty="0"/>
              <a:t>学</a:t>
            </a:r>
            <a:r>
              <a:rPr lang="zh-CN" altLang="en-US" dirty="0" smtClean="0"/>
              <a:t>号</a:t>
            </a:r>
            <a:r>
              <a:rPr lang="en-US" altLang="zh-CN" dirty="0" smtClean="0"/>
              <a:t>2 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365125"/>
            <a:ext cx="10515600" cy="1325563"/>
          </a:xfrm>
        </p:spPr>
        <p:txBody>
          <a:bodyPr/>
          <a:p>
            <a:pPr algn="ctr"/>
            <a:r>
              <a:rPr lang="zh-CN" altLang="en-US"/>
              <a:t>模型</a:t>
            </a:r>
            <a:r>
              <a:rPr lang="zh-CN" altLang="en-US"/>
              <a:t>调参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0660" y="1551305"/>
            <a:ext cx="3755390" cy="484505"/>
          </a:xfrm>
        </p:spPr>
        <p:txBody>
          <a:bodyPr/>
          <a:p>
            <a:pPr marL="0" indent="0" algn="ctr">
              <a:buNone/>
            </a:pPr>
            <a:r>
              <a:rPr lang="en-US" altLang="zh-CN" sz="2400"/>
              <a:t>ARIMAX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4472940" y="2035810"/>
            <a:ext cx="28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预测结果及</a:t>
            </a:r>
            <a:r>
              <a:rPr lang="zh-CN" altLang="en-US"/>
              <a:t>性能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0745" y="2404110"/>
            <a:ext cx="5494020" cy="4123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71640" y="4060825"/>
            <a:ext cx="5120005" cy="1157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365125"/>
            <a:ext cx="10515600" cy="1325563"/>
          </a:xfrm>
        </p:spPr>
        <p:txBody>
          <a:bodyPr/>
          <a:p>
            <a:pPr algn="ctr"/>
            <a:r>
              <a:rPr lang="zh-CN" altLang="en-US"/>
              <a:t>模型</a:t>
            </a:r>
            <a:r>
              <a:rPr lang="zh-CN" altLang="en-US"/>
              <a:t>调参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0660" y="1551305"/>
            <a:ext cx="3755390" cy="484505"/>
          </a:xfrm>
        </p:spPr>
        <p:txBody>
          <a:bodyPr/>
          <a:p>
            <a:pPr marL="0" indent="0" algn="ctr">
              <a:buNone/>
            </a:pPr>
            <a:r>
              <a:rPr lang="en-US" altLang="zh-CN" sz="2400"/>
              <a:t>PRO</a:t>
            </a:r>
            <a:r>
              <a:rPr lang="en-US" altLang="zh-CN" sz="2400"/>
              <a:t>PHET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4472940" y="3034030"/>
            <a:ext cx="28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预测结果及性能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35250" y="2035810"/>
            <a:ext cx="672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调整下采样精度，离群值，季节性参数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61390" y="3600450"/>
            <a:ext cx="6804660" cy="309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8123555" y="5652770"/>
            <a:ext cx="3615690" cy="9626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266700"/>
            <a:r>
              <a:rPr lang="en-US" b="0">
                <a:latin typeface="Times New Roman" panose="02020603050405020304" charset="0"/>
              </a:rPr>
              <a:t>RMSE: 0.3304302532366023</a:t>
            </a:r>
            <a:endParaRPr lang="en-US" b="0">
              <a:latin typeface="Times New Roman" panose="02020603050405020304" charset="0"/>
            </a:endParaRPr>
          </a:p>
          <a:p>
            <a:pPr indent="266700"/>
            <a:r>
              <a:rPr lang="en-US" b="0">
                <a:latin typeface="Times New Roman" panose="02020603050405020304" charset="0"/>
              </a:rPr>
              <a:t>MAE: 0.2361649113286547</a:t>
            </a:r>
            <a:endParaRPr lang="en-US" b="0">
              <a:latin typeface="Times New Roman" panose="02020603050405020304" charset="0"/>
            </a:endParaRPr>
          </a:p>
          <a:p>
            <a:pPr indent="266700"/>
            <a:r>
              <a:rPr lang="en-US" b="0">
                <a:latin typeface="Times New Roman" panose="02020603050405020304" charset="0"/>
              </a:rPr>
              <a:t>MSE: 0.10918415225400514</a:t>
            </a:r>
            <a:endParaRPr lang="en-US" altLang="en-US" b="0">
              <a:latin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71920" y="2527300"/>
            <a:ext cx="5267325" cy="504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2135" y="1924050"/>
            <a:ext cx="323850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0"/>
            <a:ext cx="10515600" cy="1325563"/>
          </a:xfrm>
        </p:spPr>
        <p:txBody>
          <a:bodyPr/>
          <a:p>
            <a:pPr algn="ctr"/>
            <a:r>
              <a:rPr lang="zh-CN" altLang="en-US"/>
              <a:t>模型</a:t>
            </a:r>
            <a:r>
              <a:rPr lang="zh-CN" altLang="en-US"/>
              <a:t>调参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270" y="679450"/>
            <a:ext cx="3755390" cy="484505"/>
          </a:xfrm>
        </p:spPr>
        <p:txBody>
          <a:bodyPr/>
          <a:p>
            <a:pPr marL="0" indent="0" algn="ctr">
              <a:buNone/>
            </a:pPr>
            <a:r>
              <a:rPr lang="en-US" altLang="zh-CN" sz="2400"/>
              <a:t>PRO</a:t>
            </a:r>
            <a:r>
              <a:rPr lang="en-US" altLang="zh-CN" sz="2400"/>
              <a:t>PHET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176145" y="701675"/>
            <a:ext cx="28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预测结果及性能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255270" y="604139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>
                <a:latin typeface="Times New Roman" panose="02020603050405020304" charset="0"/>
                <a:sym typeface="+mn-ea"/>
              </a:rPr>
              <a:t>RMSE: 0.29321502165166785MAE: 0.20832198810681804MSE: 0.08597504892218805</a:t>
            </a:r>
            <a:endParaRPr lang="en-US" altLang="en-US" sz="1600" b="0">
              <a:latin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70345" y="604139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RMSE: 0.29290631158025676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MAE: 0.20719138697781628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MSE: 0.08579410736355045</a:t>
            </a:r>
            <a:endParaRPr lang="zh-CN" altLang="en-US" sz="1600"/>
          </a:p>
        </p:txBody>
      </p:sp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275" y="1073785"/>
            <a:ext cx="5498465" cy="2110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>
            <p:custDataLst>
              <p:tags r:id="rId3"/>
            </p:custDataLst>
          </p:nvPr>
        </p:nvSpPr>
        <p:spPr>
          <a:xfrm>
            <a:off x="360680" y="3098165"/>
            <a:ext cx="4490085" cy="6616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sz="1600" b="0">
                <a:latin typeface="Times New Roman" panose="02020603050405020304" charset="0"/>
              </a:rPr>
              <a:t>RMSE: 0.3128555736035019MAE: 0.22320849162489706MSE: 0.09787860993477622</a:t>
            </a:r>
            <a:endParaRPr lang="en-US" altLang="en-US" sz="1600" b="0">
              <a:latin typeface="Times New Roman" panose="02020603050405020304" charset="0"/>
            </a:endParaRPr>
          </a:p>
        </p:txBody>
      </p:sp>
      <p:pic>
        <p:nvPicPr>
          <p:cNvPr id="10" name="图片 9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70345" y="1163955"/>
            <a:ext cx="5080635" cy="1933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6570345" y="302577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en-US" sz="1600">
                <a:latin typeface="Times New Roman" panose="02020603050405020304" charset="0"/>
                <a:sym typeface="+mn-ea"/>
              </a:rPr>
              <a:t>RMSE: 0.31268309216147233MAE: 0.23671296891529967MSE: 0.09777071612365978</a:t>
            </a:r>
            <a:endParaRPr lang="en-US" altLang="en-US" sz="1600">
              <a:latin typeface="Times New Roman" panose="02020603050405020304" charset="0"/>
              <a:sym typeface="+mn-ea"/>
            </a:endParaRPr>
          </a:p>
        </p:txBody>
      </p:sp>
      <p:pic>
        <p:nvPicPr>
          <p:cNvPr id="14" name="图片 -214748258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0680" y="3909060"/>
            <a:ext cx="5305425" cy="21221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70345" y="3855720"/>
            <a:ext cx="5080635" cy="2034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0"/>
            <a:ext cx="10515600" cy="1325563"/>
          </a:xfrm>
        </p:spPr>
        <p:txBody>
          <a:bodyPr/>
          <a:p>
            <a:pPr algn="ctr"/>
            <a:r>
              <a:rPr lang="zh-CN" altLang="en-US"/>
              <a:t>模型</a:t>
            </a:r>
            <a:r>
              <a:rPr lang="zh-CN" altLang="en-US"/>
              <a:t>调参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270" y="679450"/>
            <a:ext cx="3755390" cy="484505"/>
          </a:xfrm>
        </p:spPr>
        <p:txBody>
          <a:bodyPr/>
          <a:p>
            <a:pPr marL="0" indent="0" algn="ctr">
              <a:buNone/>
            </a:pPr>
            <a:r>
              <a:rPr lang="en-US" altLang="zh-CN" sz="2400"/>
              <a:t>PRO</a:t>
            </a:r>
            <a:r>
              <a:rPr lang="en-US" altLang="zh-CN" sz="2400"/>
              <a:t>PHET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176145" y="701675"/>
            <a:ext cx="28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预测结果及性能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715" y="1163955"/>
            <a:ext cx="5400040" cy="19265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5270" y="3090545"/>
            <a:ext cx="6037580" cy="903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/>
              <a:t>RMSE: 0.29290631158025676</a:t>
            </a:r>
            <a:endParaRPr lang="zh-CN" altLang="en-US" sz="1600"/>
          </a:p>
          <a:p>
            <a:r>
              <a:rPr lang="zh-CN" altLang="en-US" sz="1600"/>
              <a:t>MAE: 0.20719138697781628</a:t>
            </a:r>
            <a:endParaRPr lang="zh-CN" altLang="en-US" sz="1600"/>
          </a:p>
          <a:p>
            <a:r>
              <a:rPr lang="zh-CN" altLang="en-US" sz="1600"/>
              <a:t>MSE: 0.08579410736355045</a:t>
            </a:r>
            <a:endParaRPr lang="zh-CN" altLang="en-US" sz="1600"/>
          </a:p>
        </p:txBody>
      </p:sp>
      <p:pic>
        <p:nvPicPr>
          <p:cNvPr id="103" name="图片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6471920" y="1069975"/>
            <a:ext cx="52768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6570345" y="318452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latin typeface="Times New Roman" panose="02020603050405020304" charset="0"/>
              </a:rPr>
              <a:t>RMSE: 0.29324277399941007MAE: 0.20829952999029444MSE: 0.08599132450286907</a:t>
            </a:r>
            <a:endParaRPr lang="en-US" altLang="en-US" sz="1600" b="0">
              <a:latin typeface="Times New Roman" panose="0202060305040502030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255270" y="3916680"/>
            <a:ext cx="52768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文本框 104"/>
          <p:cNvSpPr txBox="1"/>
          <p:nvPr/>
        </p:nvSpPr>
        <p:spPr>
          <a:xfrm>
            <a:off x="255270" y="604139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600" b="0">
                <a:latin typeface="Times New Roman" panose="02020603050405020304" charset="0"/>
              </a:rPr>
              <a:t>RMSE: 0.29185872213776914MAE: 0.20795556300705528MSE: 0.08518151368789154</a:t>
            </a:r>
            <a:endParaRPr lang="en-US" altLang="en-US" sz="1600" b="0">
              <a:latin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70345" y="3957955"/>
            <a:ext cx="5178425" cy="20732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70345" y="604139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RMSE: 0.2933684377781337</a:t>
            </a:r>
            <a:endParaRPr lang="zh-CN" altLang="en-US" sz="1600"/>
          </a:p>
          <a:p>
            <a:r>
              <a:rPr lang="zh-CN" altLang="en-US" sz="1600"/>
              <a:t>MAE: 0.20833173864316004</a:t>
            </a:r>
            <a:endParaRPr lang="zh-CN" altLang="en-US" sz="1600"/>
          </a:p>
          <a:p>
            <a:r>
              <a:rPr lang="zh-CN" altLang="en-US" sz="1600"/>
              <a:t>MSE: 0.08606504028438271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365125"/>
            <a:ext cx="10515600" cy="1325563"/>
          </a:xfrm>
        </p:spPr>
        <p:txBody>
          <a:bodyPr/>
          <a:p>
            <a:pPr algn="ctr"/>
            <a:r>
              <a:rPr lang="zh-CN" altLang="en-US"/>
              <a:t>模型</a:t>
            </a:r>
            <a:r>
              <a:rPr lang="zh-CN" altLang="en-US"/>
              <a:t>调参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0660" y="1551305"/>
            <a:ext cx="3755390" cy="484505"/>
          </a:xfrm>
        </p:spPr>
        <p:txBody>
          <a:bodyPr/>
          <a:p>
            <a:pPr marL="0" indent="0" algn="ctr">
              <a:buNone/>
            </a:pPr>
            <a:r>
              <a:rPr lang="zh-CN" altLang="en-US" sz="2400"/>
              <a:t>多变量</a:t>
            </a:r>
            <a:r>
              <a:rPr lang="en-US" altLang="zh-CN" sz="2400"/>
              <a:t>LSTM</a:t>
            </a:r>
            <a:r>
              <a:rPr lang="zh-CN" altLang="en-US" sz="2400"/>
              <a:t>模型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540885" y="3773805"/>
            <a:ext cx="28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预测结果及性能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00115" y="2122805"/>
            <a:ext cx="3663315" cy="940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>
                <a:sym typeface="+mn-ea"/>
              </a:rPr>
              <a:t>调整下采样精度，离群值，</a:t>
            </a:r>
            <a:r>
              <a:rPr lang="en-US" altLang="zh-CN">
                <a:sym typeface="+mn-ea"/>
              </a:rPr>
              <a:t>LSTM</a:t>
            </a:r>
            <a:r>
              <a:rPr lang="zh-CN" altLang="en-US">
                <a:sym typeface="+mn-ea"/>
              </a:rPr>
              <a:t>层的通道数，每一次训练的数据大小</a:t>
            </a: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9985" y="2160270"/>
            <a:ext cx="2952750" cy="1504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2735" y="2807970"/>
            <a:ext cx="7572375" cy="504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02735" y="3312795"/>
            <a:ext cx="7458075" cy="352425"/>
          </a:xfrm>
          <a:prstGeom prst="rect">
            <a:avLst/>
          </a:prstGeom>
        </p:spPr>
      </p:pic>
      <p:pic>
        <p:nvPicPr>
          <p:cNvPr id="-2147482583" name="图片 -214748258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0015" y="4250690"/>
            <a:ext cx="5916295" cy="2366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文本框 104"/>
          <p:cNvSpPr txBox="1"/>
          <p:nvPr/>
        </p:nvSpPr>
        <p:spPr>
          <a:xfrm>
            <a:off x="9177655" y="5064760"/>
            <a:ext cx="2851150" cy="7385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266700"/>
            <a:r>
              <a:rPr lang="en-US" sz="1400" b="0">
                <a:latin typeface="Times New Roman" panose="02020603050405020304" charset="0"/>
              </a:rPr>
              <a:t>MSE: 0.11173601268227916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MAE: 0.24977063673597033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RMSE: 0.3342693714390823</a:t>
            </a:r>
            <a:endParaRPr lang="en-US" altLang="en-US" sz="1400" b="0">
              <a:latin typeface="Times New Roman" panose="02020603050405020304" charset="0"/>
            </a:endParaRPr>
          </a:p>
        </p:txBody>
      </p:sp>
      <p:pic>
        <p:nvPicPr>
          <p:cNvPr id="-2147482582" name="图片 -214748258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00115" y="4250690"/>
            <a:ext cx="3305810" cy="247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365125"/>
            <a:ext cx="10515600" cy="1325563"/>
          </a:xfrm>
        </p:spPr>
        <p:txBody>
          <a:bodyPr/>
          <a:p>
            <a:pPr algn="ctr"/>
            <a:r>
              <a:rPr lang="zh-CN" altLang="en-US"/>
              <a:t>模型</a:t>
            </a:r>
            <a:r>
              <a:rPr lang="zh-CN" altLang="en-US"/>
              <a:t>调参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4805" y="1066800"/>
            <a:ext cx="3755390" cy="484505"/>
          </a:xfrm>
        </p:spPr>
        <p:txBody>
          <a:bodyPr/>
          <a:p>
            <a:pPr marL="0" indent="0" algn="ctr">
              <a:buNone/>
            </a:pPr>
            <a:r>
              <a:rPr lang="zh-CN" altLang="en-US" sz="2400"/>
              <a:t>多变量</a:t>
            </a:r>
            <a:r>
              <a:rPr lang="en-US" altLang="zh-CN" sz="2400"/>
              <a:t>LSTM</a:t>
            </a:r>
            <a:r>
              <a:rPr lang="zh-CN" altLang="en-US" sz="2400"/>
              <a:t>模型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540885" y="1630680"/>
            <a:ext cx="28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预测结果及性能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9126855" y="2999105"/>
            <a:ext cx="2851150" cy="7385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266700"/>
            <a:r>
              <a:rPr lang="en-US" sz="1400" b="0">
                <a:latin typeface="Times New Roman" panose="02020603050405020304" charset="0"/>
              </a:rPr>
              <a:t>MSE: 0.1580118966723274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MAE: 0.29309655450909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RMSE: 0.39750710266903083</a:t>
            </a:r>
            <a:endParaRPr lang="en-US" altLang="en-US" sz="1400" b="0">
              <a:latin typeface="Times New Roman" panose="02020603050405020304" charset="0"/>
            </a:endParaRPr>
          </a:p>
        </p:txBody>
      </p:sp>
      <p:pic>
        <p:nvPicPr>
          <p:cNvPr id="-2147482581" name="图片 -214748258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722"/>
          <a:stretch>
            <a:fillRect/>
          </a:stretch>
        </p:blipFill>
        <p:spPr>
          <a:xfrm>
            <a:off x="109220" y="2039620"/>
            <a:ext cx="5748655" cy="2388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80" name="图片 -214748258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57875" y="1998980"/>
            <a:ext cx="3268980" cy="2451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/>
          <p:nvPr/>
        </p:nvPicPr>
        <p:blipFill>
          <a:blip r:embed="rId5"/>
          <a:stretch>
            <a:fillRect/>
          </a:stretch>
        </p:blipFill>
        <p:spPr>
          <a:xfrm>
            <a:off x="-238125" y="4278630"/>
            <a:ext cx="6096000" cy="2386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9126855" y="5287962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sz="1400" b="0">
                <a:latin typeface="Times New Roman" panose="02020603050405020304" charset="0"/>
              </a:rPr>
              <a:t>MSE: 0.03352177622060021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MAE: 0.14330936882026585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RMSE: 0.18308953061439698</a:t>
            </a:r>
            <a:endParaRPr lang="en-US" altLang="en-US" sz="1400" b="0">
              <a:latin typeface="Times New Roman" panose="02020603050405020304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6"/>
          <a:stretch>
            <a:fillRect/>
          </a:stretch>
        </p:blipFill>
        <p:spPr>
          <a:xfrm>
            <a:off x="5857875" y="4428490"/>
            <a:ext cx="3248660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365125"/>
            <a:ext cx="10515600" cy="1325563"/>
          </a:xfrm>
        </p:spPr>
        <p:txBody>
          <a:bodyPr/>
          <a:p>
            <a:pPr algn="ctr"/>
            <a:r>
              <a:rPr lang="zh-CN" altLang="en-US"/>
              <a:t>模型</a:t>
            </a:r>
            <a:r>
              <a:rPr lang="zh-CN" altLang="en-US"/>
              <a:t>调参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4805" y="1066800"/>
            <a:ext cx="3755390" cy="484505"/>
          </a:xfrm>
        </p:spPr>
        <p:txBody>
          <a:bodyPr/>
          <a:p>
            <a:pPr marL="0" indent="0" algn="ctr">
              <a:buNone/>
            </a:pPr>
            <a:r>
              <a:rPr lang="zh-CN" altLang="en-US" sz="2400"/>
              <a:t>多变量</a:t>
            </a:r>
            <a:r>
              <a:rPr lang="en-US" altLang="zh-CN" sz="2400"/>
              <a:t>LSTM</a:t>
            </a:r>
            <a:r>
              <a:rPr lang="zh-CN" altLang="en-US" sz="2400"/>
              <a:t>模型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540885" y="1630680"/>
            <a:ext cx="28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预测结果及性能</a:t>
            </a:r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9126855" y="2999105"/>
            <a:ext cx="2851150" cy="7385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266700"/>
            <a:r>
              <a:rPr lang="en-US" sz="1400" b="0">
                <a:latin typeface="Times New Roman" panose="02020603050405020304" charset="0"/>
              </a:rPr>
              <a:t>MSE: 0.03417840750487931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MAE: 0.1337937473486213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RMSE: 0.18487403145082143</a:t>
            </a:r>
            <a:endParaRPr lang="en-US" sz="1400" b="0">
              <a:latin typeface="Times New Roman" panose="02020603050405020304" charset="0"/>
            </a:endParaRPr>
          </a:p>
        </p:txBody>
      </p:sp>
      <p:pic>
        <p:nvPicPr>
          <p:cNvPr id="-2147482575" name="图片 -21474825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38125" y="1999615"/>
            <a:ext cx="6071235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574" name="图片 -214748257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57875" y="2152015"/>
            <a:ext cx="3043555" cy="228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9126855" y="5045710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sz="1400" b="0">
                <a:latin typeface="Times New Roman" panose="02020603050405020304" charset="0"/>
              </a:rPr>
              <a:t>MSE: 0.05912348141676519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MAE: 0.1667134375840796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RMSE: 0.24315320564772572</a:t>
            </a:r>
            <a:endParaRPr lang="en-US" sz="1400" b="0">
              <a:latin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207645" y="4335145"/>
            <a:ext cx="6040755" cy="2418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833110" y="4320540"/>
            <a:ext cx="3242310" cy="2433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365125"/>
            <a:ext cx="10515600" cy="1325563"/>
          </a:xfrm>
        </p:spPr>
        <p:txBody>
          <a:bodyPr/>
          <a:p>
            <a:pPr algn="ctr"/>
            <a:r>
              <a:rPr lang="zh-CN" altLang="en-US"/>
              <a:t>模型</a:t>
            </a:r>
            <a:r>
              <a:rPr lang="zh-CN" altLang="en-US"/>
              <a:t>调参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4805" y="1066800"/>
            <a:ext cx="3755390" cy="484505"/>
          </a:xfrm>
        </p:spPr>
        <p:txBody>
          <a:bodyPr/>
          <a:p>
            <a:pPr marL="0" indent="0" algn="ctr">
              <a:buNone/>
            </a:pPr>
            <a:r>
              <a:rPr lang="zh-CN" altLang="en-US" sz="2400"/>
              <a:t>多变量</a:t>
            </a:r>
            <a:r>
              <a:rPr lang="en-US" altLang="zh-CN" sz="2400"/>
              <a:t>LSTM</a:t>
            </a:r>
            <a:r>
              <a:rPr lang="zh-CN" altLang="en-US" sz="2400"/>
              <a:t>模型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540885" y="1551305"/>
            <a:ext cx="28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预测结果及性能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998980"/>
            <a:ext cx="6095365" cy="24409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39765" y="1998980"/>
            <a:ext cx="3252470" cy="24409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050655" y="3060065"/>
            <a:ext cx="308102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MSE:0.022874738998977493</a:t>
            </a:r>
            <a:endParaRPr lang="zh-CN" altLang="en-US" sz="1400"/>
          </a:p>
          <a:p>
            <a:r>
              <a:rPr lang="zh-CN" altLang="en-US" sz="1400"/>
              <a:t>MAE: 0.0992046751588526</a:t>
            </a:r>
            <a:endParaRPr lang="zh-CN" altLang="en-US" sz="1400"/>
          </a:p>
          <a:p>
            <a:r>
              <a:rPr lang="zh-CN" altLang="en-US" sz="1400"/>
              <a:t>RMSE: 0.15124397177731577</a:t>
            </a:r>
            <a:endParaRPr lang="zh-CN" altLang="en-US" sz="1400"/>
          </a:p>
        </p:txBody>
      </p:sp>
      <p:pic>
        <p:nvPicPr>
          <p:cNvPr id="13" name="图片 -214748257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-31115" y="4335145"/>
            <a:ext cx="5864225" cy="2345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-214748257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832793" y="4335145"/>
            <a:ext cx="3107055" cy="2331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9126855" y="5045710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sz="1400" b="0">
                <a:latin typeface="Times New Roman" panose="02020603050405020304" charset="0"/>
              </a:rPr>
              <a:t>MSE: 0.01751276259257813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MAE: 0.08841683622442252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RMSE: 0.13233579482731847</a:t>
            </a:r>
            <a:endParaRPr lang="en-US" altLang="en-US" sz="1400" b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219710"/>
            <a:ext cx="10515600" cy="1325563"/>
          </a:xfrm>
        </p:spPr>
        <p:txBody>
          <a:bodyPr/>
          <a:p>
            <a:pPr algn="ctr"/>
            <a:r>
              <a:rPr lang="zh-CN" altLang="en-US"/>
              <a:t>最终模型</a:t>
            </a:r>
            <a:r>
              <a:rPr lang="zh-CN" altLang="en-US"/>
              <a:t>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090" y="4130040"/>
            <a:ext cx="1933575" cy="300355"/>
          </a:xfrm>
        </p:spPr>
        <p:txBody>
          <a:bodyPr>
            <a:normAutofit fontScale="50000"/>
          </a:bodyPr>
          <a:p>
            <a:pPr marL="0" indent="0" algn="ctr">
              <a:buNone/>
            </a:pPr>
            <a:r>
              <a:rPr lang="zh-CN" altLang="en-US" sz="2400"/>
              <a:t>多变量</a:t>
            </a:r>
            <a:r>
              <a:rPr lang="en-US" altLang="zh-CN" sz="2400"/>
              <a:t>LSTM</a:t>
            </a:r>
            <a:r>
              <a:rPr lang="zh-CN" altLang="en-US" sz="2400"/>
              <a:t>模型</a:t>
            </a:r>
            <a:endParaRPr lang="zh-CN" altLang="en-US" sz="2400"/>
          </a:p>
        </p:txBody>
      </p:sp>
      <p:pic>
        <p:nvPicPr>
          <p:cNvPr id="13" name="图片 -21474825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1115" y="4335145"/>
            <a:ext cx="5864225" cy="2345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-214748257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68328" y="4335145"/>
            <a:ext cx="3107055" cy="2331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8845550" y="5782945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en-US" sz="1400" b="0">
                <a:latin typeface="Times New Roman" panose="02020603050405020304" charset="0"/>
              </a:rPr>
              <a:t>MSE: 0.01751276259257813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MAE: 0.08841683622442252</a:t>
            </a:r>
            <a:endParaRPr lang="en-US" sz="1400" b="0">
              <a:latin typeface="Times New Roman" panose="02020603050405020304" charset="0"/>
            </a:endParaRPr>
          </a:p>
          <a:p>
            <a:pPr indent="266700"/>
            <a:r>
              <a:rPr lang="en-US" sz="1400" b="0">
                <a:latin typeface="Times New Roman" panose="02020603050405020304" charset="0"/>
              </a:rPr>
              <a:t>RMSE: 0.13233579482731847</a:t>
            </a:r>
            <a:endParaRPr lang="en-US" altLang="en-US" sz="1400" b="0">
              <a:latin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0280" y="1247775"/>
            <a:ext cx="1144270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ARIMAX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4390" y="1545590"/>
            <a:ext cx="3406775" cy="25571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97325" y="2427605"/>
            <a:ext cx="23552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MSE:0 1367244683952516</a:t>
            </a:r>
            <a:endParaRPr lang="zh-CN" altLang="en-US" sz="1400"/>
          </a:p>
          <a:p>
            <a:r>
              <a:rPr lang="zh-CN" altLang="en-US" sz="1400"/>
              <a:t>RMSE:0 36976271904459435</a:t>
            </a:r>
            <a:endParaRPr lang="zh-CN" altLang="en-US" sz="1400"/>
          </a:p>
        </p:txBody>
      </p:sp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496685" y="1448435"/>
            <a:ext cx="5276850" cy="211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7829550" y="368236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en-US" sz="1400">
                <a:latin typeface="Times New Roman" panose="02020603050405020304" charset="0"/>
                <a:sym typeface="+mn-ea"/>
              </a:rPr>
              <a:t>RMSE: 0.29185872213776914MAE: 0.20795556300705528MSE: 0.08518151368789154</a:t>
            </a:r>
            <a:endParaRPr lang="en-US" altLang="en-US" sz="1400">
              <a:latin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数据预处理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0705"/>
          </a:xfrm>
        </p:spPr>
        <p:txBody>
          <a:bodyPr/>
          <a:p>
            <a:pPr marL="0" indent="0">
              <a:buNone/>
            </a:pPr>
            <a:r>
              <a:rPr lang="zh-CN" altLang="en-US"/>
              <a:t>缺失值</a:t>
            </a:r>
            <a:r>
              <a:rPr lang="zh-CN" altLang="en-US"/>
              <a:t>可视化</a:t>
            </a:r>
            <a:endParaRPr lang="zh-CN" altLang="en-US"/>
          </a:p>
        </p:txBody>
      </p:sp>
      <p:pic>
        <p:nvPicPr>
          <p:cNvPr id="-214748262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5865" y="1445895"/>
            <a:ext cx="5881370" cy="5068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88670" y="2926080"/>
            <a:ext cx="3284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检测数据缺失值的部分，使用热力图绘制，如下图所示，红色部分为缺失值的部分，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460" y="1344930"/>
            <a:ext cx="10515600" cy="604520"/>
          </a:xfrm>
        </p:spPr>
        <p:txBody>
          <a:bodyPr/>
          <a:p>
            <a:pPr marL="0" indent="0">
              <a:buNone/>
            </a:pPr>
            <a:r>
              <a:rPr lang="zh-CN" altLang="en-US"/>
              <a:t>剔除缺失值很大的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7110" y="1949450"/>
            <a:ext cx="9863455" cy="4460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9460" y="1414780"/>
            <a:ext cx="10515600" cy="604520"/>
          </a:xfrm>
        </p:spPr>
        <p:txBody>
          <a:bodyPr/>
          <a:p>
            <a:pPr marL="0" indent="0">
              <a:buNone/>
            </a:pPr>
            <a:r>
              <a:rPr lang="zh-CN" altLang="en-US"/>
              <a:t>剔除大部分的缺失值（</a:t>
            </a:r>
            <a:r>
              <a:rPr lang="en-US" altLang="zh-CN"/>
              <a:t>2004</a:t>
            </a:r>
            <a:r>
              <a:rPr lang="zh-CN" altLang="en-US"/>
              <a:t>年以前的</a:t>
            </a:r>
            <a:r>
              <a:rPr lang="zh-CN" altLang="en-US"/>
              <a:t>顺序）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8050" y="2085975"/>
            <a:ext cx="10618470" cy="3915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1529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对于非线性的数据列（</a:t>
            </a:r>
            <a:r>
              <a:rPr lang="zh-CN" altLang="en-US"/>
              <a:t>降水量），使用插值的方法进行线性插值的方法进行</a:t>
            </a:r>
            <a:r>
              <a:rPr lang="zh-CN" altLang="en-US"/>
              <a:t>填充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450" y="2853690"/>
            <a:ext cx="5549265" cy="3648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00445" y="2853690"/>
            <a:ext cx="5882005" cy="3672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83055" y="2295525"/>
            <a:ext cx="215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处理前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72780" y="2390140"/>
            <a:ext cx="153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处理后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795" y="1691005"/>
            <a:ext cx="10708005" cy="60452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zh-CN" altLang="en-US"/>
              <a:t>对于线性的数据列（温度、</a:t>
            </a:r>
            <a:r>
              <a:rPr lang="zh-CN" altLang="en-US"/>
              <a:t>水位高度），使用小型机器学习模型LightGBM的方法进行预测</a:t>
            </a:r>
            <a:r>
              <a:rPr lang="zh-CN" altLang="en-US"/>
              <a:t>处理的方法进行</a:t>
            </a:r>
            <a:r>
              <a:rPr lang="zh-CN" altLang="en-US"/>
              <a:t>填充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50290" y="4212590"/>
            <a:ext cx="2157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处理前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595110" y="4212590"/>
            <a:ext cx="1537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处理后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08145" y="2129155"/>
            <a:ext cx="1550035" cy="4556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96945" y="2129155"/>
            <a:ext cx="711200" cy="4594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46260" y="2108835"/>
            <a:ext cx="842010" cy="45764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735060" y="2129155"/>
            <a:ext cx="711200" cy="4594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795" y="1534160"/>
            <a:ext cx="10708005" cy="604520"/>
          </a:xfrm>
        </p:spPr>
        <p:txBody>
          <a:bodyPr/>
          <a:p>
            <a:pPr marL="0" indent="0" algn="ctr">
              <a:buNone/>
            </a:pPr>
            <a:r>
              <a:rPr lang="zh-CN" altLang="en-US" sz="2400"/>
              <a:t>处理完成后，再次检测缺失值</a:t>
            </a:r>
            <a:endParaRPr lang="zh-CN" altLang="en-US" sz="2400"/>
          </a:p>
        </p:txBody>
      </p:sp>
      <p:pic>
        <p:nvPicPr>
          <p:cNvPr id="-2147482614" name="图片 -21474826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9570" y="2245995"/>
            <a:ext cx="11730355" cy="4052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365125"/>
            <a:ext cx="10515600" cy="1325563"/>
          </a:xfrm>
        </p:spPr>
        <p:txBody>
          <a:bodyPr/>
          <a:p>
            <a:pPr algn="ctr"/>
            <a:r>
              <a:rPr lang="zh-CN" altLang="en-US"/>
              <a:t>模型</a:t>
            </a:r>
            <a:r>
              <a:rPr lang="zh-CN" altLang="en-US"/>
              <a:t>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435" y="2023745"/>
            <a:ext cx="3624580" cy="457835"/>
          </a:xfrm>
        </p:spPr>
        <p:txBody>
          <a:bodyPr/>
          <a:p>
            <a:pPr marL="0" indent="0" algn="ctr">
              <a:buNone/>
            </a:pPr>
            <a:r>
              <a:rPr lang="en-US" altLang="zh-CN" sz="2400"/>
              <a:t>ARIMAX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6125" y="2924810"/>
            <a:ext cx="2743200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52670" y="1981835"/>
            <a:ext cx="2070100" cy="499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/>
              <a:t>PROPHET</a:t>
            </a: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89325" y="3107055"/>
            <a:ext cx="4797425" cy="28263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58605" y="2023745"/>
            <a:ext cx="2122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多变量</a:t>
            </a:r>
            <a:r>
              <a:rPr lang="en-US" altLang="zh-CN" sz="2400"/>
              <a:t>LSTM</a:t>
            </a:r>
            <a:endParaRPr lang="en-US" altLang="zh-CN" sz="240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61045" y="3107055"/>
            <a:ext cx="3717290" cy="2557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555" y="365125"/>
            <a:ext cx="10515600" cy="1325563"/>
          </a:xfrm>
        </p:spPr>
        <p:txBody>
          <a:bodyPr/>
          <a:p>
            <a:pPr algn="ctr"/>
            <a:r>
              <a:rPr lang="zh-CN" altLang="en-US"/>
              <a:t>模型</a:t>
            </a:r>
            <a:r>
              <a:rPr lang="zh-CN" altLang="en-US"/>
              <a:t>调参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0660" y="1551305"/>
            <a:ext cx="3755390" cy="484505"/>
          </a:xfrm>
        </p:spPr>
        <p:txBody>
          <a:bodyPr/>
          <a:p>
            <a:pPr marL="0" indent="0" algn="ctr">
              <a:buNone/>
            </a:pPr>
            <a:r>
              <a:rPr lang="en-US" altLang="zh-CN" sz="2400"/>
              <a:t>ARIMAX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4472940" y="2035810"/>
            <a:ext cx="2830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auto-ARIMA</a:t>
            </a:r>
            <a:r>
              <a:rPr lang="zh-CN" altLang="en-US"/>
              <a:t>自动调参参数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95320" y="2680970"/>
            <a:ext cx="5800725" cy="3771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commondata" val="eyJoZGlkIjoiMzJiNjljMjllYWM5ODAyY2I0YzYxZjU2NDRhNDAwODQ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1862</Words>
  <Application>WPS 演示</Application>
  <PresentationFormat>宽屏</PresentationFormat>
  <Paragraphs>187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Times New Roman</vt:lpstr>
      <vt:lpstr>Office 主题</vt:lpstr>
      <vt:lpstr>Acea智能水分析</vt:lpstr>
      <vt:lpstr>PowerPoint 演示文稿</vt:lpstr>
      <vt:lpstr>PowerPoint 演示文稿</vt:lpstr>
      <vt:lpstr>数据预处理</vt:lpstr>
      <vt:lpstr>数据预处理</vt:lpstr>
      <vt:lpstr>数据预处理</vt:lpstr>
      <vt:lpstr>数据预处理</vt:lpstr>
      <vt:lpstr>数据预处理</vt:lpstr>
      <vt:lpstr>模型选择</vt:lpstr>
      <vt:lpstr>模型调参</vt:lpstr>
      <vt:lpstr>模型调参</vt:lpstr>
      <vt:lpstr>模型调参</vt:lpstr>
      <vt:lpstr>模型调参</vt:lpstr>
      <vt:lpstr>模型调参</vt:lpstr>
      <vt:lpstr>模型调参</vt:lpstr>
      <vt:lpstr>模型调参</vt:lpstr>
      <vt:lpstr>模型调参</vt:lpstr>
      <vt:lpstr>模型调参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时段预测</dc:title>
  <dc:creator>Microsoft 帐户</dc:creator>
  <cp:lastModifiedBy>微信用户</cp:lastModifiedBy>
  <cp:revision>4</cp:revision>
  <dcterms:created xsi:type="dcterms:W3CDTF">2023-07-04T13:06:00Z</dcterms:created>
  <dcterms:modified xsi:type="dcterms:W3CDTF">2023-11-05T05:59:54Z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1BCECE3752E9478487C780934A520DA2_12</vt:lpwstr>
  </property>
  <property fmtid="{D5CDD505-2E9C-101B-9397-08002B2CF9AE}" pid="3" name="KSOProductBuildVer">
    <vt:lpwstr>2052-12.1.0.15712</vt:lpwstr>
  </property>
</Properties>
</file>