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diagramColors+xml" PartName="/ppt/diagrams/colors1.xml"/>
  <Override ContentType="application/vnd.openxmlformats-officedocument.drawingml.diagramData+xml" PartName="/ppt/diagrams/data1.xml"/>
  <Override ContentType="application/vnd.ms-office.drawingml.diagramDrawing+xml" PartName="/ppt/diagrams/drawing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  <p:sldId r:id="rId15" id="266"/>
    <p:sldId r:id="rId16" id="267"/>
    <p:sldId r:id="rId17" id="268"/>
    <p:sldId r:id="rId18" id="269"/>
    <p:sldId r:id="rId19" id="270"/>
    <p:sldId r:id="rId20" id="271"/>
    <p:sldId r:id="rId21" id="272"/>
    <p:sldId r:id="rId22" id="273"/>
    <p:sldId r:id="rId23" id="274"/>
    <p:sldId r:id="rId24" id="275"/>
    <p:sldId r:id="rId25" id="276"/>
    <p:sldId r:id="rId26" id="277"/>
  </p:sldIdLst>
  <p:sldSz cx="9144000" cy="6858000" type="screen4x3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>
    <p:restoredLeft sz="15620"/>
    <p:restoredTop sz="94660"/>
  </p:normalViewPr>
  <p:slideViewPr>
    <p:cSldViewPr>
      <p:cViewPr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90"/>
          <a:sy d="100" n="9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1234" y="-187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slides/slide11.xml" Type="http://schemas.openxmlformats.org/officeDocument/2006/relationships/slide"></Relationship><Relationship Id="rId16" Target="slides/slide12.xml" Type="http://schemas.openxmlformats.org/officeDocument/2006/relationships/slide"></Relationship><Relationship Id="rId17" Target="slides/slide13.xml" Type="http://schemas.openxmlformats.org/officeDocument/2006/relationships/slide"></Relationship><Relationship Id="rId18" Target="slides/slide14.xml" Type="http://schemas.openxmlformats.org/officeDocument/2006/relationships/slide"></Relationship><Relationship Id="rId19" Target="slides/slide15.xml" Type="http://schemas.openxmlformats.org/officeDocument/2006/relationships/slide"></Relationship><Relationship Id="rId20" Target="slides/slide16.xml" Type="http://schemas.openxmlformats.org/officeDocument/2006/relationships/slide"></Relationship><Relationship Id="rId21" Target="slides/slide17.xml" Type="http://schemas.openxmlformats.org/officeDocument/2006/relationships/slide"></Relationship><Relationship Id="rId22" Target="slides/slide18.xml" Type="http://schemas.openxmlformats.org/officeDocument/2006/relationships/slide"></Relationship><Relationship Id="rId23" Target="slides/slide19.xml" Type="http://schemas.openxmlformats.org/officeDocument/2006/relationships/slide"></Relationship><Relationship Id="rId24" Target="slides/slide20.xml" Type="http://schemas.openxmlformats.org/officeDocument/2006/relationships/slide"></Relationship><Relationship Id="rId25" Target="slides/slide21.xml" Type="http://schemas.openxmlformats.org/officeDocument/2006/relationships/slide"></Relationship><Relationship Id="rId26" Target="slides/slide22.xml" Type="http://schemas.openxmlformats.org/officeDocument/2006/relationships/slide"></Relationship><Relationship Id="rId27" Target="theme/theme1.xml" Type="http://schemas.openxmlformats.org/officeDocument/2006/relationships/theme"></Relationship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dgm="http://schemas.openxmlformats.org/drawingml/2006/diagram" xmlns:s="http://schemas.openxmlformats.org/officeDocument/2006/sharedTypes" xmlns:r="http://schemas.openxmlformats.org/officeDocument/2006/relationships">
  <dgm:ptLst>
    <dgm:pt modelId="{AF188475-AC90-4500-BEA2-E744FCC78DD5}" type="doc">
      <dgm:prSet loTypeId="urn:microsoft.com/office/officeart/2005/8/layout/process2" loCatId="process" qsTypeId="urn:microsoft.com/office/officeart/2005/8/quickstyle/3d2" qsCatId="3D" csTypeId="urn:microsoft.com/office/officeart/2005/8/colors/accent1_2" csCatId="accent1" phldr="1"/>
      <dgm:spPr/>
    </dgm:pt>
    <dgm:pt modelId="{89892504-344C-4A0F-BF73-AE0825802A09}">
      <dgm:prSet phldrT="[Text]"/>
      <dgm:spPr/>
      <dgm:t>
        <a:bodyPr/>
        <a:lstStyle/>
        <a:p>
          <a:r>
            <a:rPr lang="en-US" dirty="0" smtClean="0"/>
            <a:t>Design Entry</a:t>
          </a:r>
          <a:endParaRPr lang="en-US" dirty="0"/>
        </a:p>
      </dgm:t>
    </dgm:pt>
    <dgm:pt modelId="{AD8D81CD-A256-48DB-A60B-EF4F15271AB9}" type="parTrans" cxnId="{AE3112D7-44B2-4CF2-90EF-B65701FE9D98}">
      <dgm:prSet/>
      <dgm:spPr/>
      <dgm:t>
        <a:bodyPr/>
        <a:lstStyle/>
        <a:p>
          <a:endParaRPr lang="en-US"/>
        </a:p>
      </dgm:t>
    </dgm:pt>
    <dgm:pt modelId="{FF7D16D8-2509-4907-8D7C-A50177D3C7A6}" type="sibTrans" cxnId="{AE3112D7-44B2-4CF2-90EF-B65701FE9D98}">
      <dgm:prSet/>
      <dgm:spPr/>
      <dgm:t>
        <a:bodyPr/>
        <a:lstStyle/>
        <a:p>
          <a:endParaRPr lang="en-US"/>
        </a:p>
      </dgm:t>
    </dgm:pt>
    <dgm:pt modelId="{1035B203-298E-41DF-AFF0-02857A1D59B0}">
      <dgm:prSet phldrT="[Text]"/>
      <dgm:spPr/>
      <dgm:t>
        <a:bodyPr/>
        <a:lstStyle/>
        <a:p>
          <a:r>
            <a:rPr lang="en-US" dirty="0" smtClean="0"/>
            <a:t>Synthesis</a:t>
          </a:r>
          <a:endParaRPr lang="en-US" dirty="0"/>
        </a:p>
      </dgm:t>
    </dgm:pt>
    <dgm:pt modelId="{45F6E76B-9054-4D40-9059-15EB4069F63C}" type="parTrans" cxnId="{05B6D10A-4423-47DA-83CF-BDC451AB6D28}">
      <dgm:prSet/>
      <dgm:spPr/>
      <dgm:t>
        <a:bodyPr/>
        <a:lstStyle/>
        <a:p>
          <a:endParaRPr lang="en-US"/>
        </a:p>
      </dgm:t>
    </dgm:pt>
    <dgm:pt modelId="{DF0280D7-6403-4728-8E92-BF6ECA00A903}" type="sibTrans" cxnId="{05B6D10A-4423-47DA-83CF-BDC451AB6D28}">
      <dgm:prSet/>
      <dgm:spPr/>
      <dgm:t>
        <a:bodyPr/>
        <a:lstStyle/>
        <a:p>
          <a:endParaRPr lang="en-US"/>
        </a:p>
      </dgm:t>
    </dgm:pt>
    <dgm:pt modelId="{5BF36CB1-2CD8-4F71-A199-C20A3F2262DA}">
      <dgm:prSet phldrT="[Text]"/>
      <dgm:spPr/>
      <dgm:t>
        <a:bodyPr/>
        <a:lstStyle/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Optimization</a:t>
          </a:r>
          <a:endParaRPr lang="en-US" dirty="0"/>
        </a:p>
      </dgm:t>
    </dgm:pt>
    <dgm:pt modelId="{6C007D8B-9FE2-4C4A-B5D0-5ED904FDEA0D}" type="parTrans" cxnId="{A5223BC4-9406-407D-BD8D-495812EE643D}">
      <dgm:prSet/>
      <dgm:spPr/>
      <dgm:t>
        <a:bodyPr/>
        <a:lstStyle/>
        <a:p>
          <a:endParaRPr lang="en-US"/>
        </a:p>
      </dgm:t>
    </dgm:pt>
    <dgm:pt modelId="{A5A7F8F4-4226-4FAB-BDBC-34B6EC84D707}" type="sibTrans" cxnId="{A5223BC4-9406-407D-BD8D-495812EE643D}">
      <dgm:prSet/>
      <dgm:spPr/>
      <dgm:t>
        <a:bodyPr/>
        <a:lstStyle/>
        <a:p>
          <a:endParaRPr lang="en-US"/>
        </a:p>
      </dgm:t>
    </dgm:pt>
    <dgm:pt modelId="{55F76112-3A21-4E8F-BEB4-C2F9751E8D67}">
      <dgm:prSet/>
      <dgm:spPr/>
      <dgm:t>
        <a:bodyPr/>
        <a:lstStyle/>
        <a:p>
          <a:r>
            <a:rPr lang="en-US" dirty="0" smtClean="0"/>
            <a:t>Simulation</a:t>
          </a:r>
          <a:endParaRPr lang="en-US" dirty="0"/>
        </a:p>
      </dgm:t>
    </dgm:pt>
    <dgm:pt modelId="{05696E1B-0B8E-478B-852A-D930F173F2FD}" type="parTrans" cxnId="{BCAEF056-E493-4BCF-9808-5766F4D73137}">
      <dgm:prSet/>
      <dgm:spPr/>
      <dgm:t>
        <a:bodyPr/>
        <a:lstStyle/>
        <a:p>
          <a:endParaRPr lang="en-US"/>
        </a:p>
      </dgm:t>
    </dgm:pt>
    <dgm:pt modelId="{57A91B9C-DD33-4A4C-B1F4-0AFEC680004C}" type="sibTrans" cxnId="{BCAEF056-E493-4BCF-9808-5766F4D73137}">
      <dgm:prSet/>
      <dgm:spPr/>
      <dgm:t>
        <a:bodyPr/>
        <a:lstStyle/>
        <a:p>
          <a:endParaRPr lang="en-US"/>
        </a:p>
      </dgm:t>
    </dgm:pt>
    <dgm:pt modelId="{40E8F477-EE2B-4259-88F6-CA4007726ED2}">
      <dgm:prSet/>
      <dgm:spPr/>
      <dgm:t>
        <a:bodyPr/>
        <a:lstStyle/>
        <a:p>
          <a:r>
            <a:rPr lang="en-US" dirty="0" smtClean="0"/>
            <a:t>Physical </a:t>
          </a:r>
          <a:r>
            <a:rPr lang="en-US" dirty="0" err="1" smtClean="0"/>
            <a:t>Deisgn</a:t>
          </a:r>
          <a:endParaRPr lang="en-US" dirty="0"/>
        </a:p>
      </dgm:t>
    </dgm:pt>
    <dgm:pt modelId="{D42456EF-BAA6-46DF-A327-05514DB94939}" type="parTrans" cxnId="{DA270F79-4D07-45EB-A768-1450250F7B2B}">
      <dgm:prSet/>
      <dgm:spPr/>
      <dgm:t>
        <a:bodyPr/>
        <a:lstStyle/>
        <a:p>
          <a:endParaRPr lang="en-US"/>
        </a:p>
      </dgm:t>
    </dgm:pt>
    <dgm:pt modelId="{1BC8D348-ECA0-438B-A3AE-E7E75D4CE410}" type="sibTrans" cxnId="{DA270F79-4D07-45EB-A768-1450250F7B2B}">
      <dgm:prSet/>
      <dgm:spPr/>
      <dgm:t>
        <a:bodyPr/>
        <a:lstStyle/>
        <a:p>
          <a:endParaRPr lang="en-US"/>
        </a:p>
      </dgm:t>
    </dgm:pt>
    <dgm:pt modelId="{BDB001E3-A0A3-407A-84AC-48FE8738DD7E}" type="pres">
      <dgm:prSet presAssocID="{AF188475-AC90-4500-BEA2-E744FCC78DD5}" presName="linearFlow" presStyleCnt="0">
        <dgm:presLayoutVars>
          <dgm:resizeHandles val="exact"/>
        </dgm:presLayoutVars>
      </dgm:prSet>
      <dgm:spPr/>
    </dgm:pt>
    <dgm:pt modelId="{D41D8B9E-43F8-4566-BF13-3DD3778C04F1}" type="pres">
      <dgm:prSet presAssocID="{89892504-344C-4A0F-BF73-AE0825802A0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0D62E-4254-475E-8172-46772459F92B}" type="pres">
      <dgm:prSet presAssocID="{FF7D16D8-2509-4907-8D7C-A50177D3C7A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12FAC81-DF9D-449A-9167-1EF18855B852}" type="pres">
      <dgm:prSet presAssocID="{FF7D16D8-2509-4907-8D7C-A50177D3C7A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8F831D4-1B0D-4189-BBD7-C38119C47D8D}" type="pres">
      <dgm:prSet presAssocID="{1035B203-298E-41DF-AFF0-02857A1D59B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F7B06-35AF-40D1-A9C1-AD04583FDB4F}" type="pres">
      <dgm:prSet presAssocID="{DF0280D7-6403-4728-8E92-BF6ECA00A90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57BE18A-7658-499C-85B1-CB0822F10889}" type="pres">
      <dgm:prSet presAssocID="{DF0280D7-6403-4728-8E92-BF6ECA00A903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7202D3F-B5FA-4AA3-B4EC-08C20F6B0786}" type="pres">
      <dgm:prSet presAssocID="{5BF36CB1-2CD8-4F71-A199-C20A3F2262D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439AF-452E-42C6-8DEC-F6FA23C69F4F}" type="pres">
      <dgm:prSet presAssocID="{A5A7F8F4-4226-4FAB-BDBC-34B6EC84D70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FFB6742-7851-4A6D-BDCA-991EC9E1381E}" type="pres">
      <dgm:prSet presAssocID="{A5A7F8F4-4226-4FAB-BDBC-34B6EC84D70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8D0CD0C-A063-45A0-B385-43DB250233FF}" type="pres">
      <dgm:prSet presAssocID="{55F76112-3A21-4E8F-BEB4-C2F9751E8D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9E841-6C3D-4238-A7A2-9B9ED6DE9D23}" type="pres">
      <dgm:prSet presAssocID="{57A91B9C-DD33-4A4C-B1F4-0AFEC680004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178F99E-0AEA-49A5-95DD-C400DEBE3D56}" type="pres">
      <dgm:prSet presAssocID="{57A91B9C-DD33-4A4C-B1F4-0AFEC680004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DB08139-F9B4-4CB4-ACA7-9B39890B25F9}" type="pres">
      <dgm:prSet presAssocID="{40E8F477-EE2B-4259-88F6-CA4007726ED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9F59C5-8E32-485C-A734-36EF08AA6ED4}" type="presOf" srcId="{DF0280D7-6403-4728-8E92-BF6ECA00A903}" destId="{57AF7B06-35AF-40D1-A9C1-AD04583FDB4F}" srcOrd="0" destOrd="0" presId="urn:microsoft.com/office/officeart/2005/8/layout/process2"/>
    <dgm:cxn modelId="{05B6D10A-4423-47DA-83CF-BDC451AB6D28}" srcId="{AF188475-AC90-4500-BEA2-E744FCC78DD5}" destId="{1035B203-298E-41DF-AFF0-02857A1D59B0}" srcOrd="1" destOrd="0" parTransId="{45F6E76B-9054-4D40-9059-15EB4069F63C}" sibTransId="{DF0280D7-6403-4728-8E92-BF6ECA00A903}"/>
    <dgm:cxn modelId="{A5223BC4-9406-407D-BD8D-495812EE643D}" srcId="{AF188475-AC90-4500-BEA2-E744FCC78DD5}" destId="{5BF36CB1-2CD8-4F71-A199-C20A3F2262DA}" srcOrd="2" destOrd="0" parTransId="{6C007D8B-9FE2-4C4A-B5D0-5ED904FDEA0D}" sibTransId="{A5A7F8F4-4226-4FAB-BDBC-34B6EC84D707}"/>
    <dgm:cxn modelId="{EF1A062D-C375-4BD3-BC31-DBFEEAC2137C}" type="presOf" srcId="{89892504-344C-4A0F-BF73-AE0825802A09}" destId="{D41D8B9E-43F8-4566-BF13-3DD3778C04F1}" srcOrd="0" destOrd="0" presId="urn:microsoft.com/office/officeart/2005/8/layout/process2"/>
    <dgm:cxn modelId="{EFD14531-9CBA-4971-AE26-A9D197291932}" type="presOf" srcId="{FF7D16D8-2509-4907-8D7C-A50177D3C7A6}" destId="{212FAC81-DF9D-449A-9167-1EF18855B852}" srcOrd="1" destOrd="0" presId="urn:microsoft.com/office/officeart/2005/8/layout/process2"/>
    <dgm:cxn modelId="{D7111B45-C473-4341-BDA7-21462B659CA3}" type="presOf" srcId="{DF0280D7-6403-4728-8E92-BF6ECA00A903}" destId="{B57BE18A-7658-499C-85B1-CB0822F10889}" srcOrd="1" destOrd="0" presId="urn:microsoft.com/office/officeart/2005/8/layout/process2"/>
    <dgm:cxn modelId="{90EB3283-0BB1-4B35-8595-99FE1EFA4853}" type="presOf" srcId="{5BF36CB1-2CD8-4F71-A199-C20A3F2262DA}" destId="{47202D3F-B5FA-4AA3-B4EC-08C20F6B0786}" srcOrd="0" destOrd="0" presId="urn:microsoft.com/office/officeart/2005/8/layout/process2"/>
    <dgm:cxn modelId="{03D7C2A6-A2B8-45A9-B81C-D7DCFDED0D5D}" type="presOf" srcId="{40E8F477-EE2B-4259-88F6-CA4007726ED2}" destId="{5DB08139-F9B4-4CB4-ACA7-9B39890B25F9}" srcOrd="0" destOrd="0" presId="urn:microsoft.com/office/officeart/2005/8/layout/process2"/>
    <dgm:cxn modelId="{AF5FEBE7-1D85-4639-B997-2989D3B42259}" type="presOf" srcId="{A5A7F8F4-4226-4FAB-BDBC-34B6EC84D707}" destId="{5FFB6742-7851-4A6D-BDCA-991EC9E1381E}" srcOrd="1" destOrd="0" presId="urn:microsoft.com/office/officeart/2005/8/layout/process2"/>
    <dgm:cxn modelId="{AA05FA24-4CE9-421F-ABF2-781AA24401D6}" type="presOf" srcId="{57A91B9C-DD33-4A4C-B1F4-0AFEC680004C}" destId="{3178F99E-0AEA-49A5-95DD-C400DEBE3D56}" srcOrd="1" destOrd="0" presId="urn:microsoft.com/office/officeart/2005/8/layout/process2"/>
    <dgm:cxn modelId="{AE3112D7-44B2-4CF2-90EF-B65701FE9D98}" srcId="{AF188475-AC90-4500-BEA2-E744FCC78DD5}" destId="{89892504-344C-4A0F-BF73-AE0825802A09}" srcOrd="0" destOrd="0" parTransId="{AD8D81CD-A256-48DB-A60B-EF4F15271AB9}" sibTransId="{FF7D16D8-2509-4907-8D7C-A50177D3C7A6}"/>
    <dgm:cxn modelId="{2342B52D-E340-4A6B-8789-749E7D64157A}" type="presOf" srcId="{A5A7F8F4-4226-4FAB-BDBC-34B6EC84D707}" destId="{5EE439AF-452E-42C6-8DEC-F6FA23C69F4F}" srcOrd="0" destOrd="0" presId="urn:microsoft.com/office/officeart/2005/8/layout/process2"/>
    <dgm:cxn modelId="{75CFF3C9-237B-4BCB-AA0A-F69E56378D61}" type="presOf" srcId="{55F76112-3A21-4E8F-BEB4-C2F9751E8D67}" destId="{28D0CD0C-A063-45A0-B385-43DB250233FF}" srcOrd="0" destOrd="0" presId="urn:microsoft.com/office/officeart/2005/8/layout/process2"/>
    <dgm:cxn modelId="{2B2FECAE-5EC6-4B70-8DAA-351CF76C4E39}" type="presOf" srcId="{1035B203-298E-41DF-AFF0-02857A1D59B0}" destId="{D8F831D4-1B0D-4189-BBD7-C38119C47D8D}" srcOrd="0" destOrd="0" presId="urn:microsoft.com/office/officeart/2005/8/layout/process2"/>
    <dgm:cxn modelId="{E63C57E2-2602-46BC-B04D-B33BB3C3CF4A}" type="presOf" srcId="{57A91B9C-DD33-4A4C-B1F4-0AFEC680004C}" destId="{87D9E841-6C3D-4238-A7A2-9B9ED6DE9D23}" srcOrd="0" destOrd="0" presId="urn:microsoft.com/office/officeart/2005/8/layout/process2"/>
    <dgm:cxn modelId="{FC66F4E6-3259-4F67-80FF-36383B902C3C}" type="presOf" srcId="{FF7D16D8-2509-4907-8D7C-A50177D3C7A6}" destId="{1FB0D62E-4254-475E-8172-46772459F92B}" srcOrd="0" destOrd="0" presId="urn:microsoft.com/office/officeart/2005/8/layout/process2"/>
    <dgm:cxn modelId="{DA270F79-4D07-45EB-A768-1450250F7B2B}" srcId="{AF188475-AC90-4500-BEA2-E744FCC78DD5}" destId="{40E8F477-EE2B-4259-88F6-CA4007726ED2}" srcOrd="4" destOrd="0" parTransId="{D42456EF-BAA6-46DF-A327-05514DB94939}" sibTransId="{1BC8D348-ECA0-438B-A3AE-E7E75D4CE410}"/>
    <dgm:cxn modelId="{BCAEF056-E493-4BCF-9808-5766F4D73137}" srcId="{AF188475-AC90-4500-BEA2-E744FCC78DD5}" destId="{55F76112-3A21-4E8F-BEB4-C2F9751E8D67}" srcOrd="3" destOrd="0" parTransId="{05696E1B-0B8E-478B-852A-D930F173F2FD}" sibTransId="{57A91B9C-DD33-4A4C-B1F4-0AFEC680004C}"/>
    <dgm:cxn modelId="{0D793F84-A6A3-4098-8BE7-497B9E41F512}" type="presOf" srcId="{AF188475-AC90-4500-BEA2-E744FCC78DD5}" destId="{BDB001E3-A0A3-407A-84AC-48FE8738DD7E}" srcOrd="0" destOrd="0" presId="urn:microsoft.com/office/officeart/2005/8/layout/process2"/>
    <dgm:cxn modelId="{A771CE16-6AFB-47CD-ABE2-31E9D1DE5F13}" type="presParOf" srcId="{BDB001E3-A0A3-407A-84AC-48FE8738DD7E}" destId="{D41D8B9E-43F8-4566-BF13-3DD3778C04F1}" srcOrd="0" destOrd="0" presId="urn:microsoft.com/office/officeart/2005/8/layout/process2"/>
    <dgm:cxn modelId="{7BB86455-BE36-4D60-B559-3B56C6454A42}" type="presParOf" srcId="{BDB001E3-A0A3-407A-84AC-48FE8738DD7E}" destId="{1FB0D62E-4254-475E-8172-46772459F92B}" srcOrd="1" destOrd="0" presId="urn:microsoft.com/office/officeart/2005/8/layout/process2"/>
    <dgm:cxn modelId="{C445434B-85E9-4DA1-A9CA-E063465AB1DF}" type="presParOf" srcId="{1FB0D62E-4254-475E-8172-46772459F92B}" destId="{212FAC81-DF9D-449A-9167-1EF18855B852}" srcOrd="0" destOrd="0" presId="urn:microsoft.com/office/officeart/2005/8/layout/process2"/>
    <dgm:cxn modelId="{15C8F193-232B-4011-A941-D811281DDA65}" type="presParOf" srcId="{BDB001E3-A0A3-407A-84AC-48FE8738DD7E}" destId="{D8F831D4-1B0D-4189-BBD7-C38119C47D8D}" srcOrd="2" destOrd="0" presId="urn:microsoft.com/office/officeart/2005/8/layout/process2"/>
    <dgm:cxn modelId="{282625F7-3396-4F02-8032-ED61962776E5}" type="presParOf" srcId="{BDB001E3-A0A3-407A-84AC-48FE8738DD7E}" destId="{57AF7B06-35AF-40D1-A9C1-AD04583FDB4F}" srcOrd="3" destOrd="0" presId="urn:microsoft.com/office/officeart/2005/8/layout/process2"/>
    <dgm:cxn modelId="{B1280BD6-975E-419F-A0A2-3A09475EEFE5}" type="presParOf" srcId="{57AF7B06-35AF-40D1-A9C1-AD04583FDB4F}" destId="{B57BE18A-7658-499C-85B1-CB0822F10889}" srcOrd="0" destOrd="0" presId="urn:microsoft.com/office/officeart/2005/8/layout/process2"/>
    <dgm:cxn modelId="{0F7D1365-C571-4FE1-B2EF-5BA33C2F1B01}" type="presParOf" srcId="{BDB001E3-A0A3-407A-84AC-48FE8738DD7E}" destId="{47202D3F-B5FA-4AA3-B4EC-08C20F6B0786}" srcOrd="4" destOrd="0" presId="urn:microsoft.com/office/officeart/2005/8/layout/process2"/>
    <dgm:cxn modelId="{F28DE344-EE49-438B-843B-AB58631255C3}" type="presParOf" srcId="{BDB001E3-A0A3-407A-84AC-48FE8738DD7E}" destId="{5EE439AF-452E-42C6-8DEC-F6FA23C69F4F}" srcOrd="5" destOrd="0" presId="urn:microsoft.com/office/officeart/2005/8/layout/process2"/>
    <dgm:cxn modelId="{B4AFDCE0-A645-4C46-9093-03F4ECD70322}" type="presParOf" srcId="{5EE439AF-452E-42C6-8DEC-F6FA23C69F4F}" destId="{5FFB6742-7851-4A6D-BDCA-991EC9E1381E}" srcOrd="0" destOrd="0" presId="urn:microsoft.com/office/officeart/2005/8/layout/process2"/>
    <dgm:cxn modelId="{B8F57AA9-6E22-45E9-894E-7A77B3C33539}" type="presParOf" srcId="{BDB001E3-A0A3-407A-84AC-48FE8738DD7E}" destId="{28D0CD0C-A063-45A0-B385-43DB250233FF}" srcOrd="6" destOrd="0" presId="urn:microsoft.com/office/officeart/2005/8/layout/process2"/>
    <dgm:cxn modelId="{38FEA22E-50E2-4AF0-A405-4C0B7B4A207C}" type="presParOf" srcId="{BDB001E3-A0A3-407A-84AC-48FE8738DD7E}" destId="{87D9E841-6C3D-4238-A7A2-9B9ED6DE9D23}" srcOrd="7" destOrd="0" presId="urn:microsoft.com/office/officeart/2005/8/layout/process2"/>
    <dgm:cxn modelId="{4207AF09-D95A-4B11-ACD9-D8BAE1C0261A}" type="presParOf" srcId="{87D9E841-6C3D-4238-A7A2-9B9ED6DE9D23}" destId="{3178F99E-0AEA-49A5-95DD-C400DEBE3D56}" srcOrd="0" destOrd="0" presId="urn:microsoft.com/office/officeart/2005/8/layout/process2"/>
    <dgm:cxn modelId="{499CE8F9-FF3E-48BB-9F7D-371B1E6422DF}" type="presParOf" srcId="{BDB001E3-A0A3-407A-84AC-48FE8738DD7E}" destId="{5DB08139-F9B4-4CB4-ACA7-9B39890B25F9}" srcOrd="8" destOrd="0" presId="urn:microsoft.com/office/officeart/2005/8/layout/process2"/>
  </dgm:cxnLst>
  <dgm:bg/>
  <dgm:whole/>
  <dgm:extLst>
    <a:ext xmlns:dsp="http://schemas.microsoft.com/office/drawing/2008/diagram" uri="http://schemas.microsoft.com/office/drawing/2008/diagram">
      <dsp:dataModelExt minVer="http://schemas.openxmlformats.org/drawingml/2006/diagram" relId="rId6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D8B9E-43F8-4566-BF13-3DD3778C04F1}">
      <dsp:nvSpPr>
        <dsp:cNvPr id="0" name=""/>
        <dsp:cNvSpPr/>
      </dsp:nvSpPr>
      <dsp:spPr>
        <a:xfrm>
          <a:off x="3487935" y="595"/>
          <a:ext cx="1253728" cy="696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Design Entry</a:t>
          </a:r>
          <a:endParaRPr lang="en-US" sz="1100" kern="1200" dirty="0"/>
        </a:p>
      </dsp:txBody>
      <dsp:txXfrm>
        <a:off x="3508335" y="20995"/>
        <a:ext cx="1212928" cy="655715"/>
      </dsp:txXfrm>
    </dsp:sp>
    <dsp:sp modelId="{1FB0D62E-4254-475E-8172-46772459F92B}">
      <dsp:nvSpPr>
        <dsp:cNvPr id="0" name=""/>
        <dsp:cNvSpPr/>
      </dsp:nvSpPr>
      <dsp:spPr>
        <a:xfrm rot="5400000">
          <a:off x="3984203" y="714523"/>
          <a:ext cx="261193" cy="313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020770" y="740642"/>
        <a:ext cx="188060" cy="182835"/>
      </dsp:txXfrm>
    </dsp:sp>
    <dsp:sp modelId="{D8F831D4-1B0D-4189-BBD7-C38119C47D8D}">
      <dsp:nvSpPr>
        <dsp:cNvPr id="0" name=""/>
        <dsp:cNvSpPr/>
      </dsp:nvSpPr>
      <dsp:spPr>
        <a:xfrm>
          <a:off x="3487935" y="1045368"/>
          <a:ext cx="1253728" cy="696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Synthesis</a:t>
          </a:r>
          <a:endParaRPr lang="en-US" sz="1100" kern="1200" dirty="0"/>
        </a:p>
      </dsp:txBody>
      <dsp:txXfrm>
        <a:off x="3508335" y="1065768"/>
        <a:ext cx="1212928" cy="655715"/>
      </dsp:txXfrm>
    </dsp:sp>
    <dsp:sp modelId="{57AF7B06-35AF-40D1-A9C1-AD04583FDB4F}">
      <dsp:nvSpPr>
        <dsp:cNvPr id="0" name=""/>
        <dsp:cNvSpPr/>
      </dsp:nvSpPr>
      <dsp:spPr>
        <a:xfrm rot="5400000">
          <a:off x="3984203" y="1759297"/>
          <a:ext cx="261193" cy="313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020770" y="1785416"/>
        <a:ext cx="188060" cy="182835"/>
      </dsp:txXfrm>
    </dsp:sp>
    <dsp:sp modelId="{47202D3F-B5FA-4AA3-B4EC-08C20F6B0786}">
      <dsp:nvSpPr>
        <dsp:cNvPr id="0" name=""/>
        <dsp:cNvSpPr/>
      </dsp:nvSpPr>
      <dsp:spPr>
        <a:xfrm>
          <a:off x="3487935" y="2090142"/>
          <a:ext cx="1253728" cy="696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Optimization</a:t>
          </a:r>
          <a:endParaRPr lang="en-US" sz="1100" kern="1200" dirty="0"/>
        </a:p>
      </dsp:txBody>
      <dsp:txXfrm>
        <a:off x="3508335" y="2110542"/>
        <a:ext cx="1212928" cy="655715"/>
      </dsp:txXfrm>
    </dsp:sp>
    <dsp:sp modelId="{5EE439AF-452E-42C6-8DEC-F6FA23C69F4F}">
      <dsp:nvSpPr>
        <dsp:cNvPr id="0" name=""/>
        <dsp:cNvSpPr/>
      </dsp:nvSpPr>
      <dsp:spPr>
        <a:xfrm rot="5400000">
          <a:off x="3984203" y="2804070"/>
          <a:ext cx="261193" cy="313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020770" y="2830189"/>
        <a:ext cx="188060" cy="182835"/>
      </dsp:txXfrm>
    </dsp:sp>
    <dsp:sp modelId="{28D0CD0C-A063-45A0-B385-43DB250233FF}">
      <dsp:nvSpPr>
        <dsp:cNvPr id="0" name=""/>
        <dsp:cNvSpPr/>
      </dsp:nvSpPr>
      <dsp:spPr>
        <a:xfrm>
          <a:off x="3487935" y="3134915"/>
          <a:ext cx="1253728" cy="696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Simulation</a:t>
          </a:r>
          <a:endParaRPr lang="en-US" sz="1100" kern="1200" dirty="0"/>
        </a:p>
      </dsp:txBody>
      <dsp:txXfrm>
        <a:off x="3508335" y="3155315"/>
        <a:ext cx="1212928" cy="655715"/>
      </dsp:txXfrm>
    </dsp:sp>
    <dsp:sp modelId="{87D9E841-6C3D-4238-A7A2-9B9ED6DE9D23}">
      <dsp:nvSpPr>
        <dsp:cNvPr id="0" name=""/>
        <dsp:cNvSpPr/>
      </dsp:nvSpPr>
      <dsp:spPr>
        <a:xfrm rot="5400000">
          <a:off x="3984203" y="3848844"/>
          <a:ext cx="261193" cy="313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4020770" y="3874963"/>
        <a:ext cx="188060" cy="182835"/>
      </dsp:txXfrm>
    </dsp:sp>
    <dsp:sp modelId="{5DB08139-F9B4-4CB4-ACA7-9B39890B25F9}">
      <dsp:nvSpPr>
        <dsp:cNvPr id="0" name=""/>
        <dsp:cNvSpPr/>
      </dsp:nvSpPr>
      <dsp:spPr>
        <a:xfrm>
          <a:off x="3487935" y="4179689"/>
          <a:ext cx="1253728" cy="696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Physical </a:t>
          </a:r>
          <a:r>
            <a:rPr lang="en-US" sz="1100" kern="1200" dirty="0" err="1" smtClean="0"/>
            <a:t>Deisgn</a:t>
          </a:r>
          <a:endParaRPr lang="en-US" sz="1100" kern="1200" dirty="0"/>
        </a:p>
      </dsp:txBody>
      <dsp:txXfrm>
        <a:off x="3508335" y="4200089"/>
        <a:ext cx="1212928" cy="655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371600"/>
            <a:ext cx="7848600" cy="19272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Autofit/>
          </a:bodyPr>
          <a:lstStyle>
            <a:lvl1pPr>
              <a:defRPr baseline="0" cap="all" sz="54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3505200"/>
            <a:ext cx="6400800" cy="1752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l" indent="0" marL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E30AE03-4DB0-40E8-998A-4F56643E4C1F}" type="datetimeFigureOut">
              <a:rPr lang="en-US" smtClean="0">
                <a:uFillTx/>
              </a:rPr>
              <a:t>12/18/2019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40A1DE3-FD6D-40BB-93F7-40677ECC209F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Straight Connector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E30AE03-4DB0-40E8-998A-4F56643E4C1F}" type="datetimeFigureOut">
              <a:rPr lang="en-US" smtClean="0">
                <a:uFillTx/>
              </a:rPr>
              <a:t>12/18/2019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40A1DE3-FD6D-40BB-93F7-40677ECC209F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629400" y="609600"/>
            <a:ext cx="2057400" cy="5867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vert="eaVert"/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609600"/>
            <a:ext cx="6019800" cy="5867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E30AE03-4DB0-40E8-998A-4F56643E4C1F}" type="datetimeFigureOut">
              <a:rPr lang="en-US" smtClean="0">
                <a:uFillTx/>
              </a:rPr>
              <a:t>12/18/2019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40A1DE3-FD6D-40BB-93F7-40677ECC209F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E30AE03-4DB0-40E8-998A-4F56643E4C1F}" type="datetimeFigureOut">
              <a:rPr lang="en-US" smtClean="0">
                <a:uFillTx/>
              </a:rPr>
              <a:t>12/18/2019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40A1DE3-FD6D-40BB-93F7-40677ECC209F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2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2313" y="2362200"/>
            <a:ext cx="7772400" cy="220027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l">
              <a:defRPr b="0" cap="all" sz="48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2313" y="4626864"/>
            <a:ext cx="7772400" cy="15001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indent="0" marL="0">
              <a:buNone/>
              <a:defRPr sz="2400">
                <a:solidFill>
                  <a:schemeClr val="tx2"/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E30AE03-4DB0-40E8-998A-4F56643E4C1F}" type="datetimeFigureOut">
              <a:rPr lang="en-US" smtClean="0">
                <a:uFillTx/>
              </a:rPr>
              <a:t>12/18/2019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40A1DE3-FD6D-40BB-93F7-40677ECC209F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traight Connector 6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673352"/>
            <a:ext cx="4038600" cy="471830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8200" y="1673352"/>
            <a:ext cx="4038600" cy="471830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E30AE03-4DB0-40E8-998A-4F56643E4C1F}" type="datetimeFigureOut">
              <a:rPr lang="en-US" smtClean="0">
                <a:uFillTx/>
              </a:rPr>
              <a:t>12/18/2019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40A1DE3-FD6D-40BB-93F7-40677ECC209F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676400"/>
            <a:ext cx="3931920" cy="639762"/>
          </a:xfrm>
          <a:noFill/>
          <a:ln>
            <a:noFill/>
          </a:ln>
          <a:effectLst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ctr" indent="0" marL="0">
              <a:buNone/>
              <a:defRPr b="0" sz="2000">
                <a:solidFill>
                  <a:schemeClr val="tx2"/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438400"/>
            <a:ext cx="3931920" cy="39512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54880" y="1676400"/>
            <a:ext cx="3931920" cy="639762"/>
          </a:xfrm>
          <a:noFill/>
          <a:ln>
            <a:noFill/>
          </a:ln>
          <a:effectLst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ctr" indent="0" marL="0">
              <a:buNone/>
              <a:defRPr b="0" dirty="0" kern="1200" lang="en-US" smtClean="0" sz="20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54880" y="2438400"/>
            <a:ext cx="3931920" cy="39512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E30AE03-4DB0-40E8-998A-4F56643E4C1F}" type="datetimeFigureOut">
              <a:rPr lang="en-US" smtClean="0">
                <a:uFillTx/>
              </a:rPr>
              <a:t>12/18/2019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40A1DE3-FD6D-40BB-93F7-40677ECC209F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Straight Connector 1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E30AE03-4DB0-40E8-998A-4F56643E4C1F}" type="datetimeFigureOut">
              <a:rPr lang="en-US" smtClean="0">
                <a:uFillTx/>
              </a:rPr>
              <a:t>12/18/2019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40A1DE3-FD6D-40BB-93F7-40677ECC209F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E30AE03-4DB0-40E8-998A-4F56643E4C1F}" type="datetimeFigureOut">
              <a:rPr lang="en-US" smtClean="0">
                <a:uFillTx/>
              </a:rPr>
              <a:t>12/18/2019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40A1DE3-FD6D-40BB-93F7-40677ECC209F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792080"/>
            <a:ext cx="2139696" cy="126187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Autofit/>
          </a:bodyPr>
          <a:lstStyle>
            <a:lvl1pPr algn="l">
              <a:defRPr b="0" sz="24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71800" y="792080"/>
            <a:ext cx="5715000" cy="557784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1" y="2130552"/>
            <a:ext cx="2139696" cy="424361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E30AE03-4DB0-40E8-998A-4F56643E4C1F}" type="datetimeFigureOut">
              <a:rPr lang="en-US" smtClean="0">
                <a:uFillTx/>
              </a:rPr>
              <a:t>12/18/2019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40A1DE3-FD6D-40BB-93F7-40677ECC209F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traight Connector 8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792480"/>
            <a:ext cx="2142680" cy="126492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l">
              <a:defRPr b="0" sz="24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algn="t" blurRad="50800" dir="5400000" dist="12700" rotWithShape="0">
              <a:srgbClr val="000000">
                <a:alpha val="59000"/>
              </a:srgbClr>
            </a:out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r>
              <a:rPr dirty="0" lang="en-US" smtClean="0">
                <a:uFillTx/>
              </a:rPr>
              <a:t>Click icon to add picture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133600"/>
            <a:ext cx="2139696" cy="424281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E30AE03-4DB0-40E8-998A-4F56643E4C1F}" type="datetimeFigureOut">
              <a:rPr lang="en-US" smtClean="0">
                <a:uFillTx/>
              </a:rPr>
              <a:t>12/18/2019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40A1DE3-FD6D-40BB-93F7-40677ECC209F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Rect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533400"/>
            <a:ext cx="8229600" cy="9906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600200"/>
            <a:ext cx="8229600" cy="4876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8288"/>
            <a:ext cx="2895600" cy="32918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1200">
                <a:solidFill>
                  <a:srgbClr val="FFFFFF"/>
                </a:solidFill>
                <a:uFillTx/>
              </a:defRPr>
            </a:lvl1pPr>
          </a:lstStyle>
          <a:p>
            <a:fld id="{5E30AE03-4DB0-40E8-998A-4F56643E4C1F}" type="datetimeFigureOut">
              <a:rPr lang="en-US" smtClean="0">
                <a:uFillTx/>
              </a:rPr>
              <a:t>12/18/2019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29000" y="18288"/>
            <a:ext cx="4114800" cy="32918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sz="1200">
                <a:solidFill>
                  <a:srgbClr val="FFFFFF"/>
                </a:solidFill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00" y="18288"/>
            <a:ext cx="1066800" cy="32918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b="1" sz="1400">
                <a:solidFill>
                  <a:srgbClr val="FFFFFF"/>
                </a:solidFill>
                <a:uFillTx/>
              </a:defRPr>
            </a:lvl1pPr>
          </a:lstStyle>
          <a:p>
            <a:fld id="{C40A1DE3-FD6D-40BB-93F7-40677ECC209F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latinLnBrk="0" rtl="0">
        <a:spcBef>
          <a:spcPct val="0"/>
        </a:spcBef>
        <a:buNone/>
        <a:defRPr baseline="0" kern="1200" spc="-100" sz="4000">
          <a:solidFill>
            <a:schemeClr val="tx2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182880" latinLnBrk="0" marL="182880" rtl="0">
        <a:spcBef>
          <a:spcPct val="20000"/>
        </a:spcBef>
        <a:buClr>
          <a:schemeClr val="accent1"/>
        </a:buClr>
        <a:buSzPct val="85000"/>
        <a:buFont charset="0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182880" latinLnBrk="0" marL="457200" rtl="0">
        <a:spcBef>
          <a:spcPct val="20000"/>
        </a:spcBef>
        <a:buClr>
          <a:schemeClr val="accent1"/>
        </a:buClr>
        <a:buSzPct val="85000"/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182880" latinLnBrk="0" marL="731520" rtl="0">
        <a:spcBef>
          <a:spcPct val="20000"/>
        </a:spcBef>
        <a:buClr>
          <a:schemeClr val="accent1"/>
        </a:buClr>
        <a:buSzPct val="90000"/>
        <a:buFont charset="0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182880" latinLnBrk="0" marL="1005840" rtl="0">
        <a:spcBef>
          <a:spcPct val="20000"/>
        </a:spcBef>
        <a:buClr>
          <a:schemeClr val="accent1"/>
        </a:buClr>
        <a:buFont charset="0" pitchFamily="34" typeface="Arial"/>
        <a:buChar char="•"/>
        <a:defRPr kern="1200" sz="16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137160" latinLnBrk="0" marL="1188720" rtl="0">
        <a:spcBef>
          <a:spcPct val="20000"/>
        </a:spcBef>
        <a:buClr>
          <a:schemeClr val="accent1"/>
        </a:buClr>
        <a:buSzPct val="100000"/>
        <a:buFont charset="0" pitchFamily="34" typeface="Arial"/>
        <a:buChar char="•"/>
        <a:defRPr baseline="0" kern="1200" sz="14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182880" latinLnBrk="0" marL="1371600" rtl="0">
        <a:spcBef>
          <a:spcPct val="20000"/>
        </a:spcBef>
        <a:buClr>
          <a:schemeClr val="accent1"/>
        </a:buClr>
        <a:buFont charset="0" pitchFamily="34" typeface="Arial"/>
        <a:buChar char="•"/>
        <a:defRPr kern="1200" sz="13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182880" latinLnBrk="0" marL="1554480" rtl="0">
        <a:spcBef>
          <a:spcPct val="20000"/>
        </a:spcBef>
        <a:buClr>
          <a:schemeClr val="accent1"/>
        </a:buClr>
        <a:buFont charset="0" pitchFamily="34" typeface="Arial"/>
        <a:buChar char="•"/>
        <a:defRPr kern="1200" sz="13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182880" latinLnBrk="0" marL="1737360" rtl="0">
        <a:spcBef>
          <a:spcPct val="20000"/>
        </a:spcBef>
        <a:buClr>
          <a:schemeClr val="accent1"/>
        </a:buClr>
        <a:buFont charset="0" pitchFamily="34" typeface="Arial"/>
        <a:buChar char="•"/>
        <a:defRPr kern="1200" sz="13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182880" latinLnBrk="0" marL="1920240" rtl="0">
        <a:spcBef>
          <a:spcPct val="20000"/>
        </a:spcBef>
        <a:buClr>
          <a:schemeClr val="accent1"/>
        </a:buClr>
        <a:buFont charset="0" pitchFamily="34" typeface="Arial"/>
        <a:buChar char="•"/>
        <a:defRPr kern="1200" sz="13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diagrams/data1.xml" Type="http://schemas.openxmlformats.org/officeDocument/2006/relationships/diagramData"></Relationship><Relationship Id="rId3" Target="../diagrams/layout1.xml" Type="http://schemas.openxmlformats.org/officeDocument/2006/relationships/diagramLayout"></Relationship><Relationship Id="rId4" Target="../diagrams/quickStyle1.xml" Type="http://schemas.openxmlformats.org/officeDocument/2006/relationships/diagramQuickStyle"></Relationship><Relationship Id="rId5" Target="../diagrams/colors1.xml" Type="http://schemas.openxmlformats.org/officeDocument/2006/relationships/diagramColors"></Relationship><Relationship Id="rId6" Target="../diagrams/drawing1.xml" Type="http://schemas.microsoft.com/office/2007/relationships/diagramDrawing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8.pn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9.png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0.png" Type="http://schemas.openxmlformats.org/officeDocument/2006/relationships/image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.png" Type="http://schemas.openxmlformats.org/officeDocument/2006/relationships/image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1.png" Type="http://schemas.openxmlformats.org/officeDocument/2006/relationships/imag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pn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6.png" Type="http://schemas.openxmlformats.org/officeDocument/2006/relationships/image"></Relationship><Relationship Id="rId3" Target="../media/image7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z="4000">
                <a:uFillTx/>
              </a:rPr>
              <a:t>Digital Design with </a:t>
            </a:r>
            <a:r>
              <a:rPr dirty="0" lang="en-US" smtClean="0" sz="4000">
                <a:uFillTx/>
              </a:rPr>
              <a:t>HDL (</a:t>
            </a:r>
            <a:r>
              <a:rPr dirty="0" lang="en-US" smtClean="0" sz="4000">
                <a:uFillTx/>
              </a:rPr>
              <a:t>2019-2020) </a:t>
            </a:r>
            <a:r>
              <a:rPr dirty="0" lang="en-US" smtClean="0" sz="4000">
                <a:uFillTx/>
              </a:rPr>
              <a:t>EcE-41021</a:t>
            </a:r>
            <a:endParaRPr dirty="0" lang="en-US" sz="40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27410" y="3591931"/>
            <a:ext cx="6400800" cy="1752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Dr. Tin </a:t>
            </a:r>
            <a:r>
              <a:rPr dirty="0" err="1" lang="en-US" smtClean="0">
                <a:uFillTx/>
              </a:rPr>
              <a:t>Thet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Nwe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CAD Tools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>
            <p:ph idx="1"/>
          </p:nvPr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457200" y="1600200"/>
          <a:ext cx="8229600" cy="48768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diagram">
            <dgm:relIds r:dm="rId2" r:lo="rId3" r:qs="rId4" r:cs="rId5"/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Autofit/>
          </a:bodyPr>
          <a:lstStyle/>
          <a:p>
            <a:r>
              <a:rPr dirty="0" lang="en-US" sz="3200">
                <a:uFillTx/>
              </a:rPr>
              <a:t> Nexys4 DDR </a:t>
            </a:r>
            <a:r>
              <a:rPr dirty="0" lang="en-US" smtClean="0" sz="3200">
                <a:uFillTx/>
              </a:rPr>
              <a:t>board(Artix-7</a:t>
            </a:r>
            <a:r>
              <a:rPr dirty="0" lang="en-US" sz="3200">
                <a:uFillTx/>
              </a:rPr>
              <a:t>™ Field Programmable Gate Array (FPGA) from </a:t>
            </a:r>
            <a:r>
              <a:rPr dirty="0" lang="en-US" smtClean="0" sz="3200">
                <a:uFillTx/>
              </a:rPr>
              <a:t>Xilinx</a:t>
            </a:r>
            <a:r>
              <a:rPr dirty="0" lang="en-US" sz="3200">
                <a:uFillTx/>
              </a:rPr>
              <a:t>)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09800" y="1524000"/>
            <a:ext cx="4130398" cy="3741744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998649"/>
            <a:ext cx="8229600" cy="407990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Hardware Description Language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VHDL ( Very high speed integrated circuit hardware description language)</a:t>
            </a:r>
          </a:p>
          <a:p>
            <a:r>
              <a:rPr dirty="0" lang="en-US" smtClean="0">
                <a:uFillTx/>
              </a:rPr>
              <a:t>Verilog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Introduction to VHDL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In the </a:t>
            </a:r>
            <a:r>
              <a:rPr dirty="0" lang="en-US" smtClean="0">
                <a:uFillTx/>
              </a:rPr>
              <a:t>1980s,rapid advances in </a:t>
            </a:r>
            <a:r>
              <a:rPr dirty="0" lang="en-US">
                <a:uFillTx/>
              </a:rPr>
              <a:t>integrated </a:t>
            </a:r>
            <a:r>
              <a:rPr dirty="0" lang="en-US" smtClean="0">
                <a:uFillTx/>
              </a:rPr>
              <a:t>circuit technology</a:t>
            </a:r>
          </a:p>
          <a:p>
            <a:r>
              <a:rPr dirty="0" lang="en-US">
                <a:uFillTx/>
              </a:rPr>
              <a:t> industry standard language for describing digital </a:t>
            </a:r>
            <a:r>
              <a:rPr dirty="0" lang="en-US" smtClean="0">
                <a:uFillTx/>
              </a:rPr>
              <a:t>circuits</a:t>
            </a:r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1987 and called IEEE   1076</a:t>
            </a:r>
          </a:p>
          <a:p>
            <a:r>
              <a:rPr dirty="0" lang="en-US" smtClean="0">
                <a:uFillTx/>
              </a:rPr>
              <a:t>1993 and called IEEE   1164</a:t>
            </a:r>
          </a:p>
          <a:p>
            <a:r>
              <a:rPr dirty="0" lang="en-US">
                <a:uFillTx/>
              </a:rPr>
              <a:t> the </a:t>
            </a:r>
            <a:r>
              <a:rPr dirty="0" lang="en-US" smtClean="0">
                <a:uFillTx/>
              </a:rPr>
              <a:t>initial description </a:t>
            </a:r>
            <a:r>
              <a:rPr dirty="0" lang="en-US">
                <a:uFillTx/>
              </a:rPr>
              <a:t>of the </a:t>
            </a:r>
            <a:r>
              <a:rPr dirty="0" lang="en-US" smtClean="0">
                <a:uFillTx/>
              </a:rPr>
              <a:t>circuit in the form of VHDL code</a:t>
            </a:r>
          </a:p>
          <a:p>
            <a:r>
              <a:rPr dirty="0" lang="en-US" smtClean="0">
                <a:uFillTx/>
              </a:rPr>
              <a:t>VHDL compiler translates this code into a logic circuit</a:t>
            </a:r>
          </a:p>
          <a:p>
            <a:r>
              <a:rPr dirty="0" lang="en-US" smtClean="0">
                <a:uFillTx/>
              </a:rPr>
              <a:t>integers or characters</a:t>
            </a:r>
            <a:r>
              <a:rPr dirty="0" lang="en-US">
                <a:uFillTx/>
              </a:rPr>
              <a:t>, </a:t>
            </a:r>
            <a:r>
              <a:rPr dirty="0" lang="en-US" smtClean="0">
                <a:uFillTx/>
              </a:rPr>
              <a:t>data objects in VHDL can be of </a:t>
            </a:r>
            <a:r>
              <a:rPr dirty="0" lang="en-US">
                <a:uFillTx/>
              </a:rPr>
              <a:t>various types</a:t>
            </a:r>
            <a:r>
              <a:rPr dirty="0" lang="en-US" smtClean="0">
                <a:uFillTx/>
              </a:rPr>
              <a:t>.</a:t>
            </a:r>
          </a:p>
          <a:p>
            <a:r>
              <a:rPr dirty="0" lang="en-US" smtClean="0">
                <a:uFillTx/>
              </a:rPr>
              <a:t>BIT , 0 or 1</a:t>
            </a:r>
          </a:p>
          <a:p>
            <a:endParaRPr dirty="0" lang="en-US">
              <a:uFillTx/>
            </a:endParaRP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86302" y="86859"/>
            <a:ext cx="8229600" cy="990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VHDL architecture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1686" y="712632"/>
            <a:ext cx="6661743" cy="74827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70000" lnSpcReduction="20000"/>
          </a:bodyPr>
          <a:lstStyle/>
          <a:p>
            <a:pPr indent="0" marL="0">
              <a:buNone/>
            </a:pPr>
            <a:r>
              <a:rPr dirty="0" lang="en-US">
                <a:uFillTx/>
              </a:rPr>
              <a:t>library </a:t>
            </a:r>
            <a:r>
              <a:rPr dirty="0" err="1" lang="en-US">
                <a:uFillTx/>
              </a:rPr>
              <a:t>ieee</a:t>
            </a:r>
            <a:r>
              <a:rPr dirty="0" lang="en-US">
                <a:uFillTx/>
              </a:rPr>
              <a:t>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use ieee.std_logic_1164.all;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use </a:t>
            </a:r>
            <a:r>
              <a:rPr dirty="0" err="1" lang="en-US">
                <a:uFillTx/>
              </a:rPr>
              <a:t>ieee.numeric_std.all</a:t>
            </a:r>
            <a:r>
              <a:rPr dirty="0" lang="en-US" smtClean="0">
                <a:uFillTx/>
              </a:rPr>
              <a:t>;</a:t>
            </a:r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>
                <a:uFillTx/>
              </a:rPr>
              <a:t>entity </a:t>
            </a:r>
            <a:r>
              <a:rPr b="1" dirty="0" i="1" lang="en-US" smtClean="0">
                <a:solidFill>
                  <a:srgbClr val="FF0000"/>
                </a:solidFill>
                <a:uFillTx/>
              </a:rPr>
              <a:t>example</a:t>
            </a:r>
            <a:r>
              <a:rPr dirty="0" lang="en-US" smtClean="0">
                <a:uFillTx/>
              </a:rPr>
              <a:t> </a:t>
            </a:r>
            <a:r>
              <a:rPr dirty="0" lang="en-US">
                <a:uFillTx/>
              </a:rPr>
              <a:t>is 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port</a:t>
            </a:r>
            <a:r>
              <a:rPr dirty="0" lang="en-US" smtClean="0">
                <a:uFillTx/>
              </a:rPr>
              <a:t>(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FF0000"/>
                </a:solidFill>
                <a:uFillTx/>
              </a:rPr>
              <a:t>-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FF0000"/>
                </a:solidFill>
                <a:uFillTx/>
              </a:rPr>
              <a:t>-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FF0000"/>
                </a:solidFill>
                <a:uFillTx/>
              </a:rPr>
              <a:t>-</a:t>
            </a:r>
            <a:endParaRPr dirty="0" lang="en-US">
              <a:solidFill>
                <a:srgbClr val="FF0000"/>
              </a:solidFill>
              <a:uFillTx/>
            </a:endParaRPr>
          </a:p>
          <a:p>
            <a:pPr indent="0" marL="0">
              <a:buNone/>
            </a:pPr>
            <a:r>
              <a:rPr dirty="0" lang="en-US" smtClean="0">
                <a:uFillTx/>
              </a:rPr>
              <a:t>);</a:t>
            </a:r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>
                <a:uFillTx/>
              </a:rPr>
              <a:t>end </a:t>
            </a:r>
            <a:r>
              <a:rPr b="1" dirty="0" i="1" lang="en-US" smtClean="0">
                <a:solidFill>
                  <a:srgbClr val="FF0000"/>
                </a:solidFill>
                <a:uFillTx/>
              </a:rPr>
              <a:t>example</a:t>
            </a:r>
            <a:r>
              <a:rPr dirty="0" lang="en-US" smtClean="0">
                <a:uFillTx/>
              </a:rPr>
              <a:t>;</a:t>
            </a:r>
            <a:endParaRPr dirty="0" lang="en-US">
              <a:uFillTx/>
            </a:endParaRP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>
                <a:uFillTx/>
              </a:rPr>
              <a:t>architecture </a:t>
            </a:r>
            <a:r>
              <a:rPr dirty="0" err="1" lang="en-US" smtClean="0">
                <a:solidFill>
                  <a:srgbClr val="00B0F0"/>
                </a:solidFill>
                <a:uFillTx/>
              </a:rPr>
              <a:t>logic_function</a:t>
            </a:r>
            <a:r>
              <a:rPr dirty="0" lang="en-US" smtClean="0">
                <a:uFillTx/>
              </a:rPr>
              <a:t> of </a:t>
            </a:r>
            <a:r>
              <a:rPr b="1" dirty="0" i="1" lang="en-US" smtClean="0">
                <a:solidFill>
                  <a:srgbClr val="FF0000"/>
                </a:solidFill>
                <a:uFillTx/>
              </a:rPr>
              <a:t>example</a:t>
            </a:r>
            <a:r>
              <a:rPr dirty="0" lang="en-US" smtClean="0">
                <a:uFillTx/>
              </a:rPr>
              <a:t> </a:t>
            </a:r>
            <a:r>
              <a:rPr dirty="0" lang="en-US">
                <a:uFillTx/>
              </a:rPr>
              <a:t>is 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begin </a:t>
            </a:r>
            <a:endParaRPr dirty="0" lang="en-US" smtClean="0">
              <a:uFillTx/>
            </a:endParaRPr>
          </a:p>
          <a:p>
            <a:pPr indent="0" marL="0">
              <a:buNone/>
            </a:pPr>
            <a:r>
              <a:rPr dirty="0" lang="en-US" smtClean="0">
                <a:solidFill>
                  <a:srgbClr val="0070C0"/>
                </a:solidFill>
                <a:uFillTx/>
              </a:rPr>
              <a:t>-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0070C0"/>
                </a:solidFill>
                <a:uFillTx/>
              </a:rPr>
              <a:t>-</a:t>
            </a:r>
          </a:p>
          <a:p>
            <a:pPr indent="0" marL="0">
              <a:buNone/>
            </a:pPr>
            <a:r>
              <a:rPr dirty="0" lang="en-US" smtClean="0">
                <a:solidFill>
                  <a:srgbClr val="0070C0"/>
                </a:solidFill>
                <a:uFillTx/>
              </a:rPr>
              <a:t>-</a:t>
            </a:r>
            <a:r>
              <a:rPr dirty="0" lang="en-US">
                <a:uFillTx/>
              </a:rPr>
              <a:t>	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end </a:t>
            </a:r>
            <a:r>
              <a:rPr dirty="0" err="1" lang="en-US" smtClean="0">
                <a:solidFill>
                  <a:srgbClr val="00B0F0"/>
                </a:solidFill>
                <a:uFillTx/>
              </a:rPr>
              <a:t>logic_function</a:t>
            </a:r>
            <a:r>
              <a:rPr dirty="0" lang="en-US" smtClean="0">
                <a:uFillTx/>
              </a:rPr>
              <a:t>;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The input and output signals in an entity are speciﬁed using the </a:t>
            </a:r>
            <a:r>
              <a:rPr dirty="0" lang="en-US" smtClean="0">
                <a:uFillTx/>
              </a:rPr>
              <a:t>ENTITY  declaration</a:t>
            </a:r>
          </a:p>
          <a:p>
            <a:r>
              <a:rPr dirty="0" lang="en-US" smtClean="0">
                <a:uFillTx/>
              </a:rPr>
              <a:t>An ARCHITECTURE provides </a:t>
            </a:r>
            <a:r>
              <a:rPr dirty="0" lang="en-US">
                <a:uFillTx/>
              </a:rPr>
              <a:t>the circuit details for </a:t>
            </a:r>
            <a:r>
              <a:rPr dirty="0" lang="en-US" smtClean="0">
                <a:uFillTx/>
              </a:rPr>
              <a:t> an entity</a:t>
            </a:r>
            <a:r>
              <a:rPr dirty="0" lang="en-US">
                <a:uFillTx/>
              </a:rPr>
              <a:t>. </a:t>
            </a:r>
            <a:endParaRPr dirty="0" lang="en-US" smtClean="0">
              <a:uFillTx/>
            </a:endParaRPr>
          </a:p>
          <a:p>
            <a:endParaRPr dirty="0" lang="en-US" smtClean="0">
              <a:uFillTx/>
            </a:endParaRPr>
          </a:p>
          <a:p>
            <a:pPr indent="0" marL="0">
              <a:buNone/>
            </a:pP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51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85757" y="3429000"/>
            <a:ext cx="7071303" cy="3171825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Documentation </a:t>
            </a:r>
            <a:r>
              <a:rPr dirty="0" lang="en-US" smtClean="0">
                <a:uFillTx/>
              </a:rPr>
              <a:t>in VHDL Code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VHDL compiler ignores any text on </a:t>
            </a:r>
            <a:r>
              <a:rPr dirty="0" lang="en-US" smtClean="0">
                <a:uFillTx/>
              </a:rPr>
              <a:t>a line </a:t>
            </a:r>
            <a:r>
              <a:rPr dirty="0" lang="en-US">
                <a:uFillTx/>
              </a:rPr>
              <a:t>after the ‘- </a:t>
            </a:r>
            <a:r>
              <a:rPr dirty="0" lang="en-US" smtClean="0">
                <a:uFillTx/>
              </a:rPr>
              <a:t>-’.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marL="0">
              <a:buNone/>
            </a:pPr>
            <a:endParaRPr dirty="0" lang="en-US" smtClean="0">
              <a:uFillTx/>
            </a:endParaRPr>
          </a:p>
          <a:p>
            <a:pPr indent="0" marL="0">
              <a:buNone/>
            </a:pPr>
            <a:r>
              <a:rPr dirty="0" lang="en-US" smtClean="0">
                <a:uFillTx/>
              </a:rPr>
              <a:t>--This is our test circuit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Data Objects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Three kinds of data </a:t>
            </a:r>
            <a:r>
              <a:rPr dirty="0" lang="en-US" smtClean="0">
                <a:uFillTx/>
              </a:rPr>
              <a:t>objects are </a:t>
            </a:r>
            <a:r>
              <a:rPr dirty="0" lang="en-US">
                <a:uFillTx/>
              </a:rPr>
              <a:t>provided: signals, </a:t>
            </a:r>
            <a:r>
              <a:rPr dirty="0" lang="en-US" smtClean="0">
                <a:uFillTx/>
              </a:rPr>
              <a:t>constants</a:t>
            </a:r>
            <a:r>
              <a:rPr dirty="0" lang="en-US">
                <a:uFillTx/>
              </a:rPr>
              <a:t>, and variables. </a:t>
            </a:r>
            <a:endParaRPr dirty="0" lang="en-US" smtClean="0">
              <a:uFillTx/>
            </a:endParaRPr>
          </a:p>
          <a:p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Data Object Names</a:t>
            </a:r>
          </a:p>
          <a:p>
            <a:pPr lvl="1"/>
            <a:r>
              <a:rPr dirty="0" lang="en-US">
                <a:uFillTx/>
              </a:rPr>
              <a:t>any alphanumeric </a:t>
            </a:r>
            <a:r>
              <a:rPr dirty="0" lang="en-US" smtClean="0">
                <a:uFillTx/>
              </a:rPr>
              <a:t>character  including ‘-’</a:t>
            </a:r>
          </a:p>
          <a:p>
            <a:pPr lvl="1"/>
            <a:r>
              <a:rPr dirty="0" lang="en-US" smtClean="0">
                <a:uFillTx/>
              </a:rPr>
              <a:t>legal names </a:t>
            </a:r>
            <a:r>
              <a:rPr dirty="0" lang="en-US">
                <a:uFillTx/>
              </a:rPr>
              <a:t>are x, x1, </a:t>
            </a:r>
            <a:r>
              <a:rPr dirty="0" err="1" lang="en-US">
                <a:uFillTx/>
              </a:rPr>
              <a:t>x_y</a:t>
            </a:r>
            <a:r>
              <a:rPr dirty="0" lang="en-US">
                <a:uFillTx/>
              </a:rPr>
              <a:t>, and Byte. </a:t>
            </a:r>
            <a:endParaRPr dirty="0" lang="en-US" smtClean="0">
              <a:uFillTx/>
            </a:endParaRPr>
          </a:p>
          <a:p>
            <a:pPr lvl="1"/>
            <a:r>
              <a:rPr dirty="0" lang="en-US" smtClean="0">
                <a:uFillTx/>
              </a:rPr>
              <a:t>examples </a:t>
            </a:r>
            <a:r>
              <a:rPr dirty="0" lang="en-US">
                <a:uFillTx/>
              </a:rPr>
              <a:t>of illegal names are 1x,_y, </a:t>
            </a:r>
            <a:r>
              <a:rPr dirty="0" err="1" lang="en-US">
                <a:uFillTx/>
              </a:rPr>
              <a:t>x__y</a:t>
            </a:r>
            <a:r>
              <a:rPr dirty="0" lang="en-US">
                <a:uFillTx/>
              </a:rPr>
              <a:t>, </a:t>
            </a:r>
            <a:r>
              <a:rPr dirty="0" lang="en-US" smtClean="0">
                <a:uFillTx/>
              </a:rPr>
              <a:t>and entity</a:t>
            </a:r>
            <a:r>
              <a:rPr dirty="0" lang="en-US">
                <a:uFillTx/>
              </a:rPr>
              <a:t>.</a:t>
            </a:r>
          </a:p>
          <a:p>
            <a:r>
              <a:rPr dirty="0" lang="en-US">
                <a:uFillTx/>
              </a:rPr>
              <a:t>VHDL is not case sensitive. Hence x is the same </a:t>
            </a:r>
            <a:r>
              <a:rPr dirty="0" lang="en-US" smtClean="0">
                <a:uFillTx/>
              </a:rPr>
              <a:t>as X</a:t>
            </a:r>
            <a:r>
              <a:rPr dirty="0" lang="en-US">
                <a:uFillTx/>
              </a:rPr>
              <a:t>, 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Data Object Values and Numbers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SIGNAL data objects to represent </a:t>
            </a:r>
            <a:r>
              <a:rPr dirty="0" lang="en-US">
                <a:uFillTx/>
              </a:rPr>
              <a:t>individual </a:t>
            </a:r>
            <a:r>
              <a:rPr dirty="0" lang="en-US" smtClean="0">
                <a:uFillTx/>
              </a:rPr>
              <a:t>logic signals in a circuit, multiple logic signals</a:t>
            </a:r>
            <a:r>
              <a:rPr dirty="0" lang="en-US">
                <a:uFillTx/>
              </a:rPr>
              <a:t>, and binary numbers (integers</a:t>
            </a:r>
            <a:r>
              <a:rPr dirty="0" lang="en-US" smtClean="0">
                <a:uFillTx/>
              </a:rPr>
              <a:t>).</a:t>
            </a:r>
          </a:p>
          <a:p>
            <a:r>
              <a:rPr dirty="0" lang="en-US">
                <a:uFillTx/>
              </a:rPr>
              <a:t>The value of </a:t>
            </a:r>
            <a:r>
              <a:rPr dirty="0" lang="en-US" smtClean="0">
                <a:uFillTx/>
              </a:rPr>
              <a:t>a multibit </a:t>
            </a:r>
            <a:r>
              <a:rPr dirty="0" lang="en-US">
                <a:uFillTx/>
              </a:rPr>
              <a:t>SIGNAL is </a:t>
            </a:r>
            <a:r>
              <a:rPr dirty="0" lang="en-US" smtClean="0">
                <a:uFillTx/>
              </a:rPr>
              <a:t>given with double quotes.</a:t>
            </a:r>
          </a:p>
          <a:p>
            <a:pPr lvl="2" marL="457200"/>
            <a:r>
              <a:rPr dirty="0" lang="en-US">
                <a:uFillTx/>
              </a:rPr>
              <a:t> </a:t>
            </a:r>
            <a:r>
              <a:rPr dirty="0" lang="en-US">
                <a:solidFill>
                  <a:srgbClr val="FFC000"/>
                </a:solidFill>
                <a:uFillTx/>
              </a:rPr>
              <a:t>Example:”0001’,   :10101011”</a:t>
            </a:r>
          </a:p>
          <a:p>
            <a:r>
              <a:rPr dirty="0" lang="en-US" smtClean="0">
                <a:uFillTx/>
              </a:rPr>
              <a:t> Integers, not using quotes</a:t>
            </a:r>
          </a:p>
          <a:p>
            <a:r>
              <a:rPr dirty="0" lang="en-US">
                <a:uFillTx/>
              </a:rPr>
              <a:t> </a:t>
            </a:r>
            <a:endParaRPr dirty="0" lang="en-US" smtClean="0">
              <a:uFillTx/>
            </a:endParaRPr>
          </a:p>
          <a:p>
            <a:pPr indent="0" lvl="1" marL="0">
              <a:buNone/>
            </a:pPr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Embedded System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10000"/>
          </a:bodyPr>
          <a:lstStyle/>
          <a:p>
            <a:r>
              <a:rPr dirty="0" lang="en-US" smtClean="0">
                <a:uFillTx/>
              </a:rPr>
              <a:t>most, based on digital signals</a:t>
            </a:r>
          </a:p>
          <a:p>
            <a:pPr indent="0" marL="0">
              <a:buNone/>
            </a:pPr>
            <a:endParaRPr dirty="0" lang="en-US" smtClean="0">
              <a:uFillTx/>
            </a:endParaRPr>
          </a:p>
          <a:p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analog sensors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  (</a:t>
            </a:r>
            <a:r>
              <a:rPr dirty="0" lang="en-US" smtClean="0">
                <a:uFillTx/>
              </a:rPr>
              <a:t>low-noise amplification, 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filtering)</a:t>
            </a:r>
          </a:p>
          <a:p>
            <a:r>
              <a:rPr dirty="0" lang="en-US" smtClean="0">
                <a:uFillTx/>
              </a:rPr>
              <a:t>analog actuators</a:t>
            </a:r>
          </a:p>
          <a:p>
            <a:r>
              <a:rPr dirty="0" lang="en-US" smtClean="0">
                <a:uFillTx/>
              </a:rPr>
              <a:t>ADC</a:t>
            </a:r>
          </a:p>
          <a:p>
            <a:r>
              <a:rPr dirty="0" lang="en-US" smtClean="0">
                <a:uFillTx/>
              </a:rPr>
              <a:t>DAC</a:t>
            </a:r>
          </a:p>
          <a:p>
            <a:r>
              <a:rPr dirty="0" lang="en-US" smtClean="0">
                <a:uFillTx/>
              </a:rPr>
              <a:t>success of smart 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sensors and actuators</a:t>
            </a:r>
          </a:p>
          <a:p>
            <a:r>
              <a:rPr dirty="0" lang="en-US">
                <a:uFillTx/>
              </a:rPr>
              <a:t> standardized communication buses as the interface 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 between </a:t>
            </a:r>
            <a:r>
              <a:rPr dirty="0" lang="en-US">
                <a:uFillTx/>
              </a:rPr>
              <a:t>sensors/actuators</a:t>
            </a:r>
            <a:endParaRPr dirty="0" lang="en-US" smtClean="0">
              <a:uFillTx/>
            </a:endParaRPr>
          </a:p>
          <a:p>
            <a:r>
              <a:rPr dirty="0" lang="en-US">
                <a:uFillTx/>
              </a:rPr>
              <a:t> </a:t>
            </a:r>
            <a:endParaRPr dirty="0" lang="en-US" smtClean="0">
              <a:uFillTx/>
            </a:endParaRPr>
          </a:p>
          <a:p>
            <a:endParaRPr dirty="0" lang="en-US" smtClean="0">
              <a:uFillTx/>
            </a:endParaRPr>
          </a:p>
          <a:p>
            <a:pPr indent="0" marL="0">
              <a:buNone/>
            </a:pP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6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267200" y="1828800"/>
            <a:ext cx="5235395" cy="327660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4764" y="136474"/>
            <a:ext cx="8229600" cy="990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SIGNAL Data Objects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1953" y="767828"/>
            <a:ext cx="8229600" cy="4876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20000"/>
          </a:bodyPr>
          <a:lstStyle/>
          <a:p>
            <a:r>
              <a:rPr dirty="0" lang="en-US" smtClean="0">
                <a:uFillTx/>
              </a:rPr>
              <a:t>SIGNAL ,represent </a:t>
            </a:r>
            <a:r>
              <a:rPr dirty="0" lang="en-US">
                <a:uFillTx/>
              </a:rPr>
              <a:t>the logic signals, or wires, in a circuit</a:t>
            </a:r>
            <a:r>
              <a:rPr dirty="0" lang="en-US" smtClean="0">
                <a:uFillTx/>
              </a:rPr>
              <a:t>.</a:t>
            </a:r>
          </a:p>
          <a:p>
            <a:endParaRPr dirty="0" lang="en-US" smtClean="0">
              <a:uFillTx/>
            </a:endParaRPr>
          </a:p>
          <a:p>
            <a:r>
              <a:rPr dirty="0" lang="en-US" smtClean="0">
                <a:solidFill>
                  <a:srgbClr val="FF0000"/>
                </a:solidFill>
                <a:uFillTx/>
              </a:rPr>
              <a:t>SIGNAL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solidFill>
                  <a:srgbClr val="0070C0"/>
                </a:solidFill>
                <a:uFillTx/>
              </a:rPr>
              <a:t>signal_name</a:t>
            </a:r>
            <a:r>
              <a:rPr dirty="0" lang="en-US" smtClean="0">
                <a:uFillTx/>
              </a:rPr>
              <a:t> </a:t>
            </a:r>
            <a:r>
              <a:rPr dirty="0" lang="en-US">
                <a:uFillTx/>
              </a:rPr>
              <a:t>: </a:t>
            </a:r>
            <a:r>
              <a:rPr dirty="0" err="1" lang="en-US">
                <a:solidFill>
                  <a:srgbClr val="FFFF00"/>
                </a:solidFill>
                <a:uFillTx/>
              </a:rPr>
              <a:t>type_name</a:t>
            </a:r>
            <a:r>
              <a:rPr dirty="0" lang="en-US">
                <a:uFillTx/>
              </a:rPr>
              <a:t> ; </a:t>
            </a:r>
            <a:endParaRPr dirty="0" lang="en-US" smtClean="0">
              <a:uFillTx/>
            </a:endParaRPr>
          </a:p>
          <a:p>
            <a:pPr lvl="1"/>
            <a:r>
              <a:rPr dirty="0" lang="en-US">
                <a:uFillTx/>
              </a:rPr>
              <a:t>10 signal types: </a:t>
            </a:r>
            <a:endParaRPr dirty="0" lang="en-US" smtClean="0">
              <a:uFillTx/>
            </a:endParaRPr>
          </a:p>
          <a:p>
            <a:pPr lvl="2"/>
            <a:r>
              <a:rPr dirty="0" lang="en-US" smtClean="0">
                <a:solidFill>
                  <a:srgbClr val="FFFF00"/>
                </a:solidFill>
                <a:uFillTx/>
              </a:rPr>
              <a:t>BIT</a:t>
            </a:r>
            <a:r>
              <a:rPr dirty="0" lang="en-US">
                <a:solidFill>
                  <a:srgbClr val="FFFF00"/>
                </a:solidFill>
                <a:uFillTx/>
              </a:rPr>
              <a:t>, </a:t>
            </a:r>
            <a:endParaRPr dirty="0" lang="en-US" smtClean="0">
              <a:solidFill>
                <a:srgbClr val="FFFF00"/>
              </a:solidFill>
              <a:uFillTx/>
            </a:endParaRPr>
          </a:p>
          <a:p>
            <a:pPr lvl="2"/>
            <a:r>
              <a:rPr dirty="0" lang="en-US" smtClean="0">
                <a:solidFill>
                  <a:srgbClr val="FFFF00"/>
                </a:solidFill>
                <a:uFillTx/>
              </a:rPr>
              <a:t>BIT_VECTOR,</a:t>
            </a:r>
          </a:p>
          <a:p>
            <a:pPr lvl="2"/>
            <a:r>
              <a:rPr dirty="0" lang="en-US" smtClean="0">
                <a:solidFill>
                  <a:srgbClr val="FFFF00"/>
                </a:solidFill>
                <a:uFillTx/>
              </a:rPr>
              <a:t>STD_LOGIC,</a:t>
            </a:r>
          </a:p>
          <a:p>
            <a:pPr lvl="2"/>
            <a:r>
              <a:rPr dirty="0" lang="en-US" smtClean="0">
                <a:solidFill>
                  <a:srgbClr val="FFFF00"/>
                </a:solidFill>
                <a:uFillTx/>
              </a:rPr>
              <a:t> STD_LOGIC_VECTOR</a:t>
            </a:r>
            <a:r>
              <a:rPr dirty="0" lang="en-US">
                <a:solidFill>
                  <a:srgbClr val="FFFF00"/>
                </a:solidFill>
                <a:uFillTx/>
              </a:rPr>
              <a:t>, </a:t>
            </a:r>
            <a:endParaRPr dirty="0" lang="en-US" smtClean="0">
              <a:solidFill>
                <a:srgbClr val="FFFF00"/>
              </a:solidFill>
              <a:uFillTx/>
            </a:endParaRPr>
          </a:p>
          <a:p>
            <a:pPr lvl="2"/>
            <a:r>
              <a:rPr dirty="0" lang="en-US" smtClean="0">
                <a:solidFill>
                  <a:srgbClr val="FFFF00"/>
                </a:solidFill>
                <a:uFillTx/>
              </a:rPr>
              <a:t>STD_ULOGIC</a:t>
            </a:r>
            <a:r>
              <a:rPr dirty="0" lang="en-US">
                <a:solidFill>
                  <a:srgbClr val="FFFF00"/>
                </a:solidFill>
                <a:uFillTx/>
              </a:rPr>
              <a:t>, </a:t>
            </a:r>
            <a:endParaRPr dirty="0" lang="en-US" smtClean="0">
              <a:solidFill>
                <a:srgbClr val="FFFF00"/>
              </a:solidFill>
              <a:uFillTx/>
            </a:endParaRPr>
          </a:p>
          <a:p>
            <a:pPr lvl="2"/>
            <a:r>
              <a:rPr dirty="0" lang="en-US" smtClean="0">
                <a:solidFill>
                  <a:srgbClr val="FFFF00"/>
                </a:solidFill>
                <a:uFillTx/>
              </a:rPr>
              <a:t>SIGNED,</a:t>
            </a:r>
          </a:p>
          <a:p>
            <a:pPr lvl="2"/>
            <a:r>
              <a:rPr dirty="0" lang="en-US" smtClean="0">
                <a:solidFill>
                  <a:srgbClr val="FFFF00"/>
                </a:solidFill>
                <a:uFillTx/>
              </a:rPr>
              <a:t>UNSIGNED,</a:t>
            </a:r>
          </a:p>
          <a:p>
            <a:pPr lvl="2"/>
            <a:r>
              <a:rPr dirty="0" lang="en-US" smtClean="0">
                <a:solidFill>
                  <a:srgbClr val="FFFF00"/>
                </a:solidFill>
                <a:uFillTx/>
              </a:rPr>
              <a:t>INTEGER,</a:t>
            </a:r>
          </a:p>
          <a:p>
            <a:pPr lvl="2"/>
            <a:r>
              <a:rPr dirty="0" lang="en-US" smtClean="0">
                <a:solidFill>
                  <a:srgbClr val="FFFF00"/>
                </a:solidFill>
                <a:uFillTx/>
              </a:rPr>
              <a:t>ENUMERATION,</a:t>
            </a:r>
          </a:p>
          <a:p>
            <a:pPr lvl="2"/>
            <a:r>
              <a:rPr dirty="0" lang="en-US" smtClean="0">
                <a:solidFill>
                  <a:srgbClr val="FFFF00"/>
                </a:solidFill>
                <a:uFillTx/>
              </a:rPr>
              <a:t>and BOOLEAN.</a:t>
            </a:r>
          </a:p>
          <a:p>
            <a:pPr indent="-285750" lvl="2" marL="285750"/>
            <a:r>
              <a:rPr dirty="0" lang="en-US">
                <a:solidFill>
                  <a:srgbClr val="FF0000"/>
                </a:solidFill>
                <a:uFillTx/>
              </a:rPr>
              <a:t>SIGNAL </a:t>
            </a:r>
            <a:r>
              <a:rPr dirty="0" lang="en-US">
                <a:solidFill>
                  <a:srgbClr val="0070C0"/>
                </a:solidFill>
                <a:uFillTx/>
              </a:rPr>
              <a:t>x1</a:t>
            </a:r>
            <a:r>
              <a:rPr dirty="0" lang="en-US">
                <a:solidFill>
                  <a:srgbClr val="FF0000"/>
                </a:solidFill>
                <a:uFillTx/>
              </a:rPr>
              <a:t> : </a:t>
            </a:r>
            <a:r>
              <a:rPr dirty="0" lang="en-US">
                <a:solidFill>
                  <a:srgbClr val="FFFF00"/>
                </a:solidFill>
                <a:uFillTx/>
              </a:rPr>
              <a:t>BIT</a:t>
            </a:r>
            <a:r>
              <a:rPr dirty="0" lang="en-US">
                <a:solidFill>
                  <a:srgbClr val="FF0000"/>
                </a:solidFill>
                <a:uFillTx/>
              </a:rPr>
              <a:t>;</a:t>
            </a:r>
          </a:p>
          <a:p>
            <a:pPr indent="-285750" lvl="2" marL="285750"/>
            <a:r>
              <a:rPr dirty="0" lang="en-US">
                <a:solidFill>
                  <a:srgbClr val="FF0000"/>
                </a:solidFill>
                <a:uFillTx/>
              </a:rPr>
              <a:t>SIGNAL </a:t>
            </a:r>
            <a:r>
              <a:rPr dirty="0" lang="en-US">
                <a:solidFill>
                  <a:srgbClr val="0070C0"/>
                </a:solidFill>
                <a:uFillTx/>
              </a:rPr>
              <a:t>C</a:t>
            </a:r>
            <a:r>
              <a:rPr dirty="0" lang="en-US">
                <a:solidFill>
                  <a:srgbClr val="FF0000"/>
                </a:solidFill>
                <a:uFillTx/>
              </a:rPr>
              <a:t> : </a:t>
            </a:r>
            <a:r>
              <a:rPr dirty="0" lang="en-US">
                <a:solidFill>
                  <a:srgbClr val="FFFF00"/>
                </a:solidFill>
                <a:uFillTx/>
              </a:rPr>
              <a:t>BIT_VECTOR (</a:t>
            </a:r>
            <a:r>
              <a:rPr dirty="0" lang="en-US" smtClean="0">
                <a:solidFill>
                  <a:srgbClr val="FFFF00"/>
                </a:solidFill>
                <a:uFillTx/>
              </a:rPr>
              <a:t>1 TO 4</a:t>
            </a:r>
            <a:r>
              <a:rPr dirty="0" lang="en-US">
                <a:solidFill>
                  <a:srgbClr val="FFFF00"/>
                </a:solidFill>
                <a:uFillTx/>
              </a:rPr>
              <a:t>) </a:t>
            </a:r>
            <a:r>
              <a:rPr dirty="0" lang="en-US">
                <a:solidFill>
                  <a:srgbClr val="FF0000"/>
                </a:solidFill>
                <a:uFillTx/>
              </a:rPr>
              <a:t>;</a:t>
            </a:r>
          </a:p>
          <a:p>
            <a:pPr indent="-285750" lvl="2" marL="285750"/>
            <a:r>
              <a:rPr dirty="0" lang="en-US">
                <a:solidFill>
                  <a:srgbClr val="FF0000"/>
                </a:solidFill>
                <a:uFillTx/>
              </a:rPr>
              <a:t>SIGNAL </a:t>
            </a:r>
            <a:r>
              <a:rPr dirty="0" lang="en-US">
                <a:solidFill>
                  <a:srgbClr val="0070C0"/>
                </a:solidFill>
                <a:uFillTx/>
              </a:rPr>
              <a:t>Byte</a:t>
            </a:r>
            <a:r>
              <a:rPr dirty="0" lang="en-US">
                <a:solidFill>
                  <a:srgbClr val="FF0000"/>
                </a:solidFill>
                <a:uFillTx/>
              </a:rPr>
              <a:t> : </a:t>
            </a:r>
            <a:r>
              <a:rPr dirty="0" lang="en-US">
                <a:solidFill>
                  <a:srgbClr val="FFFF00"/>
                </a:solidFill>
                <a:uFillTx/>
              </a:rPr>
              <a:t>BIT_VECTOR (</a:t>
            </a:r>
            <a:r>
              <a:rPr dirty="0" lang="en-US" smtClean="0">
                <a:solidFill>
                  <a:srgbClr val="FFFF00"/>
                </a:solidFill>
                <a:uFillTx/>
              </a:rPr>
              <a:t>7 DOWNTO 0</a:t>
            </a:r>
            <a:r>
              <a:rPr dirty="0" lang="en-US">
                <a:solidFill>
                  <a:srgbClr val="FFFF00"/>
                </a:solidFill>
                <a:uFillTx/>
              </a:rPr>
              <a:t>) </a:t>
            </a:r>
            <a:r>
              <a:rPr dirty="0" lang="en-US">
                <a:solidFill>
                  <a:srgbClr val="FF0000"/>
                </a:solidFill>
                <a:uFillTx/>
              </a:rPr>
              <a:t>; </a:t>
            </a:r>
            <a:endParaRPr dirty="0" lang="en-US" smtClean="0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VHDL operators (page 787)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6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57200" y="1600200"/>
            <a:ext cx="8523873" cy="373380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Example 1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4468" y="943518"/>
            <a:ext cx="8229600" cy="4876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10000"/>
          </a:bodyPr>
          <a:lstStyle/>
          <a:p>
            <a:pPr algn="ctr"/>
            <a:r>
              <a:rPr dirty="0" lang="en-US" smtClean="0" sz="5400">
                <a:solidFill>
                  <a:srgbClr val="C00000"/>
                </a:solidFill>
                <a:uFillTx/>
              </a:rPr>
              <a:t>f= ab</a:t>
            </a:r>
          </a:p>
          <a:p>
            <a:pPr indent="0" marL="0">
              <a:buNone/>
            </a:pPr>
            <a:r>
              <a:rPr dirty="0" lang="en-US" smtClean="0">
                <a:uFillTx/>
              </a:rPr>
              <a:t>library </a:t>
            </a:r>
            <a:r>
              <a:rPr dirty="0" lang="en-US">
                <a:uFillTx/>
              </a:rPr>
              <a:t>IEEE;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use IEEE.STD_LOGIC_1164.ALL;</a:t>
            </a:r>
          </a:p>
          <a:p>
            <a:pPr indent="0" marL="0">
              <a:buNone/>
            </a:pPr>
            <a:r>
              <a:rPr dirty="0" lang="en-US" smtClean="0">
                <a:uFillTx/>
              </a:rPr>
              <a:t>entity eg1 is</a:t>
            </a:r>
          </a:p>
          <a:p>
            <a:pPr indent="0" marL="0">
              <a:buNone/>
            </a:pPr>
            <a:r>
              <a:rPr dirty="0" lang="en-US" smtClean="0">
                <a:uFillTx/>
              </a:rPr>
              <a:t>(    </a:t>
            </a:r>
            <a:r>
              <a:rPr dirty="0" err="1" lang="en-US" smtClean="0">
                <a:uFillTx/>
              </a:rPr>
              <a:t>a,b</a:t>
            </a:r>
            <a:r>
              <a:rPr dirty="0" lang="en-US" smtClean="0">
                <a:uFillTx/>
              </a:rPr>
              <a:t>: in </a:t>
            </a:r>
            <a:r>
              <a:rPr dirty="0" err="1" lang="en-US" smtClean="0">
                <a:uFillTx/>
              </a:rPr>
              <a:t>std_logic</a:t>
            </a:r>
            <a:r>
              <a:rPr dirty="0" lang="en-US" smtClean="0">
                <a:uFillTx/>
              </a:rPr>
              <a:t>;</a:t>
            </a:r>
          </a:p>
          <a:p>
            <a:pPr indent="0" marL="0">
              <a:buNone/>
            </a:pPr>
            <a:r>
              <a:rPr dirty="0" lang="en-US" smtClean="0">
                <a:uFillTx/>
              </a:rPr>
              <a:t>     f:     out </a:t>
            </a:r>
            <a:r>
              <a:rPr dirty="0" err="1" lang="en-US" smtClean="0">
                <a:uFillTx/>
              </a:rPr>
              <a:t>std_logic</a:t>
            </a:r>
          </a:p>
          <a:p>
            <a:pPr indent="0" marL="0">
              <a:buNone/>
            </a:pPr>
            <a:r>
              <a:rPr dirty="0" lang="en-US" smtClean="0">
                <a:uFillTx/>
              </a:rPr>
              <a:t>);</a:t>
            </a:r>
          </a:p>
          <a:p>
            <a:pPr indent="0" marL="0">
              <a:buNone/>
            </a:pPr>
            <a:r>
              <a:rPr dirty="0" lang="en-US" smtClean="0">
                <a:uFillTx/>
              </a:rPr>
              <a:t>end eg1;</a:t>
            </a:r>
          </a:p>
          <a:p>
            <a:pPr indent="0" marL="0">
              <a:buNone/>
            </a:pPr>
            <a:r>
              <a:rPr dirty="0" lang="en-US" smtClean="0">
                <a:uFillTx/>
              </a:rPr>
              <a:t>architecture </a:t>
            </a:r>
            <a:r>
              <a:rPr dirty="0" err="1" lang="en-US" smtClean="0">
                <a:uFillTx/>
              </a:rPr>
              <a:t>logic_function</a:t>
            </a:r>
            <a:r>
              <a:rPr dirty="0" lang="en-US" smtClean="0">
                <a:uFillTx/>
              </a:rPr>
              <a:t> of eg1 is</a:t>
            </a:r>
          </a:p>
          <a:p>
            <a:pPr indent="0" marL="0">
              <a:buNone/>
            </a:pPr>
            <a:r>
              <a:rPr dirty="0" lang="en-US" smtClean="0">
                <a:uFillTx/>
              </a:rPr>
              <a:t>begin</a:t>
            </a:r>
          </a:p>
          <a:p>
            <a:pPr indent="0" marL="0">
              <a:buNone/>
            </a:pPr>
            <a:r>
              <a:rPr dirty="0" lang="en-US" smtClean="0">
                <a:uFillTx/>
              </a:rPr>
              <a:t>    f&lt;= a and b;</a:t>
            </a:r>
          </a:p>
          <a:p>
            <a:pPr indent="0" marL="0">
              <a:buNone/>
            </a:pPr>
            <a:r>
              <a:rPr dirty="0" lang="en-US" smtClean="0">
                <a:uFillTx/>
              </a:rPr>
              <a:t>end </a:t>
            </a:r>
            <a:r>
              <a:rPr dirty="0" err="1" lang="en-US" smtClean="0">
                <a:uFillTx/>
              </a:rPr>
              <a:t>logic_function</a:t>
            </a:r>
            <a:r>
              <a:rPr dirty="0" lang="en-US" smtClean="0">
                <a:uFillTx/>
              </a:rPr>
              <a:t>;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Embedded System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based on microcontrollers</a:t>
            </a:r>
            <a:r>
              <a:rPr dirty="0" lang="en-US">
                <a:uFillTx/>
              </a:rPr>
              <a:t>, computers, </a:t>
            </a:r>
            <a:endParaRPr dirty="0" lang="en-US" smtClean="0">
              <a:uFillTx/>
            </a:endParaRPr>
          </a:p>
          <a:p>
            <a:pPr indent="0" marL="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application-specific integrated circuits(ASICS) ,or FPGA</a:t>
            </a:r>
          </a:p>
          <a:p>
            <a:pPr indent="0" marL="0">
              <a:buNone/>
            </a:pPr>
            <a:endParaRPr dirty="0" lang="en-US" smtClean="0">
              <a:uFillTx/>
            </a:endParaRPr>
          </a:p>
          <a:p>
            <a:r>
              <a:rPr dirty="0" lang="en-US">
                <a:uFillTx/>
              </a:rPr>
              <a:t>Selecting the most suitable </a:t>
            </a:r>
            <a:r>
              <a:rPr dirty="0" lang="en-US" smtClean="0">
                <a:uFillTx/>
              </a:rPr>
              <a:t>technique</a:t>
            </a:r>
          </a:p>
          <a:p>
            <a:pPr lvl="1"/>
            <a:r>
              <a:rPr dirty="0" lang="en-US">
                <a:uFillTx/>
              </a:rPr>
              <a:t>cost, performance, energy </a:t>
            </a:r>
            <a:r>
              <a:rPr dirty="0" lang="en-US" smtClean="0">
                <a:uFillTx/>
              </a:rPr>
              <a:t>consumption, </a:t>
            </a:r>
            <a:r>
              <a:rPr dirty="0" lang="en-US">
                <a:uFillTx/>
              </a:rPr>
              <a:t>available resources (i.e., computing resources, sizes of different types of </a:t>
            </a:r>
            <a:r>
              <a:rPr dirty="0" lang="en-US" smtClean="0">
                <a:uFillTx/>
              </a:rPr>
              <a:t>memories</a:t>
            </a:r>
            <a:r>
              <a:rPr dirty="0" lang="en-US">
                <a:uFillTx/>
              </a:rPr>
              <a:t>, or the number and type of inputs and outputs </a:t>
            </a:r>
            <a:r>
              <a:rPr dirty="0" lang="en-US" smtClean="0">
                <a:uFillTx/>
              </a:rPr>
              <a:t>available )</a:t>
            </a:r>
          </a:p>
          <a:p>
            <a:endParaRPr dirty="0" lang="en-US">
              <a:uFillTx/>
            </a:endParaRPr>
          </a:p>
          <a:p>
            <a:endParaRPr dirty="0" lang="en-US" smtClean="0">
              <a:uFillTx/>
            </a:endParaRPr>
          </a:p>
          <a:p>
            <a:pPr indent="0" lvl="1" marL="274320">
              <a:buNone/>
            </a:pPr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Target Technology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50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09600" y="1600200"/>
            <a:ext cx="727833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Box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5105400"/>
            <a:ext cx="8052204" cy="1200329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mtClean="0">
                <a:uFillTx/>
              </a:rPr>
              <a:t>General-purpose processors and microcontrollers are the best (and some-</a:t>
            </a:r>
          </a:p>
          <a:p>
            <a:r>
              <a:rPr dirty="0" lang="en-US" smtClean="0">
                <a:uFillTx/>
              </a:rPr>
              <a:t>times the only practically viable) solution for simple embedded systems with </a:t>
            </a:r>
          </a:p>
          <a:p>
            <a:r>
              <a:rPr dirty="0" lang="en-US" smtClean="0">
                <a:uFillTx/>
              </a:rPr>
              <a:t>low computing power requirements.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uFillTx/>
              </a:rPr>
              <a:t> 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Field Programmable Gate Array(FPGA)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developing </a:t>
            </a:r>
            <a:r>
              <a:rPr dirty="0" lang="en-US" smtClean="0">
                <a:uFillTx/>
              </a:rPr>
              <a:t>configurable</a:t>
            </a:r>
            <a:r>
              <a:rPr dirty="0" lang="en-US">
                <a:uFillTx/>
              </a:rPr>
              <a:t>, custom hardware </a:t>
            </a:r>
            <a:r>
              <a:rPr dirty="0" lang="en-US" smtClean="0">
                <a:uFillTx/>
              </a:rPr>
              <a:t>that </a:t>
            </a:r>
            <a:r>
              <a:rPr dirty="0" lang="en-US">
                <a:uFillTx/>
              </a:rPr>
              <a:t>might accelerate execution while providing energy savings</a:t>
            </a:r>
            <a:r>
              <a:rPr dirty="0" lang="en-US" smtClean="0">
                <a:uFillTx/>
              </a:rPr>
              <a:t>.</a:t>
            </a:r>
          </a:p>
          <a:p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74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447800" y="2500312"/>
            <a:ext cx="5974372" cy="3595687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Difference between FPGA and Microcontrollers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1981200"/>
            <a:ext cx="2895600" cy="3886200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dirty="0" lang="en-US" smtClean="0">
                <a:uFillTx/>
              </a:rPr>
              <a:t>add ( </a:t>
            </a:r>
            <a:r>
              <a:rPr dirty="0" err="1" lang="en-US" smtClean="0">
                <a:uFillTx/>
              </a:rPr>
              <a:t>a,b,c</a:t>
            </a:r>
            <a:r>
              <a:rPr dirty="0" lang="en-US" smtClean="0">
                <a:uFillTx/>
              </a:rPr>
              <a:t>)</a:t>
            </a:r>
          </a:p>
          <a:p>
            <a:pPr algn="ctr"/>
            <a:r>
              <a:rPr dirty="0" lang="en-US" smtClean="0">
                <a:uFillTx/>
              </a:rPr>
              <a:t>A=</a:t>
            </a:r>
            <a:r>
              <a:rPr dirty="0" err="1" lang="en-US" smtClean="0">
                <a:uFillTx/>
              </a:rPr>
              <a:t>b+c</a:t>
            </a:r>
            <a:endParaRPr dirty="0" lang="en-US" smtClean="0">
              <a:uFillTx/>
            </a:endParaRPr>
          </a:p>
          <a:p>
            <a:pPr algn="ctr"/>
            <a:r>
              <a:rPr dirty="0" lang="en-US" smtClean="0">
                <a:uFillTx/>
              </a:rPr>
              <a:t>return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05400" y="1981200"/>
            <a:ext cx="2895600" cy="3886200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dirty="0" lang="en-US" smtClean="0">
                <a:uFillTx/>
              </a:rPr>
              <a:t>Intel </a:t>
            </a:r>
          </a:p>
          <a:p>
            <a:pPr algn="ctr"/>
            <a:r>
              <a:rPr dirty="0" lang="en-US" smtClean="0">
                <a:uFillTx/>
              </a:rPr>
              <a:t>Core i7</a:t>
            </a:r>
          </a:p>
          <a:p>
            <a:pPr algn="ctr"/>
            <a:r>
              <a:rPr dirty="0" lang="en-US" smtClean="0">
                <a:uFillTx/>
              </a:rPr>
              <a:t>microprocessor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ight Arrow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3924300"/>
            <a:ext cx="1066800" cy="114300"/>
          </a:xfrm>
          <a:prstGeom prst="righ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Box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53227" y="3505200"/>
            <a:ext cx="1056700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r>
              <a:rPr dirty="0" lang="en-US" smtClean="0">
                <a:uFillTx/>
              </a:rPr>
              <a:t>compiler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extBox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86000" y="1535668"/>
            <a:ext cx="915635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r>
              <a:rPr dirty="0" lang="en-US" smtClean="0">
                <a:uFillTx/>
              </a:rPr>
              <a:t>C code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943600" y="1535668"/>
            <a:ext cx="1556836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r>
              <a:rPr dirty="0" err="1" lang="en-US" smtClean="0">
                <a:uFillTx/>
              </a:rPr>
              <a:t>Microprocess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en-US">
                <a:uFillTx/>
              </a:rPr>
              <a:t>Difference between FPGA and Microcontrollers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1981200"/>
            <a:ext cx="2895600" cy="3886200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r>
              <a:rPr dirty="0" lang="en-US" smtClean="0">
                <a:uFillTx/>
              </a:rPr>
              <a:t>entity add is</a:t>
            </a:r>
          </a:p>
          <a:p>
            <a:r>
              <a:rPr dirty="0" lang="en-US">
                <a:uFillTx/>
              </a:rPr>
              <a:t>p</a:t>
            </a:r>
            <a:r>
              <a:rPr dirty="0" lang="en-US" smtClean="0">
                <a:uFillTx/>
              </a:rPr>
              <a:t>ort</a:t>
            </a:r>
          </a:p>
          <a:p>
            <a:r>
              <a:rPr dirty="0" lang="en-US" smtClean="0">
                <a:uFillTx/>
              </a:rPr>
              <a:t>(</a:t>
            </a:r>
            <a:r>
              <a:rPr dirty="0" err="1" lang="en-US" smtClean="0">
                <a:uFillTx/>
              </a:rPr>
              <a:t>b,c:input</a:t>
            </a:r>
            <a:r>
              <a:rPr dirty="0" lang="en-US" smtClean="0">
                <a:uFillTx/>
              </a:rPr>
              <a:t> unsigned;</a:t>
            </a:r>
          </a:p>
          <a:p>
            <a:r>
              <a:rPr dirty="0" lang="en-US" smtClean="0">
                <a:uFillTx/>
              </a:rPr>
              <a:t>a: output unsigned</a:t>
            </a:r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);</a:t>
            </a:r>
          </a:p>
          <a:p>
            <a:r>
              <a:rPr dirty="0" lang="en-US" smtClean="0">
                <a:uFillTx/>
              </a:rPr>
              <a:t>architecture arch of add is</a:t>
            </a:r>
          </a:p>
          <a:p>
            <a:r>
              <a:rPr dirty="0" lang="en-US" smtClean="0">
                <a:uFillTx/>
              </a:rPr>
              <a:t>begin</a:t>
            </a:r>
          </a:p>
          <a:p>
            <a:r>
              <a:rPr dirty="0" lang="en-US" smtClean="0">
                <a:uFillTx/>
              </a:rPr>
              <a:t>a&lt;= </a:t>
            </a:r>
            <a:r>
              <a:rPr dirty="0" err="1" lang="en-US" smtClean="0">
                <a:uFillTx/>
              </a:rPr>
              <a:t>b+c</a:t>
            </a:r>
            <a:r>
              <a:rPr dirty="0" lang="en-US" smtClean="0">
                <a:uFillTx/>
              </a:rPr>
              <a:t>;</a:t>
            </a:r>
          </a:p>
          <a:p>
            <a:r>
              <a:rPr dirty="0" lang="en-US" smtClean="0">
                <a:uFillTx/>
              </a:rPr>
              <a:t>end arch;</a:t>
            </a:r>
          </a:p>
          <a:p>
            <a:pPr algn="ctr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ight Arrow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3924300"/>
            <a:ext cx="1066800" cy="114300"/>
          </a:xfrm>
          <a:prstGeom prst="righ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Text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12346" y="3549134"/>
            <a:ext cx="1146468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r>
              <a:rPr dirty="0" lang="en-US" smtClean="0">
                <a:uFillTx/>
              </a:rPr>
              <a:t>synthesis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Content Placeholder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endParaRPr dirty="0" lang="en-US" smtClean="0" sz="2000">
              <a:uFillTx/>
            </a:endParaRPr>
          </a:p>
          <a:p>
            <a:pPr indent="0" marL="0">
              <a:buNone/>
            </a:pPr>
            <a:endParaRPr dirty="0" lang="en-US" sz="20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Rectangle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39052" y="2505848"/>
            <a:ext cx="2743200" cy="2980551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Rectangle 3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13904" y="2819400"/>
            <a:ext cx="533400" cy="533400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dirty="0" lang="en-US" sz="1100">
                <a:uFillTx/>
              </a:rPr>
              <a:t>LUT</a:t>
            </a:r>
            <a:endParaRPr dirty="0" lang="en-US" sz="11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Rectangle 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41830" y="3750733"/>
            <a:ext cx="533400" cy="533400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dirty="0" lang="en-US" smtClean="0" sz="1100">
                <a:uFillTx/>
              </a:rPr>
              <a:t>LUT</a:t>
            </a:r>
            <a:endParaRPr dirty="0" lang="en-US" sz="11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Rectangle 3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41830" y="4669366"/>
            <a:ext cx="533400" cy="533400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dirty="0" lang="en-US" smtClean="0" sz="1100">
                <a:uFillTx/>
              </a:rPr>
              <a:t>LUT</a:t>
            </a:r>
            <a:endParaRPr dirty="0" lang="en-US" sz="11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Rectangle 3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78008" y="2815167"/>
            <a:ext cx="533400" cy="533400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dirty="0" lang="en-US" smtClean="0" sz="1100">
                <a:uFillTx/>
              </a:rPr>
              <a:t>LUT</a:t>
            </a:r>
            <a:endParaRPr dirty="0" lang="en-US" sz="11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Rectangle 3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47756" y="2815167"/>
            <a:ext cx="533400" cy="533400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dirty="0" lang="en-US" smtClean="0" sz="1100">
                <a:uFillTx/>
              </a:rPr>
              <a:t>LUT</a:t>
            </a:r>
            <a:endParaRPr dirty="0" lang="en-US" sz="11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Rectangle 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78008" y="3733800"/>
            <a:ext cx="533400" cy="533400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dirty="0" lang="en-US" smtClean="0" sz="1100">
                <a:uFillTx/>
              </a:rPr>
              <a:t>LUT</a:t>
            </a:r>
            <a:endParaRPr dirty="0" lang="en-US" sz="11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Rectangle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47756" y="3733800"/>
            <a:ext cx="533400" cy="533400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dirty="0" lang="en-US" smtClean="0" sz="1100">
                <a:uFillTx/>
              </a:rPr>
              <a:t>LUT</a:t>
            </a:r>
            <a:endParaRPr dirty="0" lang="en-US" sz="11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Rectangle 3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69541" y="4652433"/>
            <a:ext cx="533400" cy="533400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dirty="0" lang="en-US" smtClean="0" sz="1100">
                <a:uFillTx/>
              </a:rPr>
              <a:t>LUT</a:t>
            </a:r>
            <a:endParaRPr dirty="0" lang="en-US" sz="11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Rectangle 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47756" y="4669366"/>
            <a:ext cx="533400" cy="533400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dirty="0" lang="en-US" smtClean="0" sz="1100">
                <a:uFillTx/>
              </a:rPr>
              <a:t>LUT</a:t>
            </a:r>
            <a:endParaRPr dirty="0" lang="en-US" sz="1100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Straight Connector 46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13904" y="3505200"/>
            <a:ext cx="2167252" cy="0"/>
          </a:xfrm>
          <a:prstGeom prst="line">
            <a:avLst/>
          </a:prstGeom>
          <a:ln>
            <a:solidFill>
              <a:schemeClr val="bg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Straight Connector 4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13904" y="3581400"/>
            <a:ext cx="2167252" cy="0"/>
          </a:xfrm>
          <a:prstGeom prst="line">
            <a:avLst/>
          </a:prstGeom>
          <a:ln>
            <a:solidFill>
              <a:schemeClr val="bg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Straight Connector 48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27026" y="4419600"/>
            <a:ext cx="2167252" cy="0"/>
          </a:xfrm>
          <a:prstGeom prst="line">
            <a:avLst/>
          </a:prstGeom>
          <a:ln>
            <a:solidFill>
              <a:schemeClr val="bg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Straight Connector 49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27026" y="4495800"/>
            <a:ext cx="2167252" cy="0"/>
          </a:xfrm>
          <a:prstGeom prst="line">
            <a:avLst/>
          </a:prstGeom>
          <a:ln>
            <a:solidFill>
              <a:schemeClr val="bg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Straight Connector 5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2743200"/>
            <a:ext cx="0" cy="2595033"/>
          </a:xfrm>
          <a:prstGeom prst="line">
            <a:avLst/>
          </a:prstGeom>
          <a:ln>
            <a:solidFill>
              <a:schemeClr val="bg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Straight Connector 5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2743200"/>
            <a:ext cx="0" cy="2595033"/>
          </a:xfrm>
          <a:prstGeom prst="line">
            <a:avLst/>
          </a:prstGeom>
          <a:ln>
            <a:solidFill>
              <a:schemeClr val="bg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Straight Connector 5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0" y="2743200"/>
            <a:ext cx="0" cy="2595033"/>
          </a:xfrm>
          <a:prstGeom prst="line">
            <a:avLst/>
          </a:prstGeom>
          <a:ln>
            <a:solidFill>
              <a:schemeClr val="bg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Straight Connector 56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4200" y="2743200"/>
            <a:ext cx="0" cy="2595033"/>
          </a:xfrm>
          <a:prstGeom prst="line">
            <a:avLst/>
          </a:prstGeom>
          <a:ln>
            <a:solidFill>
              <a:schemeClr val="bg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TextBox 5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5926951"/>
            <a:ext cx="8978020" cy="1169551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400">
                <a:uFillTx/>
              </a:rPr>
              <a:t>RAM-based lookup tables instead of AND-OR gates to implement combinational </a:t>
            </a:r>
            <a:r>
              <a:rPr dirty="0" lang="en-US" smtClean="0" sz="1400">
                <a:uFillTx/>
              </a:rPr>
              <a:t>logic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400">
                <a:uFillTx/>
              </a:rPr>
              <a:t>an array of configurable logic blocks (CLBs) surrounded by an array of I/O blocks. </a:t>
            </a:r>
            <a:endParaRPr dirty="0" lang="en-US" smtClean="0" sz="1400">
              <a:uFillTx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1400">
                <a:uFillTx/>
              </a:rPr>
              <a:t>Each CLB in the Spartan-3E FPGA contains four slices, each of which contains two 16 x 1 RAM look-up tables (LUTs), which can implement any combinational logic function of four variables.</a:t>
            </a:r>
            <a:endParaRPr dirty="0" lang="en-US" smtClean="0" sz="1400">
              <a:uFillTx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endParaRPr dirty="0" lang="en-US" sz="14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TextBox 5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2036659"/>
            <a:ext cx="990600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routing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TextBox 5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52600" y="1600200"/>
            <a:ext cx="1355884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r>
              <a:rPr dirty="0" lang="en-US" smtClean="0">
                <a:uFillTx/>
              </a:rPr>
              <a:t>VHDL code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TextBox 6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900909" y="1659467"/>
            <a:ext cx="1287597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r>
              <a:rPr dirty="0" lang="en-US" smtClean="0">
                <a:uFillTx/>
              </a:rPr>
              <a:t>FPGA chip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In </a:t>
            </a:r>
            <a:r>
              <a:rPr dirty="0" lang="en-US" smtClean="0">
                <a:uFillTx/>
              </a:rPr>
              <a:t>addition to </a:t>
            </a:r>
          </a:p>
          <a:p>
            <a:pPr indent="0" marL="0">
              <a:buNone/>
            </a:pPr>
            <a:r>
              <a:rPr dirty="0" lang="en-US" smtClean="0">
                <a:uFillTx/>
              </a:rPr>
              <a:t>  distributed logic,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  specialized</a:t>
            </a:r>
          </a:p>
          <a:p>
            <a:pPr indent="0" marL="0">
              <a:buNone/>
            </a:pPr>
            <a:r>
              <a:rPr dirty="0" lang="en-US" smtClean="0">
                <a:uFillTx/>
              </a:rPr>
              <a:t>   hardware </a:t>
            </a:r>
            <a:r>
              <a:rPr dirty="0" lang="en-US">
                <a:uFillTx/>
              </a:rPr>
              <a:t>blocks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98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886200" y="523875"/>
            <a:ext cx="5403272" cy="594360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Basic Hardware Resources (FPGA)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basic hardware resources of FPGAs are </a:t>
            </a:r>
            <a:r>
              <a:rPr dirty="0" lang="en-US" smtClean="0">
                <a:uFillTx/>
              </a:rPr>
              <a:t>LBs, IOBs</a:t>
            </a:r>
            <a:r>
              <a:rPr dirty="0" lang="en-US">
                <a:uFillTx/>
              </a:rPr>
              <a:t>, and interconnection </a:t>
            </a:r>
            <a:r>
              <a:rPr dirty="0" lang="en-US" smtClean="0">
                <a:uFillTx/>
              </a:rPr>
              <a:t>resources</a:t>
            </a:r>
          </a:p>
          <a:p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22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52400" y="2743200"/>
            <a:ext cx="3944443" cy="2747962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23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571998" y="2936081"/>
            <a:ext cx="4397713" cy="236220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theme/_rels/theme1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/Relationships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Clarity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b="100000" l="100000" r="100000" t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b="100000" l="100000" r="100000" t="100000"/>
          </a:path>
        </a:gradFill>
      </a:fillStyleLst>
      <a:lnStyleLst>
        <a:ln algn="ctr" cap="flat" cmpd="sng" w="9525">
          <a:solidFill>
            <a:schemeClr val="phClr"/>
          </a:solidFill>
          <a:prstDash val="solid"/>
        </a:ln>
        <a:ln algn="ctr" cap="flat" cmpd="sng" w="26425">
          <a:solidFill>
            <a:schemeClr val="phClr"/>
          </a:solidFill>
          <a:prstDash val="solid"/>
        </a:ln>
        <a:ln algn="ctr" cap="flat" cmpd="sng" w="44450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5100000"/>
            </a:lightRig>
          </a:scene3d>
          <a:sp3d contourW="6350">
            <a:bevelT h="12700" w="2921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55000"/>
                <a:tint val="97000"/>
                <a:satMod val="95000"/>
              </a:schemeClr>
              <a:schemeClr val="phClr">
                <a:shade val="55000"/>
                <a:tint val="97000"/>
                <a:satMod val="95000"/>
              </a:schemeClr>
            </a:duotone>
          </a:blip>
          <a:tile algn="tl" flip="none" sx="70000" sy="70000" tx="0" ty="0"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276</TotalTime>
  <Words>750</Words>
  <Application>Microsoft Office PowerPoint</Application>
  <PresentationFormat>On-screen Show (4:3)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Clarity</vt:lpstr>
      <vt:lpstr>Digital Design with HDL (2019-2020) EcE-41021</vt:lpstr>
      <vt:lpstr>Embedded System</vt:lpstr>
      <vt:lpstr>Embedded System</vt:lpstr>
      <vt:lpstr>Target Technology</vt:lpstr>
      <vt:lpstr>Field Programmable Gate Array(FPGA)</vt:lpstr>
      <vt:lpstr>Difference between FPGA and Microcontrollers </vt:lpstr>
      <vt:lpstr>Difference between FPGA and Microcontrollers </vt:lpstr>
      <vt:lpstr>PowerPoint Presentation</vt:lpstr>
      <vt:lpstr>Basic Hardware Resources (FPGA)</vt:lpstr>
      <vt:lpstr>CAD Tools</vt:lpstr>
      <vt:lpstr> Nexys4 DDR board(Artix-7™ Field Programmable Gate Array (FPGA) from Xilinx)</vt:lpstr>
      <vt:lpstr>PowerPoint Presentation</vt:lpstr>
      <vt:lpstr>Hardware Description Language</vt:lpstr>
      <vt:lpstr>Introduction to VHDL</vt:lpstr>
      <vt:lpstr>VHDL architecture </vt:lpstr>
      <vt:lpstr>PowerPoint Presentation</vt:lpstr>
      <vt:lpstr>Documentation in VHDL Code</vt:lpstr>
      <vt:lpstr>Data Objects</vt:lpstr>
      <vt:lpstr>Data Object Values and Numbers</vt:lpstr>
      <vt:lpstr>SIGNAL Data Objects</vt:lpstr>
      <vt:lpstr>VHDL operators (page 787)</vt:lpstr>
      <vt:lpstr>Example 1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 with HDL (2018-2019 ) EcE-41021</dc:title>
  <dc:creator>Leo</dc:creator>
  <cp:lastModifiedBy>Dr.TinThetNwe</cp:lastModifiedBy>
  <cp:revision>29</cp:revision>
  <dcterms:created xsi:type="dcterms:W3CDTF">2018-12-27T03:58:37Z</dcterms:created>
  <dcterms:modified xsi:type="dcterms:W3CDTF">2019-12-19T04:19:49Z</dcterms:modified>
</cp:coreProperties>
</file>