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handoutMasterIdLst>
    <p:handoutMasterId r:id="rId6"/>
  </p:handout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</p:sldIdLst>
  <p:sldSz cx="9144000" cy="6858000" type="screen4x3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sz="15620"/>
    <p:restoredTop sz="94660"/>
  </p:normalViewPr>
  <p:slide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80"/>
          <a:sy d="100" n="8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-1435" y="-72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handoutMasters/handoutMaster1.xml" Type="http://schemas.openxmlformats.org/officeDocument/2006/relationships/handoutMaster"></Relationship><Relationship Id="rId7" Target="slides/slide1.xml" Type="http://schemas.openxmlformats.org/officeDocument/2006/relationships/slide"></Relationship><Relationship Id="rId8" Target="slides/slide2.xml" Type="http://schemas.openxmlformats.org/officeDocument/2006/relationships/slide"></Relationship><Relationship Id="rId9" Target="slides/slide3.xml" Type="http://schemas.openxmlformats.org/officeDocument/2006/relationships/slide"></Relationship><Relationship Id="rId10" Target="slides/slide4.xml" Type="http://schemas.openxmlformats.org/officeDocument/2006/relationships/slide"></Relationship><Relationship Id="rId11" Target="slides/slide5.xml" Type="http://schemas.openxmlformats.org/officeDocument/2006/relationships/slide"></Relationship><Relationship Id="rId12" Target="slides/slide6.xml" Type="http://schemas.openxmlformats.org/officeDocument/2006/relationships/slide"></Relationship><Relationship Id="rId13" Target="slides/slide7.xml" Type="http://schemas.openxmlformats.org/officeDocument/2006/relationships/slide"></Relationship><Relationship Id="rId14" Target="slides/slide8.xml" Type="http://schemas.openxmlformats.org/officeDocument/2006/relationships/slide"></Relationship><Relationship Id="rId15" Target="slides/slide9.xml" Type="http://schemas.openxmlformats.org/officeDocument/2006/relationships/slide"></Relationship><Relationship Id="rId16" Target="slides/slide10.xml" Type="http://schemas.openxmlformats.org/officeDocument/2006/relationships/slide"></Relationship><Relationship Id="rId17" Target="slides/slide11.xml" Type="http://schemas.openxmlformats.org/officeDocument/2006/relationships/slide"></Relationship><Relationship Id="rId18" Target="slides/slide12.xml" Type="http://schemas.openxmlformats.org/officeDocument/2006/relationships/slide"></Relationship><Relationship Id="rId19" Target="slides/slide13.xml" Type="http://schemas.openxmlformats.org/officeDocument/2006/relationships/slide"></Relationship><Relationship Id="rId20" Target="slides/slide14.xml" Type="http://schemas.openxmlformats.org/officeDocument/2006/relationships/slide"></Relationship><Relationship Id="rId21" Target="slides/slide15.xml" Type="http://schemas.openxmlformats.org/officeDocument/2006/relationships/slide"></Relationship><Relationship Id="rId22" Target="slides/slide16.xml" Type="http://schemas.openxmlformats.org/officeDocument/2006/relationships/slide"></Relationship><Relationship Id="rId23" Target="slides/slide17.xml" Type="http://schemas.openxmlformats.org/officeDocument/2006/relationships/slide"></Relationship><Relationship Id="rId24" Target="slides/slide18.xml" Type="http://schemas.openxmlformats.org/officeDocument/2006/relationships/slide"></Relationship><Relationship Id="rId25" Target="slides/slide19.xml" Type="http://schemas.openxmlformats.org/officeDocument/2006/relationships/slide"></Relationship><Relationship Id="rId26" Target="slides/slide20.xml" Type="http://schemas.openxmlformats.org/officeDocument/2006/relationships/slide"></Relationship><Relationship Id="rId27" Target="slides/slide21.xml" Type="http://schemas.openxmlformats.org/officeDocument/2006/relationships/slide"></Relationship><Relationship Id="rId28" Target="slides/slide22.xml" Type="http://schemas.openxmlformats.org/officeDocument/2006/relationships/slide"></Relationship><Relationship Id="rId29" Target="slides/slide23.xml" Type="http://schemas.openxmlformats.org/officeDocument/2006/relationships/slide"></Relationship><Relationship Id="rId30" Target="slides/slide24.xml" Type="http://schemas.openxmlformats.org/officeDocument/2006/relationships/slide"></Relationship><Relationship Id="rId31" Target="slides/slide25.xml" Type="http://schemas.openxmlformats.org/officeDocument/2006/relationships/slide"></Relationship><Relationship Id="rId32" Target="slides/slide26.xml" Type="http://schemas.openxmlformats.org/officeDocument/2006/relationships/slide"></Relationship><Relationship Id="rId33" Target="slides/slide27.xml" Type="http://schemas.openxmlformats.org/officeDocument/2006/relationships/slide"></Relationship><Relationship Id="rId34" Target="slides/slide28.xml" Type="http://schemas.openxmlformats.org/officeDocument/2006/relationships/slide"></Relationship><Relationship Id="rId35" Target="theme/theme1.xml" Type="http://schemas.openxmlformats.org/officeDocument/2006/relationships/theme"></Relationship></Relationships>
</file>

<file path=ppt/handoutMasters/_rels/handout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quarter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2193E67C-7DDD-4588-BBAB-3A01A06ECC95}" type="datetimeFigureOut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427D187B-7B61-4405-BF47-4E5D0434BC9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hf hdr="0"/>
</p:handoutMaster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5EFA4E43-7996-4F56-87A3-A8D4FFA85312}" type="datetimeFigureOut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Imag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Notes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F52A97E6-EFB4-4ECB-B7C7-383029012087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hf hdr="0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F52A97E6-EFB4-4ECB-B7C7-383029012087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ACA6663-91D9-410F-8D88-652B65D40B7A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C1B747A-A339-45D6-961A-8972E5865074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F52A97E6-EFB4-4ECB-B7C7-383029012087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C1B747A-A339-45D6-961A-8972E5865074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F52A97E6-EFB4-4ECB-B7C7-383029012087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ounded 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ln cmpd="sng" w="1270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181057-003C-4780-8D81-0688F5084232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ectangle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Rectangl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cmpd="dbl" w="635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86826" y="4625268"/>
            <a:ext cx="762000" cy="457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  <a:uFillTx/>
              </a:defRPr>
            </a:lvl1pPr>
          </a:lstStyle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8971" y="3139440"/>
            <a:ext cx="6760868" cy="2077720"/>
          </a:xfrm>
          <a:prstGeom prst="rect">
            <a:avLst/>
          </a:prstGeom>
          <a:noFill/>
          <a:ln cmpd="dbl" w="6350">
            <a:solidFill>
              <a:schemeClr val="accent1">
                <a:lumMod val="75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42805" y="4648200"/>
            <a:ext cx="6553200" cy="457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>
            <a:lvl1pPr algn="ctr" indent="0" marL="0">
              <a:buNone/>
              <a:defRPr baseline="0" cap="all" spc="300" sz="1800">
                <a:solidFill>
                  <a:srgbClr val="FFFFFF"/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4705" y="3227033"/>
            <a:ext cx="6629400" cy="121920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EB8FF5B-FF04-4ACD-926F-F9D6B1CFAF7C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 defTabSz="914400" eaLnBrk="1" hangingPunct="1" latinLnBrk="0" marL="0" rtl="0"/>
            <a:endParaRPr kern="1200" lang="en-US" sz="1800">
              <a:solidFill>
                <a:schemeClr val="lt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48577" y="395427"/>
            <a:ext cx="1485531" cy="578898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380999"/>
            <a:ext cx="6172200" cy="579120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F17A99C-9CC0-4150-8D3B-E119472A997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secHead">
  <p:cSld name="Section 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ounded 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ln cmpd="sng" w="1270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89CA7A2-C180-4E9C-B51D-B1595732D4B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Rectangle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cmpd="dbl" w="635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6456" y="3200399"/>
            <a:ext cx="7696200" cy="129540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>
            <a:no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baseline="0" cap="all" dirty="0" kern="1200" lang="en-US" sz="4000">
                <a:solidFill>
                  <a:schemeClr val="accent1">
                    <a:lumMod val="5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Rectangle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6456" y="4607510"/>
            <a:ext cx="7696200" cy="52378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 indent="0" marL="0">
              <a:buNone/>
              <a:defRPr baseline="0" cap="all" spc="250" sz="2000">
                <a:solidFill>
                  <a:srgbClr val="FFFFFF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Rectangl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5757" y="3124200"/>
            <a:ext cx="7817599" cy="2077720"/>
          </a:xfrm>
          <a:prstGeom prst="rect">
            <a:avLst/>
          </a:prstGeom>
          <a:noFill/>
          <a:ln cmpd="dbl" w="6350">
            <a:solidFill>
              <a:schemeClr val="accent1">
                <a:lumMod val="75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128" y="408372"/>
            <a:ext cx="8260672" cy="103942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128" y="1719071"/>
            <a:ext cx="4038600" cy="440740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8200" y="1719071"/>
            <a:ext cx="4038600" cy="440740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4E682C6-01F4-4048-9EC4-DCC5AE42F1EF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128" y="408372"/>
            <a:ext cx="8260672" cy="103942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128" y="1722438"/>
            <a:ext cx="4040188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Autofit/>
          </a:bodyPr>
          <a:lstStyle>
            <a:lvl1pPr algn="ctr" indent="0" marL="0">
              <a:buNone/>
              <a:defRPr b="1" sz="22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128" y="2438400"/>
            <a:ext cx="4040188" cy="3687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1722438"/>
            <a:ext cx="4041775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Autofit/>
          </a:bodyPr>
          <a:lstStyle>
            <a:lvl1pPr algn="ctr" indent="0" marL="0">
              <a:buNone/>
              <a:defRPr b="1" sz="22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2438400"/>
            <a:ext cx="4041775" cy="3687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2C57326-2253-42A2-8EBD-CE74C58EB2D1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3C3A9CA-42A3-420C-BFB2-725003320311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ounded 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ln cmpd="sng" w="1270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0DB50DA-A7C1-4519-9DE3-6DF560C3EA2B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ounded Rectangle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ln cmpd="sng" w="1270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6200" y="685800"/>
            <a:ext cx="4572000" cy="525780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C65E12C-4B3A-43FF-8487-2118102D5471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cmpd="dbl" w="6350">
            <a:solidFill>
              <a:schemeClr val="accent1">
                <a:lumMod val="75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9000" y="2971800"/>
            <a:ext cx="2298634" cy="1752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9000" y="1734312"/>
            <a:ext cx="2298634" cy="119162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defRPr b="0" sz="2000">
                <a:solidFill>
                  <a:schemeClr val="accent1">
                    <a:lumMod val="75000"/>
                  </a:schemeClr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ounded 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ln cmpd="sng" w="1270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lang="en-US" smtClean="0">
                <a:uFillTx/>
              </a:rPr>
              <a:t>Click icon to add picture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4721A63-0AF5-4E24-9C1E-0E1CEDB4EA1B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ectangle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cmpd="dbl" w="635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cmpd="dbl" w="635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5589" y="5074920"/>
            <a:ext cx="7946136" cy="1097280"/>
          </a:xfrm>
          <a:prstGeom prst="rect">
            <a:avLst/>
          </a:prstGeom>
          <a:noFill/>
          <a:ln cmpd="dbl" w="635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56289" y="5656556"/>
            <a:ext cx="7244736" cy="40171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 indent="0" marL="0">
              <a:buNone/>
              <a:defRPr baseline="0" cap="all" spc="250" sz="1500">
                <a:solidFill>
                  <a:srgbClr val="FFFFFF"/>
                </a:solidFill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5105400"/>
            <a:ext cx="7328514" cy="52304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/>
          <a:lstStyle>
            <a:lvl1pPr algn="ctr">
              <a:defRPr b="0" sz="2000">
                <a:solidFill>
                  <a:schemeClr val="accent1">
                    <a:lumMod val="75000"/>
                  </a:schemeClr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3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ounded 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ln cmpd="sng" w="1270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752600"/>
            <a:ext cx="8229600" cy="43735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2"/>
                </a:solidFill>
                <a:uFillTx/>
              </a:defRPr>
            </a:lvl1pPr>
          </a:lstStyle>
          <a:p>
            <a:fld id="{51AF0910-3BA5-423F-A34A-7955DFE8FD5B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2"/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200">
                <a:solidFill>
                  <a:schemeClr val="tx2"/>
                </a:solidFill>
                <a:uFillTx/>
              </a:defRPr>
            </a:lvl1pPr>
          </a:lstStyle>
          <a:p>
            <a:fld id="{46CD00C9-5B39-4826-ACD1-D8F8A49C5D2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 defTabSz="914400" eaLnBrk="1" hangingPunct="1" latinLnBrk="0" marL="0" rtl="0"/>
            <a:endParaRPr kern="1200" lang="en-US" sz="1800">
              <a:solidFill>
                <a:schemeClr val="lt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128" y="408372"/>
            <a:ext cx="8260672" cy="103942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hdr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ctr" defTabSz="914400" eaLnBrk="1" hangingPunct="1" latinLnBrk="0" rtl="0">
        <a:spcBef>
          <a:spcPct val="0"/>
        </a:spcBef>
        <a:buNone/>
        <a:defRPr baseline="0" cap="all" kern="1200" sz="3500">
          <a:solidFill>
            <a:schemeClr val="accent1">
              <a:lumMod val="75000"/>
            </a:schemeClr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0" marL="342900" rtl="0">
        <a:spcBef>
          <a:spcPct val="20000"/>
        </a:spcBef>
        <a:buClr>
          <a:schemeClr val="accent1"/>
        </a:buClr>
        <a:buFont charset="0" pitchFamily="34" typeface="Arial"/>
        <a:buChar char="•"/>
        <a:defRPr kern="1200" sz="2400">
          <a:solidFill>
            <a:schemeClr val="tx2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40080" rtl="0">
        <a:spcBef>
          <a:spcPct val="20000"/>
        </a:spcBef>
        <a:buClr>
          <a:schemeClr val="accent2"/>
        </a:buClr>
        <a:buFont charset="0" pitchFamily="34" typeface="Arial"/>
        <a:buChar char="•"/>
        <a:defRPr kern="1200" sz="2000">
          <a:solidFill>
            <a:schemeClr val="tx2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3"/>
        </a:buClr>
        <a:buFont charset="0" pitchFamily="34" typeface="Arial"/>
        <a:buChar char="•"/>
        <a:defRPr kern="1200" sz="1800">
          <a:solidFill>
            <a:schemeClr val="tx2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280160" rtl="0">
        <a:spcBef>
          <a:spcPct val="20000"/>
        </a:spcBef>
        <a:buClr>
          <a:schemeClr val="accent4"/>
        </a:buClr>
        <a:buFont charset="0" pitchFamily="34" typeface="Arial"/>
        <a:buChar char="•"/>
        <a:defRPr kern="1200" sz="1600">
          <a:solidFill>
            <a:schemeClr val="tx2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1554480" rtl="0">
        <a:spcBef>
          <a:spcPct val="20000"/>
        </a:spcBef>
        <a:buClr>
          <a:schemeClr val="accent5"/>
        </a:buClr>
        <a:buFont charset="0" pitchFamily="34" typeface="Arial"/>
        <a:buChar char="•"/>
        <a:defRPr baseline="0" kern="1200" sz="1600">
          <a:solidFill>
            <a:schemeClr val="tx2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charset="0" pitchFamily="34" typeface="Arial"/>
        <a:buChar char="•"/>
        <a:defRPr kern="1200" sz="1400">
          <a:solidFill>
            <a:schemeClr val="tx2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182880" latinLnBrk="0" marL="2011680" rtl="0">
        <a:spcBef>
          <a:spcPct val="20000"/>
        </a:spcBef>
        <a:buClr>
          <a:schemeClr val="accent2"/>
        </a:buClr>
        <a:buFont charset="0" pitchFamily="34" typeface="Arial"/>
        <a:buChar char="•"/>
        <a:defRPr kern="1200" sz="1400">
          <a:solidFill>
            <a:schemeClr val="tx2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182880" latinLnBrk="0" marL="2194560" rtl="0">
        <a:spcBef>
          <a:spcPct val="20000"/>
        </a:spcBef>
        <a:buClr>
          <a:schemeClr val="accent3"/>
        </a:buClr>
        <a:buFont charset="0" pitchFamily="34" typeface="Arial"/>
        <a:buChar char="•"/>
        <a:defRPr kern="1200" sz="1400">
          <a:solidFill>
            <a:schemeClr val="tx2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182880" latinLnBrk="0" marL="2377440" rtl="0">
        <a:spcBef>
          <a:spcPct val="20000"/>
        </a:spcBef>
        <a:buClr>
          <a:schemeClr val="accent4"/>
        </a:buClr>
        <a:buFont charset="0" pitchFamily="34" typeface="Arial"/>
        <a:buChar char="•"/>
        <a:defRPr kern="1200" sz="1400">
          <a:solidFill>
            <a:schemeClr val="tx2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5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2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7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70000" lnSpcReduction="20000"/>
          </a:bodyPr>
          <a:lstStyle/>
          <a:p>
            <a:r>
              <a:rPr dirty="0" err="1" lang="en-US" smtClean="0">
                <a:uFillTx/>
              </a:rPr>
              <a:t>Dr</a:t>
            </a:r>
            <a:r>
              <a:rPr dirty="0" lang="en-US" smtClean="0">
                <a:uFillTx/>
              </a:rPr>
              <a:t> Tin </a:t>
            </a:r>
            <a:r>
              <a:rPr dirty="0" err="1" lang="en-US" smtClean="0">
                <a:uFillTx/>
              </a:rPr>
              <a:t>Thet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Nwe</a:t>
            </a: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VHDL example codes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2841" y="1035929"/>
            <a:ext cx="8229600" cy="4373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10000"/>
          </a:bodyPr>
          <a:lstStyle/>
          <a:p>
            <a:pPr indent="0" marL="0">
              <a:buNone/>
            </a:pPr>
            <a:r>
              <a:rPr dirty="0" lang="en-US">
                <a:uFillTx/>
              </a:rPr>
              <a:t>library IEEE;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use IEEE.STD_LOGIC_1164.ALL;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entity </a:t>
            </a:r>
            <a:r>
              <a:rPr dirty="0" lang="en-US" smtClean="0">
                <a:uFillTx/>
              </a:rPr>
              <a:t>eg2 </a:t>
            </a:r>
            <a:r>
              <a:rPr dirty="0" lang="en-US">
                <a:uFillTx/>
              </a:rPr>
              <a:t>is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(    </a:t>
            </a:r>
            <a:r>
              <a:rPr dirty="0" lang="en-US" smtClean="0">
                <a:uFillTx/>
              </a:rPr>
              <a:t>A,B: </a:t>
            </a:r>
            <a:r>
              <a:rPr dirty="0" lang="en-US">
                <a:uFillTx/>
              </a:rPr>
              <a:t>in </a:t>
            </a:r>
            <a:r>
              <a:rPr dirty="0" err="1" lang="en-US">
                <a:uFillTx/>
              </a:rPr>
              <a:t>std_logic</a:t>
            </a:r>
            <a:r>
              <a:rPr dirty="0" lang="en-US">
                <a:uFillTx/>
              </a:rPr>
              <a:t>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    </a:t>
            </a:r>
            <a:r>
              <a:rPr dirty="0" lang="en-US" smtClean="0">
                <a:uFillTx/>
              </a:rPr>
              <a:t>F:     </a:t>
            </a:r>
            <a:r>
              <a:rPr dirty="0" lang="en-US">
                <a:uFillTx/>
              </a:rPr>
              <a:t>out </a:t>
            </a:r>
            <a:r>
              <a:rPr dirty="0" err="1" lang="en-US">
                <a:uFillTx/>
              </a:rPr>
              <a:t>std_logic</a:t>
            </a:r>
            <a:r>
              <a:rPr dirty="0" lang="en-US">
                <a:uFillTx/>
              </a:rPr>
              <a:t>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);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end </a:t>
            </a:r>
            <a:r>
              <a:rPr dirty="0" lang="en-US" smtClean="0">
                <a:uFillTx/>
              </a:rPr>
              <a:t>eg2;</a:t>
            </a: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architecture </a:t>
            </a:r>
            <a:r>
              <a:rPr dirty="0" err="1" lang="en-US">
                <a:uFillTx/>
              </a:rPr>
              <a:t>logic_function</a:t>
            </a:r>
            <a:r>
              <a:rPr dirty="0" lang="en-US">
                <a:uFillTx/>
              </a:rPr>
              <a:t> of </a:t>
            </a:r>
            <a:r>
              <a:rPr dirty="0" lang="en-US" smtClean="0">
                <a:uFillTx/>
              </a:rPr>
              <a:t>eg2 </a:t>
            </a:r>
            <a:r>
              <a:rPr dirty="0" lang="en-US">
                <a:uFillTx/>
              </a:rPr>
              <a:t>is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begin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   </a:t>
            </a:r>
            <a:r>
              <a:rPr dirty="0" lang="en-US" smtClean="0">
                <a:uFillTx/>
              </a:rPr>
              <a:t>F&lt;= (A and B)  or   ( (not A)  and  B );</a:t>
            </a: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end </a:t>
            </a:r>
            <a:r>
              <a:rPr dirty="0" err="1" lang="en-US">
                <a:uFillTx/>
              </a:rPr>
              <a:t>logic_function</a:t>
            </a:r>
            <a:r>
              <a:rPr dirty="0" lang="en-US">
                <a:uFillTx/>
              </a:rPr>
              <a:t>;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C441127-B340-4328-A318-9DEAFC953254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Prepared by </a:t>
            </a:r>
            <a:r>
              <a:rPr dirty="0" err="1" lang="en-US" smtClean="0">
                <a:uFillTx/>
              </a:rPr>
              <a:t>Dr</a:t>
            </a:r>
            <a:r>
              <a:rPr dirty="0" lang="en-US" smtClean="0">
                <a:uFillTx/>
              </a:rPr>
              <a:t> Tin </a:t>
            </a:r>
            <a:r>
              <a:rPr dirty="0" err="1" lang="en-US" smtClean="0">
                <a:uFillTx/>
              </a:rPr>
              <a:t>Thet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Nwe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Slide Numb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2713" y="-17028"/>
            <a:ext cx="8229600" cy="4373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70000" lnSpcReduction="20000"/>
          </a:bodyPr>
          <a:lstStyle/>
          <a:p>
            <a:pPr indent="0" marL="0">
              <a:buNone/>
            </a:pPr>
            <a:r>
              <a:rPr dirty="0" lang="en-US">
                <a:uFillTx/>
              </a:rPr>
              <a:t>library IEEE;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use IEEE.STD_LOGIC_1164.ALL;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entity </a:t>
            </a:r>
            <a:r>
              <a:rPr dirty="0" lang="en-US" smtClean="0">
                <a:uFillTx/>
              </a:rPr>
              <a:t>eg2 </a:t>
            </a:r>
            <a:r>
              <a:rPr dirty="0" lang="en-US">
                <a:uFillTx/>
              </a:rPr>
              <a:t>is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(    </a:t>
            </a:r>
            <a:r>
              <a:rPr dirty="0" err="1" lang="en-US" smtClean="0">
                <a:uFillTx/>
              </a:rPr>
              <a:t>a,b</a:t>
            </a:r>
            <a:r>
              <a:rPr dirty="0" lang="en-US" smtClean="0">
                <a:uFillTx/>
              </a:rPr>
              <a:t>: </a:t>
            </a:r>
            <a:r>
              <a:rPr dirty="0" lang="en-US">
                <a:uFillTx/>
              </a:rPr>
              <a:t>in </a:t>
            </a:r>
            <a:r>
              <a:rPr dirty="0" err="1" lang="en-US">
                <a:uFillTx/>
              </a:rPr>
              <a:t>std_logic</a:t>
            </a:r>
            <a:r>
              <a:rPr dirty="0" lang="en-US">
                <a:uFillTx/>
              </a:rPr>
              <a:t>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    f</a:t>
            </a:r>
            <a:r>
              <a:rPr dirty="0" lang="en-US" smtClean="0">
                <a:uFillTx/>
              </a:rPr>
              <a:t>:     </a:t>
            </a:r>
            <a:r>
              <a:rPr dirty="0" lang="en-US">
                <a:uFillTx/>
              </a:rPr>
              <a:t>out </a:t>
            </a:r>
            <a:r>
              <a:rPr dirty="0" err="1" lang="en-US">
                <a:uFillTx/>
              </a:rPr>
              <a:t>std_logic</a:t>
            </a:r>
            <a:r>
              <a:rPr dirty="0" lang="en-US">
                <a:uFillTx/>
              </a:rPr>
              <a:t>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);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end </a:t>
            </a:r>
            <a:r>
              <a:rPr dirty="0" lang="en-US" smtClean="0">
                <a:uFillTx/>
              </a:rPr>
              <a:t>eg2;</a:t>
            </a: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architecture </a:t>
            </a:r>
            <a:r>
              <a:rPr dirty="0" err="1" lang="en-US">
                <a:uFillTx/>
              </a:rPr>
              <a:t>logic_function</a:t>
            </a:r>
            <a:r>
              <a:rPr dirty="0" lang="en-US">
                <a:uFillTx/>
              </a:rPr>
              <a:t> of </a:t>
            </a:r>
            <a:r>
              <a:rPr dirty="0" lang="en-US" smtClean="0">
                <a:uFillTx/>
              </a:rPr>
              <a:t>eg2 is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signal s1,s2,s3: </a:t>
            </a:r>
            <a:r>
              <a:rPr dirty="0" err="1" lang="en-US" smtClean="0">
                <a:uFillTx/>
              </a:rPr>
              <a:t>std_logic</a:t>
            </a:r>
            <a:r>
              <a:rPr dirty="0" lang="en-US" smtClean="0">
                <a:uFillTx/>
              </a:rPr>
              <a:t>;</a:t>
            </a: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begin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   </a:t>
            </a:r>
            <a:r>
              <a:rPr dirty="0" lang="en-US" smtClean="0">
                <a:uFillTx/>
              </a:rPr>
              <a:t>s1 &lt;=  a and b;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s2  &lt;= not a;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s3  &lt;=  s2 and b;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f &lt;=   s1  or  s3;</a:t>
            </a: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end </a:t>
            </a:r>
            <a:r>
              <a:rPr dirty="0" err="1" lang="en-US">
                <a:uFillTx/>
              </a:rPr>
              <a:t>logic_function</a:t>
            </a:r>
            <a:r>
              <a:rPr dirty="0" lang="en-US">
                <a:uFillTx/>
              </a:rPr>
              <a:t>;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C441127-B340-4328-A318-9DEAFC953254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Prepared by </a:t>
            </a:r>
            <a:r>
              <a:rPr dirty="0" err="1" lang="en-US" smtClean="0">
                <a:uFillTx/>
              </a:rPr>
              <a:t>Dr</a:t>
            </a:r>
            <a:r>
              <a:rPr dirty="0" lang="en-US" smtClean="0">
                <a:uFillTx/>
              </a:rPr>
              <a:t> Tin </a:t>
            </a:r>
            <a:r>
              <a:rPr dirty="0" err="1" lang="en-US" smtClean="0">
                <a:uFillTx/>
              </a:rPr>
              <a:t>Thet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Nwe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Slide Numb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cap="none" dirty="0" lang="en-US">
                <a:uFillTx/>
              </a:rPr>
              <a:t>Write </a:t>
            </a:r>
            <a:r>
              <a:rPr cap="none" dirty="0" err="1" lang="en-US">
                <a:uFillTx/>
              </a:rPr>
              <a:t>vhdl</a:t>
            </a:r>
            <a:r>
              <a:rPr cap="none" dirty="0" lang="en-US">
                <a:uFillTx/>
              </a:rPr>
              <a:t> code for the </a:t>
            </a:r>
            <a:r>
              <a:rPr cap="none" dirty="0" lang="en-US" smtClean="0">
                <a:uFillTx/>
              </a:rPr>
              <a:t>following functions.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Simple Signal Assignment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ctr" indent="0" marL="114300">
              <a:buNone/>
            </a:pPr>
            <a:r>
              <a:rPr dirty="0" err="1" lang="en-US">
                <a:uFillTx/>
              </a:rPr>
              <a:t>signal_name</a:t>
            </a:r>
            <a:r>
              <a:rPr dirty="0" lang="en-US">
                <a:uFillTx/>
              </a:rPr>
              <a:t> &lt;=expression </a:t>
            </a:r>
            <a:r>
              <a:rPr dirty="0" lang="en-US" smtClean="0">
                <a:uFillTx/>
              </a:rPr>
              <a:t>;</a:t>
            </a:r>
          </a:p>
          <a:p>
            <a:pPr algn="ctr" indent="0" marL="114300">
              <a:buNone/>
            </a:pP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 smtClean="0">
                <a:uFillTx/>
              </a:rPr>
              <a:t>For example,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a&lt;= ‘1’;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b&lt;=  a and c;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b &lt;= ‘1’ &amp; a;  ( b=5 bit , a = 4 bit ) 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(</a:t>
            </a:r>
            <a:r>
              <a:rPr dirty="0" lang="en-US">
                <a:solidFill>
                  <a:srgbClr val="FF0000"/>
                </a:solidFill>
                <a:uFillTx/>
              </a:rPr>
              <a:t>concatenate operator</a:t>
            </a:r>
            <a:r>
              <a:rPr dirty="0" lang="en-US" smtClean="0">
                <a:solidFill>
                  <a:srgbClr val="FF0000"/>
                </a:solidFill>
                <a:uFillTx/>
              </a:rPr>
              <a:t>,&amp;,</a:t>
            </a:r>
            <a:r>
              <a:rPr dirty="0" lang="en-US" smtClean="0">
                <a:uFillTx/>
              </a:rPr>
              <a:t>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Assigning Signal Values Using OTHERS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solidFill>
                  <a:srgbClr val="FF0000"/>
                </a:solidFill>
                <a:uFillTx/>
              </a:rPr>
              <a:t>S&lt;=(OTHERS=&gt;’0’) </a:t>
            </a:r>
            <a:r>
              <a:rPr dirty="0" lang="en-US" smtClean="0">
                <a:solidFill>
                  <a:srgbClr val="FF0000"/>
                </a:solidFill>
                <a:uFillTx/>
              </a:rPr>
              <a:t>;  </a:t>
            </a:r>
            <a:r>
              <a:rPr dirty="0" lang="en-US" smtClean="0">
                <a:uFillTx/>
              </a:rPr>
              <a:t>is equal to   </a:t>
            </a:r>
            <a:r>
              <a:rPr dirty="0" lang="en-US" smtClean="0">
                <a:solidFill>
                  <a:srgbClr val="FF0000"/>
                </a:solidFill>
                <a:uFillTx/>
              </a:rPr>
              <a:t>s &lt;= “0000”;</a:t>
            </a:r>
            <a:endParaRPr dirty="0" lang="en-US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Selected Signal Assignment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with …   select 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              when …..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               when others…</a:t>
            </a:r>
          </a:p>
          <a:p>
            <a:pPr indent="0" marL="114300">
              <a:buNone/>
            </a:pPr>
            <a:r>
              <a:rPr dirty="0" lang="en-US" smtClean="0">
                <a:uFillTx/>
              </a:rPr>
              <a:t>For example,</a:t>
            </a:r>
          </a:p>
          <a:p>
            <a:pPr indent="0" marL="114300">
              <a:buNone/>
            </a:pP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 smtClean="0">
                <a:uFillTx/>
              </a:rPr>
              <a:t>with </a:t>
            </a:r>
            <a:r>
              <a:rPr dirty="0" err="1" lang="en-US" smtClean="0">
                <a:uFillTx/>
              </a:rPr>
              <a:t>sel</a:t>
            </a:r>
            <a:r>
              <a:rPr dirty="0" lang="en-US" smtClean="0">
                <a:uFillTx/>
              </a:rPr>
              <a:t> select</a:t>
            </a:r>
          </a:p>
          <a:p>
            <a:pPr indent="0" marL="114300">
              <a:buNone/>
            </a:pPr>
            <a:r>
              <a:rPr dirty="0" lang="en-US" smtClean="0">
                <a:uFillTx/>
              </a:rPr>
              <a:t>f&lt;= ‘1’  when   ‘1’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  ‘0’  when others;</a:t>
            </a:r>
          </a:p>
          <a:p>
            <a:pPr indent="0" marL="114300">
              <a:buNone/>
            </a:pPr>
            <a:r>
              <a:rPr dirty="0" lang="en-US" smtClean="0">
                <a:uFillTx/>
              </a:rPr>
              <a:t>Others may be 0,Z,- </a:t>
            </a:r>
          </a:p>
          <a:p>
            <a:pPr indent="0" marL="114300">
              <a:buNone/>
            </a:pPr>
            <a:endParaRPr dirty="0" lang="en-US">
              <a:uFillTx/>
            </a:endParaRPr>
          </a:p>
          <a:p>
            <a:pPr indent="0" marL="114300">
              <a:buNone/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Conditional Signal Assignment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114300">
              <a:buNone/>
            </a:pPr>
            <a:r>
              <a:rPr dirty="0" err="1" lang="en-US">
                <a:uFillTx/>
              </a:rPr>
              <a:t>signal_name</a:t>
            </a:r>
            <a:r>
              <a:rPr dirty="0" lang="en-US">
                <a:uFillTx/>
              </a:rPr>
              <a:t>&lt;= </a:t>
            </a:r>
            <a:r>
              <a:rPr dirty="0" err="1" lang="en-US">
                <a:uFillTx/>
              </a:rPr>
              <a:t>expressionWHEN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logic_expressionELSE</a:t>
            </a: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 smtClean="0">
                <a:uFillTx/>
              </a:rPr>
              <a:t>                           </a:t>
            </a: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>
                <a:uFillTx/>
              </a:rPr>
              <a:t>expression 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An example is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f &lt;= </a:t>
            </a:r>
            <a:r>
              <a:rPr dirty="0" lang="en-US" smtClean="0">
                <a:uFillTx/>
              </a:rPr>
              <a:t>’1’WHEN  x1=x2  ELSE 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    ’0’ ;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GENERATE     Statement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r>
              <a:rPr dirty="0" lang="en-US">
                <a:uFillTx/>
              </a:rPr>
              <a:t>the </a:t>
            </a:r>
            <a:r>
              <a:rPr dirty="0" lang="en-US" smtClean="0">
                <a:uFillTx/>
              </a:rPr>
              <a:t>FOR GENERATE and </a:t>
            </a:r>
            <a:r>
              <a:rPr dirty="0" lang="en-US">
                <a:uFillTx/>
              </a:rPr>
              <a:t>the </a:t>
            </a:r>
            <a:r>
              <a:rPr dirty="0" lang="en-US" smtClean="0">
                <a:uFillTx/>
              </a:rPr>
              <a:t>IF  GENERATE.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generate label: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FOR index variable </a:t>
            </a:r>
            <a:r>
              <a:rPr dirty="0" lang="en-US" smtClean="0">
                <a:uFillTx/>
              </a:rPr>
              <a:t>IN range GENERATE</a:t>
            </a: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>
                <a:uFillTx/>
              </a:rPr>
              <a:t>statement 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{statement ;}</a:t>
            </a:r>
          </a:p>
          <a:p>
            <a:pPr indent="0" marL="114300">
              <a:buNone/>
            </a:pPr>
            <a:r>
              <a:rPr dirty="0" lang="en-US" smtClean="0">
                <a:uFillTx/>
              </a:rPr>
              <a:t>END GENERATE </a:t>
            </a:r>
            <a:r>
              <a:rPr dirty="0" lang="en-US">
                <a:uFillTx/>
              </a:rPr>
              <a:t>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generate label</a:t>
            </a:r>
            <a:r>
              <a:rPr dirty="0" lang="en-US" smtClean="0">
                <a:uFillTx/>
              </a:rPr>
              <a:t>:</a:t>
            </a:r>
          </a:p>
          <a:p>
            <a:pPr indent="0" marL="114300">
              <a:buNone/>
            </a:pP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>
                <a:uFillTx/>
              </a:rPr>
              <a:t>IF </a:t>
            </a:r>
            <a:r>
              <a:rPr dirty="0" lang="en-US" smtClean="0">
                <a:uFillTx/>
              </a:rPr>
              <a:t>expression GENERATE</a:t>
            </a: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>
                <a:uFillTx/>
              </a:rPr>
              <a:t>statement 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{statement ;}</a:t>
            </a:r>
          </a:p>
          <a:p>
            <a:pPr indent="0" marL="114300">
              <a:buNone/>
            </a:pPr>
            <a:r>
              <a:rPr dirty="0" lang="en-US" smtClean="0">
                <a:uFillTx/>
              </a:rPr>
              <a:t>END GENERATE </a:t>
            </a:r>
            <a:r>
              <a:rPr dirty="0" lang="en-US">
                <a:uFillTx/>
              </a:rPr>
              <a:t>;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>
                <a:uFillTx/>
              </a:rPr>
              <a:t>sequential assignment</a:t>
            </a:r>
            <a:br>
              <a:rPr dirty="0" lang="en-US">
                <a:uFillTx/>
              </a:rPr>
            </a:br>
            <a:r>
              <a:rPr dirty="0" lang="en-US">
                <a:uFillTx/>
              </a:rPr>
              <a:t>statements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70000" lnSpcReduction="20000"/>
          </a:bodyPr>
          <a:lstStyle/>
          <a:p>
            <a:r>
              <a:rPr dirty="0" lang="en-US" smtClean="0">
                <a:uFillTx/>
              </a:rPr>
              <a:t>two types </a:t>
            </a:r>
          </a:p>
          <a:p>
            <a:pPr lvl="1"/>
            <a:r>
              <a:rPr dirty="0" lang="en-US">
                <a:uFillTx/>
              </a:rPr>
              <a:t>if-then-else statements</a:t>
            </a:r>
          </a:p>
          <a:p>
            <a:pPr lvl="1"/>
            <a:r>
              <a:rPr dirty="0" lang="en-US">
                <a:uFillTx/>
              </a:rPr>
              <a:t>case statements</a:t>
            </a:r>
          </a:p>
          <a:p>
            <a:pPr indent="0" lvl="1" marL="411480">
              <a:buNone/>
            </a:pP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VHDL </a:t>
            </a:r>
            <a:r>
              <a:rPr dirty="0" lang="en-US">
                <a:uFillTx/>
              </a:rPr>
              <a:t>requires that the sequential assignment </a:t>
            </a:r>
            <a:r>
              <a:rPr dirty="0" lang="en-US" smtClean="0">
                <a:uFillTx/>
              </a:rPr>
              <a:t>statements </a:t>
            </a:r>
            <a:r>
              <a:rPr dirty="0" lang="en-US">
                <a:uFillTx/>
              </a:rPr>
              <a:t>be </a:t>
            </a:r>
            <a:r>
              <a:rPr dirty="0" lang="en-US" smtClean="0">
                <a:uFillTx/>
              </a:rPr>
              <a:t>placed inside </a:t>
            </a:r>
            <a:r>
              <a:rPr dirty="0" lang="en-US">
                <a:uFillTx/>
              </a:rPr>
              <a:t>another type of statement, called a process statement</a:t>
            </a:r>
            <a:r>
              <a:rPr dirty="0" lang="en-US" smtClean="0">
                <a:uFillTx/>
              </a:rPr>
              <a:t>.</a:t>
            </a:r>
          </a:p>
          <a:p>
            <a:endParaRPr dirty="0" lang="en-US" smtClean="0">
              <a:uFillTx/>
            </a:endParaRPr>
          </a:p>
          <a:p>
            <a:pPr indent="0" marL="114300">
              <a:buNone/>
            </a:pPr>
            <a:r>
              <a:rPr dirty="0" lang="en-US">
                <a:uFillTx/>
              </a:rPr>
              <a:t>PROCESS (w0, w1, s )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BEGIN</a:t>
            </a:r>
          </a:p>
          <a:p>
            <a:pPr indent="0" marL="114300">
              <a:buNone/>
            </a:pPr>
            <a:r>
              <a:rPr dirty="0" lang="en-US" smtClean="0">
                <a:uFillTx/>
              </a:rPr>
              <a:t>	IF S=‘1’ THEN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          F &lt;= W0;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     ELSE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          F &lt;= W1;</a:t>
            </a: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 smtClean="0">
                <a:uFillTx/>
              </a:rPr>
              <a:t>           ENDIF </a:t>
            </a:r>
            <a:r>
              <a:rPr dirty="0" lang="en-US">
                <a:uFillTx/>
              </a:rPr>
              <a:t>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ENDPROCESS ;</a:t>
            </a:r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endParaRPr dirty="0" lang="en-US" smtClean="0">
              <a:uFillTx/>
            </a:endParaRPr>
          </a:p>
          <a:p>
            <a:pPr indent="0" lvl="1" marL="411480">
              <a:buNone/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if-then-else statement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pPr indent="0" marL="114300">
              <a:buNone/>
            </a:pPr>
            <a:r>
              <a:rPr dirty="0" lang="en-US">
                <a:uFillTx/>
              </a:rPr>
              <a:t>PROCESS (w0, w1, s )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BEGIN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	IF S</a:t>
            </a:r>
            <a:r>
              <a:rPr dirty="0" lang="en-US" smtClean="0">
                <a:uFillTx/>
              </a:rPr>
              <a:t>=“00” </a:t>
            </a:r>
            <a:r>
              <a:rPr dirty="0" lang="en-US">
                <a:uFillTx/>
              </a:rPr>
              <a:t>THEN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               F &lt;= W0;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          </a:t>
            </a:r>
            <a:r>
              <a:rPr dirty="0" lang="en-US" smtClean="0">
                <a:uFillTx/>
              </a:rPr>
              <a:t>ELSIF </a:t>
            </a:r>
            <a:r>
              <a:rPr dirty="0" lang="en-US">
                <a:uFillTx/>
              </a:rPr>
              <a:t>S=“</a:t>
            </a:r>
            <a:r>
              <a:rPr dirty="0" lang="en-US" smtClean="0">
                <a:uFillTx/>
              </a:rPr>
              <a:t>01” </a:t>
            </a:r>
            <a:r>
              <a:rPr dirty="0" lang="en-US">
                <a:uFillTx/>
              </a:rPr>
              <a:t>THEN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               F &lt;= W1</a:t>
            </a:r>
            <a:r>
              <a:rPr dirty="0" lang="en-US" smtClean="0">
                <a:uFillTx/>
              </a:rPr>
              <a:t>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	 ELSIF S</a:t>
            </a:r>
            <a:r>
              <a:rPr dirty="0" lang="en-US" smtClean="0">
                <a:uFillTx/>
              </a:rPr>
              <a:t>=“10” </a:t>
            </a:r>
            <a:r>
              <a:rPr dirty="0" lang="en-US">
                <a:uFillTx/>
              </a:rPr>
              <a:t>THEN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               F &lt;= </a:t>
            </a:r>
            <a:r>
              <a:rPr dirty="0" lang="en-US" smtClean="0">
                <a:uFillTx/>
              </a:rPr>
              <a:t>W2;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	</a:t>
            </a:r>
            <a:r>
              <a:rPr dirty="0" lang="en-US" smtClean="0">
                <a:uFillTx/>
              </a:rPr>
              <a:t>ELSE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          F&lt;= W3;</a:t>
            </a: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 smtClean="0">
                <a:uFillTx/>
              </a:rPr>
              <a:t>           </a:t>
            </a:r>
            <a:r>
              <a:rPr dirty="0" lang="en-US">
                <a:uFillTx/>
              </a:rPr>
              <a:t>ENDIF 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ENDPROCESS ;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number systems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ontent Placeholder 6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447800" y="1371600"/>
          <a:ext cx="6324600" cy="5274134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effectLst/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Decimal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Binary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Octal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Hexadecimal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0001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0001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2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1" marL="45720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b="1" dirty="0" lang="en-US" smtClean="0" sz="1000">
                          <a:uFillTx/>
                        </a:rPr>
                        <a:t>0010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1" marL="45720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b="1" dirty="0" lang="en-US" smtClean="0" sz="1000">
                          <a:uFillTx/>
                        </a:rPr>
                        <a:t>0010</a:t>
                      </a: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3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4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5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0101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0101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6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0110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0110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7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0111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0111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8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</a:t>
                      </a:r>
                      <a:r>
                        <a:rPr b="1" baseline="0" dirty="0" lang="en-US" smtClean="0" sz="1000">
                          <a:uFillTx/>
                        </a:rPr>
                        <a:t> 000  (10)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9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1001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001 001  (11)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1001 (A)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1010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001 010  (12)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1010 (B)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1011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001 011  (13)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1011(C)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12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001 100  (14)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1100 (C)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13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1101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  101 (15)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1101(D)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14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1110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001 110  (16)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1110€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15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1111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001 111</a:t>
                      </a:r>
                      <a:r>
                        <a:rPr b="1" baseline="0" dirty="0" lang="en-US" smtClean="0" sz="1000">
                          <a:uFillTx/>
                        </a:rPr>
                        <a:t>  (17)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1111(F)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16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10000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indent="0" lvl="1" marL="457200">
                        <a:buNone/>
                      </a:pPr>
                      <a:r>
                        <a:rPr b="1" dirty="0" lang="en-US" smtClean="0" sz="1000">
                          <a:uFillTx/>
                        </a:rPr>
                        <a:t>010 000 (20 )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0001</a:t>
                      </a:r>
                      <a:r>
                        <a:rPr b="1" baseline="0" dirty="0" lang="en-US" smtClean="0" sz="1000">
                          <a:uFillTx/>
                        </a:rPr>
                        <a:t> 0000(10)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  <a:tr h="277586"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17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10001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011 001  (21)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vl="1"/>
                      <a:r>
                        <a:rPr b="1" dirty="0" lang="en-US" smtClean="0" sz="1000">
                          <a:uFillTx/>
                        </a:rPr>
                        <a:t>0001 0001(11)</a:t>
                      </a:r>
                      <a:endParaRPr b="1" dirty="0" lang="en-US" sz="1000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case statement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pPr indent="0" marL="114300">
              <a:buNone/>
            </a:pPr>
            <a:r>
              <a:rPr dirty="0" lang="en-US">
                <a:uFillTx/>
              </a:rPr>
              <a:t>PROCESS ( </a:t>
            </a:r>
            <a:r>
              <a:rPr dirty="0" err="1" lang="en-US">
                <a:uFillTx/>
              </a:rPr>
              <a:t>bcd</a:t>
            </a:r>
            <a:r>
              <a:rPr dirty="0" lang="en-US">
                <a:uFillTx/>
              </a:rPr>
              <a:t> )</a:t>
            </a:r>
          </a:p>
          <a:p>
            <a:pPr indent="0" lvl="1" marL="411480">
              <a:buNone/>
            </a:pPr>
            <a:r>
              <a:rPr dirty="0" lang="en-US">
                <a:uFillTx/>
              </a:rPr>
              <a:t>BEGIN</a:t>
            </a:r>
          </a:p>
          <a:p>
            <a:pPr indent="0" lvl="1" marL="411480">
              <a:buNone/>
            </a:pPr>
            <a:r>
              <a:rPr dirty="0" lang="en-US" smtClean="0">
                <a:uFillTx/>
              </a:rPr>
              <a:t>CASE </a:t>
            </a:r>
            <a:r>
              <a:rPr dirty="0" err="1" lang="en-US" smtClean="0">
                <a:uFillTx/>
              </a:rPr>
              <a:t>bcd</a:t>
            </a:r>
            <a:r>
              <a:rPr dirty="0" lang="en-US" smtClean="0">
                <a:uFillTx/>
              </a:rPr>
              <a:t> IS               </a:t>
            </a:r>
            <a:r>
              <a:rPr dirty="0" lang="en-US">
                <a:uFillTx/>
              </a:rPr>
              <a:t>- - </a:t>
            </a:r>
            <a:r>
              <a:rPr dirty="0" err="1" lang="en-US">
                <a:uFillTx/>
              </a:rPr>
              <a:t>abcdefg</a:t>
            </a:r>
            <a:endParaRPr dirty="0" lang="en-US">
              <a:uFillTx/>
            </a:endParaRPr>
          </a:p>
          <a:p>
            <a:pPr indent="0" lvl="3" marL="1051560">
              <a:buNone/>
            </a:pPr>
            <a:r>
              <a:rPr dirty="0" lang="en-US">
                <a:uFillTx/>
              </a:rPr>
              <a:t>WHEN”0000”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1111110” ;</a:t>
            </a:r>
          </a:p>
          <a:p>
            <a:pPr indent="0" lvl="3" marL="1051560">
              <a:buNone/>
            </a:pPr>
            <a:r>
              <a:rPr dirty="0" lang="en-US">
                <a:uFillTx/>
              </a:rPr>
              <a:t>WHEN”0001”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0110000” ;</a:t>
            </a:r>
          </a:p>
          <a:p>
            <a:pPr indent="0" lvl="3" marL="1051560">
              <a:buNone/>
            </a:pPr>
            <a:r>
              <a:rPr dirty="0" lang="en-US">
                <a:uFillTx/>
              </a:rPr>
              <a:t>WHEN”0010”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1101101” ;</a:t>
            </a:r>
          </a:p>
          <a:p>
            <a:pPr indent="0" lvl="3" marL="1051560">
              <a:buNone/>
            </a:pPr>
            <a:r>
              <a:rPr dirty="0" lang="en-US">
                <a:uFillTx/>
              </a:rPr>
              <a:t>WHEN”0011”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1111001” ;</a:t>
            </a:r>
          </a:p>
          <a:p>
            <a:pPr indent="0" lvl="3" marL="1051560">
              <a:buNone/>
            </a:pPr>
            <a:r>
              <a:rPr dirty="0" lang="en-US">
                <a:uFillTx/>
              </a:rPr>
              <a:t>WHEN”0100”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0110011” ;</a:t>
            </a:r>
          </a:p>
          <a:p>
            <a:pPr indent="0" lvl="3" marL="1051560">
              <a:buNone/>
            </a:pPr>
            <a:r>
              <a:rPr dirty="0" lang="en-US">
                <a:uFillTx/>
              </a:rPr>
              <a:t>WHEN”0101”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1011011” ;</a:t>
            </a:r>
          </a:p>
          <a:p>
            <a:pPr indent="0" lvl="3" marL="1051560">
              <a:buNone/>
            </a:pPr>
            <a:r>
              <a:rPr dirty="0" lang="en-US">
                <a:uFillTx/>
              </a:rPr>
              <a:t>WHEN”0110”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1011111” ;</a:t>
            </a:r>
          </a:p>
          <a:p>
            <a:pPr indent="0" lvl="3" marL="1051560">
              <a:buNone/>
            </a:pPr>
            <a:r>
              <a:rPr dirty="0" lang="en-US">
                <a:uFillTx/>
              </a:rPr>
              <a:t>WHEN”0111”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1110000” ;</a:t>
            </a:r>
          </a:p>
          <a:p>
            <a:pPr indent="0" lvl="3" marL="1051560">
              <a:buNone/>
            </a:pPr>
            <a:r>
              <a:rPr dirty="0" lang="en-US">
                <a:uFillTx/>
              </a:rPr>
              <a:t>WHEN”1000”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1111111” ;</a:t>
            </a:r>
          </a:p>
          <a:p>
            <a:pPr indent="0" lvl="3" marL="1051560">
              <a:buNone/>
            </a:pPr>
            <a:r>
              <a:rPr dirty="0" lang="en-US">
                <a:uFillTx/>
              </a:rPr>
              <a:t>WHEN”1001” </a:t>
            </a:r>
            <a:r>
              <a:rPr dirty="0" lang="en-US" smtClean="0">
                <a:uFillTx/>
              </a:rPr>
              <a:t>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</a:t>
            </a:r>
            <a:r>
              <a:rPr dirty="0" lang="en-US">
                <a:uFillTx/>
              </a:rPr>
              <a:t>1110011” ;</a:t>
            </a:r>
          </a:p>
          <a:p>
            <a:pPr indent="0" lvl="3" marL="1051560">
              <a:buNone/>
            </a:pPr>
            <a:r>
              <a:rPr dirty="0" lang="en-US" smtClean="0">
                <a:uFillTx/>
              </a:rPr>
              <a:t>WHEN OTHERS&gt;	</a:t>
            </a:r>
            <a:r>
              <a:rPr dirty="0" err="1" lang="en-US" smtClean="0">
                <a:uFillTx/>
              </a:rPr>
              <a:t>leds</a:t>
            </a:r>
            <a:r>
              <a:rPr dirty="0" lang="en-US" smtClean="0">
                <a:uFillTx/>
              </a:rPr>
              <a:t>&lt;=”-------” </a:t>
            </a:r>
            <a:r>
              <a:rPr dirty="0" lang="en-US">
                <a:uFillTx/>
              </a:rPr>
              <a:t>;</a:t>
            </a:r>
          </a:p>
          <a:p>
            <a:pPr indent="0" lvl="1" marL="411480">
              <a:buNone/>
            </a:pPr>
            <a:r>
              <a:rPr dirty="0" lang="en-US">
                <a:uFillTx/>
              </a:rPr>
              <a:t>ENDCASE 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ENDPROCESS ;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cap="none" dirty="0" lang="en-US">
                <a:uFillTx/>
              </a:rPr>
              <a:t>Write a </a:t>
            </a:r>
            <a:r>
              <a:rPr cap="none" dirty="0" err="1" lang="en-US">
                <a:uFillTx/>
              </a:rPr>
              <a:t>vhdl</a:t>
            </a:r>
            <a:r>
              <a:rPr cap="none" dirty="0" lang="en-US">
                <a:uFillTx/>
              </a:rPr>
              <a:t> code for half </a:t>
            </a:r>
            <a:r>
              <a:rPr cap="none" dirty="0" lang="en-US" smtClean="0">
                <a:uFillTx/>
              </a:rPr>
              <a:t>adder named ha entity </a:t>
            </a:r>
            <a:r>
              <a:rPr cap="none" dirty="0" lang="en-US">
                <a:uFillTx/>
              </a:rPr>
              <a:t>using logical operators.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half adder 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C8239B3-9AEB-4073-A2AD-D84C879AC43F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able 6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1600" y="2438400"/>
          <a:ext cx="6096000" cy="148336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    x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 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  +y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c</a:t>
                      </a:r>
                      <a:r>
                        <a:rPr baseline="0" dirty="0" lang="en-US" smtClean="0">
                          <a:uFillTx/>
                        </a:rPr>
                        <a:t>  s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0 0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0 1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</a:t>
                      </a:r>
                      <a:r>
                        <a:rPr baseline="0" dirty="0" lang="en-US" smtClean="0">
                          <a:uFillTx/>
                        </a:rPr>
                        <a:t> 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1 0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able 7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447800" y="4343400"/>
          <a:ext cx="4572000" cy="212344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Inputs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Outputs </a:t>
                      </a:r>
                    </a:p>
                    <a:p>
                      <a:r>
                        <a:rPr dirty="0" lang="en-US" smtClean="0">
                          <a:uFillTx/>
                        </a:rPr>
                        <a:t>   carry                      sum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0 0       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0  1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 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1 0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1 1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70000" lnSpcReduction="20000"/>
          </a:bodyPr>
          <a:lstStyle/>
          <a:p>
            <a:pPr indent="0" marL="114300">
              <a:buNone/>
            </a:pPr>
            <a:r>
              <a:rPr dirty="0" lang="en-US">
                <a:uFillTx/>
              </a:rPr>
              <a:t>library IEEE;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use IEEE.STD_LOGIC_1164.ALL;</a:t>
            </a:r>
          </a:p>
          <a:p>
            <a:pPr indent="0" marL="114300">
              <a:buNone/>
            </a:pPr>
            <a:r>
              <a:rPr dirty="0" lang="en-US" smtClean="0">
                <a:uFillTx/>
              </a:rPr>
              <a:t>entity </a:t>
            </a:r>
            <a:r>
              <a:rPr dirty="0" lang="en-US">
                <a:uFillTx/>
              </a:rPr>
              <a:t>ha is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   Port ( a : in STD_LOGIC;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          b : in STD_LOGIC;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          c : out STD_LOGIC;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          s: out STD_LOGIC);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end ha;</a:t>
            </a:r>
          </a:p>
          <a:p>
            <a:pPr indent="0" marL="114300">
              <a:buNone/>
            </a:pP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>
                <a:uFillTx/>
              </a:rPr>
              <a:t>architecture Behavioral of ha is</a:t>
            </a:r>
          </a:p>
          <a:p>
            <a:pPr indent="0" marL="114300">
              <a:buNone/>
            </a:pP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>
                <a:uFillTx/>
              </a:rPr>
              <a:t>begin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c &lt;= a and b;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s  &lt;=  a </a:t>
            </a:r>
            <a:r>
              <a:rPr dirty="0" err="1" lang="en-US">
                <a:uFillTx/>
              </a:rPr>
              <a:t>xor</a:t>
            </a:r>
            <a:r>
              <a:rPr dirty="0" lang="en-US">
                <a:uFillTx/>
              </a:rPr>
              <a:t> b;</a:t>
            </a:r>
          </a:p>
          <a:p>
            <a:pPr indent="0" marL="114300">
              <a:buNone/>
            </a:pP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>
                <a:uFillTx/>
              </a:rPr>
              <a:t>end Behavioral;</a:t>
            </a:r>
          </a:p>
          <a:p>
            <a:pPr indent="0" marL="114300">
              <a:buNone/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Subcircuts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AVHDL entity deﬁned in one source code file can be used as </a:t>
            </a:r>
            <a:r>
              <a:rPr dirty="0" lang="en-US">
                <a:uFillTx/>
              </a:rPr>
              <a:t>a </a:t>
            </a:r>
            <a:r>
              <a:rPr dirty="0" err="1" lang="en-US">
                <a:uFillTx/>
              </a:rPr>
              <a:t>subcircuit</a:t>
            </a: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in another source code </a:t>
            </a:r>
            <a:r>
              <a:rPr dirty="0" lang="en-US">
                <a:uFillTx/>
              </a:rPr>
              <a:t>ﬁle.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mtClean="0">
                <a:uFillTx/>
              </a:rPr>
              <a:t>Seven segment display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Using a selected signal assignment, write </a:t>
            </a:r>
            <a:r>
              <a:rPr dirty="0" lang="en-US" smtClean="0">
                <a:uFillTx/>
              </a:rPr>
              <a:t>VHDL code </a:t>
            </a:r>
            <a:r>
              <a:rPr dirty="0" lang="en-US">
                <a:uFillTx/>
              </a:rPr>
              <a:t>for </a:t>
            </a:r>
            <a:r>
              <a:rPr dirty="0" lang="en-US" smtClean="0">
                <a:uFillTx/>
              </a:rPr>
              <a:t>seven segment display showing ‘0’ or ‘1’ using  </a:t>
            </a:r>
            <a:r>
              <a:rPr dirty="0" err="1" lang="en-US" smtClean="0">
                <a:uFillTx/>
              </a:rPr>
              <a:t>hex_to_sevenseg</a:t>
            </a:r>
            <a:r>
              <a:rPr dirty="0" lang="en-US" smtClean="0">
                <a:uFillTx/>
              </a:rPr>
              <a:t> entity name.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            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" y="152400"/>
            <a:ext cx="8001000" cy="440120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indent="0" marL="114300">
              <a:buNone/>
            </a:pPr>
            <a:r>
              <a:rPr dirty="0" lang="en-US" sz="1400">
                <a:uFillTx/>
              </a:rPr>
              <a:t>library IEEE;</a:t>
            </a:r>
          </a:p>
          <a:p>
            <a:pPr indent="0" marL="114300">
              <a:buNone/>
            </a:pPr>
            <a:r>
              <a:rPr dirty="0" lang="en-US" sz="1400">
                <a:uFillTx/>
              </a:rPr>
              <a:t>use IEEE.STD_LOGIC_1164.ALL;</a:t>
            </a:r>
          </a:p>
          <a:p>
            <a:pPr indent="0" marL="114300">
              <a:buNone/>
            </a:pPr>
            <a:endParaRPr dirty="0" lang="en-US" sz="1400">
              <a:uFillTx/>
            </a:endParaRPr>
          </a:p>
          <a:p>
            <a:pPr indent="0" marL="114300">
              <a:buNone/>
            </a:pPr>
            <a:r>
              <a:rPr dirty="0" lang="en-US" sz="1400">
                <a:uFillTx/>
              </a:rPr>
              <a:t>entity </a:t>
            </a:r>
            <a:r>
              <a:rPr dirty="0" err="1" lang="en-US" sz="1400">
                <a:uFillTx/>
              </a:rPr>
              <a:t>hex_to_sevenseg</a:t>
            </a:r>
            <a:r>
              <a:rPr dirty="0" lang="en-US" sz="1400">
                <a:uFillTx/>
              </a:rPr>
              <a:t> is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Port ( data : in </a:t>
            </a:r>
            <a:r>
              <a:rPr dirty="0" lang="en-US" smtClean="0" sz="1400">
                <a:uFillTx/>
              </a:rPr>
              <a:t>STD_LOGIC;</a:t>
            </a:r>
            <a:br>
              <a:rPr dirty="0" lang="en-US" smtClean="0" sz="1400">
                <a:uFillTx/>
              </a:rPr>
            </a:br>
            <a:r>
              <a:rPr dirty="0" lang="en-US" smtClean="0" sz="1400">
                <a:uFillTx/>
              </a:rPr>
              <a:t>                 </a:t>
            </a:r>
            <a:r>
              <a:rPr dirty="0" err="1" lang="en-US" sz="1400">
                <a:uFillTx/>
              </a:rPr>
              <a:t>seg</a:t>
            </a:r>
            <a:r>
              <a:rPr dirty="0" lang="en-US" sz="1400">
                <a:uFillTx/>
              </a:rPr>
              <a:t> : out STD_LOGIC_VECTOR (6 </a:t>
            </a:r>
            <a:r>
              <a:rPr dirty="0" err="1" lang="en-US" sz="1400">
                <a:uFillTx/>
              </a:rPr>
              <a:t>downto</a:t>
            </a:r>
            <a:r>
              <a:rPr dirty="0" lang="en-US" sz="1400">
                <a:uFillTx/>
              </a:rPr>
              <a:t> 0)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    );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end </a:t>
            </a:r>
            <a:r>
              <a:rPr dirty="0" err="1" lang="en-US" sz="1400">
                <a:uFillTx/>
              </a:rPr>
              <a:t>hex_to_sevenseg</a:t>
            </a:r>
            <a:r>
              <a:rPr dirty="0" lang="en-US" sz="1400">
                <a:uFillTx/>
              </a:rPr>
              <a:t>;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/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architecture Behavioral of </a:t>
            </a:r>
            <a:r>
              <a:rPr dirty="0" err="1" lang="en-US" sz="1400">
                <a:uFillTx/>
              </a:rPr>
              <a:t>hex_to_sevenseg</a:t>
            </a:r>
            <a:r>
              <a:rPr dirty="0" lang="en-US" sz="1400">
                <a:uFillTx/>
              </a:rPr>
              <a:t> is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/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begin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/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with  data select</a:t>
            </a:r>
            <a:br>
              <a:rPr dirty="0" lang="en-US" sz="1400">
                <a:uFillTx/>
              </a:rPr>
            </a:br>
            <a:r>
              <a:rPr dirty="0" err="1" lang="en-US" sz="1400">
                <a:uFillTx/>
              </a:rPr>
              <a:t>seg</a:t>
            </a:r>
            <a:r>
              <a:rPr dirty="0" lang="en-US" sz="1400">
                <a:uFillTx/>
              </a:rPr>
              <a:t> &lt;= "1000000" when </a:t>
            </a:r>
            <a:r>
              <a:rPr dirty="0" lang="en-US" smtClean="0" sz="1400">
                <a:uFillTx/>
              </a:rPr>
              <a:t>‘0’ </a:t>
            </a:r>
            <a:r>
              <a:rPr dirty="0" lang="en-US" sz="1400">
                <a:uFillTx/>
              </a:rPr>
              <a:t>, 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 </a:t>
            </a:r>
            <a:r>
              <a:rPr dirty="0" lang="en-US" smtClean="0" sz="1400">
                <a:uFillTx/>
              </a:rPr>
              <a:t>      "</a:t>
            </a:r>
            <a:r>
              <a:rPr dirty="0" lang="en-US" sz="1400">
                <a:uFillTx/>
              </a:rPr>
              <a:t>1111001" when </a:t>
            </a:r>
            <a:r>
              <a:rPr dirty="0" lang="en-US" smtClean="0" sz="1400">
                <a:uFillTx/>
              </a:rPr>
              <a:t>‘1’ ,</a:t>
            </a:r>
            <a:r>
              <a:rPr dirty="0" lang="en-US" sz="1400">
                <a:uFillTx/>
              </a:rPr>
              <a:t/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"11111111" when others;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end Behavioral;</a:t>
            </a:r>
            <a:br>
              <a:rPr dirty="0" lang="en-US" sz="1400">
                <a:uFillTx/>
              </a:rPr>
            </a:br>
            <a:endParaRPr dirty="0" lang="en-US" sz="1400">
              <a:uFillTx/>
            </a:endParaRPr>
          </a:p>
          <a:p>
            <a:pPr indent="0" marL="114300">
              <a:buNone/>
            </a:pPr>
            <a:endParaRPr dirty="0" lang="en-US" sz="14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" y="152400"/>
            <a:ext cx="8001000" cy="655564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indent="0" marL="114300">
              <a:buNone/>
            </a:pPr>
            <a:r>
              <a:rPr dirty="0" lang="en-US" sz="1400">
                <a:uFillTx/>
              </a:rPr>
              <a:t>library IEEE;</a:t>
            </a:r>
          </a:p>
          <a:p>
            <a:pPr indent="0" marL="114300">
              <a:buNone/>
            </a:pPr>
            <a:r>
              <a:rPr dirty="0" lang="en-US" sz="1400">
                <a:uFillTx/>
              </a:rPr>
              <a:t>use IEEE.STD_LOGIC_1164.ALL;</a:t>
            </a:r>
          </a:p>
          <a:p>
            <a:pPr indent="0" marL="114300">
              <a:buNone/>
            </a:pPr>
            <a:endParaRPr dirty="0" lang="en-US" sz="1400">
              <a:uFillTx/>
            </a:endParaRPr>
          </a:p>
          <a:p>
            <a:pPr indent="0" marL="114300">
              <a:buNone/>
            </a:pPr>
            <a:r>
              <a:rPr dirty="0" lang="en-US" sz="1400">
                <a:uFillTx/>
              </a:rPr>
              <a:t>entity </a:t>
            </a:r>
            <a:r>
              <a:rPr dirty="0" err="1" lang="en-US" sz="1400">
                <a:uFillTx/>
              </a:rPr>
              <a:t>hex_to_sevenseg</a:t>
            </a:r>
            <a:r>
              <a:rPr dirty="0" lang="en-US" sz="1400">
                <a:uFillTx/>
              </a:rPr>
              <a:t> is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Port ( data : in </a:t>
            </a:r>
            <a:r>
              <a:rPr dirty="0" lang="en-US" smtClean="0" sz="1400">
                <a:uFillTx/>
              </a:rPr>
              <a:t>STD_LOGIC_VECTOR (3 </a:t>
            </a:r>
            <a:r>
              <a:rPr dirty="0" err="1" lang="en-US" smtClean="0" sz="1400">
                <a:uFillTx/>
              </a:rPr>
              <a:t>downto</a:t>
            </a:r>
            <a:r>
              <a:rPr dirty="0" lang="en-US" smtClean="0" sz="1400">
                <a:uFillTx/>
              </a:rPr>
              <a:t> 0);</a:t>
            </a:r>
            <a:br>
              <a:rPr dirty="0" lang="en-US" smtClean="0" sz="1400">
                <a:uFillTx/>
              </a:rPr>
            </a:br>
            <a:r>
              <a:rPr dirty="0" lang="en-US" smtClean="0" sz="1400">
                <a:uFillTx/>
              </a:rPr>
              <a:t>                 </a:t>
            </a:r>
            <a:r>
              <a:rPr dirty="0" err="1" lang="en-US" sz="1400">
                <a:uFillTx/>
              </a:rPr>
              <a:t>seg</a:t>
            </a:r>
            <a:r>
              <a:rPr dirty="0" lang="en-US" sz="1400">
                <a:uFillTx/>
              </a:rPr>
              <a:t> : out STD_LOGIC_VECTOR (6 </a:t>
            </a:r>
            <a:r>
              <a:rPr dirty="0" err="1" lang="en-US" sz="1400">
                <a:uFillTx/>
              </a:rPr>
              <a:t>downto</a:t>
            </a:r>
            <a:r>
              <a:rPr dirty="0" lang="en-US" sz="1400">
                <a:uFillTx/>
              </a:rPr>
              <a:t> 0)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    );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end </a:t>
            </a:r>
            <a:r>
              <a:rPr dirty="0" err="1" lang="en-US" sz="1400">
                <a:uFillTx/>
              </a:rPr>
              <a:t>hex_to_sevenseg</a:t>
            </a:r>
            <a:r>
              <a:rPr dirty="0" lang="en-US" sz="1400">
                <a:uFillTx/>
              </a:rPr>
              <a:t>;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/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architecture Behavioral of </a:t>
            </a:r>
            <a:r>
              <a:rPr dirty="0" err="1" lang="en-US" sz="1400">
                <a:uFillTx/>
              </a:rPr>
              <a:t>hex_to_sevenseg</a:t>
            </a:r>
            <a:r>
              <a:rPr dirty="0" lang="en-US" sz="1400">
                <a:uFillTx/>
              </a:rPr>
              <a:t> is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/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begin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/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with  data select</a:t>
            </a:r>
            <a:br>
              <a:rPr dirty="0" lang="en-US" sz="1400">
                <a:uFillTx/>
              </a:rPr>
            </a:br>
            <a:r>
              <a:rPr dirty="0" err="1" lang="en-US" sz="1400">
                <a:uFillTx/>
              </a:rPr>
              <a:t>seg</a:t>
            </a:r>
            <a:r>
              <a:rPr dirty="0" lang="en-US" sz="1400">
                <a:uFillTx/>
              </a:rPr>
              <a:t> &lt;= "1000000" when "0000" , 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 </a:t>
            </a:r>
            <a:r>
              <a:rPr dirty="0" lang="en-US" smtClean="0" sz="1400">
                <a:uFillTx/>
              </a:rPr>
              <a:t>      "</a:t>
            </a:r>
            <a:r>
              <a:rPr dirty="0" lang="en-US" sz="1400">
                <a:uFillTx/>
              </a:rPr>
              <a:t>1111001" when "0001" ,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</a:t>
            </a:r>
            <a:r>
              <a:rPr dirty="0" lang="en-US" smtClean="0" sz="1400">
                <a:uFillTx/>
              </a:rPr>
              <a:t>       “0100100</a:t>
            </a:r>
            <a:r>
              <a:rPr dirty="0" lang="en-US" sz="1400">
                <a:uFillTx/>
              </a:rPr>
              <a:t>" when "0010" ,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  "0110000" when "0011" ,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"0011001" when "0100" ,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"0010010" when "0101" ,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"0000010" when "0110" ,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"1111000" when "0111" ,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"0000000" when "1000" ,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"0010000" when "1001" ,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  "11111111" when others;</a:t>
            </a:r>
            <a:br>
              <a:rPr dirty="0" lang="en-US" sz="1400">
                <a:uFillTx/>
              </a:rPr>
            </a:br>
            <a:r>
              <a:rPr dirty="0" lang="en-US" sz="1400">
                <a:uFillTx/>
              </a:rPr>
              <a:t>     end Behavioral;</a:t>
            </a:r>
            <a:br>
              <a:rPr dirty="0" lang="en-US" sz="1400">
                <a:uFillTx/>
              </a:rPr>
            </a:br>
            <a:endParaRPr dirty="0" lang="en-US" sz="1400">
              <a:uFillTx/>
            </a:endParaRPr>
          </a:p>
          <a:p>
            <a:pPr indent="0" marL="114300">
              <a:buNone/>
            </a:pPr>
            <a:endParaRPr dirty="0" lang="en-US" sz="14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 sz="2800">
                <a:uFillTx/>
              </a:rPr>
              <a:t>VHDL code that display the half adder output on seven segment display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114300">
              <a:buNone/>
            </a:pPr>
            <a:r>
              <a:rPr dirty="0" lang="en-US">
                <a:uFillTx/>
              </a:rPr>
              <a:t>Create a VHDL entity named </a:t>
            </a:r>
            <a:r>
              <a:rPr b="1" dirty="0" err="1" i="1" lang="en-US" smtClean="0">
                <a:uFillTx/>
              </a:rPr>
              <a:t>sevenseg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that </a:t>
            </a:r>
            <a:r>
              <a:rPr dirty="0" lang="en-US" smtClean="0">
                <a:uFillTx/>
              </a:rPr>
              <a:t>displays ‘0’ or ‘1’ on d</a:t>
            </a:r>
            <a:r>
              <a:rPr dirty="0" lang="en-US" smtClean="0">
                <a:uFillTx/>
              </a:rPr>
              <a:t>isplay . </a:t>
            </a:r>
            <a:r>
              <a:rPr dirty="0" lang="en-US">
                <a:uFillTx/>
              </a:rPr>
              <a:t>Create a second entity named </a:t>
            </a:r>
            <a:r>
              <a:rPr b="1" dirty="0" i="1" lang="en-US" smtClean="0">
                <a:uFillTx/>
              </a:rPr>
              <a:t>logic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that </a:t>
            </a:r>
            <a:r>
              <a:rPr dirty="0" lang="en-US">
                <a:uFillTx/>
              </a:rPr>
              <a:t>represents </a:t>
            </a:r>
            <a:r>
              <a:rPr dirty="0" lang="en-US">
                <a:uFillTx/>
              </a:rPr>
              <a:t>3</a:t>
            </a:r>
            <a:r>
              <a:rPr dirty="0" lang="en-US" smtClean="0">
                <a:uFillTx/>
              </a:rPr>
              <a:t> </a:t>
            </a:r>
            <a:r>
              <a:rPr dirty="0" lang="en-US">
                <a:uFillTx/>
              </a:rPr>
              <a:t>1</a:t>
            </a:r>
            <a:r>
              <a:rPr dirty="0" lang="en-US" smtClean="0">
                <a:uFillTx/>
              </a:rPr>
              <a:t>-bit input and 1 1-bit output. </a:t>
            </a:r>
            <a:r>
              <a:rPr dirty="0" lang="en-US" smtClean="0">
                <a:uFillTx/>
              </a:rPr>
              <a:t>Create a third entity named </a:t>
            </a:r>
            <a:r>
              <a:rPr b="1" dirty="0" i="1" lang="en-US" smtClean="0">
                <a:uFillTx/>
              </a:rPr>
              <a:t>main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using one instance </a:t>
            </a:r>
            <a:r>
              <a:rPr dirty="0" lang="en-US">
                <a:uFillTx/>
              </a:rPr>
              <a:t>of the </a:t>
            </a:r>
            <a:r>
              <a:rPr dirty="0" err="1" lang="en-US" smtClean="0">
                <a:uFillTx/>
              </a:rPr>
              <a:t>sevenseg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entity and one instance of the </a:t>
            </a:r>
            <a:r>
              <a:rPr dirty="0" lang="en-US" smtClean="0">
                <a:uFillTx/>
              </a:rPr>
              <a:t>logic entity. Include  AN pins that controls the 8 seven segments on </a:t>
            </a:r>
            <a:r>
              <a:rPr b="1" dirty="0" i="1" lang="en-US" smtClean="0">
                <a:uFillTx/>
              </a:rPr>
              <a:t>Nexys4 DDR board</a:t>
            </a:r>
            <a:r>
              <a:rPr dirty="0" lang="en-US" smtClean="0">
                <a:uFillTx/>
              </a:rPr>
              <a:t>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28600" y="1828800"/>
            <a:ext cx="8596661" cy="36830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unsigned numbers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only positive numbers</a:t>
            </a:r>
          </a:p>
          <a:p>
            <a:r>
              <a:rPr dirty="0" lang="en-US" smtClean="0">
                <a:uFillTx/>
              </a:rPr>
              <a:t>8-bit unsigned numbers </a:t>
            </a:r>
          </a:p>
          <a:p>
            <a:pPr lvl="1"/>
            <a:r>
              <a:rPr dirty="0" lang="en-US" smtClean="0">
                <a:uFillTx/>
              </a:rPr>
              <a:t>00000000  t0  11111111</a:t>
            </a:r>
          </a:p>
          <a:p>
            <a:pPr lvl="1"/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  0          to         255</a:t>
            </a:r>
          </a:p>
          <a:p>
            <a:pPr indent="0" lvl="1" marL="411480">
              <a:buNone/>
            </a:pPr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295400" y="3509880"/>
            <a:ext cx="6581775" cy="2900443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signed numbers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mtClean="0">
                <a:uFillTx/>
              </a:rPr>
              <a:t>both positive numbers and negative numbers</a:t>
            </a:r>
          </a:p>
          <a:p>
            <a:r>
              <a:rPr dirty="0" lang="en-US" smtClean="0">
                <a:uFillTx/>
              </a:rPr>
              <a:t>Most significant bit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 sign bit </a:t>
            </a:r>
          </a:p>
          <a:p>
            <a:endParaRPr dirty="0" lang="en-US">
              <a:uFillTx/>
              <a:sym charset="2" panose="05000000000000000000" pitchFamily="2" typeface="Wingdings"/>
            </a:endParaRPr>
          </a:p>
          <a:p>
            <a:endParaRPr dirty="0" lang="en-US" smtClean="0">
              <a:uFillTx/>
              <a:sym charset="2" panose="05000000000000000000" pitchFamily="2" typeface="Wingdings"/>
            </a:endParaRPr>
          </a:p>
          <a:p>
            <a:endParaRPr dirty="0" lang="en-US">
              <a:uFillTx/>
              <a:sym charset="2" panose="05000000000000000000" pitchFamily="2" typeface="Wingdings"/>
            </a:endParaRPr>
          </a:p>
          <a:p>
            <a:endParaRPr dirty="0" lang="en-US" smtClean="0">
              <a:uFillTx/>
              <a:sym charset="2" panose="05000000000000000000" pitchFamily="2" typeface="Wingdings"/>
            </a:endParaRPr>
          </a:p>
          <a:p>
            <a:endParaRPr dirty="0" lang="en-US">
              <a:uFillTx/>
              <a:sym charset="2" panose="05000000000000000000" pitchFamily="2" typeface="Wingdings"/>
            </a:endParaRPr>
          </a:p>
          <a:p>
            <a:endParaRPr dirty="0" lang="en-US" smtClean="0">
              <a:uFillTx/>
              <a:sym charset="2" panose="05000000000000000000" pitchFamily="2" typeface="Wingdings"/>
            </a:endParaRPr>
          </a:p>
          <a:p>
            <a:endParaRPr dirty="0" lang="en-US">
              <a:uFillTx/>
              <a:sym charset="2" panose="05000000000000000000" pitchFamily="2" typeface="Wingdings"/>
            </a:endParaRPr>
          </a:p>
          <a:p>
            <a:endParaRPr dirty="0" lang="en-US" smtClean="0">
              <a:uFillTx/>
              <a:sym charset="2" panose="05000000000000000000" pitchFamily="2" typeface="Wingdings"/>
            </a:endParaRPr>
          </a:p>
          <a:p>
            <a:pPr indent="0" marL="114300">
              <a:buNone/>
            </a:pPr>
            <a:endParaRPr dirty="0" lang="en-US" smtClean="0">
              <a:uFillTx/>
              <a:sym charset="2" panose="05000000000000000000" pitchFamily="2" typeface="Wingdings"/>
            </a:endParaRPr>
          </a:p>
          <a:p>
            <a:endParaRPr dirty="0" lang="en-US" smtClean="0">
              <a:uFillTx/>
              <a:sym charset="2" panose="05000000000000000000" pitchFamily="2" typeface="Wingdings"/>
            </a:endParaRPr>
          </a:p>
          <a:p>
            <a:pPr indent="0" marL="114300">
              <a:buNone/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50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00200" y="2743200"/>
            <a:ext cx="5417089" cy="268947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signed number system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 sz="1600">
                <a:uFillTx/>
              </a:rPr>
              <a:t>Sign-and-</a:t>
            </a:r>
            <a:r>
              <a:rPr dirty="0" err="1" lang="en-US" smtClean="0" sz="1600">
                <a:uFillTx/>
              </a:rPr>
              <a:t>MagnitudeRepresentation</a:t>
            </a:r>
            <a:endParaRPr dirty="0" lang="en-US" smtClean="0" sz="1600">
              <a:uFillTx/>
            </a:endParaRPr>
          </a:p>
          <a:p>
            <a:r>
              <a:rPr dirty="0" lang="en-US" smtClean="0" sz="1600">
                <a:uFillTx/>
              </a:rPr>
              <a:t>1’sComplementRepresentation</a:t>
            </a:r>
          </a:p>
          <a:p>
            <a:r>
              <a:rPr dirty="0" lang="en-US" smtClean="0" sz="1600">
                <a:uFillTx/>
              </a:rPr>
              <a:t>2’sComplementRepresentation</a:t>
            </a:r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able 6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990600" y="2819400"/>
          <a:ext cx="6096000" cy="388112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Sign-and-Magnitude </a:t>
                      </a:r>
                    </a:p>
                    <a:p>
                      <a:r>
                        <a:rPr dirty="0" lang="en-US" smtClean="0">
                          <a:uFillTx/>
                        </a:rPr>
                        <a:t>(3-bit)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1’sComplement</a:t>
                      </a:r>
                    </a:p>
                    <a:p>
                      <a:r>
                        <a:rPr dirty="0" lang="en-US" smtClean="0">
                          <a:uFillTx/>
                        </a:rPr>
                        <a:t>(3-bit)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2’sComplement</a:t>
                      </a:r>
                    </a:p>
                    <a:p>
                      <a:r>
                        <a:rPr dirty="0" lang="en-US" smtClean="0">
                          <a:uFillTx/>
                        </a:rPr>
                        <a:t>(3-bit)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011 (+3)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011 (+3)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011 (+3)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010  (+2)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010  (+2)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010  (+2)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001  (+1)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001  (+1)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001  (+1)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000  (+0)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000  (+0)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000  (+0)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100  (-0)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100  (-3)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100  (-4)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101   (-1)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101   (-2)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101   (-3)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110   (-2)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110   (-1)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110   (-2)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111   (-3)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111   (-0)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111   (-1)</a:t>
                      </a:r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2’s complement system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(signed addition)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74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52600" y="1905000"/>
            <a:ext cx="5463766" cy="38862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unsigned addition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4-bit + 4-bit 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 maximum 5 bit   </a:t>
            </a:r>
          </a:p>
          <a:p>
            <a:r>
              <a:rPr dirty="0" lang="en-US">
                <a:uFillTx/>
                <a:sym charset="2" panose="05000000000000000000" pitchFamily="2" typeface="Wingdings"/>
              </a:rPr>
              <a:t> </a:t>
            </a:r>
            <a:r>
              <a:rPr dirty="0" lang="en-US" smtClean="0">
                <a:uFillTx/>
                <a:sym charset="2" panose="05000000000000000000" pitchFamily="2" typeface="Wingdings"/>
              </a:rPr>
              <a:t>15+15 = 30                               (decimal)</a:t>
            </a:r>
          </a:p>
          <a:p>
            <a:r>
              <a:rPr dirty="0" lang="en-US" smtClean="0">
                <a:uFillTx/>
                <a:sym charset="2" panose="05000000000000000000" pitchFamily="2" typeface="Wingdings"/>
              </a:rPr>
              <a:t>1111 + 1111 =    1 1110             (binary)</a:t>
            </a:r>
          </a:p>
          <a:p>
            <a:pPr indent="0" marL="114300">
              <a:buNone/>
            </a:pPr>
            <a:endParaRPr dirty="0" lang="en-US" smtClean="0">
              <a:uFillTx/>
              <a:sym charset="2" panose="05000000000000000000" pitchFamily="2" typeface="Wingdings"/>
            </a:endParaRPr>
          </a:p>
          <a:p>
            <a:r>
              <a:rPr dirty="0" lang="en-US" smtClean="0">
                <a:uFillTx/>
                <a:sym charset="2" panose="05000000000000000000" pitchFamily="2" typeface="Wingdings"/>
              </a:rPr>
              <a:t>8-bit + 8-bit  maximum  9-bit    </a:t>
            </a:r>
          </a:p>
          <a:p>
            <a:r>
              <a:rPr dirty="0" lang="en-US">
                <a:uFillTx/>
                <a:sym charset="2" panose="05000000000000000000" pitchFamily="2" typeface="Wingdings"/>
              </a:rPr>
              <a:t> </a:t>
            </a:r>
            <a:r>
              <a:rPr dirty="0" lang="en-US" smtClean="0">
                <a:uFillTx/>
                <a:sym charset="2" panose="05000000000000000000" pitchFamily="2" typeface="Wingdings"/>
              </a:rPr>
              <a:t>11111111 + 11111111  = 1  1111  1110   (binary)</a:t>
            </a:r>
          </a:p>
          <a:p>
            <a:r>
              <a:rPr dirty="0" lang="en-US">
                <a:uFillTx/>
                <a:sym charset="2" panose="05000000000000000000" pitchFamily="2" typeface="Wingdings"/>
              </a:rPr>
              <a:t> </a:t>
            </a:r>
            <a:r>
              <a:rPr dirty="0" lang="en-US" smtClean="0">
                <a:uFillTx/>
                <a:sym charset="2" panose="05000000000000000000" pitchFamily="2" typeface="Wingdings"/>
              </a:rPr>
              <a:t>255  + 255  =   510                                     (decimal)</a:t>
            </a:r>
          </a:p>
          <a:p>
            <a:pPr indent="0" marL="114300">
              <a:buNone/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fast adders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 half adder ( 1-bit unsigned adder)</a:t>
            </a:r>
          </a:p>
          <a:p>
            <a:pPr indent="0" marL="114300">
              <a:buNone/>
            </a:pPr>
            <a:r>
              <a:rPr dirty="0" lang="en-US" smtClean="0">
                <a:uFillTx/>
              </a:rPr>
              <a:t>    0 + 0  =  0(carry)   0 (sum)</a:t>
            </a:r>
          </a:p>
          <a:p>
            <a:pPr indent="0" marL="11430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0 </a:t>
            </a:r>
            <a:r>
              <a:rPr dirty="0" lang="en-US">
                <a:uFillTx/>
              </a:rPr>
              <a:t>+ </a:t>
            </a:r>
            <a:r>
              <a:rPr dirty="0" lang="en-US" smtClean="0">
                <a:uFillTx/>
              </a:rPr>
              <a:t>1  </a:t>
            </a:r>
            <a:r>
              <a:rPr dirty="0" lang="en-US">
                <a:uFillTx/>
              </a:rPr>
              <a:t>=  0  </a:t>
            </a:r>
            <a:r>
              <a:rPr dirty="0" lang="en-US" smtClean="0">
                <a:uFillTx/>
              </a:rPr>
              <a:t>	    1</a:t>
            </a:r>
          </a:p>
          <a:p>
            <a:pPr indent="0" marL="114300">
              <a:buNone/>
            </a:pPr>
            <a:r>
              <a:rPr dirty="0" lang="en-US" smtClean="0">
                <a:uFillTx/>
              </a:rPr>
              <a:t>    1 </a:t>
            </a:r>
            <a:r>
              <a:rPr dirty="0" lang="en-US">
                <a:uFillTx/>
              </a:rPr>
              <a:t>+ 0  =  0  </a:t>
            </a:r>
            <a:r>
              <a:rPr dirty="0" lang="en-US" smtClean="0">
                <a:uFillTx/>
              </a:rPr>
              <a:t>	    1</a:t>
            </a:r>
            <a:endParaRPr dirty="0" lang="en-US">
              <a:uFillTx/>
            </a:endParaRPr>
          </a:p>
          <a:p>
            <a:pPr indent="0" marL="114300">
              <a:buNone/>
            </a:pPr>
            <a:r>
              <a:rPr dirty="0" lang="en-US">
                <a:uFillTx/>
              </a:rPr>
              <a:t>    </a:t>
            </a:r>
            <a:r>
              <a:rPr dirty="0" lang="en-US" smtClean="0">
                <a:uFillTx/>
              </a:rPr>
              <a:t>1 </a:t>
            </a:r>
            <a:r>
              <a:rPr dirty="0" lang="en-US">
                <a:uFillTx/>
              </a:rPr>
              <a:t>+ 1  =  </a:t>
            </a:r>
            <a:r>
              <a:rPr dirty="0" lang="en-US" smtClean="0">
                <a:uFillTx/>
              </a:rPr>
              <a:t>1  	    0    </a:t>
            </a:r>
          </a:p>
          <a:p>
            <a:pPr indent="0" marL="114300">
              <a:buNone/>
            </a:pP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full adder  (3-bit unsigned adder)</a:t>
            </a:r>
          </a:p>
          <a:p>
            <a:pPr indent="0" lvl="1" marL="411480">
              <a:buNone/>
            </a:pPr>
            <a:r>
              <a:rPr dirty="0" lang="en-US" smtClean="0">
                <a:uFillTx/>
              </a:rPr>
              <a:t>0 + 0+ 0   =  carry(0)    sum  (0)</a:t>
            </a:r>
          </a:p>
          <a:p>
            <a:pPr indent="0" lvl="1" marL="411480">
              <a:buNone/>
            </a:pPr>
            <a:r>
              <a:rPr dirty="0" lang="en-US" smtClean="0">
                <a:uFillTx/>
              </a:rPr>
              <a:t>1+  1+  1  =   carry (1)   sum (1)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multiplier (unsigned)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4-bit  x  4-bit   =   8-bit (maximum)</a:t>
            </a:r>
          </a:p>
          <a:p>
            <a:r>
              <a:rPr dirty="0" lang="en-US">
                <a:uFillTx/>
              </a:rPr>
              <a:t>1111  x   1111  =   </a:t>
            </a:r>
            <a:r>
              <a:rPr dirty="0" lang="en-US" smtClean="0">
                <a:uFillTx/>
              </a:rPr>
              <a:t>11100001                     (binary)</a:t>
            </a:r>
          </a:p>
          <a:p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15   x     15     =   225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 8-bit   x   8-bit   =  16-bit (maximum)</a:t>
            </a:r>
          </a:p>
          <a:p>
            <a:r>
              <a:rPr dirty="0" lang="en-US">
                <a:uFillTx/>
              </a:rPr>
              <a:t>1111 1111    x    1111 1111   =  </a:t>
            </a:r>
            <a:r>
              <a:rPr dirty="0" lang="en-US" smtClean="0">
                <a:uFillTx/>
              </a:rPr>
              <a:t>1111111000000001</a:t>
            </a:r>
          </a:p>
          <a:p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255              x      255           =   650 25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187F972-9E16-4CFB-89BC-18A1A86F62D3}" type="datetime1">
              <a:rPr lang="en-US" smtClean="0">
                <a:uFillTx/>
              </a:rPr>
              <a:t>24-Jan-19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Prepared by Dr Tin Thet Nwe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6CD00C9-5B39-4826-ACD1-D8F8A49C5D2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theme/_rels/theme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/Relationships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Apothecar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dir="tl" rig="glow">
              <a:rot lat="0" lon="0" rev="1800000"/>
            </a:lightRig>
          </a:scene3d>
          <a:sp3d contourW="10160" prstMaterial="dkEdge">
            <a:bevelT h="0" prst="angle" w="0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dir="t" rig="glow">
              <a:rot lat="0" lon="0" rev="1800000"/>
            </a:lightRig>
          </a:scene3d>
          <a:sp3d contourW="10160" prstMaterial="dkEdge">
            <a:bevelT h="19050" prst="angle" w="20320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r:embed="rId1">
            <a:duotone>
              <a:schemeClr val="phClr">
                <a:tint val="70000"/>
                <a:satMod val="170000"/>
                <a:shade val="70000"/>
                <a:satMod val="130000"/>
              </a:schemeClr>
              <a:schemeClr val="phClr">
                <a:tint val="70000"/>
                <a:satMod val="170000"/>
                <a:shade val="70000"/>
                <a:satMod val="130000"/>
              </a:schemeClr>
            </a:duotone>
          </a:blip>
          <a:tile algn="tl" flip="none" sx="100000" sy="100000" tx="0" ty="0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545</TotalTime>
  <Words>1318</Words>
  <Application>Microsoft Office PowerPoint</Application>
  <PresentationFormat>On-screen Show (4:3)</PresentationFormat>
  <Paragraphs>425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Apothecary</vt:lpstr>
      <vt:lpstr>VHDL example codes</vt:lpstr>
      <vt:lpstr>number systems</vt:lpstr>
      <vt:lpstr>unsigned numbers</vt:lpstr>
      <vt:lpstr>signed numbers</vt:lpstr>
      <vt:lpstr>signed number system</vt:lpstr>
      <vt:lpstr>2’s complement system (signed addition)</vt:lpstr>
      <vt:lpstr>unsigned addition</vt:lpstr>
      <vt:lpstr>fast adders</vt:lpstr>
      <vt:lpstr>multiplier (unsigned)</vt:lpstr>
      <vt:lpstr>Write vhdl code for the function F= AB +A ̅B using logical operators.</vt:lpstr>
      <vt:lpstr>Write vhdl code for the function F= AB +A ̅B using logical operators.</vt:lpstr>
      <vt:lpstr>Write vhdl code for the following functions.</vt:lpstr>
      <vt:lpstr> Simple Signal Assignment</vt:lpstr>
      <vt:lpstr>Assigning Signal Values Using OTHERS</vt:lpstr>
      <vt:lpstr> Selected Signal Assignment</vt:lpstr>
      <vt:lpstr>Conditional Signal Assignment</vt:lpstr>
      <vt:lpstr> GENERATE     Statement</vt:lpstr>
      <vt:lpstr>sequential assignment statements</vt:lpstr>
      <vt:lpstr>if-then-else statement</vt:lpstr>
      <vt:lpstr>case statement</vt:lpstr>
      <vt:lpstr>Write a vhdl code for half adder named ha entity using logical operators.</vt:lpstr>
      <vt:lpstr>PowerPoint Presentation</vt:lpstr>
      <vt:lpstr>Subcircuts</vt:lpstr>
      <vt:lpstr>Seven segment display</vt:lpstr>
      <vt:lpstr>PowerPoint Presentation</vt:lpstr>
      <vt:lpstr>PowerPoint Presentation</vt:lpstr>
      <vt:lpstr>VHDL code that display the half adder output on seven segment display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41</cp:revision>
  <dcterms:created xsi:type="dcterms:W3CDTF">2019-01-02T14:52:35Z</dcterms:created>
  <dcterms:modified xsi:type="dcterms:W3CDTF">2019-01-24T09:00:13Z</dcterms:modified>
</cp:coreProperties>
</file>