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9"/>
  </p:notesMasterIdLst>
  <p:handoutMasterIdLst>
    <p:handoutMasterId r:id="rId40"/>
  </p:handoutMasterIdLst>
  <p:sldIdLst>
    <p:sldId id="256" r:id="rId2"/>
    <p:sldId id="698" r:id="rId3"/>
    <p:sldId id="712" r:id="rId4"/>
    <p:sldId id="713" r:id="rId5"/>
    <p:sldId id="714" r:id="rId6"/>
    <p:sldId id="715" r:id="rId7"/>
    <p:sldId id="716" r:id="rId8"/>
    <p:sldId id="717" r:id="rId9"/>
    <p:sldId id="718" r:id="rId10"/>
    <p:sldId id="719" r:id="rId11"/>
    <p:sldId id="720" r:id="rId12"/>
    <p:sldId id="721" r:id="rId13"/>
    <p:sldId id="722" r:id="rId14"/>
    <p:sldId id="743" r:id="rId15"/>
    <p:sldId id="744" r:id="rId16"/>
    <p:sldId id="745" r:id="rId17"/>
    <p:sldId id="746" r:id="rId18"/>
    <p:sldId id="723" r:id="rId19"/>
    <p:sldId id="725" r:id="rId20"/>
    <p:sldId id="726" r:id="rId21"/>
    <p:sldId id="727" r:id="rId22"/>
    <p:sldId id="765" r:id="rId23"/>
    <p:sldId id="728" r:id="rId24"/>
    <p:sldId id="729" r:id="rId25"/>
    <p:sldId id="750" r:id="rId26"/>
    <p:sldId id="747" r:id="rId27"/>
    <p:sldId id="730" r:id="rId28"/>
    <p:sldId id="748" r:id="rId29"/>
    <p:sldId id="749" r:id="rId30"/>
    <p:sldId id="751" r:id="rId31"/>
    <p:sldId id="752" r:id="rId32"/>
    <p:sldId id="753" r:id="rId33"/>
    <p:sldId id="763" r:id="rId34"/>
    <p:sldId id="754" r:id="rId35"/>
    <p:sldId id="755" r:id="rId36"/>
    <p:sldId id="742" r:id="rId37"/>
    <p:sldId id="766" r:id="rId38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FF66"/>
    <a:srgbClr val="6699FF"/>
    <a:srgbClr val="9999FF"/>
    <a:srgbClr val="CCCCFF"/>
    <a:srgbClr val="ABD5FF"/>
    <a:srgbClr val="669900"/>
    <a:srgbClr val="FF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napVertSplitter="1" vertBarState="minimized" horzBarState="maximized">
    <p:restoredLeft sz="13738" autoAdjust="0"/>
    <p:restoredTop sz="94591" autoAdjust="0"/>
  </p:normalViewPr>
  <p:slideViewPr>
    <p:cSldViewPr snapToGrid="0" showGuides="1">
      <p:cViewPr varScale="1">
        <p:scale>
          <a:sx n="60" d="100"/>
          <a:sy n="60" d="100"/>
        </p:scale>
        <p:origin x="-126" y="-90"/>
      </p:cViewPr>
      <p:guideLst>
        <p:guide orient="horz" pos="4319"/>
        <p:guide pos="56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2664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smtClean="0"/>
              <a:t>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40825"/>
            <a:ext cx="2355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GB" sz="1000" dirty="0"/>
              <a:t>© </a:t>
            </a:r>
            <a:r>
              <a:rPr lang="en-GB" sz="1000" dirty="0" smtClean="0"/>
              <a:t>Olsen Software, </a:t>
            </a:r>
            <a:r>
              <a:rPr lang="en-GB" sz="1000" dirty="0" smtClean="0"/>
              <a:t>2012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73450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smtClean="0"/>
              <a:t>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  <a:endParaRPr lang="en-GB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40825"/>
            <a:ext cx="2355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GB" sz="1000" dirty="0"/>
              <a:t>© </a:t>
            </a:r>
            <a:r>
              <a:rPr lang="en-GB" sz="1000" dirty="0" smtClean="0"/>
              <a:t>Olsen Software, </a:t>
            </a:r>
            <a:r>
              <a:rPr lang="en-GB" sz="1000" dirty="0" smtClean="0"/>
              <a:t>2012</a:t>
            </a:r>
            <a:endParaRPr lang="en-GB" sz="1000" dirty="0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5931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charset="0"/>
        <a:ea typeface="+mn-ea"/>
        <a:cs typeface="+mn-cs"/>
      </a:defRPr>
    </a:lvl1pPr>
    <a:lvl2pPr marL="360363" indent="-180975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2pPr>
    <a:lvl3pPr marL="714375" indent="-174625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3pPr>
    <a:lvl4pPr marL="1074738" indent="-180975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4pPr>
    <a:lvl5pPr marL="1438275" indent="-184150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  <a:endParaRPr lang="en-GB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017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120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  <a:endParaRPr lang="en-GB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529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529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632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73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73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73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8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8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8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8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529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5632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ln/>
        </p:spPr>
        <p:txBody>
          <a:bodyPr/>
          <a:lstStyle/>
          <a:p>
            <a:r>
              <a:rPr lang="en-GB" dirty="0" smtClean="0"/>
              <a:t>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025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400" b="0">
              <a:solidFill>
                <a:srgbClr val="FFC000"/>
              </a:solidFill>
              <a:latin typeface="Lucida Console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56663" y="6526213"/>
            <a:ext cx="25876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6346825"/>
            <a:ext cx="520700" cy="4572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06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430713"/>
            <a:ext cx="569118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8" y="1655763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076120"/>
            <a:ext cx="8094095" cy="1360488"/>
          </a:xfrm>
        </p:spPr>
        <p:txBody>
          <a:bodyPr wrap="none" lIns="0" rIns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6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32AF46E5-B07F-42AB-A7D2-38F5DD1D0D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50813"/>
            <a:ext cx="85502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3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Detailed part info is also a resource identified with a URL</a:t>
            </a:r>
          </a:p>
          <a:p>
            <a:pPr lvl="1" eaLnBrk="1" hangingPunct="1"/>
            <a:r>
              <a:rPr lang="en-GB" dirty="0" smtClean="0"/>
              <a:t>Getting detailed information:</a:t>
            </a:r>
          </a:p>
          <a:p>
            <a:pPr lvl="2" eaLnBrk="1" hangingPunct="1"/>
            <a:r>
              <a:rPr lang="en-GB" dirty="0" smtClean="0">
                <a:cs typeface="Tahoma" pitchFamily="34" charset="0"/>
              </a:rPr>
              <a:t>E.g.</a:t>
            </a:r>
            <a:r>
              <a:rPr lang="en-GB" sz="1400" dirty="0" smtClean="0">
                <a:cs typeface="Tahoma" pitchFamily="34" charset="0"/>
              </a:rPr>
              <a:t>  </a:t>
            </a:r>
            <a:r>
              <a:rPr lang="en-GB" sz="1400" dirty="0" smtClean="0">
                <a:latin typeface="Lucida Console" pitchFamily="49" charset="0"/>
              </a:rPr>
              <a:t>GET http://www.acme.com/part/0346 HTTP/1.1</a:t>
            </a:r>
          </a:p>
          <a:p>
            <a:pPr lvl="2" eaLnBrk="1" hangingPunct="1"/>
            <a:r>
              <a:rPr lang="en-GB" dirty="0" smtClean="0">
                <a:cs typeface="Tahoma" pitchFamily="34" charset="0"/>
              </a:rPr>
              <a:t>Gets a representation of a specific part</a:t>
            </a:r>
          </a:p>
          <a:p>
            <a:pPr lvl="1" eaLnBrk="1" hangingPunct="1"/>
            <a:endParaRPr lang="en-GB" sz="1600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r>
              <a:rPr lang="en-GB" i="1" dirty="0" smtClean="0"/>
              <a:t>How the </a:t>
            </a:r>
            <a:r>
              <a:rPr lang="en-GB" dirty="0" smtClean="0"/>
              <a:t>representation is generated is unspecified</a:t>
            </a:r>
          </a:p>
          <a:p>
            <a:pPr lvl="1" eaLnBrk="1" hangingPunct="1"/>
            <a:r>
              <a:rPr lang="en-GB" dirty="0" smtClean="0"/>
              <a:t>Note: the </a:t>
            </a:r>
            <a:r>
              <a:rPr lang="en-GB" dirty="0" err="1" smtClean="0"/>
              <a:t>URIs</a:t>
            </a:r>
            <a:r>
              <a:rPr lang="en-GB" dirty="0" smtClean="0"/>
              <a:t> are logical </a:t>
            </a:r>
            <a:r>
              <a:rPr lang="en-GB" dirty="0" err="1" smtClean="0"/>
              <a:t>URIs</a:t>
            </a:r>
            <a:r>
              <a:rPr lang="en-GB" dirty="0" smtClean="0"/>
              <a:t>, not necessarily static pages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>
                <a:sym typeface="Wingdings" pitchFamily="2" charset="2"/>
              </a:rPr>
              <a:t>Example Scenario: </a:t>
            </a:r>
            <a:r>
              <a:rPr lang="en-GB" sz="3400" smtClean="0"/>
              <a:t>Getting Part Info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5146649-6C48-4351-9EFD-138955695294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1285124" name="Rectangle 4"/>
          <p:cNvSpPr>
            <a:spLocks noChangeArrowheads="1"/>
          </p:cNvSpPr>
          <p:nvPr/>
        </p:nvSpPr>
        <p:spPr bwMode="auto">
          <a:xfrm>
            <a:off x="1246188" y="2603500"/>
            <a:ext cx="7564437" cy="16367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&lt;?xml version="1.0"?&gt;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&lt;p:Part </a:t>
            </a:r>
            <a:r>
              <a:rPr lang="en-US" sz="1200" dirty="0" err="1">
                <a:latin typeface="Lucida Console" pitchFamily="49" charset="0"/>
              </a:rPr>
              <a:t>xmlns:p</a:t>
            </a:r>
            <a:r>
              <a:rPr lang="en-US" sz="1200" dirty="0">
                <a:latin typeface="Lucida Console" pitchFamily="49" charset="0"/>
              </a:rPr>
              <a:t>="http://www.acme.com" </a:t>
            </a:r>
            <a:r>
              <a:rPr lang="en-US" sz="1200" dirty="0" err="1">
                <a:latin typeface="Lucida Console" pitchFamily="49" charset="0"/>
              </a:rPr>
              <a:t>xmlns:xl</a:t>
            </a:r>
            <a:r>
              <a:rPr lang="en-US" sz="1200" dirty="0">
                <a:latin typeface="Lucida Console" pitchFamily="49" charset="0"/>
              </a:rPr>
              <a:t>="http://www.w3.org/1999/xlink"&gt;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&lt;Part-ID&gt;0346&lt;/Part-ID&gt;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&lt;Name&gt;Widget-A&lt;/Name&gt;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&lt;</a:t>
            </a:r>
            <a:r>
              <a:rPr lang="en-US" sz="1200" dirty="0" err="1">
                <a:latin typeface="Lucida Console" pitchFamily="49" charset="0"/>
              </a:rPr>
              <a:t>Desc</a:t>
            </a:r>
            <a:r>
              <a:rPr lang="en-US" sz="1200" dirty="0">
                <a:latin typeface="Lucida Console" pitchFamily="49" charset="0"/>
              </a:rPr>
              <a:t>&gt;This part is used within the frap assembly&lt;/</a:t>
            </a:r>
            <a:r>
              <a:rPr lang="en-US" sz="1200" dirty="0" err="1">
                <a:latin typeface="Lucida Console" pitchFamily="49" charset="0"/>
              </a:rPr>
              <a:t>Desc</a:t>
            </a:r>
            <a:r>
              <a:rPr lang="en-US" sz="1200" dirty="0">
                <a:latin typeface="Lucida Console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&lt;Spec </a:t>
            </a:r>
            <a:r>
              <a:rPr lang="en-US" sz="1200" dirty="0" err="1">
                <a:latin typeface="Lucida Console" pitchFamily="49" charset="0"/>
              </a:rPr>
              <a:t>xl:href</a:t>
            </a:r>
            <a:r>
              <a:rPr lang="en-US" sz="1200" dirty="0">
                <a:latin typeface="Lucida Console" pitchFamily="49" charset="0"/>
              </a:rPr>
              <a:t>="http://</a:t>
            </a:r>
            <a:r>
              <a:rPr lang="en-US" sz="1200" dirty="0" smtClean="0">
                <a:latin typeface="Lucida Console" pitchFamily="49" charset="0"/>
              </a:rPr>
              <a:t>www.acme.com/part/0346/spec</a:t>
            </a:r>
            <a:r>
              <a:rPr lang="en-US" sz="1200" dirty="0">
                <a:latin typeface="Lucida Console" pitchFamily="49" charset="0"/>
              </a:rPr>
              <a:t>"/&gt;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&lt;</a:t>
            </a:r>
            <a:r>
              <a:rPr lang="en-US" sz="1200" dirty="0" err="1">
                <a:latin typeface="Lucida Console" pitchFamily="49" charset="0"/>
              </a:rPr>
              <a:t>UnitCost</a:t>
            </a:r>
            <a:r>
              <a:rPr lang="en-US" sz="1200" dirty="0">
                <a:latin typeface="Lucida Console" pitchFamily="49" charset="0"/>
              </a:rPr>
              <a:t> currency="USD"&gt;0.10&lt;/</a:t>
            </a:r>
            <a:r>
              <a:rPr lang="en-US" sz="1200" dirty="0" err="1">
                <a:latin typeface="Lucida Console" pitchFamily="49" charset="0"/>
              </a:rPr>
              <a:t>UnitCost</a:t>
            </a:r>
            <a:r>
              <a:rPr lang="en-US" sz="1200" dirty="0">
                <a:latin typeface="Lucida Console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&lt;/p:Part&gt;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 order a part, the client submits a purchase order (PO)</a:t>
            </a:r>
          </a:p>
          <a:p>
            <a:pPr lvl="1" eaLnBrk="1" hangingPunct="1"/>
            <a:r>
              <a:rPr lang="en-GB" smtClean="0"/>
              <a:t>The PO is an XML document</a:t>
            </a:r>
          </a:p>
          <a:p>
            <a:pPr lvl="1" eaLnBrk="1" hangingPunct="1"/>
            <a:r>
              <a:rPr lang="en-GB" smtClean="0"/>
              <a:t>The PO is submitted using standard HTTP POST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A PO is shared information between the company and client</a:t>
            </a:r>
          </a:p>
          <a:p>
            <a:pPr lvl="1" eaLnBrk="1" hangingPunct="1"/>
            <a:r>
              <a:rPr lang="en-GB" smtClean="0"/>
              <a:t>The Web service returns a URI for the submitted PO</a:t>
            </a:r>
          </a:p>
          <a:p>
            <a:pPr lvl="1" eaLnBrk="1" hangingPunct="1"/>
            <a:r>
              <a:rPr lang="en-GB" smtClean="0"/>
              <a:t>The client may delete the PO using HTTP DELETE</a:t>
            </a:r>
          </a:p>
          <a:p>
            <a:pPr lvl="1" eaLnBrk="1" hangingPunct="1"/>
            <a:endParaRPr lang="en-GB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Example Scenario: Submitting a PO</a:t>
            </a:r>
            <a:endParaRPr lang="en-GB" sz="3400" dirty="0" smtClean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C0F2C7A-E5E0-4041-9B92-4C7BDE3BD21A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286148" name="Rectangle 4"/>
          <p:cNvSpPr>
            <a:spLocks noChangeArrowheads="1"/>
          </p:cNvSpPr>
          <p:nvPr/>
        </p:nvSpPr>
        <p:spPr bwMode="auto">
          <a:xfrm>
            <a:off x="1236663" y="2409825"/>
            <a:ext cx="7564437" cy="14033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&lt;?xml version="1.0"?&gt;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&lt;p:Order </a:t>
            </a:r>
            <a:r>
              <a:rPr lang="en-US" sz="1200" dirty="0" err="1">
                <a:latin typeface="Lucida Console" pitchFamily="49" charset="0"/>
              </a:rPr>
              <a:t>xmlns:p</a:t>
            </a:r>
            <a:r>
              <a:rPr lang="en-US" sz="1200" dirty="0">
                <a:latin typeface="Lucida Console" pitchFamily="49" charset="0"/>
              </a:rPr>
              <a:t>="http://www.acme.com" </a:t>
            </a:r>
            <a:r>
              <a:rPr lang="en-US" sz="1200" dirty="0" err="1">
                <a:latin typeface="Lucida Console" pitchFamily="49" charset="0"/>
              </a:rPr>
              <a:t>xmlns:xl</a:t>
            </a:r>
            <a:r>
              <a:rPr lang="en-US" sz="1200" dirty="0">
                <a:latin typeface="Lucida Console" pitchFamily="49" charset="0"/>
              </a:rPr>
              <a:t>="http://www.w3.org/1999/xlink"&gt;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&lt;Part </a:t>
            </a:r>
            <a:r>
              <a:rPr lang="en-US" sz="1200" dirty="0" err="1">
                <a:latin typeface="Lucida Console" pitchFamily="49" charset="0"/>
              </a:rPr>
              <a:t>xl:href</a:t>
            </a:r>
            <a:r>
              <a:rPr lang="en-US" sz="1200" dirty="0">
                <a:latin typeface="Lucida Console" pitchFamily="49" charset="0"/>
              </a:rPr>
              <a:t>="http://</a:t>
            </a:r>
            <a:r>
              <a:rPr lang="en-US" sz="1200" dirty="0" smtClean="0">
                <a:latin typeface="Lucida Console" pitchFamily="49" charset="0"/>
              </a:rPr>
              <a:t>www.acme.com/part/0346</a:t>
            </a:r>
            <a:r>
              <a:rPr lang="en-US" sz="1200" dirty="0">
                <a:latin typeface="Lucida Console" pitchFamily="49" charset="0"/>
              </a:rPr>
              <a:t>"/&gt;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&lt;Quantity&gt;10&lt;/Quantity&gt;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&lt;</a:t>
            </a:r>
            <a:r>
              <a:rPr lang="en-US" sz="1200" dirty="0" smtClean="0">
                <a:latin typeface="Lucida Console" pitchFamily="49" charset="0"/>
              </a:rPr>
              <a:t>Date&gt;2012-10-12</a:t>
            </a:r>
            <a:r>
              <a:rPr lang="en-US" sz="1200" dirty="0" smtClean="0">
                <a:latin typeface="Lucida Console" pitchFamily="49" charset="0"/>
              </a:rPr>
              <a:t>&lt;/</a:t>
            </a:r>
            <a:r>
              <a:rPr lang="en-US" sz="1200" dirty="0">
                <a:latin typeface="Lucida Console" pitchFamily="49" charset="0"/>
              </a:rPr>
              <a:t>Date&gt;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...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&lt;/p:Order&gt;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RESTful services are based on standard technologies</a:t>
            </a:r>
          </a:p>
          <a:p>
            <a:pPr lvl="1" eaLnBrk="1" hangingPunct="1"/>
            <a:r>
              <a:rPr lang="en-GB" smtClean="0"/>
              <a:t>HTTP, URIs, XML, etc. </a:t>
            </a:r>
          </a:p>
          <a:p>
            <a:pPr lvl="1" eaLnBrk="1" hangingPunct="1"/>
            <a:r>
              <a:rPr lang="en-GB" smtClean="0"/>
              <a:t>But not SOAP!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HTTP verbs specify CRUD operations</a:t>
            </a:r>
          </a:p>
          <a:p>
            <a:pPr lvl="1" eaLnBrk="1" hangingPunct="1"/>
            <a:r>
              <a:rPr lang="en-GB" smtClean="0"/>
              <a:t>POST, GET, PUT, DELETE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Focus on resources </a:t>
            </a:r>
          </a:p>
          <a:p>
            <a:pPr lvl="1" eaLnBrk="1" hangingPunct="1"/>
            <a:r>
              <a:rPr lang="en-GB" smtClean="0"/>
              <a:t>Resource-centric vs. API-centric</a:t>
            </a:r>
          </a:p>
          <a:p>
            <a:pPr lvl="1" eaLnBrk="1" hangingPunct="1"/>
            <a:r>
              <a:rPr lang="en-GB" smtClean="0"/>
              <a:t>Resources are identified using URIs (name everything)</a:t>
            </a:r>
          </a:p>
          <a:p>
            <a:pPr lvl="1" eaLnBrk="1" hangingPunct="1"/>
            <a:r>
              <a:rPr lang="en-GB" smtClean="0"/>
              <a:t>Resources are connected through links (reveal gradually)</a:t>
            </a:r>
          </a:p>
          <a:p>
            <a:pPr lvl="1" eaLnBrk="1" hangingPunct="1"/>
            <a:r>
              <a:rPr lang="en-GB" smtClean="0"/>
              <a:t>Resources may have representations (XML, JSON, HTML, etc.)</a:t>
            </a:r>
          </a:p>
          <a:p>
            <a:pPr eaLnBrk="1" hangingPunct="1"/>
            <a:endParaRPr lang="en-GB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Key Principles of </a:t>
            </a:r>
            <a:r>
              <a:rPr lang="en-US" sz="3400" dirty="0" err="1" smtClean="0"/>
              <a:t>RESTful</a:t>
            </a:r>
            <a:r>
              <a:rPr lang="en-US" sz="3400" dirty="0" smtClean="0"/>
              <a:t> Services</a:t>
            </a:r>
            <a:endParaRPr lang="en-GB" sz="3400" dirty="0" smtClean="0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694E32D-527C-4EE8-ACB9-92DE28D48414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JAX-RS</a:t>
            </a:r>
          </a:p>
          <a:p>
            <a:pPr eaLnBrk="1" hangingPunct="1"/>
            <a:r>
              <a:rPr lang="en-GB" dirty="0" smtClean="0"/>
              <a:t>Jersey</a:t>
            </a:r>
          </a:p>
          <a:p>
            <a:pPr eaLnBrk="1" hangingPunct="1"/>
            <a:r>
              <a:rPr lang="en-GB" dirty="0" smtClean="0"/>
              <a:t>Deployment options</a:t>
            </a:r>
          </a:p>
          <a:p>
            <a:pPr eaLnBrk="1" hangingPunct="1"/>
            <a:r>
              <a:rPr lang="en-GB" dirty="0" smtClean="0"/>
              <a:t>Other JAX-RS implementations</a:t>
            </a:r>
          </a:p>
          <a:p>
            <a:pPr eaLnBrk="1" hangingPunct="1"/>
            <a:r>
              <a:rPr lang="en-GB" dirty="0" smtClean="0"/>
              <a:t>Spring 3 REST support</a:t>
            </a:r>
          </a:p>
          <a:p>
            <a:pPr eaLnBrk="1" hangingPunct="1"/>
            <a:endParaRPr lang="en-GB" dirty="0" smtClean="0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 smtClean="0"/>
              <a:t>2. REST Implementation Options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F639632-0DDF-4C28-AD18-1F7A574C3E80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5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3943350" algn="l"/>
              </a:tabLst>
            </a:pPr>
            <a:r>
              <a:rPr lang="cy-GB" dirty="0" smtClean="0"/>
              <a:t>What is JAX-RS?</a:t>
            </a:r>
          </a:p>
          <a:p>
            <a:pPr lvl="1" eaLnBrk="1" hangingPunct="1">
              <a:tabLst>
                <a:tab pos="3943350" algn="l"/>
              </a:tabLst>
            </a:pPr>
            <a:r>
              <a:rPr lang="cy-GB" dirty="0" smtClean="0"/>
              <a:t>JAX-RS = Java API for XML RESTful Web services</a:t>
            </a:r>
          </a:p>
          <a:p>
            <a:pPr lvl="1" eaLnBrk="1" hangingPunct="1">
              <a:tabLst>
                <a:tab pos="3943350" algn="l"/>
              </a:tabLst>
            </a:pPr>
            <a:r>
              <a:rPr lang="cy-GB" dirty="0" smtClean="0"/>
              <a:t>Specified in JSR  311</a:t>
            </a:r>
          </a:p>
          <a:p>
            <a:pPr lvl="1" eaLnBrk="1" hangingPunct="1">
              <a:tabLst>
                <a:tab pos="3943350" algn="l"/>
              </a:tabLst>
            </a:pPr>
            <a:endParaRPr lang="cy-GB" dirty="0" smtClean="0"/>
          </a:p>
          <a:p>
            <a:pPr eaLnBrk="1" hangingPunct="1">
              <a:tabLst>
                <a:tab pos="3943350" algn="l"/>
              </a:tabLst>
            </a:pPr>
            <a:r>
              <a:rPr lang="cy-GB" dirty="0" smtClean="0">
                <a:cs typeface="Tahoma" pitchFamily="34" charset="0"/>
              </a:rPr>
              <a:t>JAX-RS is a standard API to simplify creating RESTful Web services</a:t>
            </a:r>
          </a:p>
          <a:p>
            <a:pPr lvl="1" eaLnBrk="1" hangingPunct="1">
              <a:tabLst>
                <a:tab pos="3943350" algn="l"/>
              </a:tabLst>
            </a:pPr>
            <a:r>
              <a:rPr lang="cy-GB" dirty="0" smtClean="0">
                <a:cs typeface="Tahoma" pitchFamily="34" charset="0"/>
              </a:rPr>
              <a:t>In the </a:t>
            </a:r>
            <a:r>
              <a:rPr lang="en-US" dirty="0" err="1" smtClean="0">
                <a:latin typeface="Lucida Console" pitchFamily="49" charset="0"/>
              </a:rPr>
              <a:t>javax.ws.rs</a:t>
            </a:r>
            <a:r>
              <a:rPr lang="en-US" dirty="0" smtClean="0"/>
              <a:t> package</a:t>
            </a:r>
          </a:p>
          <a:p>
            <a:pPr lvl="1" eaLnBrk="1" hangingPunct="1">
              <a:tabLst>
                <a:tab pos="3943350" algn="l"/>
              </a:tabLst>
            </a:pPr>
            <a:r>
              <a:rPr lang="cy-GB" dirty="0" smtClean="0"/>
              <a:t>Java annotations to define resources and actions</a:t>
            </a:r>
          </a:p>
          <a:p>
            <a:pPr lvl="1" eaLnBrk="1" hangingPunct="1">
              <a:tabLst>
                <a:tab pos="3943350" algn="l"/>
              </a:tabLst>
            </a:pPr>
            <a:r>
              <a:rPr lang="cy-GB" dirty="0" smtClean="0"/>
              <a:t>You use these annotations to decorate your (POJO) RESTful Web service class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JAX-RS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521AF14-85C1-4531-995D-4E31B48FA64C}" type="slidenum">
              <a:rPr lang="en-GB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y-GB" dirty="0" smtClean="0"/>
              <a:t>Jersey is Sun's reference implementation of JAX-RS</a:t>
            </a:r>
          </a:p>
          <a:p>
            <a:pPr lvl="1" eaLnBrk="1" hangingPunct="1"/>
            <a:r>
              <a:rPr lang="cy-GB" dirty="0" smtClean="0"/>
              <a:t>Implements all the JAX-RS annotations</a:t>
            </a:r>
          </a:p>
          <a:p>
            <a:pPr lvl="1" eaLnBrk="1" hangingPunct="1"/>
            <a:r>
              <a:rPr lang="cy-GB" dirty="0" smtClean="0"/>
              <a:t>Included as a standard part of the GlassFish Application Server</a:t>
            </a:r>
          </a:p>
          <a:p>
            <a:pPr lvl="1" eaLnBrk="1" hangingPunct="1"/>
            <a:r>
              <a:rPr lang="cy-GB" dirty="0" smtClean="0"/>
              <a:t>See https://jersey.dev.java.net/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Jersey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05185C5-A75E-46AD-A310-D576E2045CDC}" type="slidenum">
              <a:rPr lang="en-GB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y-GB" dirty="0" smtClean="0"/>
              <a:t>Deploy to Grizzly lightweight HTTP server (part of Jersey):</a:t>
            </a:r>
          </a:p>
          <a:p>
            <a:pPr lvl="1" eaLnBrk="1" hangingPunct="1"/>
            <a:r>
              <a:rPr lang="cy-GB" dirty="0" smtClean="0"/>
              <a:t>Implement a standalone application to host RESTful Web services</a:t>
            </a:r>
          </a:p>
          <a:p>
            <a:pPr lvl="1" eaLnBrk="1" hangingPunct="1"/>
            <a:r>
              <a:rPr lang="cy-GB" dirty="0" smtClean="0"/>
              <a:t>Implement RESTful Web services as POJO classes</a:t>
            </a:r>
          </a:p>
          <a:p>
            <a:pPr eaLnBrk="1" hangingPunct="1"/>
            <a:endParaRPr lang="cy-GB" dirty="0" smtClean="0"/>
          </a:p>
          <a:p>
            <a:pPr eaLnBrk="1" hangingPunct="1"/>
            <a:r>
              <a:rPr lang="cy-GB" dirty="0" smtClean="0"/>
              <a:t>Deploy to a Java EE application server (e.g. GlassFish)</a:t>
            </a:r>
          </a:p>
          <a:p>
            <a:pPr lvl="1" eaLnBrk="1" hangingPunct="1"/>
            <a:r>
              <a:rPr lang="cy-GB" dirty="0" smtClean="0"/>
              <a:t>Create a Java Web application (i.e. WAR file)</a:t>
            </a:r>
          </a:p>
          <a:p>
            <a:pPr lvl="1" eaLnBrk="1" hangingPunct="1"/>
            <a:r>
              <a:rPr lang="cy-GB" dirty="0" smtClean="0"/>
              <a:t>In web.xml, configure a servlet to process RESTful requests</a:t>
            </a:r>
          </a:p>
          <a:p>
            <a:pPr lvl="1" eaLnBrk="1" hangingPunct="1"/>
            <a:r>
              <a:rPr lang="cy-GB" dirty="0" smtClean="0"/>
              <a:t>Implement RESTful Web services as POJO classes</a:t>
            </a:r>
          </a:p>
          <a:p>
            <a:pPr lvl="1" eaLnBrk="1" hangingPunct="1"/>
            <a:r>
              <a:rPr lang="cy-GB" dirty="0" smtClean="0"/>
              <a:t>Web services have full access to Java EE environment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Deployment Options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FF50A1A-202A-4D8D-99D4-714DA804280F}" type="slidenum">
              <a:rPr lang="en-GB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y-GB" dirty="0" smtClean="0"/>
              <a:t>Restlet</a:t>
            </a:r>
          </a:p>
          <a:p>
            <a:pPr lvl="1" eaLnBrk="1" hangingPunct="1"/>
            <a:r>
              <a:rPr lang="cy-GB" dirty="0" smtClean="0"/>
              <a:t>One of the earliest REST frameworks</a:t>
            </a:r>
          </a:p>
          <a:p>
            <a:pPr lvl="1" eaLnBrk="1" hangingPunct="1"/>
            <a:r>
              <a:rPr lang="cy-GB" dirty="0" smtClean="0"/>
              <a:t>http://www.restlet.org/</a:t>
            </a:r>
          </a:p>
          <a:p>
            <a:pPr lvl="1" eaLnBrk="1" hangingPunct="1"/>
            <a:endParaRPr lang="cy-GB" dirty="0" smtClean="0"/>
          </a:p>
          <a:p>
            <a:pPr eaLnBrk="1" hangingPunct="1"/>
            <a:r>
              <a:rPr lang="cy-GB" dirty="0" smtClean="0"/>
              <a:t>CXF</a:t>
            </a:r>
          </a:p>
          <a:p>
            <a:pPr lvl="1" eaLnBrk="1" hangingPunct="1"/>
            <a:r>
              <a:rPr lang="en-US" dirty="0" smtClean="0"/>
              <a:t>From Apache</a:t>
            </a:r>
          </a:p>
          <a:p>
            <a:pPr lvl="1" eaLnBrk="1" hangingPunct="1"/>
            <a:r>
              <a:rPr lang="en-US" dirty="0" smtClean="0"/>
              <a:t>A merger between </a:t>
            </a:r>
            <a:r>
              <a:rPr lang="en-US" dirty="0" err="1" smtClean="0"/>
              <a:t>Celtix</a:t>
            </a:r>
            <a:r>
              <a:rPr lang="en-US" dirty="0" smtClean="0"/>
              <a:t> and </a:t>
            </a:r>
            <a:r>
              <a:rPr lang="en-US" dirty="0" err="1" smtClean="0"/>
              <a:t>XFire</a:t>
            </a:r>
            <a:endParaRPr lang="cy-GB" dirty="0" smtClean="0"/>
          </a:p>
          <a:p>
            <a:pPr lvl="1" eaLnBrk="1" hangingPunct="1"/>
            <a:r>
              <a:rPr lang="cy-GB" dirty="0" smtClean="0"/>
              <a:t>http://cxf.apache.org/</a:t>
            </a:r>
          </a:p>
          <a:p>
            <a:pPr lvl="1" eaLnBrk="1" hangingPunct="1"/>
            <a:endParaRPr lang="cy-GB" dirty="0" smtClean="0"/>
          </a:p>
          <a:p>
            <a:pPr eaLnBrk="1" hangingPunct="1"/>
            <a:r>
              <a:rPr lang="cy-GB" dirty="0" smtClean="0"/>
              <a:t>RESTeasy</a:t>
            </a:r>
          </a:p>
          <a:p>
            <a:pPr lvl="1" eaLnBrk="1" hangingPunct="1"/>
            <a:r>
              <a:rPr lang="cy-GB" dirty="0" smtClean="0"/>
              <a:t>From JBoss (but portable to other application servers)</a:t>
            </a:r>
          </a:p>
          <a:p>
            <a:pPr lvl="1" eaLnBrk="1" hangingPunct="1"/>
            <a:r>
              <a:rPr lang="cy-GB" dirty="0" smtClean="0"/>
              <a:t>http://www.jboss.org/resteasy/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Other JAX-RS Implementations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410AA51-8B60-4A46-9AB1-B88A85FBB03D}" type="slidenum">
              <a:rPr lang="en-GB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y-GB" dirty="0" smtClean="0">
                <a:cs typeface="Tahoma" pitchFamily="34" charset="0"/>
              </a:rPr>
              <a:t>Spring 3 supports RESTful Web services</a:t>
            </a:r>
          </a:p>
          <a:p>
            <a:pPr lvl="1"/>
            <a:r>
              <a:rPr lang="cy-GB" dirty="0" smtClean="0">
                <a:cs typeface="Tahoma" pitchFamily="34" charset="0"/>
              </a:rPr>
              <a:t>Doesn't implement JAX-RS</a:t>
            </a:r>
          </a:p>
          <a:p>
            <a:pPr lvl="1"/>
            <a:r>
              <a:rPr lang="cy-GB" dirty="0" smtClean="0">
                <a:cs typeface="Tahoma" pitchFamily="34" charset="0"/>
              </a:rPr>
              <a:t>But has more features than JAX-RS</a:t>
            </a:r>
          </a:p>
          <a:p>
            <a:pPr lvl="1"/>
            <a:r>
              <a:rPr lang="cy-GB" dirty="0" smtClean="0">
                <a:cs typeface="Tahoma" pitchFamily="34" charset="0"/>
              </a:rPr>
              <a:t>APIs for the service and client</a:t>
            </a:r>
          </a:p>
          <a:p>
            <a:pPr lvl="1"/>
            <a:endParaRPr lang="cy-GB" dirty="0" smtClean="0">
              <a:cs typeface="Tahoma" pitchFamily="34" charset="0"/>
            </a:endParaRPr>
          </a:p>
          <a:p>
            <a:r>
              <a:rPr lang="cy-GB" dirty="0" smtClean="0">
                <a:cs typeface="Tahoma" pitchFamily="34" charset="0"/>
              </a:rPr>
              <a:t>Spring 3 REST integrates seamlessly into Spring MVC</a:t>
            </a:r>
          </a:p>
          <a:p>
            <a:pPr lvl="1"/>
            <a:r>
              <a:rPr lang="cy-GB" dirty="0" smtClean="0">
                <a:cs typeface="Tahoma" pitchFamily="34" charset="0"/>
              </a:rPr>
              <a:t>Very familiar programming model</a:t>
            </a:r>
          </a:p>
          <a:p>
            <a:pPr lvl="1"/>
            <a:r>
              <a:rPr lang="cy-GB" dirty="0" smtClean="0">
                <a:cs typeface="Tahoma" pitchFamily="34" charset="0"/>
              </a:rPr>
              <a:t>You define controller(s) with methods to handle REST requests</a:t>
            </a:r>
          </a:p>
          <a:p>
            <a:pPr lvl="1"/>
            <a:endParaRPr lang="cy-GB" dirty="0" smtClean="0">
              <a:cs typeface="Tahoma" pitchFamily="34" charset="0"/>
            </a:endParaRPr>
          </a:p>
          <a:p>
            <a:r>
              <a:rPr lang="cy-GB" dirty="0" smtClean="0">
                <a:cs typeface="Tahoma" pitchFamily="34" charset="0"/>
              </a:rPr>
              <a:t>For each method in a controller class, specify:</a:t>
            </a:r>
          </a:p>
          <a:p>
            <a:pPr lvl="1"/>
            <a:r>
              <a:rPr lang="cy-GB" dirty="0" smtClean="0">
                <a:cs typeface="Tahoma" pitchFamily="34" charset="0"/>
              </a:rPr>
              <a:t>HTTP method (e.g. GET, POST, etc.)</a:t>
            </a:r>
          </a:p>
          <a:p>
            <a:pPr lvl="1"/>
            <a:r>
              <a:rPr lang="cy-GB" dirty="0" smtClean="0">
                <a:cs typeface="Tahoma" pitchFamily="34" charset="0"/>
              </a:rPr>
              <a:t>URI mapping</a:t>
            </a:r>
          </a:p>
          <a:p>
            <a:pPr lvl="1"/>
            <a:r>
              <a:rPr lang="cy-GB" dirty="0" smtClean="0">
                <a:cs typeface="Tahoma" pitchFamily="34" charset="0"/>
              </a:rPr>
              <a:t>Path variables (optional)</a:t>
            </a:r>
          </a:p>
          <a:p>
            <a:pPr lvl="1"/>
            <a:r>
              <a:rPr lang="cy-GB" dirty="0" smtClean="0">
                <a:cs typeface="Tahoma" pitchFamily="34" charset="0"/>
              </a:rPr>
              <a:t>Request parameters (optional)</a:t>
            </a:r>
          </a:p>
          <a:p>
            <a:pPr lvl="1"/>
            <a:endParaRPr lang="cy-GB" dirty="0" smtClean="0">
              <a:cs typeface="Tahoma" pitchFamily="34" charset="0"/>
            </a:endParaRPr>
          </a:p>
          <a:p>
            <a:pPr lvl="1"/>
            <a:endParaRPr lang="cy-GB" dirty="0" smtClean="0">
              <a:cs typeface="Tahom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Spring 3 REST Support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EC23933-7E4B-425A-BD58-7B9358E55687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  <a:p>
            <a:pPr eaLnBrk="1" hangingPunct="1"/>
            <a:r>
              <a:rPr lang="en-GB" dirty="0" smtClean="0"/>
              <a:t>Project structure </a:t>
            </a:r>
          </a:p>
          <a:p>
            <a:pPr eaLnBrk="1" hangingPunct="1"/>
            <a:r>
              <a:rPr lang="en-GB" dirty="0" smtClean="0"/>
              <a:t>Object marshalling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Supporting XML </a:t>
            </a:r>
            <a:r>
              <a:rPr lang="en-GB" dirty="0" smtClean="0">
                <a:sym typeface="Wingdings" pitchFamily="2" charset="2"/>
              </a:rPr>
              <a:t>marshalling </a:t>
            </a:r>
          </a:p>
          <a:p>
            <a:pPr eaLnBrk="1" hangingPunct="1"/>
            <a:r>
              <a:rPr lang="en-GB" dirty="0" smtClean="0"/>
              <a:t>Defining a model class</a:t>
            </a:r>
          </a:p>
          <a:p>
            <a:pPr eaLnBrk="1" hangingPunct="1"/>
            <a:r>
              <a:rPr lang="en-GB" dirty="0" smtClean="0"/>
              <a:t>Defining a simple </a:t>
            </a:r>
            <a:r>
              <a:rPr lang="en-GB" dirty="0" err="1" smtClean="0"/>
              <a:t>RESTful</a:t>
            </a:r>
            <a:r>
              <a:rPr lang="en-GB" dirty="0" smtClean="0"/>
              <a:t> controller</a:t>
            </a:r>
          </a:p>
          <a:p>
            <a:pPr eaLnBrk="1" hangingPunct="1"/>
            <a:r>
              <a:rPr lang="en-GB" dirty="0" smtClean="0"/>
              <a:t>Configuring </a:t>
            </a:r>
            <a:r>
              <a:rPr lang="en-GB" dirty="0" err="1" smtClean="0"/>
              <a:t>web.xml</a:t>
            </a:r>
            <a:endParaRPr lang="en-GB" dirty="0" smtClean="0">
              <a:sym typeface="Wingdings" pitchFamily="2" charset="2"/>
            </a:endParaRPr>
          </a:p>
          <a:p>
            <a:pPr eaLnBrk="1" hangingPunct="1"/>
            <a:r>
              <a:rPr lang="en-GB" dirty="0" smtClean="0"/>
              <a:t>Configuring the servlet dispatcher </a:t>
            </a:r>
          </a:p>
          <a:p>
            <a:pPr eaLnBrk="1" hangingPunct="1"/>
            <a:r>
              <a:rPr lang="en-GB" dirty="0"/>
              <a:t>Issuing a </a:t>
            </a:r>
            <a:r>
              <a:rPr lang="en-GB" dirty="0" err="1"/>
              <a:t>RESTful</a:t>
            </a:r>
            <a:r>
              <a:rPr lang="en-GB" dirty="0"/>
              <a:t> </a:t>
            </a:r>
            <a:r>
              <a:rPr lang="en-GB" dirty="0" smtClean="0"/>
              <a:t>request</a:t>
            </a:r>
            <a:endParaRPr lang="en-GB" dirty="0" smtClean="0">
              <a:sym typeface="Wingdings" pitchFamily="2" charset="2"/>
            </a:endParaRPr>
          </a:p>
          <a:p>
            <a:pPr eaLnBrk="1" hangingPunct="1"/>
            <a:endParaRPr lang="en-GB" dirty="0" smtClean="0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 smtClean="0"/>
              <a:t>3. Creating a Spring </a:t>
            </a:r>
            <a:r>
              <a:rPr lang="en-GB" sz="3400" dirty="0" err="1" smtClean="0"/>
              <a:t>RESTful</a:t>
            </a:r>
            <a:r>
              <a:rPr lang="en-GB" sz="3400" dirty="0" smtClean="0"/>
              <a:t> Service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GB" dirty="0" smtClean="0"/>
              <a:t>Overview of </a:t>
            </a:r>
            <a:r>
              <a:rPr lang="en-GB" dirty="0" err="1" smtClean="0"/>
              <a:t>RESTful</a:t>
            </a:r>
            <a:r>
              <a:rPr lang="en-GB" dirty="0" smtClean="0"/>
              <a:t> services</a:t>
            </a:r>
            <a:endParaRPr lang="en-US" dirty="0" smtClean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GB" dirty="0" smtClean="0"/>
              <a:t>REST implementation options</a:t>
            </a:r>
            <a:endParaRPr lang="en-US" dirty="0" smtClean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 smtClean="0"/>
              <a:t>Creating a Spring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 smtClean="0"/>
              <a:t>Additional mapping techniques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Contents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20771BB-E4E6-4EA2-824A-1107C33B8B6D}" type="slidenum">
              <a:rPr lang="en-GB"/>
              <a:pPr/>
              <a:t>2</a:t>
            </a:fld>
            <a:endParaRPr lang="en-GB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57300" y="5373949"/>
            <a:ext cx="7102475" cy="835781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C0C0EA">
                  <a:alpha val="82999"/>
                </a:srgb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160463" algn="r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2000" dirty="0">
                <a:solidFill>
                  <a:schemeClr val="tx2"/>
                </a:solidFill>
                <a:sym typeface="Wingdings" pitchFamily="2" charset="2"/>
              </a:rPr>
              <a:t>Eclipse </a:t>
            </a:r>
            <a:r>
              <a:rPr lang="en-GB" sz="2000" dirty="0" smtClean="0">
                <a:solidFill>
                  <a:schemeClr val="tx2"/>
                </a:solidFill>
                <a:sym typeface="Wingdings" pitchFamily="2" charset="2"/>
              </a:rPr>
              <a:t>project: </a:t>
            </a:r>
            <a:r>
              <a:rPr lang="en-GB" sz="2000" dirty="0" err="1" smtClean="0">
                <a:solidFill>
                  <a:schemeClr val="tx2"/>
                </a:solidFill>
                <a:sym typeface="Wingdings" pitchFamily="2" charset="2"/>
              </a:rPr>
              <a:t>DemoRESTServices</a:t>
            </a:r>
            <a:r>
              <a:rPr lang="en-GB" sz="2000" dirty="0" smtClean="0">
                <a:solidFill>
                  <a:schemeClr val="tx2"/>
                </a:solidFill>
                <a:sym typeface="Wingdings" pitchFamily="2" charset="2"/>
              </a:rPr>
              <a:t>                  </a:t>
            </a:r>
            <a:endParaRPr lang="en-US" sz="2000" dirty="0"/>
          </a:p>
        </p:txBody>
      </p:sp>
      <p:pic>
        <p:nvPicPr>
          <p:cNvPr id="7" name="Picture 6" descr="bd09771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5199325"/>
            <a:ext cx="18748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5727" y="3582988"/>
            <a:ext cx="2959110" cy="187611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y-GB" dirty="0" smtClean="0">
                <a:cs typeface="Tahoma" pitchFamily="34" charset="0"/>
              </a:rPr>
              <a:t>In this section we'll see how to create a simple RESTful Web service using Spring</a:t>
            </a:r>
          </a:p>
          <a:p>
            <a:pPr eaLnBrk="1" hangingPunct="1"/>
            <a:endParaRPr lang="cy-GB" dirty="0" smtClean="0">
              <a:cs typeface="Tahoma" pitchFamily="34" charset="0"/>
            </a:endParaRPr>
          </a:p>
          <a:p>
            <a:r>
              <a:rPr lang="cy-GB" dirty="0" smtClean="0">
                <a:cs typeface="Tahoma" pitchFamily="34" charset="0"/>
              </a:rPr>
              <a:t>The RESTful service will get employee information</a:t>
            </a:r>
          </a:p>
          <a:p>
            <a:pPr lvl="1"/>
            <a:r>
              <a:rPr lang="cy-GB" dirty="0" smtClean="0">
                <a:cs typeface="Tahoma" pitchFamily="34" charset="0"/>
              </a:rPr>
              <a:t>E.g. enter the following URL in a browser such as Chrome, to send an HTTP GET request to the server</a:t>
            </a:r>
            <a:endParaRPr lang="cy-GB" dirty="0" smtClean="0">
              <a:cs typeface="Tahoma" pitchFamily="34" charset="0"/>
            </a:endParaRPr>
          </a:p>
          <a:p>
            <a:pPr lvl="1"/>
            <a:endParaRPr lang="cy-GB" dirty="0" smtClean="0">
              <a:cs typeface="Tahoma" pitchFamily="34" charset="0"/>
            </a:endParaRPr>
          </a:p>
          <a:p>
            <a:pPr lvl="1"/>
            <a:endParaRPr lang="cy-GB" dirty="0" smtClean="0">
              <a:cs typeface="Tahoma" pitchFamily="34" charset="0"/>
            </a:endParaRPr>
          </a:p>
          <a:p>
            <a:pPr lvl="1"/>
            <a:r>
              <a:rPr lang="cy-GB" dirty="0" smtClean="0">
                <a:cs typeface="Tahoma" pitchFamily="34" charset="0"/>
              </a:rPr>
              <a:t>It will return an </a:t>
            </a:r>
            <a:r>
              <a:rPr lang="cy-GB" dirty="0" smtClean="0">
                <a:latin typeface="Lucida Console" pitchFamily="49" charset="0"/>
                <a:cs typeface="Tahoma" pitchFamily="34" charset="0"/>
              </a:rPr>
              <a:t>Employee</a:t>
            </a:r>
            <a:r>
              <a:rPr lang="cy-GB" dirty="0" smtClean="0">
                <a:cs typeface="Tahoma" pitchFamily="34" charset="0"/>
              </a:rPr>
              <a:t> object, marshalled as XML (see later)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Overview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7" name="TextBox 6"/>
          <p:cNvSpPr txBox="1"/>
          <p:nvPr/>
        </p:nvSpPr>
        <p:spPr>
          <a:xfrm>
            <a:off x="1246889" y="3772436"/>
            <a:ext cx="5879125" cy="3490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>
                <a:solidFill>
                  <a:schemeClr val="tx2"/>
                </a:solidFill>
                <a:latin typeface="Lucida Console" pitchFamily="49" charset="0"/>
              </a:rPr>
              <a:t>http://localhost:8084/DemoRESTServices/services/employee1</a:t>
            </a:r>
            <a:endParaRPr lang="en-GB" sz="1200" dirty="0">
              <a:solidFill>
                <a:schemeClr val="tx2"/>
              </a:solidFill>
              <a:latin typeface="Lucida Console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89" y="4837145"/>
            <a:ext cx="5879125" cy="187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y-GB" dirty="0" smtClean="0">
                <a:cs typeface="Tahoma" pitchFamily="34" charset="0"/>
              </a:rPr>
              <a:t>See the </a:t>
            </a:r>
            <a:r>
              <a:rPr lang="cy-GB" dirty="0" smtClean="0">
                <a:latin typeface="Lucida Console" pitchFamily="49" charset="0"/>
                <a:cs typeface="Tahoma" pitchFamily="34" charset="0"/>
              </a:rPr>
              <a:t>DemoRESTServices</a:t>
            </a:r>
            <a:r>
              <a:rPr lang="cy-GB" dirty="0" smtClean="0">
                <a:cs typeface="Tahoma" pitchFamily="34" charset="0"/>
              </a:rPr>
              <a:t> project</a:t>
            </a:r>
          </a:p>
          <a:p>
            <a:pPr lvl="1">
              <a:defRPr/>
            </a:pPr>
            <a:r>
              <a:rPr lang="cy-GB" dirty="0" smtClean="0">
                <a:cs typeface="Tahoma" pitchFamily="34" charset="0"/>
              </a:rPr>
              <a:t>Dynamic Web project, will deploy to GlassFish</a:t>
            </a:r>
          </a:p>
          <a:p>
            <a:pPr eaLnBrk="1" hangingPunct="1">
              <a:defRPr/>
            </a:pPr>
            <a:endParaRPr lang="cy-GB" dirty="0" smtClean="0">
              <a:cs typeface="Tahoma" pitchFamily="34" charset="0"/>
            </a:endParaRPr>
          </a:p>
          <a:p>
            <a:pPr eaLnBrk="1" hangingPunct="1">
              <a:defRPr/>
            </a:pPr>
            <a:r>
              <a:rPr lang="cy-GB" dirty="0" smtClean="0">
                <a:cs typeface="Tahoma" pitchFamily="34" charset="0"/>
              </a:rPr>
              <a:t>Contents of </a:t>
            </a:r>
            <a:r>
              <a:rPr lang="cy-GB" dirty="0" smtClean="0">
                <a:latin typeface="Lucida Console" pitchFamily="49" charset="0"/>
                <a:cs typeface="Tahoma" pitchFamily="34" charset="0"/>
              </a:rPr>
              <a:t>/WEB-INF</a:t>
            </a:r>
            <a:r>
              <a:rPr lang="cy-GB" dirty="0" smtClean="0">
                <a:cs typeface="Tahoma" pitchFamily="34" charset="0"/>
              </a:rPr>
              <a:t> folder:</a:t>
            </a:r>
          </a:p>
          <a:p>
            <a:pPr lvl="1">
              <a:defRPr/>
            </a:pPr>
            <a:r>
              <a:rPr lang="cy-GB" dirty="0" smtClean="0">
                <a:latin typeface="Lucida Console" pitchFamily="49" charset="0"/>
                <a:cs typeface="Tahoma" pitchFamily="34" charset="0"/>
              </a:rPr>
              <a:t>web.xml</a:t>
            </a:r>
            <a:r>
              <a:rPr lang="cy-GB" dirty="0" smtClean="0">
                <a:latin typeface="+mj-lt"/>
                <a:cs typeface="Tahoma" pitchFamily="34" charset="0"/>
              </a:rPr>
              <a:t> file</a:t>
            </a:r>
            <a:endParaRPr lang="cy-GB" dirty="0" smtClean="0">
              <a:cs typeface="Tahoma" pitchFamily="34" charset="0"/>
            </a:endParaRPr>
          </a:p>
          <a:p>
            <a:pPr lvl="2">
              <a:defRPr/>
            </a:pPr>
            <a:r>
              <a:rPr lang="cy-GB" dirty="0" smtClean="0">
                <a:cs typeface="Tahoma" pitchFamily="34" charset="0"/>
              </a:rPr>
              <a:t>As per all Java Web apps</a:t>
            </a:r>
          </a:p>
          <a:p>
            <a:pPr lvl="1">
              <a:defRPr/>
            </a:pPr>
            <a:r>
              <a:rPr lang="cy-GB" dirty="0" smtClean="0">
                <a:cs typeface="Tahoma" pitchFamily="34" charset="0"/>
              </a:rPr>
              <a:t>Application context file</a:t>
            </a:r>
          </a:p>
          <a:p>
            <a:pPr lvl="2">
              <a:defRPr/>
            </a:pPr>
            <a:r>
              <a:rPr lang="cy-GB" dirty="0" smtClean="0">
                <a:cs typeface="Tahoma" pitchFamily="34" charset="0"/>
              </a:rPr>
              <a:t>As per all Spring apps</a:t>
            </a:r>
          </a:p>
          <a:p>
            <a:pPr lvl="1">
              <a:defRPr/>
            </a:pPr>
            <a:r>
              <a:rPr lang="cy-GB" dirty="0" smtClean="0">
                <a:cs typeface="Tahoma" pitchFamily="34" charset="0"/>
              </a:rPr>
              <a:t>Servlet dispatcher config file</a:t>
            </a:r>
          </a:p>
          <a:p>
            <a:pPr lvl="2">
              <a:defRPr/>
            </a:pPr>
            <a:r>
              <a:rPr lang="cy-GB" dirty="0" smtClean="0">
                <a:cs typeface="Tahoma" pitchFamily="34" charset="0"/>
              </a:rPr>
              <a:t>As per all Spring Web MVC apps</a:t>
            </a:r>
          </a:p>
          <a:p>
            <a:pPr lvl="2">
              <a:defRPr/>
            </a:pPr>
            <a:endParaRPr lang="cy-GB" dirty="0" smtClean="0">
              <a:cs typeface="Tahom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Project Structure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DFF8F09-0A38-4752-A8FF-9D76EB55B6BE}" type="slidenum">
              <a:rPr lang="en-GB" smtClean="0"/>
              <a:pPr/>
              <a:t>21</a:t>
            </a:fld>
            <a:endParaRPr lang="en-GB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4524" y="2624921"/>
            <a:ext cx="3512747" cy="31637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y-GB" dirty="0" smtClean="0">
                <a:cs typeface="Tahoma" pitchFamily="34" charset="0"/>
              </a:rPr>
              <a:t>RESTful Web services work perfectly fine with Java objects</a:t>
            </a:r>
          </a:p>
          <a:p>
            <a:pPr lvl="1">
              <a:defRPr/>
            </a:pPr>
            <a:r>
              <a:rPr lang="cy-GB" dirty="0" smtClean="0">
                <a:cs typeface="Tahoma" pitchFamily="34" charset="0"/>
              </a:rPr>
              <a:t>E.g. a GET method might return a Java object</a:t>
            </a:r>
          </a:p>
          <a:p>
            <a:pPr lvl="1">
              <a:defRPr/>
            </a:pPr>
            <a:r>
              <a:rPr lang="cy-GB" dirty="0" smtClean="0">
                <a:cs typeface="Tahoma" pitchFamily="34" charset="0"/>
              </a:rPr>
              <a:t>E.g. a PUT method might receive a Java object as a parameter</a:t>
            </a:r>
          </a:p>
          <a:p>
            <a:pPr lvl="1">
              <a:defRPr/>
            </a:pPr>
            <a:endParaRPr lang="cy-GB" dirty="0">
              <a:cs typeface="Tahoma" pitchFamily="34" charset="0"/>
            </a:endParaRPr>
          </a:p>
          <a:p>
            <a:pPr>
              <a:defRPr/>
            </a:pPr>
            <a:r>
              <a:rPr lang="cy-GB" dirty="0" smtClean="0">
                <a:cs typeface="Tahoma" pitchFamily="34" charset="0"/>
              </a:rPr>
              <a:t>When a Java object is passed back and fore over HTTP, it must be marshalled/unmarshalled into a text-based format</a:t>
            </a:r>
          </a:p>
          <a:p>
            <a:pPr lvl="1">
              <a:defRPr/>
            </a:pPr>
            <a:r>
              <a:rPr lang="cy-GB" dirty="0" smtClean="0">
                <a:cs typeface="Tahoma" pitchFamily="34" charset="0"/>
              </a:rPr>
              <a:t>E.g. XML</a:t>
            </a:r>
          </a:p>
          <a:p>
            <a:pPr lvl="1">
              <a:defRPr/>
            </a:pPr>
            <a:r>
              <a:rPr lang="cy-GB" dirty="0" smtClean="0">
                <a:cs typeface="Tahoma" pitchFamily="34" charset="0"/>
              </a:rPr>
              <a:t>E.g. JSON</a:t>
            </a:r>
          </a:p>
          <a:p>
            <a:pPr lvl="1">
              <a:defRPr/>
            </a:pPr>
            <a:endParaRPr lang="cy-GB" dirty="0">
              <a:cs typeface="Tahoma" pitchFamily="34" charset="0"/>
            </a:endParaRPr>
          </a:p>
          <a:p>
            <a:pPr>
              <a:defRPr/>
            </a:pPr>
            <a:r>
              <a:rPr lang="cy-GB" dirty="0" smtClean="0">
                <a:cs typeface="Tahoma" pitchFamily="34" charset="0"/>
              </a:rPr>
              <a:t>In Spring, you can configure RESTful services so that they know what data formats they need to recognize</a:t>
            </a:r>
          </a:p>
          <a:p>
            <a:pPr lvl="1">
              <a:defRPr/>
            </a:pPr>
            <a:r>
              <a:rPr lang="cy-GB" dirty="0" smtClean="0">
                <a:cs typeface="Tahoma" pitchFamily="34" charset="0"/>
              </a:rPr>
              <a:t>We'll see the details during this </a:t>
            </a:r>
            <a:r>
              <a:rPr lang="cy-GB" dirty="0" smtClean="0">
                <a:cs typeface="Tahoma" pitchFamily="34" charset="0"/>
              </a:rPr>
              <a:t>section</a:t>
            </a:r>
            <a:endParaRPr lang="cy-GB" dirty="0" smtClean="0">
              <a:cs typeface="Tahom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Object Marshalling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DFF8F09-0A38-4752-A8FF-9D76EB55B6BE}" type="slidenum">
              <a:rPr lang="en-GB" smtClean="0"/>
              <a:pPr/>
              <a:t>22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054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y-GB" dirty="0" smtClean="0">
                <a:cs typeface="Tahoma" pitchFamily="34" charset="0"/>
              </a:rPr>
              <a:t>If you want Java objects to be marshalled as XML...</a:t>
            </a:r>
          </a:p>
          <a:p>
            <a:pPr lvl="1">
              <a:defRPr/>
            </a:pPr>
            <a:r>
              <a:rPr lang="cy-GB" dirty="0" smtClean="0">
                <a:cs typeface="Tahoma" pitchFamily="34" charset="0"/>
              </a:rPr>
              <a:t>You must configure a JAXB marshaller/unmarshaller</a:t>
            </a:r>
          </a:p>
          <a:p>
            <a:pPr lvl="1">
              <a:defRPr/>
            </a:pPr>
            <a:r>
              <a:rPr lang="cy-GB" dirty="0" smtClean="0">
                <a:cs typeface="Tahoma" pitchFamily="34" charset="0"/>
              </a:rPr>
              <a:t>JAXB = </a:t>
            </a:r>
            <a:r>
              <a:rPr lang="en-GB"/>
              <a:t>Java </a:t>
            </a:r>
            <a:r>
              <a:rPr lang="en-GB" smtClean="0"/>
              <a:t>Architecture for </a:t>
            </a:r>
            <a:r>
              <a:rPr lang="en-GB" dirty="0"/>
              <a:t>XML </a:t>
            </a:r>
            <a:r>
              <a:rPr lang="en-GB" dirty="0" smtClean="0"/>
              <a:t>Binding</a:t>
            </a:r>
            <a:endParaRPr lang="cy-GB" dirty="0" smtClean="0">
              <a:cs typeface="Tahoma" pitchFamily="34" charset="0"/>
            </a:endParaRPr>
          </a:p>
          <a:p>
            <a:pPr lvl="1">
              <a:defRPr/>
            </a:pPr>
            <a:endParaRPr lang="cy-GB" dirty="0" smtClean="0">
              <a:cs typeface="Tahoma" pitchFamily="34" charset="0"/>
            </a:endParaRPr>
          </a:p>
          <a:p>
            <a:r>
              <a:rPr lang="en-GB" dirty="0" smtClean="0">
                <a:cs typeface="Tahoma" pitchFamily="34" charset="0"/>
              </a:rPr>
              <a:t>JAXB provides object-XML marshalling (OXM):</a:t>
            </a:r>
          </a:p>
          <a:p>
            <a:pPr lvl="1"/>
            <a:r>
              <a:rPr lang="en-GB" dirty="0" smtClean="0">
                <a:cs typeface="Tahoma" pitchFamily="34" charset="0"/>
              </a:rPr>
              <a:t>Marshal Java objects to XML</a:t>
            </a:r>
          </a:p>
          <a:p>
            <a:pPr lvl="1"/>
            <a:r>
              <a:rPr lang="en-GB" dirty="0" err="1" smtClean="0">
                <a:cs typeface="Tahoma" pitchFamily="34" charset="0"/>
              </a:rPr>
              <a:t>Unmarshall</a:t>
            </a:r>
            <a:r>
              <a:rPr lang="en-GB" dirty="0" smtClean="0">
                <a:cs typeface="Tahoma" pitchFamily="34" charset="0"/>
              </a:rPr>
              <a:t> XML to create Java objects</a:t>
            </a:r>
          </a:p>
          <a:p>
            <a:pPr lvl="1"/>
            <a:endParaRPr lang="cy-GB" b="1" dirty="0" smtClean="0">
              <a:cs typeface="Tahoma" pitchFamily="34" charset="0"/>
            </a:endParaRPr>
          </a:p>
          <a:p>
            <a:pPr lvl="2">
              <a:defRPr/>
            </a:pPr>
            <a:endParaRPr lang="cy-GB" dirty="0" smtClean="0">
              <a:cs typeface="Tahoma" pitchFamily="34" charset="0"/>
            </a:endParaRPr>
          </a:p>
          <a:p>
            <a:pPr lvl="1">
              <a:defRPr/>
            </a:pPr>
            <a:endParaRPr lang="cy-GB" dirty="0" smtClean="0">
              <a:cs typeface="Tahoma" pitchFamily="34" charset="0"/>
            </a:endParaRPr>
          </a:p>
          <a:p>
            <a:pPr lvl="2">
              <a:defRPr/>
            </a:pPr>
            <a:endParaRPr lang="cy-GB" dirty="0" smtClean="0">
              <a:cs typeface="Tahom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Supporting XML Marshalling </a:t>
            </a:r>
            <a:r>
              <a:rPr lang="en-GB" sz="3400" dirty="0" smtClean="0">
                <a:sym typeface="Wingdings" pitchFamily="2" charset="2"/>
              </a:rPr>
              <a:t>(1 </a:t>
            </a:r>
            <a:r>
              <a:rPr lang="en-GB" sz="3400" dirty="0">
                <a:sym typeface="Wingdings" pitchFamily="2" charset="2"/>
              </a:rPr>
              <a:t>of 3</a:t>
            </a:r>
            <a:r>
              <a:rPr lang="en-GB" sz="3400" dirty="0" smtClean="0">
                <a:sym typeface="Wingdings" pitchFamily="2" charset="2"/>
              </a:rPr>
              <a:t>)</a:t>
            </a:r>
            <a:endParaRPr lang="en-GB" sz="3400" dirty="0" smtClean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7EA7584-6A92-4760-862A-FE2CC3889648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295400" y="4154767"/>
            <a:ext cx="1724025" cy="1381125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606675" y="5561292"/>
            <a:ext cx="1066800" cy="854075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5650" y="5824817"/>
            <a:ext cx="1066800" cy="854075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374775" y="5393017"/>
            <a:ext cx="254000" cy="439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778125" y="5323167"/>
            <a:ext cx="184150" cy="2682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3914775" y="4440517"/>
            <a:ext cx="2009775" cy="590550"/>
          </a:xfrm>
          <a:prstGeom prst="rightArrow">
            <a:avLst>
              <a:gd name="adj1" fmla="val 50000"/>
              <a:gd name="adj2" fmla="val 85081"/>
            </a:avLst>
          </a:prstGeom>
          <a:solidFill>
            <a:srgbClr val="FFB9BB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cy-GB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marshalling</a:t>
            </a:r>
            <a:endParaRPr lang="en-US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6353175" y="4202392"/>
            <a:ext cx="1935163" cy="219075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28575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cy-GB" sz="2000">
                <a:solidFill>
                  <a:schemeClr val="folHlink"/>
                </a:solidFill>
              </a:rPr>
              <a:t>&lt;XML&gt;</a:t>
            </a:r>
            <a:endParaRPr lang="en-US" sz="2000">
              <a:solidFill>
                <a:schemeClr val="folHlink"/>
              </a:solidFill>
            </a:endParaRP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 flipH="1">
            <a:off x="3810000" y="5142192"/>
            <a:ext cx="2009775" cy="590550"/>
          </a:xfrm>
          <a:prstGeom prst="rightArrow">
            <a:avLst>
              <a:gd name="adj1" fmla="val 50000"/>
              <a:gd name="adj2" fmla="val 85081"/>
            </a:avLst>
          </a:prstGeom>
          <a:solidFill>
            <a:srgbClr val="FFB9BB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cy-GB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unmarshalling</a:t>
            </a:r>
            <a:endParaRPr lang="en-US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59100" algn="l"/>
              </a:tabLst>
            </a:pPr>
            <a:r>
              <a:rPr lang="en-GB" dirty="0" smtClean="0"/>
              <a:t>For classes that need to be marshalled to/from XML: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/>
              <a:t>Annotate the class with </a:t>
            </a:r>
            <a:r>
              <a:rPr lang="en-GB" dirty="0" smtClean="0">
                <a:latin typeface="Lucida Console" pitchFamily="49" charset="0"/>
              </a:rPr>
              <a:t>@</a:t>
            </a:r>
            <a:r>
              <a:rPr lang="en-GB" dirty="0" err="1" smtClean="0">
                <a:latin typeface="Lucida Console" pitchFamily="49" charset="0"/>
              </a:rPr>
              <a:t>XmlRootElement</a:t>
            </a:r>
            <a:r>
              <a:rPr lang="en-GB" dirty="0" smtClean="0">
                <a:cs typeface="Tahoma" pitchFamily="34" charset="0"/>
              </a:rPr>
              <a:t>, </a:t>
            </a:r>
            <a:r>
              <a:rPr lang="en-GB" dirty="0" smtClean="0"/>
              <a:t>to enable the class to support JAXB marshalling</a:t>
            </a:r>
            <a:endParaRPr lang="en-GB" dirty="0" smtClean="0">
              <a:cs typeface="Tahoma" pitchFamily="34" charset="0"/>
            </a:endParaRPr>
          </a:p>
          <a:p>
            <a:pPr lvl="1">
              <a:tabLst>
                <a:tab pos="2959100" algn="l"/>
              </a:tabLst>
            </a:pPr>
            <a:r>
              <a:rPr lang="en-GB" dirty="0" smtClean="0"/>
              <a:t>Define a no-</a:t>
            </a:r>
            <a:r>
              <a:rPr lang="en-GB" dirty="0" err="1" smtClean="0"/>
              <a:t>arg</a:t>
            </a:r>
            <a:r>
              <a:rPr lang="en-GB" dirty="0" smtClean="0"/>
              <a:t> constructor</a:t>
            </a:r>
            <a:endParaRPr lang="en-GB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>
                <a:sym typeface="Wingdings" pitchFamily="2" charset="2"/>
              </a:rPr>
              <a:t>Supporting XML Marshalling (2 of 3)</a:t>
            </a:r>
            <a:endParaRPr lang="en-GB" sz="2800" dirty="0" smtClean="0">
              <a:sym typeface="Wingdings" pitchFamily="2" charset="2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27C702D-3EDA-4160-B0D2-48AA25C69CFA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95338" y="2715895"/>
            <a:ext cx="7980362" cy="30434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>
                <a:latin typeface="Lucida Console" pitchFamily="49" charset="0"/>
              </a:rPr>
              <a:t>package </a:t>
            </a:r>
            <a:r>
              <a:rPr lang="en-GB" sz="1200" dirty="0" err="1" smtClean="0">
                <a:latin typeface="Lucida Console" pitchFamily="49" charset="0"/>
              </a:rPr>
              <a:t>mypackage</a:t>
            </a:r>
            <a:r>
              <a:rPr lang="en-GB" sz="1200" dirty="0" smtClean="0">
                <a:latin typeface="Lucida Console" pitchFamily="49" charset="0"/>
              </a:rPr>
              <a:t>;</a:t>
            </a:r>
          </a:p>
          <a:p>
            <a:endParaRPr lang="en-GB" sz="1200" dirty="0" smtClean="0">
              <a:latin typeface="Lucida Console" pitchFamily="49" charset="0"/>
            </a:endParaRPr>
          </a:p>
          <a:p>
            <a:r>
              <a:rPr lang="en-GB" sz="1200" b="1" dirty="0" smtClean="0">
                <a:latin typeface="Lucida Console" pitchFamily="49" charset="0"/>
              </a:rPr>
              <a:t>import </a:t>
            </a:r>
            <a:r>
              <a:rPr lang="en-GB" sz="1200" b="1" dirty="0" err="1" smtClean="0">
                <a:latin typeface="Lucida Console" pitchFamily="49" charset="0"/>
              </a:rPr>
              <a:t>javax.xml.bind.annotation.XmlRootElement</a:t>
            </a:r>
            <a:r>
              <a:rPr lang="en-GB" sz="1200" b="1" dirty="0" smtClean="0">
                <a:latin typeface="Lucida Console" pitchFamily="49" charset="0"/>
              </a:rPr>
              <a:t>;</a:t>
            </a:r>
          </a:p>
          <a:p>
            <a:endParaRPr lang="en-GB" sz="1200" dirty="0" smtClean="0">
              <a:latin typeface="Lucida Console" pitchFamily="49" charset="0"/>
            </a:endParaRPr>
          </a:p>
          <a:p>
            <a:r>
              <a:rPr lang="en-GB" sz="1200" b="1" dirty="0" smtClean="0">
                <a:latin typeface="Lucida Console" pitchFamily="49" charset="0"/>
              </a:rPr>
              <a:t>@</a:t>
            </a:r>
            <a:r>
              <a:rPr lang="en-GB" sz="1200" b="1" dirty="0" err="1" smtClean="0">
                <a:latin typeface="Lucida Console" pitchFamily="49" charset="0"/>
              </a:rPr>
              <a:t>XmlRootElement</a:t>
            </a:r>
            <a:endParaRPr lang="en-GB" sz="1200" b="1" dirty="0" smtClean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public class Employee {</a:t>
            </a:r>
          </a:p>
          <a:p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private String id;</a:t>
            </a:r>
          </a:p>
          <a:p>
            <a:r>
              <a:rPr lang="en-GB" sz="1200" dirty="0" smtClean="0">
                <a:latin typeface="Lucida Console" pitchFamily="49" charset="0"/>
              </a:rPr>
              <a:t>  private String name;</a:t>
            </a:r>
          </a:p>
          <a:p>
            <a:r>
              <a:rPr lang="en-GB" sz="1200" dirty="0" smtClean="0">
                <a:latin typeface="Lucida Console" pitchFamily="49" charset="0"/>
              </a:rPr>
              <a:t>  private double salary;</a:t>
            </a:r>
          </a:p>
          <a:p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public Employee() {}</a:t>
            </a:r>
          </a:p>
          <a:p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// Plus other constructors, getters/setters, and business methods…</a:t>
            </a:r>
          </a:p>
          <a:p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2319041" y="3585825"/>
            <a:ext cx="210283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335980" y="3411200"/>
            <a:ext cx="1499513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cy-GB" sz="1200" u="sng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Optional attributes:</a:t>
            </a:r>
          </a:p>
          <a:p>
            <a:pPr>
              <a:buFontTx/>
              <a:buChar char="•"/>
            </a:pPr>
            <a:r>
              <a:rPr lang="cy-GB" sz="1200" dirty="0">
                <a:solidFill>
                  <a:schemeClr val="tx2"/>
                </a:solidFill>
                <a:cs typeface="Tahoma" pitchFamily="34" charset="0"/>
              </a:rPr>
              <a:t> name</a:t>
            </a:r>
          </a:p>
          <a:p>
            <a:pPr>
              <a:buFontTx/>
              <a:buChar char="•"/>
            </a:pPr>
            <a:r>
              <a:rPr lang="cy-GB" sz="1200" dirty="0">
                <a:solidFill>
                  <a:schemeClr val="tx2"/>
                </a:solidFill>
                <a:cs typeface="Tahoma" pitchFamily="34" charset="0"/>
              </a:rPr>
              <a:t> namespace</a:t>
            </a:r>
            <a:endParaRPr lang="en-US" sz="1200" dirty="0">
              <a:solidFill>
                <a:schemeClr val="tx2"/>
              </a:solidFill>
              <a:cs typeface="Tahoma" pitchFamily="34" charset="0"/>
            </a:endParaRPr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6205853" y="5442461"/>
            <a:ext cx="2592056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mypackage/Employee.java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59100" algn="l"/>
              </a:tabLst>
            </a:pPr>
            <a:r>
              <a:rPr lang="en-GB" dirty="0" smtClean="0"/>
              <a:t>You can fine-tune how fields/properties are to be marshalled: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/>
              <a:t>Annotate fields/properties with </a:t>
            </a:r>
            <a:r>
              <a:rPr lang="en-GB" dirty="0" smtClean="0">
                <a:latin typeface="Lucida Console" pitchFamily="49" charset="0"/>
              </a:rPr>
              <a:t>@</a:t>
            </a:r>
            <a:r>
              <a:rPr lang="en-GB" dirty="0" err="1" smtClean="0">
                <a:latin typeface="Lucida Console" pitchFamily="49" charset="0"/>
              </a:rPr>
              <a:t>XmlElement</a:t>
            </a:r>
            <a:r>
              <a:rPr lang="en-GB" dirty="0" smtClean="0">
                <a:cs typeface="Tahoma" pitchFamily="34" charset="0"/>
              </a:rPr>
              <a:t> / </a:t>
            </a:r>
            <a:r>
              <a:rPr lang="en-GB" dirty="0" smtClean="0">
                <a:latin typeface="Lucida Console" pitchFamily="49" charset="0"/>
              </a:rPr>
              <a:t>@</a:t>
            </a:r>
            <a:r>
              <a:rPr lang="en-GB" dirty="0" err="1" smtClean="0">
                <a:latin typeface="Lucida Console" pitchFamily="49" charset="0"/>
              </a:rPr>
              <a:t>XmlAttribute</a:t>
            </a:r>
            <a:endParaRPr lang="en-GB" dirty="0" smtClean="0">
              <a:latin typeface="Lucida Console" pitchFamily="49" charset="0"/>
            </a:endParaRPr>
          </a:p>
          <a:p>
            <a:pPr lvl="2">
              <a:tabLst>
                <a:tab pos="2959100" algn="l"/>
              </a:tabLst>
            </a:pPr>
            <a:r>
              <a:rPr lang="en-GB" dirty="0" smtClean="0">
                <a:cs typeface="Tahoma" pitchFamily="34" charset="0"/>
              </a:rPr>
              <a:t>Allowable on non-static, non-transient fields/properties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>
                <a:cs typeface="Tahoma" pitchFamily="34" charset="0"/>
              </a:rPr>
              <a:t>Object graphs are traversed during marshalling</a:t>
            </a:r>
            <a:endParaRPr lang="en-GB" dirty="0">
              <a:cs typeface="Tahoma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Supporting XML Marshalling </a:t>
            </a:r>
            <a:r>
              <a:rPr lang="en-GB" sz="3400" dirty="0" smtClean="0">
                <a:sym typeface="Wingdings" pitchFamily="2" charset="2"/>
              </a:rPr>
              <a:t>(3 </a:t>
            </a:r>
            <a:r>
              <a:rPr lang="en-GB" sz="3400" dirty="0">
                <a:sym typeface="Wingdings" pitchFamily="2" charset="2"/>
              </a:rPr>
              <a:t>of 3)</a:t>
            </a:r>
            <a:endParaRPr lang="en-GB" sz="2800" dirty="0" smtClean="0">
              <a:sym typeface="Wingdings" pitchFamily="2" charset="2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27C702D-3EDA-4160-B0D2-48AA25C69CFA}" type="slidenum">
              <a:rPr lang="en-GB" smtClean="0"/>
              <a:pPr/>
              <a:t>25</a:t>
            </a:fld>
            <a:endParaRPr lang="en-GB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8638" y="3082498"/>
            <a:ext cx="4768850" cy="325450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XmlRootElement</a:t>
            </a:r>
            <a:r>
              <a:rPr lang="en-GB" sz="1200" dirty="0">
                <a:latin typeface="Lucida Console" pitchFamily="49" charset="0"/>
              </a:rPr>
              <a:t>(name="</a:t>
            </a:r>
            <a:r>
              <a:rPr lang="en-GB" sz="1200" dirty="0" err="1">
                <a:latin typeface="Lucida Console" pitchFamily="49" charset="0"/>
              </a:rPr>
              <a:t>EmployeeRecord</a:t>
            </a:r>
            <a:r>
              <a:rPr lang="en-GB" sz="1200" dirty="0">
                <a:latin typeface="Lucida Console" pitchFamily="49" charset="0"/>
              </a:rPr>
              <a:t>")</a:t>
            </a:r>
          </a:p>
          <a:p>
            <a:pPr defTabSz="739775"/>
            <a:r>
              <a:rPr lang="en-GB" sz="1200" dirty="0">
                <a:latin typeface="Lucida Console" pitchFamily="49" charset="0"/>
              </a:rPr>
              <a:t>public class </a:t>
            </a:r>
            <a:r>
              <a:rPr lang="en-GB" sz="1200" dirty="0" err="1" smtClean="0">
                <a:latin typeface="Lucida Console" pitchFamily="49" charset="0"/>
              </a:rPr>
              <a:t>SomeOtherEmployeeClass</a:t>
            </a:r>
            <a:r>
              <a:rPr lang="en-GB" sz="1200" dirty="0" smtClean="0">
                <a:latin typeface="Lucida Console" pitchFamily="49" charset="0"/>
              </a:rPr>
              <a:t>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/>
            <a:r>
              <a:rPr lang="en-GB" sz="1200" dirty="0">
                <a:latin typeface="Lucida Console" pitchFamily="49" charset="0"/>
              </a:rPr>
              <a:t>    …</a:t>
            </a:r>
          </a:p>
          <a:p>
            <a:pPr defTabSz="739775"/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b="1" dirty="0" smtClean="0">
                <a:latin typeface="Lucida Console" pitchFamily="49" charset="0"/>
              </a:rPr>
              <a:t>@</a:t>
            </a:r>
            <a:r>
              <a:rPr lang="en-GB" sz="1200" b="1" dirty="0" err="1" smtClean="0">
                <a:latin typeface="Lucida Console" pitchFamily="49" charset="0"/>
              </a:rPr>
              <a:t>XmlElement</a:t>
            </a:r>
            <a:r>
              <a:rPr lang="en-GB" sz="1200" b="1" dirty="0" smtClean="0">
                <a:latin typeface="Lucida Console" pitchFamily="49" charset="0"/>
              </a:rPr>
              <a:t>(name="</a:t>
            </a:r>
            <a:r>
              <a:rPr lang="en-GB" sz="1200" b="1" dirty="0" err="1" smtClean="0">
                <a:latin typeface="Lucida Console" pitchFamily="49" charset="0"/>
              </a:rPr>
              <a:t>EmpName</a:t>
            </a:r>
            <a:r>
              <a:rPr lang="en-GB" sz="1200" b="1" dirty="0" smtClean="0">
                <a:latin typeface="Lucida Console" pitchFamily="49" charset="0"/>
              </a:rPr>
              <a:t>")</a:t>
            </a:r>
            <a:endParaRPr lang="en-GB" sz="1200" b="1" dirty="0">
              <a:latin typeface="Lucida Console" pitchFamily="49" charset="0"/>
            </a:endParaRPr>
          </a:p>
          <a:p>
            <a:pPr defTabSz="739775"/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public </a:t>
            </a:r>
            <a:r>
              <a:rPr lang="en-GB" sz="1200" dirty="0">
                <a:latin typeface="Lucida Console" pitchFamily="49" charset="0"/>
              </a:rPr>
              <a:t>String </a:t>
            </a:r>
            <a:r>
              <a:rPr lang="en-GB" sz="1200" dirty="0" err="1">
                <a:latin typeface="Lucida Console" pitchFamily="49" charset="0"/>
              </a:rPr>
              <a:t>getName</a:t>
            </a:r>
            <a:r>
              <a:rPr lang="en-GB" sz="1200" dirty="0">
                <a:latin typeface="Lucida Console" pitchFamily="49" charset="0"/>
              </a:rPr>
              <a:t>() {…}</a:t>
            </a:r>
          </a:p>
          <a:p>
            <a:pPr defTabSz="739775"/>
            <a:endParaRPr lang="en-GB" sz="1200" dirty="0">
              <a:latin typeface="Lucida Console" pitchFamily="49" charset="0"/>
            </a:endParaRPr>
          </a:p>
          <a:p>
            <a:pPr defTabSz="739775"/>
            <a:r>
              <a:rPr lang="en-GB" sz="1200" dirty="0" smtClean="0">
                <a:latin typeface="Lucida Console" pitchFamily="49" charset="0"/>
              </a:rPr>
              <a:t>  public </a:t>
            </a:r>
            <a:r>
              <a:rPr lang="en-GB" sz="1200" dirty="0">
                <a:latin typeface="Lucida Console" pitchFamily="49" charset="0"/>
              </a:rPr>
              <a:t>double </a:t>
            </a:r>
            <a:r>
              <a:rPr lang="en-GB" sz="1200" dirty="0" err="1">
                <a:latin typeface="Lucida Console" pitchFamily="49" charset="0"/>
              </a:rPr>
              <a:t>getSalary</a:t>
            </a:r>
            <a:r>
              <a:rPr lang="en-GB" sz="1200" dirty="0">
                <a:latin typeface="Lucida Console" pitchFamily="49" charset="0"/>
              </a:rPr>
              <a:t>() {…}</a:t>
            </a:r>
          </a:p>
          <a:p>
            <a:pPr defTabSz="739775"/>
            <a:endParaRPr lang="en-GB" sz="1200" dirty="0">
              <a:latin typeface="Lucida Console" pitchFamily="49" charset="0"/>
            </a:endParaRPr>
          </a:p>
          <a:p>
            <a:pPr defTabSz="739775"/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b="1" dirty="0" smtClean="0">
                <a:latin typeface="Lucida Console" pitchFamily="49" charset="0"/>
              </a:rPr>
              <a:t>@</a:t>
            </a:r>
            <a:r>
              <a:rPr lang="en-GB" sz="1200" b="1" dirty="0" err="1">
                <a:latin typeface="Lucida Console" pitchFamily="49" charset="0"/>
              </a:rPr>
              <a:t>XmlElement</a:t>
            </a:r>
            <a:r>
              <a:rPr lang="en-GB" sz="1200" b="1" dirty="0">
                <a:latin typeface="Lucida Console" pitchFamily="49" charset="0"/>
              </a:rPr>
              <a:t>(</a:t>
            </a:r>
            <a:r>
              <a:rPr lang="en-GB" sz="1200" b="1" dirty="0" err="1">
                <a:latin typeface="Lucida Console" pitchFamily="49" charset="0"/>
              </a:rPr>
              <a:t>nillable</a:t>
            </a:r>
            <a:r>
              <a:rPr lang="en-GB" sz="1200" b="1" dirty="0">
                <a:latin typeface="Lucida Console" pitchFamily="49" charset="0"/>
              </a:rPr>
              <a:t>=true)    </a:t>
            </a:r>
          </a:p>
          <a:p>
            <a:pPr defTabSz="739775"/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public </a:t>
            </a:r>
            <a:r>
              <a:rPr lang="en-GB" sz="1200" dirty="0">
                <a:latin typeface="Lucida Console" pitchFamily="49" charset="0"/>
              </a:rPr>
              <a:t>Date </a:t>
            </a:r>
            <a:r>
              <a:rPr lang="en-GB" sz="1200" dirty="0" err="1">
                <a:latin typeface="Lucida Console" pitchFamily="49" charset="0"/>
              </a:rPr>
              <a:t>getDateJoined</a:t>
            </a:r>
            <a:r>
              <a:rPr lang="en-GB" sz="1200" dirty="0">
                <a:latin typeface="Lucida Console" pitchFamily="49" charset="0"/>
              </a:rPr>
              <a:t>() {…}</a:t>
            </a:r>
          </a:p>
          <a:p>
            <a:pPr defTabSz="739775"/>
            <a:endParaRPr lang="en-GB" sz="1200" dirty="0">
              <a:latin typeface="Lucida Console" pitchFamily="49" charset="0"/>
            </a:endParaRPr>
          </a:p>
          <a:p>
            <a:pPr defTabSz="739775"/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b="1" dirty="0" smtClean="0">
                <a:latin typeface="Lucida Console" pitchFamily="49" charset="0"/>
              </a:rPr>
              <a:t>@</a:t>
            </a:r>
            <a:r>
              <a:rPr lang="en-GB" sz="1200" b="1" dirty="0" err="1">
                <a:latin typeface="Lucida Console" pitchFamily="49" charset="0"/>
              </a:rPr>
              <a:t>XmlAttribute</a:t>
            </a:r>
            <a:r>
              <a:rPr lang="en-GB" sz="1200" b="1" dirty="0">
                <a:latin typeface="Lucida Console" pitchFamily="49" charset="0"/>
              </a:rPr>
              <a:t>()</a:t>
            </a:r>
          </a:p>
          <a:p>
            <a:pPr defTabSz="739775"/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public </a:t>
            </a:r>
            <a:r>
              <a:rPr lang="en-GB" sz="1200" dirty="0" err="1">
                <a:latin typeface="Lucida Console" pitchFamily="49" charset="0"/>
              </a:rPr>
              <a:t>EmpType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getEmpType</a:t>
            </a:r>
            <a:r>
              <a:rPr lang="en-GB" sz="1200" dirty="0">
                <a:latin typeface="Lucida Console" pitchFamily="49" charset="0"/>
              </a:rPr>
              <a:t>() {…}</a:t>
            </a:r>
          </a:p>
          <a:p>
            <a:pPr defTabSz="739775"/>
            <a:endParaRPr lang="en-GB" sz="1200" dirty="0">
              <a:latin typeface="Lucida Console" pitchFamily="49" charset="0"/>
            </a:endParaRPr>
          </a:p>
          <a:p>
            <a:pPr defTabSz="739775"/>
            <a:r>
              <a:rPr lang="en-GB" sz="1200" dirty="0" smtClean="0">
                <a:latin typeface="Lucida Console" pitchFamily="49" charset="0"/>
              </a:rPr>
              <a:t>  public </a:t>
            </a:r>
            <a:r>
              <a:rPr lang="en-GB" sz="1200" dirty="0" err="1">
                <a:latin typeface="Lucida Console" pitchFamily="49" charset="0"/>
              </a:rPr>
              <a:t>EmployeeNumber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getEmpNumber</a:t>
            </a:r>
            <a:r>
              <a:rPr lang="en-GB" sz="1200" dirty="0">
                <a:latin typeface="Lucida Console" pitchFamily="49" charset="0"/>
              </a:rPr>
              <a:t>() {…}</a:t>
            </a:r>
          </a:p>
          <a:p>
            <a:pPr defTabSz="739775"/>
            <a:r>
              <a:rPr lang="en-GB" sz="1200" dirty="0">
                <a:latin typeface="Lucida Console" pitchFamily="49" charset="0"/>
              </a:rPr>
              <a:t>    …</a:t>
            </a:r>
          </a:p>
          <a:p>
            <a:pPr defTabSz="739775"/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3668075" y="3808293"/>
            <a:ext cx="278572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117999" y="3100268"/>
            <a:ext cx="1499513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cy-GB" sz="1200" u="sng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Optional attributes:</a:t>
            </a:r>
          </a:p>
          <a:p>
            <a:pPr>
              <a:buFontTx/>
              <a:buChar char="•"/>
            </a:pPr>
            <a:r>
              <a:rPr lang="cy-GB" sz="1200" dirty="0">
                <a:solidFill>
                  <a:schemeClr val="tx2"/>
                </a:solidFill>
                <a:cs typeface="Tahoma" pitchFamily="34" charset="0"/>
              </a:rPr>
              <a:t> defaultValue</a:t>
            </a:r>
          </a:p>
          <a:p>
            <a:pPr>
              <a:buFontTx/>
              <a:buChar char="•"/>
            </a:pPr>
            <a:r>
              <a:rPr lang="cy-GB" sz="1200" dirty="0">
                <a:solidFill>
                  <a:schemeClr val="tx2"/>
                </a:solidFill>
                <a:cs typeface="Tahoma" pitchFamily="34" charset="0"/>
              </a:rPr>
              <a:t> name</a:t>
            </a:r>
          </a:p>
          <a:p>
            <a:pPr>
              <a:buFontTx/>
              <a:buChar char="•"/>
            </a:pPr>
            <a:r>
              <a:rPr lang="cy-GB" sz="1200" dirty="0">
                <a:solidFill>
                  <a:schemeClr val="tx2"/>
                </a:solidFill>
                <a:cs typeface="Tahoma" pitchFamily="34" charset="0"/>
              </a:rPr>
              <a:t> namespace</a:t>
            </a:r>
          </a:p>
          <a:p>
            <a:pPr>
              <a:buFontTx/>
              <a:buChar char="•"/>
            </a:pPr>
            <a:r>
              <a:rPr lang="cy-GB" sz="1200" dirty="0">
                <a:solidFill>
                  <a:schemeClr val="tx2"/>
                </a:solidFill>
                <a:cs typeface="Tahoma" pitchFamily="34" charset="0"/>
              </a:rPr>
              <a:t> nillable</a:t>
            </a:r>
          </a:p>
          <a:p>
            <a:pPr>
              <a:buFontTx/>
              <a:buChar char="•"/>
            </a:pPr>
            <a:r>
              <a:rPr lang="cy-GB" sz="1200" dirty="0">
                <a:solidFill>
                  <a:schemeClr val="tx2"/>
                </a:solidFill>
                <a:cs typeface="Tahoma" pitchFamily="34" charset="0"/>
              </a:rPr>
              <a:t> required</a:t>
            </a:r>
          </a:p>
          <a:p>
            <a:pPr>
              <a:buFontTx/>
              <a:buChar char="•"/>
            </a:pPr>
            <a:r>
              <a:rPr lang="cy-GB" sz="1200" dirty="0">
                <a:solidFill>
                  <a:schemeClr val="tx2"/>
                </a:solidFill>
                <a:cs typeface="Tahoma" pitchFamily="34" charset="0"/>
              </a:rPr>
              <a:t> type</a:t>
            </a:r>
            <a:endParaRPr lang="en-US" sz="1200" dirty="0">
              <a:solidFill>
                <a:schemeClr val="tx2"/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59100" algn="l"/>
              </a:tabLst>
            </a:pPr>
            <a:r>
              <a:rPr lang="en-GB" dirty="0" smtClean="0"/>
              <a:t>Spring 3 REST follows the traditional MVC pattern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/>
              <a:t>Define a controller class, and map methods to </a:t>
            </a:r>
            <a:r>
              <a:rPr lang="en-GB" dirty="0" err="1" smtClean="0"/>
              <a:t>RESTful</a:t>
            </a:r>
            <a:r>
              <a:rPr lang="en-GB" dirty="0" smtClean="0"/>
              <a:t> requests</a:t>
            </a:r>
          </a:p>
          <a:p>
            <a:pPr lvl="1">
              <a:tabLst>
                <a:tab pos="2959100" algn="l"/>
              </a:tabLst>
            </a:pPr>
            <a:endParaRPr lang="en-GB" dirty="0"/>
          </a:p>
          <a:p>
            <a:pPr>
              <a:tabLst>
                <a:tab pos="2959100" algn="l"/>
              </a:tabLst>
            </a:pPr>
            <a:r>
              <a:rPr lang="en-GB" dirty="0" smtClean="0">
                <a:latin typeface="Lucida Console" pitchFamily="49" charset="0"/>
              </a:rPr>
              <a:t>@</a:t>
            </a:r>
            <a:r>
              <a:rPr lang="en-GB" dirty="0" err="1" smtClean="0">
                <a:latin typeface="Lucida Console" pitchFamily="49" charset="0"/>
              </a:rPr>
              <a:t>RequestMapping</a:t>
            </a:r>
            <a:r>
              <a:rPr lang="en-GB" dirty="0" smtClean="0">
                <a:latin typeface="+mj-lt"/>
              </a:rPr>
              <a:t> can specify the following details: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>
                <a:latin typeface="+mj-lt"/>
              </a:rPr>
              <a:t>The HTTP method supported by the Java method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>
                <a:latin typeface="+mj-lt"/>
              </a:rPr>
              <a:t>The URL pattern that represents this Java method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>
                <a:latin typeface="+mj-lt"/>
              </a:rPr>
              <a:t>The HTTP Accept headers satisfied by this Java method</a:t>
            </a:r>
          </a:p>
          <a:p>
            <a:pPr lvl="1">
              <a:tabLst>
                <a:tab pos="2959100" algn="l"/>
              </a:tabLst>
            </a:pPr>
            <a:endParaRPr lang="en-GB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Defining a Simple </a:t>
            </a:r>
            <a:r>
              <a:rPr lang="en-GB" sz="3400" dirty="0" err="1" smtClean="0"/>
              <a:t>RESTful</a:t>
            </a:r>
            <a:r>
              <a:rPr lang="en-GB" sz="3400" dirty="0" smtClean="0"/>
              <a:t> Controller</a:t>
            </a:r>
            <a:endParaRPr lang="en-GB" sz="3400" dirty="0" smtClean="0">
              <a:sym typeface="Wingdings" pitchFamily="2" charset="2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95338" y="3971500"/>
            <a:ext cx="7980362" cy="276490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>
                <a:latin typeface="Lucida Console" pitchFamily="49" charset="0"/>
              </a:rPr>
              <a:t>package </a:t>
            </a:r>
            <a:r>
              <a:rPr lang="en-GB" sz="1200" dirty="0" err="1" smtClean="0">
                <a:latin typeface="Lucida Console" pitchFamily="49" charset="0"/>
              </a:rPr>
              <a:t>mypackage</a:t>
            </a:r>
            <a:r>
              <a:rPr lang="en-GB" sz="1200" dirty="0" smtClean="0">
                <a:latin typeface="Lucida Console" pitchFamily="49" charset="0"/>
              </a:rPr>
              <a:t>;</a:t>
            </a:r>
          </a:p>
          <a:p>
            <a:endParaRPr lang="en-GB" sz="1200" dirty="0" smtClean="0">
              <a:latin typeface="Lucida Console" pitchFamily="49" charset="0"/>
            </a:endParaRPr>
          </a:p>
          <a:p>
            <a:r>
              <a:rPr lang="en-GB" sz="1200" b="1" dirty="0" smtClean="0">
                <a:latin typeface="Lucida Console" pitchFamily="49" charset="0"/>
              </a:rPr>
              <a:t>import </a:t>
            </a:r>
            <a:r>
              <a:rPr lang="en-GB" sz="1200" b="1" dirty="0" err="1" smtClean="0">
                <a:latin typeface="Lucida Console" pitchFamily="49" charset="0"/>
              </a:rPr>
              <a:t>org.springframework.web.bind.annotation.RequestMapping</a:t>
            </a:r>
            <a:r>
              <a:rPr lang="en-GB" sz="1200" b="1" dirty="0" smtClean="0">
                <a:latin typeface="Lucida Console" pitchFamily="49" charset="0"/>
              </a:rPr>
              <a:t>;</a:t>
            </a:r>
          </a:p>
          <a:p>
            <a:r>
              <a:rPr lang="en-GB" sz="1200" b="1" dirty="0" smtClean="0">
                <a:latin typeface="Lucida Console" pitchFamily="49" charset="0"/>
              </a:rPr>
              <a:t>import </a:t>
            </a:r>
            <a:r>
              <a:rPr lang="en-GB" sz="1200" b="1" dirty="0" err="1" smtClean="0">
                <a:latin typeface="Lucida Console" pitchFamily="49" charset="0"/>
              </a:rPr>
              <a:t>org.springframework.web.bind.annotation.RequestMethod</a:t>
            </a:r>
            <a:r>
              <a:rPr lang="en-GB" sz="1200" b="1" dirty="0" smtClean="0">
                <a:latin typeface="Lucida Console" pitchFamily="49" charset="0"/>
              </a:rPr>
              <a:t>;</a:t>
            </a:r>
          </a:p>
          <a:p>
            <a:r>
              <a:rPr lang="en-GB" sz="1200" dirty="0" smtClean="0">
                <a:latin typeface="Lucida Console" pitchFamily="49" charset="0"/>
              </a:rPr>
              <a:t>…</a:t>
            </a:r>
          </a:p>
          <a:p>
            <a:r>
              <a:rPr lang="en-GB" sz="1200" dirty="0" smtClean="0">
                <a:latin typeface="Lucida Console" pitchFamily="49" charset="0"/>
              </a:rPr>
              <a:t>@Controller</a:t>
            </a:r>
          </a:p>
          <a:p>
            <a:r>
              <a:rPr lang="en-GB" sz="1200" dirty="0" smtClean="0">
                <a:latin typeface="Lucida Console" pitchFamily="49" charset="0"/>
              </a:rPr>
              <a:t>public class </a:t>
            </a:r>
            <a:r>
              <a:rPr lang="en-GB" sz="1200" dirty="0" err="1" smtClean="0">
                <a:latin typeface="Lucida Console" pitchFamily="49" charset="0"/>
              </a:rPr>
              <a:t>MySimpleController</a:t>
            </a:r>
            <a:r>
              <a:rPr lang="en-GB" sz="1200" dirty="0" smtClean="0">
                <a:latin typeface="Lucida Console" pitchFamily="49" charset="0"/>
              </a:rPr>
              <a:t> {</a:t>
            </a:r>
          </a:p>
          <a:p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b="1" dirty="0" smtClean="0">
                <a:latin typeface="Lucida Console" pitchFamily="49" charset="0"/>
              </a:rPr>
              <a:t>@</a:t>
            </a:r>
            <a:r>
              <a:rPr lang="en-GB" sz="1200" b="1" dirty="0" err="1">
                <a:latin typeface="Lucida Console" pitchFamily="49" charset="0"/>
              </a:rPr>
              <a:t>RequestMapping</a:t>
            </a:r>
            <a:r>
              <a:rPr lang="en-GB" sz="1200" b="1" dirty="0">
                <a:latin typeface="Lucida Console" pitchFamily="49" charset="0"/>
              </a:rPr>
              <a:t>(method=</a:t>
            </a:r>
            <a:r>
              <a:rPr lang="en-GB" sz="1200" b="1" dirty="0" err="1">
                <a:latin typeface="Lucida Console" pitchFamily="49" charset="0"/>
              </a:rPr>
              <a:t>RequestMethod.GET</a:t>
            </a:r>
            <a:r>
              <a:rPr lang="en-GB" sz="1200" b="1" dirty="0">
                <a:latin typeface="Lucida Console" pitchFamily="49" charset="0"/>
              </a:rPr>
              <a:t>, </a:t>
            </a:r>
            <a:endParaRPr lang="en-GB" sz="1200" b="1" dirty="0" smtClean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                 </a:t>
            </a:r>
            <a:r>
              <a:rPr lang="en-GB" sz="1200" b="1" dirty="0" smtClean="0">
                <a:latin typeface="Lucida Console" pitchFamily="49" charset="0"/>
              </a:rPr>
              <a:t>value</a:t>
            </a:r>
            <a:r>
              <a:rPr lang="en-GB" sz="1200" b="1" dirty="0">
                <a:latin typeface="Lucida Console" pitchFamily="49" charset="0"/>
              </a:rPr>
              <a:t>="/employee1", </a:t>
            </a:r>
            <a:endParaRPr lang="en-GB" sz="1200" b="1" dirty="0" smtClean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                </a:t>
            </a:r>
            <a:r>
              <a:rPr lang="en-GB" sz="1200" b="1" dirty="0" smtClean="0">
                <a:latin typeface="Lucida Console" pitchFamily="49" charset="0"/>
              </a:rPr>
              <a:t>headers="Accept=application/</a:t>
            </a:r>
            <a:r>
              <a:rPr lang="en-GB" sz="1200" b="1" dirty="0" err="1" smtClean="0">
                <a:latin typeface="Lucida Console" pitchFamily="49" charset="0"/>
              </a:rPr>
              <a:t>json</a:t>
            </a:r>
            <a:r>
              <a:rPr lang="en-GB" sz="1200" b="1" dirty="0" smtClean="0">
                <a:latin typeface="Lucida Console" pitchFamily="49" charset="0"/>
              </a:rPr>
              <a:t>, application/xml")</a:t>
            </a:r>
          </a:p>
          <a:p>
            <a:r>
              <a:rPr lang="en-GB" sz="1200" dirty="0" smtClean="0">
                <a:latin typeface="Lucida Console" pitchFamily="49" charset="0"/>
              </a:rPr>
              <a:t>  public </a:t>
            </a:r>
            <a:r>
              <a:rPr lang="en-GB" sz="1200" dirty="0">
                <a:latin typeface="Lucida Console" pitchFamily="49" charset="0"/>
              </a:rPr>
              <a:t>Employee getEmployee1() {</a:t>
            </a:r>
          </a:p>
          <a:p>
            <a:r>
              <a:rPr lang="en-GB" sz="1200" dirty="0" smtClean="0">
                <a:latin typeface="Lucida Console" pitchFamily="49" charset="0"/>
              </a:rPr>
              <a:t>    return </a:t>
            </a:r>
            <a:r>
              <a:rPr lang="en-GB" sz="1200" dirty="0">
                <a:latin typeface="Lucida Console" pitchFamily="49" charset="0"/>
              </a:rPr>
              <a:t>new Employee("1", "John Smith", 100000);</a:t>
            </a:r>
          </a:p>
          <a:p>
            <a:r>
              <a:rPr lang="en-GB" sz="1200" dirty="0" smtClean="0">
                <a:latin typeface="Lucida Console" pitchFamily="49" charset="0"/>
              </a:rPr>
              <a:t>  }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5368701" y="6425143"/>
            <a:ext cx="3429208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mypackage/MySimpleController.java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4900" y="6346825"/>
            <a:ext cx="520700" cy="457200"/>
          </a:xfrm>
          <a:noFill/>
        </p:spPr>
        <p:txBody>
          <a:bodyPr/>
          <a:lstStyle/>
          <a:p>
            <a:fld id="{427C702D-3EDA-4160-B0D2-48AA25C69CFA}" type="slidenum">
              <a:rPr lang="en-GB" smtClean="0"/>
              <a:pPr/>
              <a:t>26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+mj-lt"/>
              </a:rPr>
              <a:t>You configure web.xml as per a standard Spring Web MVC application</a:t>
            </a:r>
            <a:endParaRPr lang="en-US" dirty="0" smtClean="0">
              <a:latin typeface="Lucida Console" pitchFamily="49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Configuring </a:t>
            </a:r>
            <a:r>
              <a:rPr lang="en-GB" sz="3400" dirty="0" err="1" smtClean="0"/>
              <a:t>web.xml</a:t>
            </a:r>
            <a:endParaRPr lang="en-GB" sz="3400" dirty="0" smtClean="0">
              <a:sym typeface="Wingdings" pitchFamily="2" charset="2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8C2E1A9-99D0-4969-AB7A-EA998C8A3C7F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28625" y="2019868"/>
            <a:ext cx="8521700" cy="320165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&lt;web-app … &gt;</a:t>
            </a:r>
          </a:p>
          <a:p>
            <a:pPr defTabSz="739775">
              <a:defRPr/>
            </a:pPr>
            <a:endParaRPr lang="en-GB" sz="1200" dirty="0" smtClean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  &lt;</a:t>
            </a:r>
            <a:r>
              <a:rPr lang="en-GB" sz="1200" dirty="0">
                <a:latin typeface="Lucida Console" pitchFamily="49" charset="0"/>
              </a:rPr>
              <a:t>listener&gt;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&lt;listener-class&gt;</a:t>
            </a:r>
            <a:r>
              <a:rPr lang="en-GB" sz="1200" dirty="0" err="1">
                <a:latin typeface="Lucida Console" pitchFamily="49" charset="0"/>
              </a:rPr>
              <a:t>org.springframework.web.context.ContextLoaderListener</a:t>
            </a:r>
            <a:r>
              <a:rPr lang="en-GB" sz="1200" dirty="0">
                <a:latin typeface="Lucida Console" pitchFamily="49" charset="0"/>
              </a:rPr>
              <a:t>&lt;/listener-class&gt;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&lt;/listener&gt;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&lt;</a:t>
            </a:r>
            <a:r>
              <a:rPr lang="en-GB" sz="1200" dirty="0" err="1">
                <a:latin typeface="Lucida Console" pitchFamily="49" charset="0"/>
              </a:rPr>
              <a:t>servlet</a:t>
            </a:r>
            <a:r>
              <a:rPr lang="en-GB" sz="1200" dirty="0">
                <a:latin typeface="Lucida Console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&lt;</a:t>
            </a:r>
            <a:r>
              <a:rPr lang="en-GB" sz="1200" dirty="0" err="1" smtClean="0">
                <a:latin typeface="Lucida Console" pitchFamily="49" charset="0"/>
              </a:rPr>
              <a:t>servlet</a:t>
            </a:r>
            <a:r>
              <a:rPr lang="en-GB" sz="1200" dirty="0" smtClean="0">
                <a:latin typeface="Lucida Console" pitchFamily="49" charset="0"/>
              </a:rPr>
              <a:t>-name&gt;rest&lt;/</a:t>
            </a:r>
            <a:r>
              <a:rPr lang="en-GB" sz="1200" dirty="0" err="1">
                <a:latin typeface="Lucida Console" pitchFamily="49" charset="0"/>
              </a:rPr>
              <a:t>servlet</a:t>
            </a:r>
            <a:r>
              <a:rPr lang="en-GB" sz="1200" dirty="0">
                <a:latin typeface="Lucida Console" pitchFamily="49" charset="0"/>
              </a:rPr>
              <a:t>-name&gt;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&lt;</a:t>
            </a:r>
            <a:r>
              <a:rPr lang="en-GB" sz="1200" dirty="0" err="1">
                <a:latin typeface="Lucida Console" pitchFamily="49" charset="0"/>
              </a:rPr>
              <a:t>servlet</a:t>
            </a:r>
            <a:r>
              <a:rPr lang="en-GB" sz="1200" dirty="0">
                <a:latin typeface="Lucida Console" pitchFamily="49" charset="0"/>
              </a:rPr>
              <a:t>-class&gt;</a:t>
            </a:r>
            <a:r>
              <a:rPr lang="en-GB" sz="1200" dirty="0" err="1">
                <a:latin typeface="Lucida Console" pitchFamily="49" charset="0"/>
              </a:rPr>
              <a:t>org.springframework.web.servlet.DispatcherServlet</a:t>
            </a:r>
            <a:r>
              <a:rPr lang="en-GB" sz="1200" dirty="0">
                <a:latin typeface="Lucida Console" pitchFamily="49" charset="0"/>
              </a:rPr>
              <a:t>&lt;/</a:t>
            </a:r>
            <a:r>
              <a:rPr lang="en-GB" sz="1200" dirty="0" err="1">
                <a:latin typeface="Lucida Console" pitchFamily="49" charset="0"/>
              </a:rPr>
              <a:t>servlet</a:t>
            </a:r>
            <a:r>
              <a:rPr lang="en-GB" sz="1200" dirty="0">
                <a:latin typeface="Lucida Console" pitchFamily="49" charset="0"/>
              </a:rPr>
              <a:t>-class&gt;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&lt;load-on-</a:t>
            </a:r>
            <a:r>
              <a:rPr lang="en-GB" sz="1200" dirty="0" err="1">
                <a:latin typeface="Lucida Console" pitchFamily="49" charset="0"/>
              </a:rPr>
              <a:t>startup</a:t>
            </a:r>
            <a:r>
              <a:rPr lang="en-GB" sz="1200" dirty="0">
                <a:latin typeface="Lucida Console" pitchFamily="49" charset="0"/>
              </a:rPr>
              <a:t>&gt;1&lt;/load-on-</a:t>
            </a:r>
            <a:r>
              <a:rPr lang="en-GB" sz="1200" dirty="0" err="1">
                <a:latin typeface="Lucida Console" pitchFamily="49" charset="0"/>
              </a:rPr>
              <a:t>startup</a:t>
            </a:r>
            <a:r>
              <a:rPr lang="en-GB" sz="1200" dirty="0">
                <a:latin typeface="Lucida Console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&lt;/</a:t>
            </a:r>
            <a:r>
              <a:rPr lang="en-GB" sz="1200" dirty="0" err="1">
                <a:latin typeface="Lucida Console" pitchFamily="49" charset="0"/>
              </a:rPr>
              <a:t>servlet</a:t>
            </a:r>
            <a:r>
              <a:rPr lang="en-GB" sz="1200" dirty="0">
                <a:latin typeface="Lucida Console" pitchFamily="49" charset="0"/>
              </a:rPr>
              <a:t>&gt;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&lt;</a:t>
            </a:r>
            <a:r>
              <a:rPr lang="en-GB" sz="1200" dirty="0" err="1">
                <a:latin typeface="Lucida Console" pitchFamily="49" charset="0"/>
              </a:rPr>
              <a:t>servlet</a:t>
            </a:r>
            <a:r>
              <a:rPr lang="en-GB" sz="1200" dirty="0">
                <a:latin typeface="Lucida Console" pitchFamily="49" charset="0"/>
              </a:rPr>
              <a:t>-mapping&gt;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&lt;</a:t>
            </a:r>
            <a:r>
              <a:rPr lang="en-GB" sz="1200" dirty="0" err="1" smtClean="0">
                <a:latin typeface="Lucida Console" pitchFamily="49" charset="0"/>
              </a:rPr>
              <a:t>servlet</a:t>
            </a:r>
            <a:r>
              <a:rPr lang="en-GB" sz="1200" dirty="0" smtClean="0">
                <a:latin typeface="Lucida Console" pitchFamily="49" charset="0"/>
              </a:rPr>
              <a:t>-name&gt;rest&lt;/</a:t>
            </a:r>
            <a:r>
              <a:rPr lang="en-GB" sz="1200" dirty="0" err="1">
                <a:latin typeface="Lucida Console" pitchFamily="49" charset="0"/>
              </a:rPr>
              <a:t>servlet</a:t>
            </a:r>
            <a:r>
              <a:rPr lang="en-GB" sz="1200" dirty="0">
                <a:latin typeface="Lucida Console" pitchFamily="49" charset="0"/>
              </a:rPr>
              <a:t>-name&gt;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&lt;</a:t>
            </a:r>
            <a:r>
              <a:rPr lang="en-GB" sz="1200" dirty="0" err="1">
                <a:latin typeface="Lucida Console" pitchFamily="49" charset="0"/>
              </a:rPr>
              <a:t>url</a:t>
            </a:r>
            <a:r>
              <a:rPr lang="en-GB" sz="1200" dirty="0">
                <a:latin typeface="Lucida Console" pitchFamily="49" charset="0"/>
              </a:rPr>
              <a:t>-pattern</a:t>
            </a:r>
            <a:r>
              <a:rPr lang="en-GB" sz="1200" dirty="0" smtClean="0">
                <a:latin typeface="Lucida Console" pitchFamily="49" charset="0"/>
              </a:rPr>
              <a:t>&gt;/services/*&lt;/</a:t>
            </a:r>
            <a:r>
              <a:rPr lang="en-GB" sz="1200" dirty="0" err="1">
                <a:latin typeface="Lucida Console" pitchFamily="49" charset="0"/>
              </a:rPr>
              <a:t>url</a:t>
            </a:r>
            <a:r>
              <a:rPr lang="en-GB" sz="1200" dirty="0">
                <a:latin typeface="Lucida Console" pitchFamily="49" charset="0"/>
              </a:rPr>
              <a:t>-pattern&gt;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&lt;/</a:t>
            </a:r>
            <a:r>
              <a:rPr lang="en-GB" sz="1200" dirty="0" err="1">
                <a:latin typeface="Lucida Console" pitchFamily="49" charset="0"/>
              </a:rPr>
              <a:t>servlet</a:t>
            </a:r>
            <a:r>
              <a:rPr lang="en-GB" sz="1200" dirty="0">
                <a:latin typeface="Lucida Console" pitchFamily="49" charset="0"/>
              </a:rPr>
              <a:t>-mapping&gt;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…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7061899" y="4886779"/>
            <a:ext cx="1910651" cy="33855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dirty="0" smtClean="0">
                <a:solidFill>
                  <a:schemeClr val="tx2"/>
                </a:solidFill>
              </a:rPr>
              <a:t>/WEB-INF/</a:t>
            </a:r>
            <a:r>
              <a:rPr lang="en-GB" dirty="0" err="1" smtClean="0">
                <a:solidFill>
                  <a:schemeClr val="tx2"/>
                </a:solidFill>
              </a:rPr>
              <a:t>web.xml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+mj-lt"/>
              </a:rPr>
              <a:t>You must configure the servlet-dispatcher </a:t>
            </a:r>
            <a:r>
              <a:rPr lang="en-US" dirty="0" err="1" smtClean="0">
                <a:latin typeface="+mj-lt"/>
              </a:rPr>
              <a:t>config</a:t>
            </a:r>
            <a:r>
              <a:rPr lang="en-US" dirty="0" smtClean="0">
                <a:latin typeface="+mj-lt"/>
              </a:rPr>
              <a:t> file 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Use </a:t>
            </a:r>
            <a:r>
              <a:rPr lang="en-GB" dirty="0" err="1" smtClean="0">
                <a:latin typeface="Lucida Console" pitchFamily="49" charset="0"/>
              </a:rPr>
              <a:t>ContentNegotiatingViewResolver</a:t>
            </a:r>
            <a:r>
              <a:rPr lang="en-GB" dirty="0" smtClean="0">
                <a:latin typeface="+mj-lt"/>
              </a:rPr>
              <a:t> to specify the media types supported by your </a:t>
            </a:r>
            <a:r>
              <a:rPr lang="en-GB" dirty="0" err="1" smtClean="0">
                <a:latin typeface="+mj-lt"/>
              </a:rPr>
              <a:t>RESTful</a:t>
            </a:r>
            <a:r>
              <a:rPr lang="en-GB" dirty="0" smtClean="0">
                <a:latin typeface="+mj-lt"/>
              </a:rPr>
              <a:t> app</a:t>
            </a:r>
          </a:p>
          <a:p>
            <a:pPr lvl="1"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Configuring the </a:t>
            </a:r>
            <a:r>
              <a:rPr lang="en-GB" sz="3400" dirty="0" err="1" smtClean="0"/>
              <a:t>Servlet</a:t>
            </a:r>
            <a:r>
              <a:rPr lang="en-GB" sz="3400" dirty="0" smtClean="0"/>
              <a:t> Dispatcher </a:t>
            </a:r>
            <a:r>
              <a:rPr lang="en-GB" sz="2200" dirty="0" smtClean="0"/>
              <a:t>(1 of 2)</a:t>
            </a:r>
            <a:endParaRPr lang="en-GB" sz="2200" dirty="0" smtClean="0">
              <a:sym typeface="Wingdings" pitchFamily="2" charset="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2706" y="2347415"/>
            <a:ext cx="8367619" cy="433192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>
                <a:latin typeface="Lucida Console" pitchFamily="49" charset="0"/>
              </a:rPr>
              <a:t>&lt;bean class="org.springframework.web.servlet.view.ContentNegotiatingViewResolver"&gt;</a:t>
            </a:r>
          </a:p>
          <a:p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&lt;</a:t>
            </a:r>
            <a:r>
              <a:rPr lang="en-GB" sz="1200" dirty="0">
                <a:latin typeface="Lucida Console" pitchFamily="49" charset="0"/>
              </a:rPr>
              <a:t>property name="order" value="1" </a:t>
            </a:r>
            <a:r>
              <a:rPr lang="en-GB" sz="1200" dirty="0" smtClean="0">
                <a:latin typeface="Lucida Console" pitchFamily="49" charset="0"/>
              </a:rPr>
              <a:t>/&gt;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&lt;</a:t>
            </a:r>
            <a:r>
              <a:rPr lang="en-GB" sz="1200" dirty="0">
                <a:latin typeface="Lucida Console" pitchFamily="49" charset="0"/>
              </a:rPr>
              <a:t>property name="</a:t>
            </a:r>
            <a:r>
              <a:rPr lang="en-GB" sz="1200" dirty="0" err="1">
                <a:latin typeface="Lucida Console" pitchFamily="49" charset="0"/>
              </a:rPr>
              <a:t>mediaTypes</a:t>
            </a:r>
            <a:r>
              <a:rPr lang="en-GB" sz="1200" dirty="0">
                <a:latin typeface="Lucida Console" pitchFamily="49" charset="0"/>
              </a:rPr>
              <a:t>"&gt;</a:t>
            </a:r>
          </a:p>
          <a:p>
            <a:r>
              <a:rPr lang="en-GB" sz="1200" dirty="0" smtClean="0">
                <a:latin typeface="Lucida Console" pitchFamily="49" charset="0"/>
              </a:rPr>
              <a:t>    &lt;</a:t>
            </a:r>
            <a:r>
              <a:rPr lang="en-GB" sz="1200" dirty="0">
                <a:latin typeface="Lucida Console" pitchFamily="49" charset="0"/>
              </a:rPr>
              <a:t>map&gt;</a:t>
            </a:r>
          </a:p>
          <a:p>
            <a:r>
              <a:rPr lang="en-GB" sz="1200" dirty="0" smtClean="0">
                <a:latin typeface="Lucida Console" pitchFamily="49" charset="0"/>
              </a:rPr>
              <a:t>      &lt;</a:t>
            </a:r>
            <a:r>
              <a:rPr lang="en-GB" sz="1200" dirty="0">
                <a:latin typeface="Lucida Console" pitchFamily="49" charset="0"/>
              </a:rPr>
              <a:t>entry key="xml"  value="application/xml"/&gt;</a:t>
            </a:r>
          </a:p>
          <a:p>
            <a:r>
              <a:rPr lang="en-GB" sz="1200" dirty="0" smtClean="0">
                <a:latin typeface="Lucida Console" pitchFamily="49" charset="0"/>
              </a:rPr>
              <a:t>      &lt;</a:t>
            </a:r>
            <a:r>
              <a:rPr lang="en-GB" sz="1200" dirty="0">
                <a:latin typeface="Lucida Console" pitchFamily="49" charset="0"/>
              </a:rPr>
              <a:t>entry key="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" value="application/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"/&gt;</a:t>
            </a:r>
          </a:p>
          <a:p>
            <a:r>
              <a:rPr lang="en-GB" sz="1200" dirty="0" smtClean="0">
                <a:latin typeface="Lucida Console" pitchFamily="49" charset="0"/>
              </a:rPr>
              <a:t>    &lt;/</a:t>
            </a:r>
            <a:r>
              <a:rPr lang="en-GB" sz="1200" dirty="0">
                <a:latin typeface="Lucida Console" pitchFamily="49" charset="0"/>
              </a:rPr>
              <a:t>map&gt;</a:t>
            </a:r>
          </a:p>
          <a:p>
            <a:r>
              <a:rPr lang="en-GB" sz="1200" dirty="0" smtClean="0">
                <a:latin typeface="Lucida Console" pitchFamily="49" charset="0"/>
              </a:rPr>
              <a:t>  &lt;/</a:t>
            </a:r>
            <a:r>
              <a:rPr lang="en-GB" sz="1200" dirty="0">
                <a:latin typeface="Lucida Console" pitchFamily="49" charset="0"/>
              </a:rPr>
              <a:t>property</a:t>
            </a:r>
            <a:r>
              <a:rPr lang="en-GB" sz="1200" dirty="0" smtClean="0">
                <a:latin typeface="Lucida Console" pitchFamily="49" charset="0"/>
              </a:rPr>
              <a:t>&gt;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 &lt;</a:t>
            </a:r>
            <a:r>
              <a:rPr lang="en-GB" sz="1200" dirty="0">
                <a:latin typeface="Lucida Console" pitchFamily="49" charset="0"/>
              </a:rPr>
              <a:t>property name="</a:t>
            </a:r>
            <a:r>
              <a:rPr lang="en-GB" sz="1200" dirty="0" err="1">
                <a:latin typeface="Lucida Console" pitchFamily="49" charset="0"/>
              </a:rPr>
              <a:t>defaultViews</a:t>
            </a:r>
            <a:r>
              <a:rPr lang="en-GB" sz="1200" dirty="0">
                <a:latin typeface="Lucida Console" pitchFamily="49" charset="0"/>
              </a:rPr>
              <a:t>"&gt;</a:t>
            </a:r>
          </a:p>
          <a:p>
            <a:r>
              <a:rPr lang="en-GB" sz="1200" dirty="0" smtClean="0">
                <a:latin typeface="Lucida Console" pitchFamily="49" charset="0"/>
              </a:rPr>
              <a:t>    &lt;</a:t>
            </a:r>
            <a:r>
              <a:rPr lang="en-GB" sz="1200" dirty="0">
                <a:latin typeface="Lucida Console" pitchFamily="49" charset="0"/>
              </a:rPr>
              <a:t>list&gt;</a:t>
            </a:r>
          </a:p>
          <a:p>
            <a:r>
              <a:rPr lang="en-GB" sz="1200" dirty="0" smtClean="0">
                <a:latin typeface="Lucida Console" pitchFamily="49" charset="0"/>
              </a:rPr>
              <a:t>      &lt;</a:t>
            </a:r>
            <a:r>
              <a:rPr lang="en-GB" sz="1200" dirty="0">
                <a:latin typeface="Lucida Console" pitchFamily="49" charset="0"/>
              </a:rPr>
              <a:t>bean class="</a:t>
            </a:r>
            <a:r>
              <a:rPr lang="en-GB" sz="1200" dirty="0" err="1">
                <a:latin typeface="Lucida Console" pitchFamily="49" charset="0"/>
              </a:rPr>
              <a:t>org.springframework.web.servlet.view.xml.MarshallingView</a:t>
            </a:r>
            <a:r>
              <a:rPr lang="en-GB" sz="1200" dirty="0">
                <a:latin typeface="Lucida Console" pitchFamily="49" charset="0"/>
              </a:rPr>
              <a:t>"&gt;</a:t>
            </a:r>
          </a:p>
          <a:p>
            <a:r>
              <a:rPr lang="en-GB" sz="1200" dirty="0" smtClean="0">
                <a:latin typeface="Lucida Console" pitchFamily="49" charset="0"/>
              </a:rPr>
              <a:t>        </a:t>
            </a:r>
            <a:r>
              <a:rPr lang="en-GB" sz="1200" dirty="0">
                <a:latin typeface="Lucida Console" pitchFamily="49" charset="0"/>
              </a:rPr>
              <a:t>&lt;property name="</a:t>
            </a:r>
            <a:r>
              <a:rPr lang="en-GB" sz="1200" dirty="0" err="1">
                <a:latin typeface="Lucida Console" pitchFamily="49" charset="0"/>
              </a:rPr>
              <a:t>marshaller</a:t>
            </a:r>
            <a:r>
              <a:rPr lang="en-GB" sz="1200" dirty="0">
                <a:latin typeface="Lucida Console" pitchFamily="49" charset="0"/>
              </a:rPr>
              <a:t>"&gt;</a:t>
            </a:r>
          </a:p>
          <a:p>
            <a:r>
              <a:rPr lang="en-GB" sz="1200" dirty="0" smtClean="0">
                <a:latin typeface="Lucida Console" pitchFamily="49" charset="0"/>
              </a:rPr>
              <a:t>          </a:t>
            </a:r>
            <a:r>
              <a:rPr lang="en-GB" sz="1200" dirty="0">
                <a:latin typeface="Lucida Console" pitchFamily="49" charset="0"/>
              </a:rPr>
              <a:t>&lt;bean class="</a:t>
            </a:r>
            <a:r>
              <a:rPr lang="en-GB" sz="1200" dirty="0" err="1">
                <a:latin typeface="Lucida Console" pitchFamily="49" charset="0"/>
              </a:rPr>
              <a:t>org.springframework.oxm.xstream.XStreamMarshaller</a:t>
            </a:r>
            <a:r>
              <a:rPr lang="en-GB" sz="1200" dirty="0" smtClean="0">
                <a:latin typeface="Lucida Console" pitchFamily="49" charset="0"/>
              </a:rPr>
              <a:t>" /&gt;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      &lt;/</a:t>
            </a:r>
            <a:r>
              <a:rPr lang="en-GB" sz="1200" dirty="0">
                <a:latin typeface="Lucida Console" pitchFamily="49" charset="0"/>
              </a:rPr>
              <a:t>property&gt;</a:t>
            </a:r>
          </a:p>
          <a:p>
            <a:r>
              <a:rPr lang="en-GB" sz="1200" dirty="0" smtClean="0">
                <a:latin typeface="Lucida Console" pitchFamily="49" charset="0"/>
              </a:rPr>
              <a:t>      &lt;/</a:t>
            </a:r>
            <a:r>
              <a:rPr lang="en-GB" sz="1200" dirty="0">
                <a:latin typeface="Lucida Console" pitchFamily="49" charset="0"/>
              </a:rPr>
              <a:t>bean&gt;</a:t>
            </a:r>
          </a:p>
          <a:p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     &lt;</a:t>
            </a:r>
            <a:r>
              <a:rPr lang="en-GB" sz="1200" dirty="0">
                <a:latin typeface="Lucida Console" pitchFamily="49" charset="0"/>
              </a:rPr>
              <a:t>bean class="org.springframework.web.servlet.view.json.MappingJacksonJsonView" /&gt;</a:t>
            </a:r>
          </a:p>
          <a:p>
            <a:r>
              <a:rPr lang="en-GB" sz="1200" dirty="0" smtClean="0">
                <a:latin typeface="Lucida Console" pitchFamily="49" charset="0"/>
              </a:rPr>
              <a:t>    &lt;/</a:t>
            </a:r>
            <a:r>
              <a:rPr lang="en-GB" sz="1200" dirty="0">
                <a:latin typeface="Lucida Console" pitchFamily="49" charset="0"/>
              </a:rPr>
              <a:t>list&gt;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&lt;/</a:t>
            </a:r>
            <a:r>
              <a:rPr lang="en-GB" sz="1200" dirty="0">
                <a:latin typeface="Lucida Console" pitchFamily="49" charset="0"/>
              </a:rPr>
              <a:t>property</a:t>
            </a:r>
            <a:r>
              <a:rPr lang="en-GB" sz="1200" dirty="0" smtClean="0">
                <a:latin typeface="Lucida Console" pitchFamily="49" charset="0"/>
              </a:rPr>
              <a:t>&gt;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&lt;/bean</a:t>
            </a:r>
            <a:r>
              <a:rPr lang="en-GB" sz="1200" dirty="0">
                <a:latin typeface="Lucida Console" pitchFamily="49" charset="0"/>
              </a:rPr>
              <a:t>&gt;</a:t>
            </a:r>
            <a:endParaRPr lang="en-GB" sz="1200" dirty="0" smtClean="0">
              <a:latin typeface="Lucida Console" pitchFamily="49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455738" y="6370773"/>
            <a:ext cx="2548711" cy="33855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dirty="0" smtClean="0">
                <a:solidFill>
                  <a:schemeClr val="tx2"/>
                </a:solidFill>
              </a:rPr>
              <a:t>/WEB-INF/rest-</a:t>
            </a:r>
            <a:r>
              <a:rPr lang="en-GB" dirty="0" err="1" smtClean="0">
                <a:solidFill>
                  <a:schemeClr val="tx2"/>
                </a:solidFill>
              </a:rPr>
              <a:t>servlet.xml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H="1">
            <a:off x="3517947" y="3235080"/>
            <a:ext cx="278572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462895" y="3059324"/>
            <a:ext cx="3595664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cy-GB" sz="1200" dirty="0" smtClean="0">
                <a:solidFill>
                  <a:srgbClr val="333399"/>
                </a:solidFill>
                <a:latin typeface="+mj-lt"/>
                <a:cs typeface="Tahoma" pitchFamily="34" charset="0"/>
              </a:rPr>
              <a:t>Set </a:t>
            </a:r>
            <a:r>
              <a:rPr lang="cy-GB" sz="1200" dirty="0" smtClean="0">
                <a:solidFill>
                  <a:srgbClr val="333399"/>
                </a:solidFill>
                <a:latin typeface="Lucida Console" pitchFamily="49" charset="0"/>
                <a:cs typeface="Tahoma" pitchFamily="34" charset="0"/>
              </a:rPr>
              <a:t>mediaTypes</a:t>
            </a:r>
            <a:r>
              <a:rPr lang="cy-GB" sz="1200" dirty="0" smtClean="0">
                <a:solidFill>
                  <a:srgbClr val="333399"/>
                </a:solidFill>
                <a:latin typeface="+mj-lt"/>
                <a:cs typeface="Tahoma" pitchFamily="34" charset="0"/>
              </a:rPr>
              <a:t> property to map file extensions </a:t>
            </a:r>
            <a:br>
              <a:rPr lang="cy-GB" sz="1200" dirty="0" smtClean="0">
                <a:solidFill>
                  <a:srgbClr val="333399"/>
                </a:solidFill>
                <a:latin typeface="+mj-lt"/>
                <a:cs typeface="Tahoma" pitchFamily="34" charset="0"/>
              </a:rPr>
            </a:br>
            <a:r>
              <a:rPr lang="cy-GB" sz="1200" dirty="0" smtClean="0">
                <a:solidFill>
                  <a:srgbClr val="333399"/>
                </a:solidFill>
                <a:latin typeface="+mj-lt"/>
                <a:cs typeface="Tahoma" pitchFamily="34" charset="0"/>
              </a:rPr>
              <a:t>to MIME types, to indicate what type to return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cy-GB" sz="1200" dirty="0" smtClean="0">
                <a:solidFill>
                  <a:srgbClr val="333399"/>
                </a:solidFill>
                <a:latin typeface="+mj-lt"/>
                <a:cs typeface="Tahoma" pitchFamily="34" charset="0"/>
              </a:rPr>
              <a:t>E.g. </a:t>
            </a:r>
            <a:r>
              <a:rPr lang="en-GB" sz="1200" dirty="0" smtClean="0">
                <a:solidFill>
                  <a:srgbClr val="333399"/>
                </a:solidFill>
                <a:latin typeface="Lucida Console" pitchFamily="49" charset="0"/>
              </a:rPr>
              <a:t>employee1.xml</a:t>
            </a:r>
            <a:r>
              <a:rPr lang="en-GB" sz="1200" dirty="0" smtClean="0">
                <a:solidFill>
                  <a:srgbClr val="333399"/>
                </a:solidFill>
                <a:latin typeface="+mj-lt"/>
              </a:rPr>
              <a:t> will return XML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 smtClean="0">
                <a:solidFill>
                  <a:srgbClr val="333399"/>
                </a:solidFill>
                <a:latin typeface="+mj-lt"/>
              </a:rPr>
              <a:t>E.g. and </a:t>
            </a:r>
            <a:r>
              <a:rPr lang="en-GB" sz="1200" dirty="0" smtClean="0">
                <a:solidFill>
                  <a:srgbClr val="333399"/>
                </a:solidFill>
                <a:latin typeface="Lucida Console" pitchFamily="49" charset="0"/>
              </a:rPr>
              <a:t>employee1.json</a:t>
            </a:r>
            <a:r>
              <a:rPr lang="en-GB" sz="1200" dirty="0" smtClean="0">
                <a:solidFill>
                  <a:srgbClr val="333399"/>
                </a:solidFill>
                <a:latin typeface="+mj-lt"/>
              </a:rPr>
              <a:t> will return JSON</a:t>
            </a:r>
          </a:p>
          <a:p>
            <a:r>
              <a:rPr lang="en-GB" sz="1200" dirty="0" smtClean="0">
                <a:solidFill>
                  <a:srgbClr val="333399"/>
                </a:solidFill>
                <a:latin typeface="+mj-lt"/>
                <a:cs typeface="Tahoma" pitchFamily="34" charset="0"/>
              </a:rPr>
              <a:t>Alternatively, client can set the </a:t>
            </a:r>
            <a:r>
              <a:rPr lang="en-GB" sz="1200" dirty="0" smtClean="0">
                <a:solidFill>
                  <a:srgbClr val="333399"/>
                </a:solidFill>
                <a:latin typeface="Lucida Console" pitchFamily="49" charset="0"/>
                <a:cs typeface="Tahoma" pitchFamily="34" charset="0"/>
              </a:rPr>
              <a:t>Accept</a:t>
            </a:r>
            <a:r>
              <a:rPr lang="en-GB" sz="1200" dirty="0" smtClean="0">
                <a:solidFill>
                  <a:srgbClr val="333399"/>
                </a:solidFill>
                <a:latin typeface="+mj-lt"/>
                <a:cs typeface="Tahoma" pitchFamily="34" charset="0"/>
              </a:rPr>
              <a:t> header</a:t>
            </a:r>
            <a:endParaRPr lang="en-US" sz="1200" dirty="0">
              <a:solidFill>
                <a:srgbClr val="333399"/>
              </a:solidFill>
              <a:latin typeface="+mj-lt"/>
              <a:cs typeface="Tahoma" pitchFamily="34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3695371" y="4522556"/>
            <a:ext cx="278572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462895" y="4230806"/>
            <a:ext cx="3595664" cy="491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anchor="ctr" anchorCtr="0">
            <a:noAutofit/>
          </a:bodyPr>
          <a:lstStyle/>
          <a:p>
            <a:r>
              <a:rPr lang="en-GB" sz="1200" dirty="0" smtClean="0">
                <a:solidFill>
                  <a:srgbClr val="333399"/>
                </a:solidFill>
                <a:latin typeface="+mj-lt"/>
                <a:cs typeface="Tahoma" pitchFamily="34" charset="0"/>
              </a:rPr>
              <a:t>List the view resolvers that will perform marshalling</a:t>
            </a:r>
          </a:p>
          <a:p>
            <a:r>
              <a:rPr lang="en-GB" sz="1200" dirty="0" smtClean="0">
                <a:solidFill>
                  <a:srgbClr val="333399"/>
                </a:solidFill>
                <a:latin typeface="+mj-lt"/>
                <a:cs typeface="Tahoma" pitchFamily="34" charset="0"/>
              </a:rPr>
              <a:t>of Java objects into a suitable format</a:t>
            </a:r>
            <a:endParaRPr lang="en-US" sz="1200" dirty="0">
              <a:solidFill>
                <a:srgbClr val="333399"/>
              </a:solidFill>
              <a:latin typeface="+mj-lt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If you're supporting XML marshalling, then you must also configure the JAXB </a:t>
            </a:r>
            <a:r>
              <a:rPr lang="en-GB" dirty="0" err="1" smtClean="0"/>
              <a:t>marshaller</a:t>
            </a:r>
            <a:r>
              <a:rPr lang="en-GB" dirty="0" smtClean="0"/>
              <a:t> bean</a:t>
            </a:r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Configuring the </a:t>
            </a:r>
            <a:r>
              <a:rPr lang="en-GB" sz="3400" dirty="0" err="1" smtClean="0"/>
              <a:t>Servlet</a:t>
            </a:r>
            <a:r>
              <a:rPr lang="en-GB" sz="3400" dirty="0" smtClean="0"/>
              <a:t> Dispatcher </a:t>
            </a:r>
            <a:r>
              <a:rPr lang="en-GB" sz="2200" dirty="0" smtClean="0"/>
              <a:t>(2 of 2)</a:t>
            </a:r>
            <a:endParaRPr lang="en-GB" sz="2200" dirty="0" smtClean="0">
              <a:sym typeface="Wingdings" pitchFamily="2" charset="2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8C2E1A9-99D0-4969-AB7A-EA998C8A3C7F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582706" y="2047163"/>
            <a:ext cx="8367619" cy="208001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>
                <a:latin typeface="Lucida Console" pitchFamily="49" charset="0"/>
              </a:rPr>
              <a:t>&lt;</a:t>
            </a:r>
            <a:r>
              <a:rPr lang="en-GB" sz="1200" dirty="0">
                <a:latin typeface="Lucida Console" pitchFamily="49" charset="0"/>
              </a:rPr>
              <a:t>bean id="jaxb2Mashaller" class="org.springframework.oxm.jaxb.Jaxb2Marshaller"&gt;</a:t>
            </a:r>
          </a:p>
          <a:p>
            <a:r>
              <a:rPr lang="en-GB" sz="1200" dirty="0" smtClean="0">
                <a:latin typeface="Lucida Console" pitchFamily="49" charset="0"/>
              </a:rPr>
              <a:t>  &lt;</a:t>
            </a:r>
            <a:r>
              <a:rPr lang="en-GB" sz="1200" dirty="0">
                <a:latin typeface="Lucida Console" pitchFamily="49" charset="0"/>
              </a:rPr>
              <a:t>property name="</a:t>
            </a:r>
            <a:r>
              <a:rPr lang="en-GB" sz="1200" dirty="0" err="1">
                <a:latin typeface="Lucida Console" pitchFamily="49" charset="0"/>
              </a:rPr>
              <a:t>classesToBeBound</a:t>
            </a:r>
            <a:r>
              <a:rPr lang="en-GB" sz="1200" dirty="0">
                <a:latin typeface="Lucida Console" pitchFamily="49" charset="0"/>
              </a:rPr>
              <a:t>"&gt;</a:t>
            </a:r>
          </a:p>
          <a:p>
            <a:r>
              <a:rPr lang="en-GB" sz="1200" dirty="0" smtClean="0">
                <a:latin typeface="Lucida Console" pitchFamily="49" charset="0"/>
              </a:rPr>
              <a:t>    &lt;</a:t>
            </a:r>
            <a:r>
              <a:rPr lang="en-GB" sz="1200" dirty="0">
                <a:latin typeface="Lucida Console" pitchFamily="49" charset="0"/>
              </a:rPr>
              <a:t>list&gt;</a:t>
            </a:r>
          </a:p>
          <a:p>
            <a:r>
              <a:rPr lang="en-GB" sz="1200" dirty="0" smtClean="0">
                <a:latin typeface="Lucida Console" pitchFamily="49" charset="0"/>
              </a:rPr>
              <a:t>      &lt;!--  </a:t>
            </a:r>
            <a:r>
              <a:rPr lang="en-GB" sz="1200" dirty="0">
                <a:latin typeface="Lucida Console" pitchFamily="49" charset="0"/>
              </a:rPr>
              <a:t>Classes returned by </a:t>
            </a:r>
            <a:r>
              <a:rPr lang="en-GB" sz="1200" dirty="0" err="1">
                <a:latin typeface="Lucida Console" pitchFamily="49" charset="0"/>
              </a:rPr>
              <a:t>MySimpleController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(in this Chapter) --&gt;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    &lt;</a:t>
            </a:r>
            <a:r>
              <a:rPr lang="en-GB" sz="1200" dirty="0">
                <a:latin typeface="Lucida Console" pitchFamily="49" charset="0"/>
              </a:rPr>
              <a:t>value&gt;</a:t>
            </a:r>
            <a:r>
              <a:rPr lang="en-GB" sz="1200" dirty="0" err="1">
                <a:latin typeface="Lucida Console" pitchFamily="49" charset="0"/>
              </a:rPr>
              <a:t>mypackage.Employee</a:t>
            </a:r>
            <a:r>
              <a:rPr lang="en-GB" sz="1200" dirty="0">
                <a:latin typeface="Lucida Console" pitchFamily="49" charset="0"/>
              </a:rPr>
              <a:t>&lt;/value&gt;</a:t>
            </a:r>
          </a:p>
          <a:p>
            <a:r>
              <a:rPr lang="en-GB" sz="1200" dirty="0" smtClean="0">
                <a:latin typeface="Lucida Console" pitchFamily="49" charset="0"/>
              </a:rPr>
              <a:t>      &lt;</a:t>
            </a:r>
            <a:r>
              <a:rPr lang="en-GB" sz="1200" dirty="0">
                <a:latin typeface="Lucida Console" pitchFamily="49" charset="0"/>
              </a:rPr>
              <a:t>value&gt;</a:t>
            </a:r>
            <a:r>
              <a:rPr lang="en-GB" sz="1200" dirty="0" err="1">
                <a:latin typeface="Lucida Console" pitchFamily="49" charset="0"/>
              </a:rPr>
              <a:t>mypackage.Office</a:t>
            </a:r>
            <a:r>
              <a:rPr lang="en-GB" sz="1200" dirty="0">
                <a:latin typeface="Lucida Console" pitchFamily="49" charset="0"/>
              </a:rPr>
              <a:t>&lt;/value&gt;</a:t>
            </a:r>
          </a:p>
          <a:p>
            <a:r>
              <a:rPr lang="en-GB" sz="1200" dirty="0" smtClean="0">
                <a:latin typeface="Lucida Console" pitchFamily="49" charset="0"/>
              </a:rPr>
              <a:t>      &lt;!--  </a:t>
            </a:r>
            <a:r>
              <a:rPr lang="en-GB" sz="1200" dirty="0">
                <a:latin typeface="Lucida Console" pitchFamily="49" charset="0"/>
              </a:rPr>
              <a:t>Classes returned by </a:t>
            </a:r>
            <a:r>
              <a:rPr lang="en-GB" sz="1200" dirty="0" err="1">
                <a:latin typeface="Lucida Console" pitchFamily="49" charset="0"/>
              </a:rPr>
              <a:t>MyFullController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(in next Chapter) --&gt;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    &lt;</a:t>
            </a:r>
            <a:r>
              <a:rPr lang="en-GB" sz="1200" dirty="0" smtClean="0">
                <a:latin typeface="Lucida Console" pitchFamily="49" charset="0"/>
              </a:rPr>
              <a:t>value&gt;</a:t>
            </a:r>
            <a:r>
              <a:rPr lang="en-GB" sz="1200" dirty="0" err="1" smtClean="0">
                <a:latin typeface="Lucida Console" pitchFamily="49" charset="0"/>
              </a:rPr>
              <a:t>mypackage.CatalogItem</a:t>
            </a:r>
            <a:r>
              <a:rPr lang="en-GB" sz="1200" dirty="0">
                <a:latin typeface="Lucida Console" pitchFamily="49" charset="0"/>
              </a:rPr>
              <a:t>&lt;/value&gt;</a:t>
            </a:r>
          </a:p>
          <a:p>
            <a:r>
              <a:rPr lang="en-GB" sz="1200" dirty="0" smtClean="0">
                <a:latin typeface="Lucida Console" pitchFamily="49" charset="0"/>
              </a:rPr>
              <a:t>    &lt;/</a:t>
            </a:r>
            <a:r>
              <a:rPr lang="en-GB" sz="1200" dirty="0">
                <a:latin typeface="Lucida Console" pitchFamily="49" charset="0"/>
              </a:rPr>
              <a:t>list&gt;</a:t>
            </a:r>
          </a:p>
          <a:p>
            <a:r>
              <a:rPr lang="en-GB" sz="1200" dirty="0" smtClean="0">
                <a:latin typeface="Lucida Console" pitchFamily="49" charset="0"/>
              </a:rPr>
              <a:t>  &lt;/</a:t>
            </a:r>
            <a:r>
              <a:rPr lang="en-GB" sz="1200" dirty="0">
                <a:latin typeface="Lucida Console" pitchFamily="49" charset="0"/>
              </a:rPr>
              <a:t>property&gt;</a:t>
            </a:r>
          </a:p>
          <a:p>
            <a:r>
              <a:rPr lang="en-GB" sz="1200" dirty="0">
                <a:latin typeface="Lucida Console" pitchFamily="49" charset="0"/>
              </a:rPr>
              <a:t>&lt;/bean&gt;</a:t>
            </a:r>
            <a:endParaRPr lang="en-GB" sz="1200" dirty="0" smtClean="0">
              <a:latin typeface="Lucida Console" pitchFamily="49" charset="0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6455738" y="3818614"/>
            <a:ext cx="2548711" cy="33855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dirty="0" smtClean="0">
                <a:solidFill>
                  <a:schemeClr val="tx2"/>
                </a:solidFill>
              </a:rPr>
              <a:t>/WEB-INF/rest-</a:t>
            </a:r>
            <a:r>
              <a:rPr lang="en-GB" dirty="0" err="1" smtClean="0">
                <a:solidFill>
                  <a:schemeClr val="tx2"/>
                </a:solidFill>
              </a:rPr>
              <a:t>servlet.xml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The name "REST"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What is a RESTful service?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HTTP verbs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HTTP response codes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Example scenario </a:t>
            </a:r>
          </a:p>
          <a:p>
            <a:pPr eaLnBrk="1" hangingPunct="1"/>
            <a:r>
              <a:rPr lang="en-US" smtClean="0"/>
              <a:t>Key principles of RESTful services</a:t>
            </a:r>
            <a:r>
              <a:rPr lang="en-GB" smtClean="0">
                <a:sym typeface="Wingdings" pitchFamily="2" charset="2"/>
              </a:rPr>
              <a:t> </a:t>
            </a:r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1. </a:t>
            </a:r>
            <a:r>
              <a:rPr lang="en-GB" sz="3400" dirty="0" smtClean="0"/>
              <a:t>Overview of </a:t>
            </a:r>
            <a:r>
              <a:rPr lang="en-GB" sz="3400" dirty="0" err="1" smtClean="0"/>
              <a:t>RESTful</a:t>
            </a:r>
            <a:r>
              <a:rPr lang="en-GB" sz="3400" dirty="0" smtClean="0"/>
              <a:t> Services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5B9F91C-EFC9-48D5-ABA6-FC15D1DA8C1E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+mj-lt"/>
              </a:rPr>
              <a:t>You can issue a </a:t>
            </a:r>
            <a:r>
              <a:rPr lang="en-US" dirty="0" err="1" smtClean="0">
                <a:latin typeface="+mj-lt"/>
              </a:rPr>
              <a:t>RESTful</a:t>
            </a:r>
            <a:r>
              <a:rPr lang="en-US" dirty="0" smtClean="0">
                <a:latin typeface="+mj-lt"/>
              </a:rPr>
              <a:t> request directly in a browser</a:t>
            </a:r>
            <a:endParaRPr lang="en-GB" sz="800" dirty="0" smtClean="0">
              <a:latin typeface="Lucida Console" pitchFamily="49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Issuing a </a:t>
            </a:r>
            <a:r>
              <a:rPr lang="en-GB" sz="3400" dirty="0" err="1" smtClean="0"/>
              <a:t>RESTful</a:t>
            </a:r>
            <a:r>
              <a:rPr lang="en-GB" sz="3400" dirty="0" smtClean="0"/>
              <a:t> Request</a:t>
            </a:r>
            <a:endParaRPr lang="en-GB" sz="2200" dirty="0" smtClean="0">
              <a:sym typeface="Wingdings" pitchFamily="2" charset="2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8C2E1A9-99D0-4969-AB7A-EA998C8A3C7F}" type="slidenum">
              <a:rPr lang="en-GB" smtClean="0"/>
              <a:pPr/>
              <a:t>30</a:t>
            </a:fld>
            <a:endParaRPr lang="en-GB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45" y="3593764"/>
            <a:ext cx="6084990" cy="176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45" y="1659661"/>
            <a:ext cx="6084990" cy="176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45" y="5522997"/>
            <a:ext cx="6084990" cy="121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2292821" y="2002428"/>
            <a:ext cx="3289111" cy="24308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292820" y="3942382"/>
            <a:ext cx="3289111" cy="24308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292819" y="5872480"/>
            <a:ext cx="3289111" cy="24308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Mapping path variables</a:t>
            </a:r>
          </a:p>
          <a:p>
            <a:pPr eaLnBrk="1" hangingPunct="1"/>
            <a:r>
              <a:rPr lang="en-GB" dirty="0" smtClean="0"/>
              <a:t>Mapping request parameters</a:t>
            </a:r>
          </a:p>
          <a:p>
            <a:pPr eaLnBrk="1" hangingPunct="1"/>
            <a:r>
              <a:rPr lang="en-GB" dirty="0"/>
              <a:t>Returning an </a:t>
            </a:r>
            <a:r>
              <a:rPr lang="en-GB" dirty="0" smtClean="0"/>
              <a:t>item </a:t>
            </a:r>
            <a:r>
              <a:rPr lang="en-GB" dirty="0"/>
              <a:t>from a </a:t>
            </a:r>
            <a:r>
              <a:rPr lang="en-GB" dirty="0" smtClean="0"/>
              <a:t>collection</a:t>
            </a:r>
          </a:p>
          <a:p>
            <a:pPr eaLnBrk="1" hangingPunct="1"/>
            <a:r>
              <a:rPr lang="en-GB" dirty="0" smtClean="0"/>
              <a:t>Returning an entire collection</a:t>
            </a:r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 smtClean="0"/>
              <a:t>4. Additional Mapping Techniques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31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 automatically map parts of the URI to parameters in the operation signature</a:t>
            </a:r>
          </a:p>
          <a:p>
            <a:pPr lvl="1" eaLnBrk="1" hangingPunct="1">
              <a:defRPr/>
            </a:pPr>
            <a:r>
              <a:rPr lang="en-US" dirty="0" smtClean="0"/>
              <a:t>Allows URIs to represent resources</a:t>
            </a:r>
          </a:p>
          <a:p>
            <a:pPr lvl="1" eaLnBrk="1" hangingPunct="1">
              <a:defRPr/>
            </a:pPr>
            <a:r>
              <a:rPr lang="en-US" dirty="0" smtClean="0"/>
              <a:t>This is a key </a:t>
            </a:r>
            <a:r>
              <a:rPr lang="en-US" dirty="0" err="1" smtClean="0"/>
              <a:t>RESTful</a:t>
            </a:r>
            <a:r>
              <a:rPr lang="en-US" dirty="0" smtClean="0"/>
              <a:t> principle</a:t>
            </a:r>
          </a:p>
          <a:p>
            <a:pPr lvl="1" eaLnBrk="1" hangingPunct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To do this:</a:t>
            </a:r>
          </a:p>
          <a:p>
            <a:pPr lvl="1">
              <a:defRPr/>
            </a:pPr>
            <a:r>
              <a:rPr lang="en-US" dirty="0" smtClean="0"/>
              <a:t>In the URI, define </a:t>
            </a:r>
            <a:r>
              <a:rPr lang="en-US" dirty="0" smtClean="0">
                <a:latin typeface="Lucida Console" pitchFamily="49" charset="0"/>
              </a:rPr>
              <a:t>{…}</a:t>
            </a:r>
            <a:r>
              <a:rPr lang="en-US" dirty="0" smtClean="0"/>
              <a:t> placeholder</a:t>
            </a:r>
          </a:p>
          <a:p>
            <a:pPr lvl="1">
              <a:defRPr/>
            </a:pPr>
            <a:r>
              <a:rPr lang="en-US" dirty="0" smtClean="0"/>
              <a:t>In the method signature, annotate </a:t>
            </a:r>
            <a:r>
              <a:rPr lang="en-US" dirty="0" err="1" smtClean="0"/>
              <a:t>param</a:t>
            </a:r>
            <a:r>
              <a:rPr lang="en-US" dirty="0" smtClean="0"/>
              <a:t> with </a:t>
            </a:r>
            <a:r>
              <a:rPr lang="en-US" dirty="0" smtClean="0">
                <a:latin typeface="Lucida Console" pitchFamily="49" charset="0"/>
              </a:rPr>
              <a:t>@</a:t>
            </a:r>
            <a:r>
              <a:rPr lang="en-US" dirty="0" err="1" smtClean="0">
                <a:latin typeface="Lucida Console" pitchFamily="49" charset="0"/>
              </a:rPr>
              <a:t>PathVariable</a:t>
            </a:r>
            <a:endParaRPr lang="en-US" dirty="0" smtClean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Mapping Path Variables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32</a:t>
            </a:fld>
            <a:endParaRPr lang="en-GB" smtClean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95337" y="5090160"/>
            <a:ext cx="8154987" cy="11210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RequestMethod.GET</a:t>
            </a:r>
            <a:r>
              <a:rPr lang="en-GB" sz="1200" dirty="0" smtClean="0">
                <a:latin typeface="Lucida Console" pitchFamily="49" charset="0"/>
              </a:rPr>
              <a:t>, value</a:t>
            </a:r>
            <a:r>
              <a:rPr lang="en-GB" sz="1200" dirty="0">
                <a:latin typeface="Lucida Console" pitchFamily="49" charset="0"/>
              </a:rPr>
              <a:t>="/</a:t>
            </a:r>
            <a:r>
              <a:rPr lang="en-GB" sz="1200" dirty="0" err="1">
                <a:latin typeface="Lucida Console" pitchFamily="49" charset="0"/>
              </a:rPr>
              <a:t>employeePv</a:t>
            </a:r>
            <a:r>
              <a:rPr lang="en-GB" sz="1200" dirty="0">
                <a:latin typeface="Lucida Console" pitchFamily="49" charset="0"/>
              </a:rPr>
              <a:t>/</a:t>
            </a:r>
            <a:r>
              <a:rPr lang="en-GB" sz="1200" b="1" dirty="0">
                <a:latin typeface="Lucida Console" pitchFamily="49" charset="0"/>
              </a:rPr>
              <a:t>{id}</a:t>
            </a:r>
            <a:r>
              <a:rPr lang="en-GB" sz="1200" dirty="0">
                <a:latin typeface="Lucida Console" pitchFamily="49" charset="0"/>
              </a:rPr>
              <a:t>", </a:t>
            </a:r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               headers</a:t>
            </a:r>
            <a:r>
              <a:rPr lang="en-GB" sz="1200" dirty="0">
                <a:latin typeface="Lucida Console" pitchFamily="49" charset="0"/>
              </a:rPr>
              <a:t>="Accept=application/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</a:t>
            </a:r>
            <a:r>
              <a:rPr lang="en-GB" sz="1200" dirty="0" smtClean="0">
                <a:latin typeface="Lucida Console" pitchFamily="49" charset="0"/>
              </a:rPr>
              <a:t>")</a:t>
            </a:r>
          </a:p>
          <a:p>
            <a:endParaRPr lang="en-GB" sz="6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public Employee </a:t>
            </a:r>
            <a:r>
              <a:rPr lang="en-GB" sz="1200" dirty="0" err="1" smtClean="0">
                <a:latin typeface="Lucida Console" pitchFamily="49" charset="0"/>
              </a:rPr>
              <a:t>getEmpViaPathVariable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b="1" dirty="0">
                <a:latin typeface="Lucida Console" pitchFamily="49" charset="0"/>
              </a:rPr>
              <a:t>@</a:t>
            </a:r>
            <a:r>
              <a:rPr lang="en-GB" sz="1200" b="1" dirty="0" err="1">
                <a:latin typeface="Lucida Console" pitchFamily="49" charset="0"/>
              </a:rPr>
              <a:t>PathVariable</a:t>
            </a:r>
            <a:r>
              <a:rPr lang="en-GB" sz="1200" b="1" dirty="0">
                <a:latin typeface="Lucida Console" pitchFamily="49" charset="0"/>
              </a:rPr>
              <a:t> String id</a:t>
            </a:r>
            <a:r>
              <a:rPr lang="en-GB" sz="1200" dirty="0">
                <a:latin typeface="Lucida Console" pitchFamily="49" charset="0"/>
              </a:rPr>
              <a:t>) </a:t>
            </a:r>
            <a:r>
              <a:rPr lang="en-GB" sz="1200" dirty="0" smtClean="0">
                <a:latin typeface="Lucida Console" pitchFamily="49" charset="0"/>
              </a:rPr>
              <a:t>{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return </a:t>
            </a:r>
            <a:r>
              <a:rPr lang="en-GB" sz="1200" dirty="0">
                <a:latin typeface="Lucida Console" pitchFamily="49" charset="0"/>
              </a:rPr>
              <a:t>new Employee(id);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5521116" y="5894374"/>
            <a:ext cx="3429208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mypackage/MySimpleController.java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273" y="4490108"/>
            <a:ext cx="6079587" cy="3490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>
                <a:solidFill>
                  <a:schemeClr val="tx2"/>
                </a:solidFill>
                <a:latin typeface="Lucida Console" pitchFamily="49" charset="0"/>
              </a:rPr>
              <a:t>http://localhost:8084/DemoRESTServices/services/employeePv/</a:t>
            </a:r>
            <a:r>
              <a:rPr lang="en-GB" sz="1200" b="1" dirty="0" smtClean="0">
                <a:solidFill>
                  <a:schemeClr val="tx2"/>
                </a:solidFill>
                <a:latin typeface="Lucida Console" pitchFamily="49" charset="0"/>
              </a:rPr>
              <a:t>1234</a:t>
            </a:r>
            <a:endParaRPr lang="en-GB" sz="1200" b="1" dirty="0">
              <a:solidFill>
                <a:schemeClr val="tx2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 also automatically map HTTP request parameters to parameters in the operation signature</a:t>
            </a:r>
          </a:p>
          <a:p>
            <a:pPr lvl="1" eaLnBrk="1" hangingPunct="1">
              <a:defRPr/>
            </a:pPr>
            <a:r>
              <a:rPr lang="en-US" dirty="0" smtClean="0"/>
              <a:t>Useful for optional information</a:t>
            </a:r>
          </a:p>
          <a:p>
            <a:pPr lvl="1" eaLnBrk="1" hangingPunct="1">
              <a:defRPr/>
            </a:pPr>
            <a:r>
              <a:rPr lang="en-US" dirty="0" smtClean="0"/>
              <a:t>You can also specify a default value if you like</a:t>
            </a:r>
          </a:p>
          <a:p>
            <a:pPr lvl="1" eaLnBrk="1" hangingPunct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To do this:</a:t>
            </a:r>
          </a:p>
          <a:p>
            <a:pPr lvl="1">
              <a:defRPr/>
            </a:pPr>
            <a:r>
              <a:rPr lang="en-US" dirty="0" smtClean="0"/>
              <a:t>In the method signature, annotate </a:t>
            </a:r>
            <a:r>
              <a:rPr lang="en-US" dirty="0" err="1" smtClean="0"/>
              <a:t>param</a:t>
            </a:r>
            <a:r>
              <a:rPr lang="en-US" dirty="0" smtClean="0"/>
              <a:t> with </a:t>
            </a:r>
            <a:r>
              <a:rPr lang="en-US" dirty="0" smtClean="0">
                <a:latin typeface="Lucida Console" pitchFamily="49" charset="0"/>
              </a:rPr>
              <a:t>@</a:t>
            </a:r>
            <a:r>
              <a:rPr lang="en-US" dirty="0" err="1" smtClean="0">
                <a:latin typeface="Lucida Console" pitchFamily="49" charset="0"/>
              </a:rPr>
              <a:t>RequestParam</a:t>
            </a:r>
            <a:endParaRPr lang="en-US" dirty="0" smtClean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Mapping Request Parameters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33</a:t>
            </a:fld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96273" y="4053372"/>
            <a:ext cx="6079587" cy="3490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>
                <a:solidFill>
                  <a:schemeClr val="tx2"/>
                </a:solidFill>
                <a:latin typeface="Lucida Console" pitchFamily="49" charset="0"/>
              </a:rPr>
              <a:t>http://localhost:8084/DemoRESTServices/services/employeeRp?</a:t>
            </a:r>
            <a:r>
              <a:rPr lang="en-GB" sz="1200" b="1" dirty="0" smtClean="0">
                <a:solidFill>
                  <a:schemeClr val="tx2"/>
                </a:solidFill>
                <a:latin typeface="Lucida Console" pitchFamily="49" charset="0"/>
              </a:rPr>
              <a:t>id=5</a:t>
            </a:r>
            <a:endParaRPr lang="en-GB" sz="1200" b="1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795337" y="4643120"/>
            <a:ext cx="8154987" cy="150368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RequestMethod.GET</a:t>
            </a:r>
            <a:r>
              <a:rPr lang="en-GB" sz="1200" dirty="0">
                <a:latin typeface="Lucida Console" pitchFamily="49" charset="0"/>
              </a:rPr>
              <a:t>, value="/</a:t>
            </a:r>
            <a:r>
              <a:rPr lang="en-GB" sz="1200" dirty="0" err="1">
                <a:latin typeface="Lucida Console" pitchFamily="49" charset="0"/>
              </a:rPr>
              <a:t>employeeRp</a:t>
            </a:r>
            <a:r>
              <a:rPr lang="en-GB" sz="1200" dirty="0">
                <a:latin typeface="Lucida Console" pitchFamily="49" charset="0"/>
              </a:rPr>
              <a:t>", </a:t>
            </a:r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               headers</a:t>
            </a:r>
            <a:r>
              <a:rPr lang="en-GB" sz="1200" dirty="0">
                <a:latin typeface="Lucida Console" pitchFamily="49" charset="0"/>
              </a:rPr>
              <a:t>="Accept=application/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</a:t>
            </a:r>
            <a:r>
              <a:rPr lang="en-GB" sz="1200" dirty="0" smtClean="0">
                <a:latin typeface="Lucida Console" pitchFamily="49" charset="0"/>
              </a:rPr>
              <a:t>")</a:t>
            </a:r>
          </a:p>
          <a:p>
            <a:endParaRPr lang="en-GB" sz="6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public Employee </a:t>
            </a:r>
            <a:r>
              <a:rPr lang="en-GB" sz="1200" dirty="0" err="1" smtClean="0">
                <a:latin typeface="Lucida Console" pitchFamily="49" charset="0"/>
              </a:rPr>
              <a:t>getEmpViaRequestParam</a:t>
            </a:r>
            <a:r>
              <a:rPr lang="en-GB" sz="1200" dirty="0" smtClean="0">
                <a:latin typeface="Lucida Console" pitchFamily="49" charset="0"/>
              </a:rPr>
              <a:t>(</a:t>
            </a:r>
            <a:r>
              <a:rPr lang="en-GB" sz="1200" b="1" dirty="0" smtClean="0">
                <a:latin typeface="Lucida Console" pitchFamily="49" charset="0"/>
              </a:rPr>
              <a:t>@</a:t>
            </a:r>
            <a:r>
              <a:rPr lang="en-GB" sz="1200" b="1" dirty="0" err="1">
                <a:latin typeface="Lucida Console" pitchFamily="49" charset="0"/>
              </a:rPr>
              <a:t>RequestParam</a:t>
            </a:r>
            <a:r>
              <a:rPr lang="en-GB" sz="1200" b="1" dirty="0">
                <a:latin typeface="Lucida Console" pitchFamily="49" charset="0"/>
              </a:rPr>
              <a:t>(value="id", </a:t>
            </a:r>
            <a:endParaRPr lang="en-GB" sz="1200" b="1" dirty="0" smtClean="0">
              <a:latin typeface="Lucida Console" pitchFamily="49" charset="0"/>
            </a:endParaRPr>
          </a:p>
          <a:p>
            <a:r>
              <a:rPr lang="en-GB" sz="1200" b="1" dirty="0" smtClean="0">
                <a:latin typeface="Lucida Console" pitchFamily="49" charset="0"/>
              </a:rPr>
              <a:t>                                                    required=false</a:t>
            </a:r>
            <a:r>
              <a:rPr lang="en-GB" sz="1200" b="1" dirty="0">
                <a:latin typeface="Lucida Console" pitchFamily="49" charset="0"/>
              </a:rPr>
              <a:t>, </a:t>
            </a:r>
            <a:endParaRPr lang="en-GB" sz="1200" b="1" dirty="0" smtClean="0">
              <a:latin typeface="Lucida Console" pitchFamily="49" charset="0"/>
            </a:endParaRPr>
          </a:p>
          <a:p>
            <a:r>
              <a:rPr lang="en-GB" sz="1200" b="1" dirty="0">
                <a:latin typeface="Lucida Console" pitchFamily="49" charset="0"/>
              </a:rPr>
              <a:t> </a:t>
            </a:r>
            <a:r>
              <a:rPr lang="en-GB" sz="1200" b="1" dirty="0" smtClean="0">
                <a:latin typeface="Lucida Console" pitchFamily="49" charset="0"/>
              </a:rPr>
              <a:t>                                                   </a:t>
            </a:r>
            <a:r>
              <a:rPr lang="en-GB" sz="1200" b="1" dirty="0" err="1" smtClean="0">
                <a:latin typeface="Lucida Console" pitchFamily="49" charset="0"/>
              </a:rPr>
              <a:t>defaultValue</a:t>
            </a:r>
            <a:r>
              <a:rPr lang="en-GB" sz="1200" b="1" dirty="0">
                <a:latin typeface="Lucida Console" pitchFamily="49" charset="0"/>
              </a:rPr>
              <a:t>="1234")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b="1" dirty="0">
                <a:latin typeface="Lucida Console" pitchFamily="49" charset="0"/>
              </a:rPr>
              <a:t>String id</a:t>
            </a:r>
            <a:r>
              <a:rPr lang="en-GB" sz="1200" dirty="0" smtClean="0">
                <a:latin typeface="Lucida Console" pitchFamily="49" charset="0"/>
              </a:rPr>
              <a:t>) {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return </a:t>
            </a:r>
            <a:r>
              <a:rPr lang="en-GB" sz="1200" dirty="0">
                <a:latin typeface="Lucida Console" pitchFamily="49" charset="0"/>
              </a:rPr>
              <a:t>new Employee(id);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5521116" y="5802934"/>
            <a:ext cx="3429208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mypackage/MySimpleController.java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cy-GB" dirty="0" smtClean="0">
                <a:cs typeface="Tahoma" pitchFamily="34" charset="0"/>
              </a:rPr>
              <a:t>This example shows how to return one item from a collection</a:t>
            </a:r>
            <a:endParaRPr lang="cy-GB" dirty="0" smtClean="0">
              <a:latin typeface="Lucida Console" pitchFamily="49" charset="0"/>
              <a:cs typeface="Tahom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Returning an Item from a Collection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34</a:t>
            </a:fld>
            <a:endParaRPr lang="en-GB" dirty="0" smtClean="0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795338" y="2021840"/>
            <a:ext cx="7980362" cy="43163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private List&lt;Office&gt; </a:t>
            </a:r>
            <a:r>
              <a:rPr lang="en-GB" sz="1200" dirty="0" err="1" smtClean="0">
                <a:latin typeface="Lucida Console" pitchFamily="49" charset="0"/>
              </a:rPr>
              <a:t>populateOffices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r>
              <a:rPr lang="en-GB" sz="1200" dirty="0" smtClean="0">
                <a:latin typeface="Lucida Console" pitchFamily="49" charset="0"/>
              </a:rPr>
              <a:t>  List&lt;Office</a:t>
            </a:r>
            <a:r>
              <a:rPr lang="en-GB" sz="1200" dirty="0">
                <a:latin typeface="Lucida Console" pitchFamily="49" charset="0"/>
              </a:rPr>
              <a:t>&gt; offices = new </a:t>
            </a:r>
            <a:r>
              <a:rPr lang="en-GB" sz="1200" dirty="0" err="1">
                <a:latin typeface="Lucida Console" pitchFamily="49" charset="0"/>
              </a:rPr>
              <a:t>ArrayList</a:t>
            </a:r>
            <a:r>
              <a:rPr lang="en-GB" sz="1200" dirty="0">
                <a:latin typeface="Lucida Console" pitchFamily="49" charset="0"/>
              </a:rPr>
              <a:t>&lt;Office&gt;();</a:t>
            </a:r>
          </a:p>
          <a:p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 err="1" smtClean="0">
                <a:latin typeface="Lucida Console" pitchFamily="49" charset="0"/>
              </a:rPr>
              <a:t>offices.add</a:t>
            </a:r>
            <a:r>
              <a:rPr lang="en-GB" sz="1200" dirty="0" smtClean="0">
                <a:latin typeface="Lucida Console" pitchFamily="49" charset="0"/>
              </a:rPr>
              <a:t>(new </a:t>
            </a:r>
            <a:r>
              <a:rPr lang="en-GB" sz="1200" dirty="0">
                <a:latin typeface="Lucida Console" pitchFamily="49" charset="0"/>
              </a:rPr>
              <a:t>Office("England", "London"));</a:t>
            </a:r>
          </a:p>
          <a:p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 err="1" smtClean="0">
                <a:latin typeface="Lucida Console" pitchFamily="49" charset="0"/>
              </a:rPr>
              <a:t>offices.add</a:t>
            </a:r>
            <a:r>
              <a:rPr lang="en-GB" sz="1200" dirty="0" smtClean="0">
                <a:latin typeface="Lucida Console" pitchFamily="49" charset="0"/>
              </a:rPr>
              <a:t>(new </a:t>
            </a:r>
            <a:r>
              <a:rPr lang="en-GB" sz="1200" dirty="0">
                <a:latin typeface="Lucida Console" pitchFamily="49" charset="0"/>
              </a:rPr>
              <a:t>Office("France",  "Paris"));</a:t>
            </a:r>
          </a:p>
          <a:p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 err="1" smtClean="0">
                <a:latin typeface="Lucida Console" pitchFamily="49" charset="0"/>
              </a:rPr>
              <a:t>offices.add</a:t>
            </a:r>
            <a:r>
              <a:rPr lang="en-GB" sz="1200" dirty="0" smtClean="0">
                <a:latin typeface="Lucida Console" pitchFamily="49" charset="0"/>
              </a:rPr>
              <a:t>(new </a:t>
            </a:r>
            <a:r>
              <a:rPr lang="en-GB" sz="1200" dirty="0">
                <a:latin typeface="Lucida Console" pitchFamily="49" charset="0"/>
              </a:rPr>
              <a:t>Office("USA",     "New York"));</a:t>
            </a:r>
          </a:p>
          <a:p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 err="1" smtClean="0">
                <a:latin typeface="Lucida Console" pitchFamily="49" charset="0"/>
              </a:rPr>
              <a:t>offices.add</a:t>
            </a:r>
            <a:r>
              <a:rPr lang="en-GB" sz="1200" dirty="0" smtClean="0">
                <a:latin typeface="Lucida Console" pitchFamily="49" charset="0"/>
              </a:rPr>
              <a:t>(new </a:t>
            </a:r>
            <a:r>
              <a:rPr lang="en-GB" sz="1200" dirty="0">
                <a:latin typeface="Lucida Console" pitchFamily="49" charset="0"/>
              </a:rPr>
              <a:t>Office("Norway",  "</a:t>
            </a:r>
            <a:r>
              <a:rPr lang="en-GB" sz="1200" dirty="0" err="1">
                <a:latin typeface="Lucida Console" pitchFamily="49" charset="0"/>
              </a:rPr>
              <a:t>Tromso</a:t>
            </a:r>
            <a:r>
              <a:rPr lang="en-GB" sz="1200" dirty="0">
                <a:latin typeface="Lucida Console" pitchFamily="49" charset="0"/>
              </a:rPr>
              <a:t>"));</a:t>
            </a:r>
          </a:p>
          <a:p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 err="1" smtClean="0">
                <a:latin typeface="Lucida Console" pitchFamily="49" charset="0"/>
              </a:rPr>
              <a:t>offices.add</a:t>
            </a:r>
            <a:r>
              <a:rPr lang="en-GB" sz="1200" dirty="0" smtClean="0">
                <a:latin typeface="Lucida Console" pitchFamily="49" charset="0"/>
              </a:rPr>
              <a:t>(new </a:t>
            </a:r>
            <a:r>
              <a:rPr lang="en-GB" sz="1200" dirty="0">
                <a:latin typeface="Lucida Console" pitchFamily="49" charset="0"/>
              </a:rPr>
              <a:t>Office("Wales",   "Swansea :-)"));</a:t>
            </a:r>
          </a:p>
          <a:p>
            <a:r>
              <a:rPr lang="en-GB" sz="1200" dirty="0" smtClean="0">
                <a:latin typeface="Lucida Console" pitchFamily="49" charset="0"/>
              </a:rPr>
              <a:t>  return </a:t>
            </a:r>
            <a:r>
              <a:rPr lang="en-GB" sz="1200" dirty="0">
                <a:latin typeface="Lucida Console" pitchFamily="49" charset="0"/>
              </a:rPr>
              <a:t>offices;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  <a:p>
            <a:endParaRPr lang="en-GB" sz="1200" dirty="0">
              <a:latin typeface="Lucida Console" pitchFamily="49" charset="0"/>
            </a:endParaRP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RequestMethod.GET</a:t>
            </a:r>
            <a:r>
              <a:rPr lang="en-GB" sz="1200" dirty="0">
                <a:latin typeface="Lucida Console" pitchFamily="49" charset="0"/>
              </a:rPr>
              <a:t>, value="/office", </a:t>
            </a:r>
            <a:r>
              <a:rPr lang="en-GB" sz="1200" dirty="0" smtClean="0">
                <a:latin typeface="Lucida Console" pitchFamily="49" charset="0"/>
              </a:rPr>
              <a:t> </a:t>
            </a:r>
          </a:p>
          <a:p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               headers</a:t>
            </a:r>
            <a:r>
              <a:rPr lang="en-GB" sz="1200" dirty="0">
                <a:latin typeface="Lucida Console" pitchFamily="49" charset="0"/>
              </a:rPr>
              <a:t>="Accept=application/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application/xml")</a:t>
            </a:r>
          </a:p>
          <a:p>
            <a:r>
              <a:rPr lang="en-GB" sz="1200" dirty="0">
                <a:latin typeface="Lucida Console" pitchFamily="49" charset="0"/>
              </a:rPr>
              <a:t>public Office </a:t>
            </a:r>
            <a:r>
              <a:rPr lang="en-GB" sz="1200" dirty="0" err="1">
                <a:latin typeface="Lucida Console" pitchFamily="49" charset="0"/>
              </a:rPr>
              <a:t>getOffice</a:t>
            </a:r>
            <a:r>
              <a:rPr lang="en-GB" sz="1200" dirty="0">
                <a:latin typeface="Lucida Console" pitchFamily="49" charset="0"/>
              </a:rPr>
              <a:t>(@</a:t>
            </a:r>
            <a:r>
              <a:rPr lang="en-GB" sz="1200" dirty="0" err="1">
                <a:latin typeface="Lucida Console" pitchFamily="49" charset="0"/>
              </a:rPr>
              <a:t>RequestParam</a:t>
            </a:r>
            <a:r>
              <a:rPr lang="en-GB" sz="1200" dirty="0">
                <a:latin typeface="Lucida Console" pitchFamily="49" charset="0"/>
              </a:rPr>
              <a:t>(value="index", </a:t>
            </a:r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                                     required=false</a:t>
            </a:r>
            <a:r>
              <a:rPr lang="en-GB" sz="1200" dirty="0">
                <a:latin typeface="Lucida Console" pitchFamily="49" charset="0"/>
              </a:rPr>
              <a:t>, </a:t>
            </a:r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                                     </a:t>
            </a:r>
            <a:r>
              <a:rPr lang="en-GB" sz="1200" dirty="0" err="1" smtClean="0">
                <a:latin typeface="Lucida Console" pitchFamily="49" charset="0"/>
              </a:rPr>
              <a:t>defaultValue</a:t>
            </a:r>
            <a:r>
              <a:rPr lang="en-GB" sz="1200" dirty="0">
                <a:latin typeface="Lucida Console" pitchFamily="49" charset="0"/>
              </a:rPr>
              <a:t>="0") </a:t>
            </a:r>
            <a:r>
              <a:rPr lang="en-GB" sz="1200" dirty="0" err="1">
                <a:latin typeface="Lucida Console" pitchFamily="49" charset="0"/>
              </a:rPr>
              <a:t>int</a:t>
            </a:r>
            <a:r>
              <a:rPr lang="en-GB" sz="1200" dirty="0">
                <a:latin typeface="Lucida Console" pitchFamily="49" charset="0"/>
              </a:rPr>
              <a:t> index) {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List&lt;Office</a:t>
            </a:r>
            <a:r>
              <a:rPr lang="en-GB" sz="1200" dirty="0">
                <a:latin typeface="Lucida Console" pitchFamily="49" charset="0"/>
              </a:rPr>
              <a:t>&gt; offices = </a:t>
            </a:r>
            <a:r>
              <a:rPr lang="en-GB" sz="1200" dirty="0" err="1">
                <a:latin typeface="Lucida Console" pitchFamily="49" charset="0"/>
              </a:rPr>
              <a:t>populateOffices</a:t>
            </a:r>
            <a:r>
              <a:rPr lang="en-GB" sz="1200" dirty="0" smtClean="0">
                <a:latin typeface="Lucida Console" pitchFamily="49" charset="0"/>
              </a:rPr>
              <a:t>();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if </a:t>
            </a:r>
            <a:r>
              <a:rPr lang="en-GB" sz="1200" dirty="0">
                <a:latin typeface="Lucida Console" pitchFamily="49" charset="0"/>
              </a:rPr>
              <a:t>(index &lt; 0 || index &gt;= </a:t>
            </a:r>
            <a:r>
              <a:rPr lang="en-GB" sz="1200" dirty="0" err="1">
                <a:latin typeface="Lucida Console" pitchFamily="49" charset="0"/>
              </a:rPr>
              <a:t>offices.size</a:t>
            </a:r>
            <a:r>
              <a:rPr lang="en-GB" sz="1200" dirty="0">
                <a:latin typeface="Lucida Console" pitchFamily="49" charset="0"/>
              </a:rPr>
              <a:t>())</a:t>
            </a:r>
          </a:p>
          <a:p>
            <a:r>
              <a:rPr lang="en-GB" sz="1200" dirty="0" smtClean="0">
                <a:latin typeface="Lucida Console" pitchFamily="49" charset="0"/>
              </a:rPr>
              <a:t>    index </a:t>
            </a:r>
            <a:r>
              <a:rPr lang="en-GB" sz="1200" dirty="0">
                <a:latin typeface="Lucida Console" pitchFamily="49" charset="0"/>
              </a:rPr>
              <a:t>= 0;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return </a:t>
            </a:r>
            <a:r>
              <a:rPr lang="en-GB" sz="1200" dirty="0" err="1">
                <a:latin typeface="Lucida Console" pitchFamily="49" charset="0"/>
              </a:rPr>
              <a:t>offices.get</a:t>
            </a:r>
            <a:r>
              <a:rPr lang="en-GB" sz="1200" dirty="0">
                <a:latin typeface="Lucida Console" pitchFamily="49" charset="0"/>
              </a:rPr>
              <a:t>(index);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5368701" y="6021302"/>
            <a:ext cx="3429208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mypackage/MySimpleController.java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cy-GB" dirty="0">
                <a:cs typeface="Tahoma" pitchFamily="34" charset="0"/>
              </a:rPr>
              <a:t>This example shows how to return </a:t>
            </a:r>
            <a:r>
              <a:rPr lang="cy-GB" dirty="0" smtClean="0">
                <a:cs typeface="Tahoma" pitchFamily="34" charset="0"/>
              </a:rPr>
              <a:t>an entire collection</a:t>
            </a:r>
            <a:endParaRPr lang="cy-GB" dirty="0">
              <a:latin typeface="Lucida Console" pitchFamily="49" charset="0"/>
              <a:cs typeface="Tahom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Returning an </a:t>
            </a:r>
            <a:r>
              <a:rPr lang="en-GB" sz="3400" dirty="0" smtClean="0"/>
              <a:t>Entire Collection</a:t>
            </a:r>
            <a:endParaRPr lang="en-GB" sz="2800" dirty="0" smtClean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7EA7584-6A92-4760-862A-FE2CC3889648}" type="slidenum">
              <a:rPr lang="en-GB" smtClean="0"/>
              <a:pPr/>
              <a:t>35</a:t>
            </a:fld>
            <a:endParaRPr lang="en-GB" smtClean="0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795338" y="1676400"/>
            <a:ext cx="7980362" cy="103466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RequestMethod.GET</a:t>
            </a:r>
            <a:r>
              <a:rPr lang="en-GB" sz="1200" dirty="0">
                <a:latin typeface="Lucida Console" pitchFamily="49" charset="0"/>
              </a:rPr>
              <a:t>, value="/offices</a:t>
            </a:r>
            <a:r>
              <a:rPr lang="en-GB" sz="1200" dirty="0" smtClean="0">
                <a:latin typeface="Lucida Console" pitchFamily="49" charset="0"/>
              </a:rPr>
              <a:t>",</a:t>
            </a:r>
          </a:p>
          <a:p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               </a:t>
            </a:r>
            <a:r>
              <a:rPr lang="en-GB" sz="1200" dirty="0">
                <a:latin typeface="Lucida Console" pitchFamily="49" charset="0"/>
              </a:rPr>
              <a:t>headers="Accept=application/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application/xml")</a:t>
            </a:r>
          </a:p>
          <a:p>
            <a:r>
              <a:rPr lang="en-GB" sz="1200" dirty="0">
                <a:latin typeface="Lucida Console" pitchFamily="49" charset="0"/>
              </a:rPr>
              <a:t>public List&lt;Office&gt; </a:t>
            </a:r>
            <a:r>
              <a:rPr lang="en-GB" sz="1200" dirty="0" err="1">
                <a:latin typeface="Lucida Console" pitchFamily="49" charset="0"/>
              </a:rPr>
              <a:t>getAllOffices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r>
              <a:rPr lang="en-GB" sz="1200" dirty="0" smtClean="0">
                <a:latin typeface="Lucida Console" pitchFamily="49" charset="0"/>
              </a:rPr>
              <a:t>  return </a:t>
            </a:r>
            <a:r>
              <a:rPr lang="en-GB" sz="1200" dirty="0" err="1">
                <a:latin typeface="Lucida Console" pitchFamily="49" charset="0"/>
              </a:rPr>
              <a:t>populateOffices</a:t>
            </a:r>
            <a:r>
              <a:rPr lang="en-GB" sz="1200" dirty="0">
                <a:latin typeface="Lucida Console" pitchFamily="49" charset="0"/>
              </a:rPr>
              <a:t>();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5368701" y="2394182"/>
            <a:ext cx="3429208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mypackage/MySimpleController.java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6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GB" dirty="0" smtClean="0"/>
              <a:t>Overview of </a:t>
            </a:r>
            <a:r>
              <a:rPr lang="en-GB" dirty="0" err="1" smtClean="0"/>
              <a:t>RESTful</a:t>
            </a:r>
            <a:r>
              <a:rPr lang="en-GB" dirty="0" smtClean="0"/>
              <a:t> services</a:t>
            </a:r>
            <a:endParaRPr lang="en-US" dirty="0" smtClean="0"/>
          </a:p>
          <a:p>
            <a:pPr marL="533400" indent="-533400"/>
            <a:r>
              <a:rPr lang="en-GB" dirty="0" smtClean="0"/>
              <a:t>REST implementation options</a:t>
            </a:r>
            <a:endParaRPr lang="en-US" dirty="0" smtClean="0"/>
          </a:p>
          <a:p>
            <a:pPr marL="533400" indent="-533400"/>
            <a:r>
              <a:rPr lang="en-US" dirty="0" smtClean="0"/>
              <a:t>Creating a Spring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</a:p>
          <a:p>
            <a:pPr marL="533400" indent="-533400"/>
            <a:r>
              <a:rPr lang="en-US" dirty="0" smtClean="0"/>
              <a:t>Additional mapping techniques</a:t>
            </a:r>
          </a:p>
          <a:p>
            <a:pPr marL="533400" indent="-533400">
              <a:buNone/>
            </a:pPr>
            <a:endParaRPr lang="en-US" dirty="0" smtClean="0"/>
          </a:p>
          <a:p>
            <a:pPr marL="457200" indent="-457200" eaLnBrk="1" hangingPunct="1"/>
            <a:r>
              <a:rPr lang="en-GB" u="sng" dirty="0" smtClean="0"/>
              <a:t>Additional technique: Object-XML Mapping</a:t>
            </a:r>
          </a:p>
          <a:p>
            <a:pPr marL="857250" lvl="1" indent="-457200" eaLnBrk="1" hangingPunct="1"/>
            <a:r>
              <a:rPr lang="en-GB" dirty="0" smtClean="0"/>
              <a:t>See </a:t>
            </a:r>
            <a:r>
              <a:rPr lang="en-GB" dirty="0" err="1" smtClean="0">
                <a:latin typeface="Lucida Console" pitchFamily="49" charset="0"/>
              </a:rPr>
              <a:t>DemoOXM</a:t>
            </a:r>
            <a:r>
              <a:rPr lang="en-GB" dirty="0" smtClean="0"/>
              <a:t> project</a:t>
            </a:r>
            <a:endParaRPr lang="en-US" dirty="0" smtClean="0"/>
          </a:p>
        </p:txBody>
      </p:sp>
      <p:sp>
        <p:nvSpPr>
          <p:cNvPr id="6225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Summary</a:t>
            </a:r>
            <a:endParaRPr lang="en-GB" sz="3400" dirty="0" smtClean="0"/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C1DC9B0-88C0-4018-9978-75B1A2098960}" type="slidenum">
              <a:rPr lang="en-GB" smtClean="0"/>
              <a:pPr/>
              <a:t>36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z="3400" smtClean="0"/>
              <a:t>Any Questions?</a:t>
            </a:r>
            <a:endParaRPr lang="en-GB" sz="3400" smtClean="0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333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The Name "REST"</a:t>
            </a:r>
            <a:endParaRPr lang="en-GB" sz="3400" dirty="0" smtClean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C3ABB2C-34C2-4561-90F4-600B42973A0C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1290243" name="Rectangle 3" descr="Papyrus"/>
          <p:cNvSpPr>
            <a:spLocks noChangeArrowheads="1"/>
          </p:cNvSpPr>
          <p:nvPr/>
        </p:nvSpPr>
        <p:spPr bwMode="auto">
          <a:xfrm>
            <a:off x="669925" y="1401763"/>
            <a:ext cx="7910513" cy="45704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GB" sz="2400">
                <a:solidFill>
                  <a:srgbClr val="800080"/>
                </a:solidFill>
              </a:rPr>
              <a:t>The name “Representational State Transfer” is intended to evoke an image of how a well-designed Web application behaves: a network of Web pages forms a virtual state machine, allowing a user to progress through the application by selecting a link or submitting a short data-entry form, with each action resulting in a transition to the next state of the application by transferring a representation of that state to the user.</a:t>
            </a:r>
          </a:p>
          <a:p>
            <a:pPr>
              <a:lnSpc>
                <a:spcPct val="13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GB" sz="2400">
                <a:solidFill>
                  <a:srgbClr val="800080"/>
                </a:solidFill>
              </a:rPr>
              <a:t>					</a:t>
            </a:r>
            <a:r>
              <a:rPr lang="en-GB" sz="2400" i="1">
                <a:solidFill>
                  <a:srgbClr val="800080"/>
                </a:solidFill>
              </a:rPr>
              <a:t>Fielding &amp; Taylor 2002</a:t>
            </a:r>
            <a:endParaRPr lang="en-US" sz="2400" i="1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REST-based services are </a:t>
            </a:r>
            <a:r>
              <a:rPr lang="en-US" u="sng" dirty="0" smtClean="0"/>
              <a:t>resource-centric XML-over-HTTP services</a:t>
            </a:r>
            <a:endParaRPr lang="en-US" dirty="0" smtClean="0"/>
          </a:p>
          <a:p>
            <a:pPr lvl="1" eaLnBrk="1" hangingPunct="1"/>
            <a:r>
              <a:rPr lang="en-US" dirty="0" smtClean="0"/>
              <a:t>Endpoints (URIs) represent resources</a:t>
            </a:r>
          </a:p>
          <a:p>
            <a:pPr lvl="1" eaLnBrk="1" hangingPunct="1"/>
            <a:r>
              <a:rPr lang="en-US" dirty="0" smtClean="0"/>
              <a:t>Endpoints are accessible via standard HTTP</a:t>
            </a:r>
          </a:p>
          <a:p>
            <a:pPr lvl="1" eaLnBrk="1" hangingPunct="1"/>
            <a:r>
              <a:rPr lang="en-US" dirty="0" smtClean="0"/>
              <a:t>Endpoints can be represented in multiple formats, e.g. XML, JSON, RSS, Atom, plain text, HTML, etc.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>
                <a:sym typeface="Wingdings" pitchFamily="2" charset="2"/>
              </a:rPr>
              <a:t>What is a </a:t>
            </a:r>
            <a:r>
              <a:rPr lang="en-GB" sz="3400" dirty="0" err="1" smtClean="0">
                <a:sym typeface="Wingdings" pitchFamily="2" charset="2"/>
              </a:rPr>
              <a:t>RESTful</a:t>
            </a:r>
            <a:r>
              <a:rPr lang="en-GB" sz="3400" dirty="0" smtClean="0">
                <a:sym typeface="Wingdings" pitchFamily="2" charset="2"/>
              </a:rPr>
              <a:t> Service?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F64CEE8-86EB-441D-9949-7B3E731021C6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cy-GB" smtClean="0"/>
              <a:t>RESTful services use HTTP verbs to define CRUD-style operations on resources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>
                <a:sym typeface="Wingdings" pitchFamily="2" charset="2"/>
              </a:rPr>
              <a:t>HTTP Verbs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6D2148C-C8D3-43CC-95D2-2DFC0024C1E0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846138" y="2058988"/>
            <a:ext cx="2324100" cy="4191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HTTP verb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227388" y="2058988"/>
            <a:ext cx="5487987" cy="4191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Meaning in CRUD terms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846138" y="2520950"/>
            <a:ext cx="2324100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POST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227388" y="2520950"/>
            <a:ext cx="5487987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Create a new resource from the request data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846138" y="2965450"/>
            <a:ext cx="23241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GET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227388" y="2965450"/>
            <a:ext cx="548798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Read a resource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846138" y="3417888"/>
            <a:ext cx="2324100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PUT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3227388" y="3417888"/>
            <a:ext cx="5487987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Update a resource from the request data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846138" y="3862388"/>
            <a:ext cx="23241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DELETE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3227388" y="3862388"/>
            <a:ext cx="548798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Delete a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cy-GB" smtClean="0"/>
              <a:t>RESTful services return data, and set a response code to indicate the outcome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>
                <a:sym typeface="Wingdings" pitchFamily="2" charset="2"/>
              </a:rPr>
              <a:t>HTTP Response Codes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3D07AC3-79F1-4F69-BA61-33C471EA06C1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846138" y="2058988"/>
            <a:ext cx="2324100" cy="4191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HTTP response code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3227388" y="2058988"/>
            <a:ext cx="2611437" cy="4191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Official HTTP meaning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846138" y="2520950"/>
            <a:ext cx="2324100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200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3227388" y="2520950"/>
            <a:ext cx="2611437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OK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846138" y="2965450"/>
            <a:ext cx="23241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400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227388" y="2965450"/>
            <a:ext cx="261143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Bad request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846138" y="3417888"/>
            <a:ext cx="2324100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403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3227388" y="3417888"/>
            <a:ext cx="2611437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Forbidden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846138" y="3862388"/>
            <a:ext cx="23241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404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3227388" y="3862388"/>
            <a:ext cx="261143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Not found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881688" y="2058988"/>
            <a:ext cx="2840037" cy="4191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RESTful meaning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5881688" y="2520950"/>
            <a:ext cx="2840037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Request OK</a:t>
            </a: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5881688" y="2965450"/>
            <a:ext cx="284003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Request malformed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5881688" y="3417888"/>
            <a:ext cx="2840037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Request refused</a:t>
            </a: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5881688" y="3862388"/>
            <a:ext cx="284003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Resource not found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846138" y="4337050"/>
            <a:ext cx="2324100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405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227388" y="4337050"/>
            <a:ext cx="2611437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Method not allowed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846138" y="4781550"/>
            <a:ext cx="23241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415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3227388" y="4781550"/>
            <a:ext cx="261143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Unsupported media type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846138" y="5233988"/>
            <a:ext cx="2324100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500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3227388" y="5233988"/>
            <a:ext cx="2611437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Internal server error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5881688" y="4337050"/>
            <a:ext cx="2840037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Method not supported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5881688" y="4781550"/>
            <a:ext cx="284003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Content type not recognized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5881688" y="5233988"/>
            <a:ext cx="2840037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Request processing failed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easiest way to understand </a:t>
            </a:r>
            <a:r>
              <a:rPr lang="en-US" dirty="0" err="1" smtClean="0"/>
              <a:t>RESTful</a:t>
            </a:r>
            <a:r>
              <a:rPr lang="en-US" dirty="0" smtClean="0"/>
              <a:t> services is through an example...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Imagine a hypothetical company that sells many different parts to many customers</a:t>
            </a:r>
          </a:p>
          <a:p>
            <a:pPr eaLnBrk="1" hangingPunct="1"/>
            <a:r>
              <a:rPr lang="en-US" dirty="0" smtClean="0"/>
              <a:t>The company wants to provide the following Web services:</a:t>
            </a:r>
          </a:p>
          <a:p>
            <a:pPr lvl="1" eaLnBrk="1" hangingPunct="1"/>
            <a:r>
              <a:rPr lang="en-US" dirty="0" smtClean="0"/>
              <a:t>Get list of parts</a:t>
            </a:r>
          </a:p>
          <a:p>
            <a:pPr lvl="1" eaLnBrk="1" hangingPunct="1"/>
            <a:r>
              <a:rPr lang="en-US" dirty="0" smtClean="0"/>
              <a:t>Get detailed part information</a:t>
            </a:r>
          </a:p>
          <a:p>
            <a:pPr lvl="1" eaLnBrk="1" hangingPunct="1"/>
            <a:r>
              <a:rPr lang="en-US" dirty="0" smtClean="0"/>
              <a:t>Submit purchase orders (PO)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>
                <a:sym typeface="Wingdings" pitchFamily="2" charset="2"/>
              </a:rPr>
              <a:t>Example Scenario: Overview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5BC950A-59C3-4E2D-861A-5E902383FD3A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list of parts available from the company is a </a:t>
            </a:r>
            <a:r>
              <a:rPr lang="en-GB" u="sng" smtClean="0"/>
              <a:t>resource</a:t>
            </a:r>
            <a:r>
              <a:rPr lang="en-GB" smtClean="0"/>
              <a:t>:</a:t>
            </a:r>
          </a:p>
          <a:p>
            <a:pPr lvl="1" eaLnBrk="1" hangingPunct="1"/>
            <a:r>
              <a:rPr lang="en-GB" smtClean="0"/>
              <a:t>A resource is identified</a:t>
            </a:r>
            <a:r>
              <a:rPr lang="en-GB" i="1" smtClean="0"/>
              <a:t> </a:t>
            </a:r>
            <a:r>
              <a:rPr lang="en-GB" smtClean="0"/>
              <a:t>via a URI</a:t>
            </a:r>
          </a:p>
          <a:p>
            <a:pPr lvl="1" eaLnBrk="1" hangingPunct="1"/>
            <a:r>
              <a:rPr lang="en-GB" smtClean="0"/>
              <a:t>Resource representations are available via HTTP GET</a:t>
            </a:r>
          </a:p>
          <a:p>
            <a:pPr lvl="2" eaLnBrk="1" hangingPunct="1"/>
            <a:r>
              <a:rPr lang="en-GB" smtClean="0"/>
              <a:t>E.g.  </a:t>
            </a:r>
            <a:r>
              <a:rPr lang="en-GB" smtClean="0">
                <a:latin typeface="Lucida Console" pitchFamily="49" charset="0"/>
              </a:rPr>
              <a:t>GET http://acme.com/parts  HTTP/1.1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Gets a representation of the "list of parts" resource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A representation typically contains links to other resources</a:t>
            </a:r>
          </a:p>
          <a:p>
            <a:pPr lvl="1" eaLnBrk="1" hangingPunct="1"/>
            <a:endParaRPr lang="en-GB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>
                <a:sym typeface="Wingdings" pitchFamily="2" charset="2"/>
              </a:rPr>
              <a:t>Example Scenario: </a:t>
            </a:r>
            <a:r>
              <a:rPr lang="en-GB" sz="3400" dirty="0" smtClean="0"/>
              <a:t>Getting a Part List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41470BA-EEFC-4AFF-AB99-FFE96B351B20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1284100" name="Rectangle 4"/>
          <p:cNvSpPr>
            <a:spLocks noChangeArrowheads="1"/>
          </p:cNvSpPr>
          <p:nvPr/>
        </p:nvSpPr>
        <p:spPr bwMode="auto">
          <a:xfrm>
            <a:off x="1217613" y="3014663"/>
            <a:ext cx="7564437" cy="151923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&lt;?xml version="1.0"?&gt;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&lt;p:Parts </a:t>
            </a:r>
            <a:r>
              <a:rPr lang="en-US" sz="1200" dirty="0" err="1">
                <a:latin typeface="Lucida Console" pitchFamily="49" charset="0"/>
              </a:rPr>
              <a:t>xmlns:p</a:t>
            </a:r>
            <a:r>
              <a:rPr lang="en-US" sz="1200" dirty="0">
                <a:latin typeface="Lucida Console" pitchFamily="49" charset="0"/>
              </a:rPr>
              <a:t>="http://www.acme.com"  </a:t>
            </a:r>
            <a:r>
              <a:rPr lang="en-US" sz="1200" dirty="0" err="1">
                <a:latin typeface="Lucida Console" pitchFamily="49" charset="0"/>
              </a:rPr>
              <a:t>xmlns:xl</a:t>
            </a:r>
            <a:r>
              <a:rPr lang="en-US" sz="1200" dirty="0">
                <a:latin typeface="Lucida Console" pitchFamily="49" charset="0"/>
              </a:rPr>
              <a:t>="http://www.w3.org/1999/xlink"&gt;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&lt;Part id="0345" </a:t>
            </a:r>
            <a:r>
              <a:rPr lang="en-US" sz="1200" dirty="0" err="1">
                <a:latin typeface="Lucida Console" pitchFamily="49" charset="0"/>
              </a:rPr>
              <a:t>xl:href</a:t>
            </a:r>
            <a:r>
              <a:rPr lang="en-US" sz="1200" dirty="0">
                <a:latin typeface="Lucida Console" pitchFamily="49" charset="0"/>
              </a:rPr>
              <a:t>="http://</a:t>
            </a:r>
            <a:r>
              <a:rPr lang="en-US" sz="1200" dirty="0" smtClean="0">
                <a:latin typeface="Lucida Console" pitchFamily="49" charset="0"/>
              </a:rPr>
              <a:t>www.acme.com/part/0345</a:t>
            </a:r>
            <a:r>
              <a:rPr lang="en-US" sz="1200" dirty="0">
                <a:latin typeface="Lucida Console" pitchFamily="49" charset="0"/>
              </a:rPr>
              <a:t>"/&gt;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&lt;Part id="0346" </a:t>
            </a:r>
            <a:r>
              <a:rPr lang="en-US" sz="1200" dirty="0" err="1">
                <a:latin typeface="Lucida Console" pitchFamily="49" charset="0"/>
              </a:rPr>
              <a:t>xl:href</a:t>
            </a:r>
            <a:r>
              <a:rPr lang="en-US" sz="1200" dirty="0">
                <a:latin typeface="Lucida Console" pitchFamily="49" charset="0"/>
              </a:rPr>
              <a:t>="http://</a:t>
            </a:r>
            <a:r>
              <a:rPr lang="en-US" sz="1200" dirty="0" smtClean="0">
                <a:latin typeface="Lucida Console" pitchFamily="49" charset="0"/>
              </a:rPr>
              <a:t>www.acme.com/part/0346</a:t>
            </a:r>
            <a:r>
              <a:rPr lang="en-US" sz="1200" dirty="0">
                <a:latin typeface="Lucida Console" pitchFamily="49" charset="0"/>
              </a:rPr>
              <a:t>"/&gt;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&lt;Part id="0347" </a:t>
            </a:r>
            <a:r>
              <a:rPr lang="en-US" sz="1200" dirty="0" err="1">
                <a:latin typeface="Lucida Console" pitchFamily="49" charset="0"/>
              </a:rPr>
              <a:t>xl:href</a:t>
            </a:r>
            <a:r>
              <a:rPr lang="en-US" sz="1200" dirty="0">
                <a:latin typeface="Lucida Console" pitchFamily="49" charset="0"/>
              </a:rPr>
              <a:t>="http://</a:t>
            </a:r>
            <a:r>
              <a:rPr lang="en-US" sz="1200" dirty="0" smtClean="0">
                <a:latin typeface="Lucida Console" pitchFamily="49" charset="0"/>
              </a:rPr>
              <a:t>www.acme.com/part/0347</a:t>
            </a:r>
            <a:r>
              <a:rPr lang="en-US" sz="1200" dirty="0">
                <a:latin typeface="Lucida Console" pitchFamily="49" charset="0"/>
              </a:rPr>
              <a:t>"/&gt;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&lt;Part id="0348" </a:t>
            </a:r>
            <a:r>
              <a:rPr lang="en-US" sz="1200" dirty="0" err="1">
                <a:latin typeface="Lucida Console" pitchFamily="49" charset="0"/>
              </a:rPr>
              <a:t>xl:href</a:t>
            </a:r>
            <a:r>
              <a:rPr lang="en-US" sz="1200" dirty="0">
                <a:latin typeface="Lucida Console" pitchFamily="49" charset="0"/>
              </a:rPr>
              <a:t>="http://</a:t>
            </a:r>
            <a:r>
              <a:rPr lang="en-US" sz="1200" dirty="0" smtClean="0">
                <a:latin typeface="Lucida Console" pitchFamily="49" charset="0"/>
              </a:rPr>
              <a:t>www.acme.com/part/0348</a:t>
            </a:r>
            <a:r>
              <a:rPr lang="en-US" sz="1200" dirty="0">
                <a:latin typeface="Lucida Console" pitchFamily="49" charset="0"/>
              </a:rPr>
              <a:t>"/&gt;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&lt;/p:Parts&gt;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11702</TotalTime>
  <Words>2634</Words>
  <Application>Microsoft Office PowerPoint</Application>
  <PresentationFormat>On-screen Show (4:3)</PresentationFormat>
  <Paragraphs>549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1_Blends</vt:lpstr>
      <vt:lpstr>Spring RESTful Web Services</vt:lpstr>
      <vt:lpstr>Contents</vt:lpstr>
      <vt:lpstr>1. Overview of RESTful Services</vt:lpstr>
      <vt:lpstr>The Name "REST"</vt:lpstr>
      <vt:lpstr>What is a RESTful Service?</vt:lpstr>
      <vt:lpstr>HTTP Verbs</vt:lpstr>
      <vt:lpstr>HTTP Response Codes</vt:lpstr>
      <vt:lpstr>Example Scenario: Overview</vt:lpstr>
      <vt:lpstr>Example Scenario: Getting a Part List</vt:lpstr>
      <vt:lpstr>Example Scenario: Getting Part Info</vt:lpstr>
      <vt:lpstr>Example Scenario: Submitting a PO</vt:lpstr>
      <vt:lpstr>Key Principles of RESTful Services</vt:lpstr>
      <vt:lpstr>2. REST Implementation Options</vt:lpstr>
      <vt:lpstr>JAX-RS</vt:lpstr>
      <vt:lpstr>Jersey</vt:lpstr>
      <vt:lpstr>Deployment Options</vt:lpstr>
      <vt:lpstr>Other JAX-RS Implementations</vt:lpstr>
      <vt:lpstr>Spring 3 REST Support</vt:lpstr>
      <vt:lpstr>3. Creating a Spring RESTful Service</vt:lpstr>
      <vt:lpstr>Overview</vt:lpstr>
      <vt:lpstr>Project Structure</vt:lpstr>
      <vt:lpstr>Object Marshalling</vt:lpstr>
      <vt:lpstr>Supporting XML Marshalling (1 of 3)</vt:lpstr>
      <vt:lpstr>Supporting XML Marshalling (2 of 3)</vt:lpstr>
      <vt:lpstr>Supporting XML Marshalling (3 of 3)</vt:lpstr>
      <vt:lpstr>Defining a Simple RESTful Controller</vt:lpstr>
      <vt:lpstr>Configuring web.xml</vt:lpstr>
      <vt:lpstr>Configuring the Servlet Dispatcher (1 of 2)</vt:lpstr>
      <vt:lpstr>Configuring the Servlet Dispatcher (2 of 2)</vt:lpstr>
      <vt:lpstr>Issuing a RESTful Request</vt:lpstr>
      <vt:lpstr>4. Additional Mapping Techniques</vt:lpstr>
      <vt:lpstr>Mapping Path Variables</vt:lpstr>
      <vt:lpstr>Mapping Request Parameters</vt:lpstr>
      <vt:lpstr>Returning an Item from a Collection</vt:lpstr>
      <vt:lpstr>Returning an Entire Collection</vt:lpstr>
      <vt:lpstr>Summary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</cp:lastModifiedBy>
  <cp:revision>484</cp:revision>
  <dcterms:created xsi:type="dcterms:W3CDTF">2002-05-03T12:27:39Z</dcterms:created>
  <dcterms:modified xsi:type="dcterms:W3CDTF">2012-08-14T10:44:08Z</dcterms:modified>
</cp:coreProperties>
</file>