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26"/>
  </p:notesMasterIdLst>
  <p:handoutMasterIdLst>
    <p:handoutMasterId r:id="rId27"/>
  </p:handoutMasterIdLst>
  <p:sldIdLst>
    <p:sldId id="256" r:id="rId2"/>
    <p:sldId id="698" r:id="rId3"/>
    <p:sldId id="765" r:id="rId4"/>
    <p:sldId id="766" r:id="rId5"/>
    <p:sldId id="770" r:id="rId6"/>
    <p:sldId id="780" r:id="rId7"/>
    <p:sldId id="782" r:id="rId8"/>
    <p:sldId id="767" r:id="rId9"/>
    <p:sldId id="781" r:id="rId10"/>
    <p:sldId id="783" r:id="rId11"/>
    <p:sldId id="784" r:id="rId12"/>
    <p:sldId id="785" r:id="rId13"/>
    <p:sldId id="786" r:id="rId14"/>
    <p:sldId id="787" r:id="rId15"/>
    <p:sldId id="788" r:id="rId16"/>
    <p:sldId id="789" r:id="rId17"/>
    <p:sldId id="790" r:id="rId18"/>
    <p:sldId id="772" r:id="rId19"/>
    <p:sldId id="773" r:id="rId20"/>
    <p:sldId id="774" r:id="rId21"/>
    <p:sldId id="775" r:id="rId22"/>
    <p:sldId id="776" r:id="rId23"/>
    <p:sldId id="777" r:id="rId24"/>
    <p:sldId id="791" r:id="rId25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6699FF"/>
    <a:srgbClr val="9999FF"/>
    <a:srgbClr val="CCCCFF"/>
    <a:srgbClr val="ABD5FF"/>
    <a:srgbClr val="669900"/>
    <a:srgbClr val="FF99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89" autoAdjust="0"/>
    <p:restoredTop sz="94591" autoAdjust="0"/>
  </p:normalViewPr>
  <p:slideViewPr>
    <p:cSldViewPr snapToGrid="0" showGuides="1">
      <p:cViewPr varScale="1">
        <p:scale>
          <a:sx n="94" d="100"/>
          <a:sy n="94" d="100"/>
        </p:scale>
        <p:origin x="-750" y="-96"/>
      </p:cViewPr>
      <p:guideLst>
        <p:guide orient="horz" pos="4319"/>
        <p:guide pos="7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>
        <p:scale>
          <a:sx n="70" d="100"/>
          <a:sy n="70" d="100"/>
        </p:scale>
        <p:origin x="-2664" y="-7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92313" y="309563"/>
            <a:ext cx="34766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GB" dirty="0" smtClean="0"/>
              <a:t>Going Further with Spring </a:t>
            </a:r>
            <a:r>
              <a:rPr lang="en-GB" dirty="0" err="1" smtClean="0"/>
              <a:t>RESTful</a:t>
            </a:r>
            <a:r>
              <a:rPr lang="en-GB" dirty="0" smtClean="0"/>
              <a:t> Web Services</a:t>
            </a:r>
            <a:endParaRPr lang="en-GB" dirty="0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1363" y="5540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1363" y="90884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2479675" y="9140825"/>
            <a:ext cx="23558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en-GB" sz="1000" dirty="0"/>
              <a:t>© </a:t>
            </a:r>
            <a:r>
              <a:rPr lang="en-GB" sz="1000" dirty="0" smtClean="0"/>
              <a:t>Olsen Software, </a:t>
            </a:r>
            <a:r>
              <a:rPr lang="en-GB" sz="1000" dirty="0" smtClean="0"/>
              <a:t>2012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331521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92313" y="309563"/>
            <a:ext cx="34766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GB" dirty="0" smtClean="0"/>
              <a:t>Going Further with Spring </a:t>
            </a:r>
            <a:r>
              <a:rPr lang="en-GB" dirty="0" err="1" smtClean="0"/>
              <a:t>RESTful</a:t>
            </a:r>
            <a:r>
              <a:rPr lang="en-GB" dirty="0" smtClean="0"/>
              <a:t> Web Services</a:t>
            </a:r>
            <a:endParaRPr lang="en-GB" dirty="0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1363" y="4370388"/>
            <a:ext cx="5842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1363" y="90884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479675" y="9140825"/>
            <a:ext cx="23558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en-GB" sz="1000" dirty="0"/>
              <a:t>© </a:t>
            </a:r>
            <a:r>
              <a:rPr lang="en-GB" sz="1000" dirty="0" smtClean="0"/>
              <a:t>Olsen Software, </a:t>
            </a:r>
            <a:r>
              <a:rPr lang="en-GB" sz="1000" dirty="0" smtClean="0"/>
              <a:t>2012</a:t>
            </a:r>
            <a:endParaRPr lang="en-GB" sz="1000" dirty="0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1363" y="5540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76568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ahoma" charset="0"/>
        <a:ea typeface="+mn-ea"/>
        <a:cs typeface="+mn-cs"/>
      </a:defRPr>
    </a:lvl1pPr>
    <a:lvl2pPr marL="360363" indent="-180975" algn="l" rtl="0" fontAlgn="base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charset="0"/>
        <a:ea typeface="+mn-ea"/>
        <a:cs typeface="+mn-cs"/>
      </a:defRPr>
    </a:lvl2pPr>
    <a:lvl3pPr marL="714375" indent="-174625" algn="l" rtl="0" fontAlgn="base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charset="0"/>
        <a:ea typeface="+mn-ea"/>
        <a:cs typeface="+mn-cs"/>
      </a:defRPr>
    </a:lvl3pPr>
    <a:lvl4pPr marL="1074738" indent="-180975" algn="l" rtl="0" fontAlgn="base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charset="0"/>
        <a:ea typeface="+mn-ea"/>
        <a:cs typeface="+mn-cs"/>
      </a:defRPr>
    </a:lvl4pPr>
    <a:lvl5pPr marL="1438275" indent="-184150" algn="l" rtl="0" fontAlgn="base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 smtClean="0"/>
              <a:t>Going Further with Spring </a:t>
            </a:r>
            <a:r>
              <a:rPr lang="en-GB" dirty="0" err="1" smtClean="0"/>
              <a:t>RESTful</a:t>
            </a:r>
            <a:r>
              <a:rPr lang="en-GB" dirty="0" smtClean="0"/>
              <a:t> Web Services</a:t>
            </a:r>
            <a:endParaRPr lang="en-GB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Spring </a:t>
            </a:r>
            <a:r>
              <a:rPr lang="en-GB" dirty="0" err="1" smtClean="0"/>
              <a:t>RESTful</a:t>
            </a:r>
            <a:r>
              <a:rPr lang="en-GB" dirty="0" smtClean="0"/>
              <a:t> Web Services</a:t>
            </a:r>
          </a:p>
        </p:txBody>
      </p:sp>
      <p:sp>
        <p:nvSpPr>
          <p:cNvPr id="5427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Spring </a:t>
            </a:r>
            <a:r>
              <a:rPr lang="en-GB" dirty="0" err="1" smtClean="0"/>
              <a:t>RESTful</a:t>
            </a:r>
            <a:r>
              <a:rPr lang="en-GB" dirty="0" smtClean="0"/>
              <a:t> Web Services</a:t>
            </a:r>
          </a:p>
        </p:txBody>
      </p:sp>
      <p:sp>
        <p:nvSpPr>
          <p:cNvPr id="5325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Spring </a:t>
            </a:r>
            <a:r>
              <a:rPr lang="en-GB" dirty="0" err="1" smtClean="0"/>
              <a:t>RESTful</a:t>
            </a:r>
            <a:r>
              <a:rPr lang="en-GB" dirty="0" smtClean="0"/>
              <a:t> Web Services</a:t>
            </a:r>
          </a:p>
        </p:txBody>
      </p:sp>
      <p:sp>
        <p:nvSpPr>
          <p:cNvPr id="5427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Spring </a:t>
            </a:r>
            <a:r>
              <a:rPr lang="en-GB" dirty="0" err="1" smtClean="0"/>
              <a:t>RESTful</a:t>
            </a:r>
            <a:r>
              <a:rPr lang="en-GB" dirty="0" smtClean="0"/>
              <a:t> Web Services</a:t>
            </a:r>
          </a:p>
        </p:txBody>
      </p:sp>
      <p:sp>
        <p:nvSpPr>
          <p:cNvPr id="5427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Spring </a:t>
            </a:r>
            <a:r>
              <a:rPr lang="en-GB" dirty="0" err="1" smtClean="0"/>
              <a:t>RESTful</a:t>
            </a:r>
            <a:r>
              <a:rPr lang="en-GB" dirty="0" smtClean="0"/>
              <a:t> Web Services</a:t>
            </a:r>
          </a:p>
        </p:txBody>
      </p:sp>
      <p:sp>
        <p:nvSpPr>
          <p:cNvPr id="5427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Spring </a:t>
            </a:r>
            <a:r>
              <a:rPr lang="en-GB" dirty="0" err="1" smtClean="0"/>
              <a:t>RESTful</a:t>
            </a:r>
            <a:r>
              <a:rPr lang="en-GB" dirty="0" smtClean="0"/>
              <a:t> Web Services</a:t>
            </a:r>
          </a:p>
        </p:txBody>
      </p:sp>
      <p:sp>
        <p:nvSpPr>
          <p:cNvPr id="5325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Spring </a:t>
            </a:r>
            <a:r>
              <a:rPr lang="en-GB" dirty="0" err="1" smtClean="0"/>
              <a:t>RESTful</a:t>
            </a:r>
            <a:r>
              <a:rPr lang="en-GB" dirty="0" smtClean="0"/>
              <a:t> Web Services</a:t>
            </a:r>
          </a:p>
        </p:txBody>
      </p:sp>
      <p:sp>
        <p:nvSpPr>
          <p:cNvPr id="5427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Spring </a:t>
            </a:r>
            <a:r>
              <a:rPr lang="en-GB" dirty="0" err="1" smtClean="0"/>
              <a:t>RESTful</a:t>
            </a:r>
            <a:r>
              <a:rPr lang="en-GB" dirty="0" smtClean="0"/>
              <a:t> Web Services</a:t>
            </a:r>
          </a:p>
        </p:txBody>
      </p:sp>
      <p:sp>
        <p:nvSpPr>
          <p:cNvPr id="5427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Spring </a:t>
            </a:r>
            <a:r>
              <a:rPr lang="en-GB" dirty="0" err="1" smtClean="0"/>
              <a:t>RESTful</a:t>
            </a:r>
            <a:r>
              <a:rPr lang="en-GB" dirty="0" smtClean="0"/>
              <a:t> Web Services</a:t>
            </a:r>
          </a:p>
        </p:txBody>
      </p:sp>
      <p:sp>
        <p:nvSpPr>
          <p:cNvPr id="5325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Spring </a:t>
            </a:r>
            <a:r>
              <a:rPr lang="en-GB" dirty="0" err="1" smtClean="0"/>
              <a:t>RESTful</a:t>
            </a:r>
            <a:r>
              <a:rPr lang="en-GB" dirty="0" smtClean="0"/>
              <a:t> Web Services</a:t>
            </a:r>
          </a:p>
        </p:txBody>
      </p:sp>
      <p:sp>
        <p:nvSpPr>
          <p:cNvPr id="5427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Spring </a:t>
            </a:r>
            <a:r>
              <a:rPr lang="en-GB" dirty="0" err="1" smtClean="0"/>
              <a:t>RESTful</a:t>
            </a:r>
            <a:r>
              <a:rPr lang="en-GB" dirty="0" smtClean="0"/>
              <a:t> Web Services</a:t>
            </a:r>
            <a:endParaRPr lang="en-GB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Spring </a:t>
            </a:r>
            <a:r>
              <a:rPr lang="en-GB" dirty="0" err="1" smtClean="0"/>
              <a:t>RESTful</a:t>
            </a:r>
            <a:r>
              <a:rPr lang="en-GB" dirty="0" smtClean="0"/>
              <a:t> Web Services</a:t>
            </a:r>
          </a:p>
        </p:txBody>
      </p:sp>
      <p:sp>
        <p:nvSpPr>
          <p:cNvPr id="5427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Spring </a:t>
            </a:r>
            <a:r>
              <a:rPr lang="en-GB" dirty="0" err="1" smtClean="0"/>
              <a:t>RESTful</a:t>
            </a:r>
            <a:r>
              <a:rPr lang="en-GB" dirty="0" smtClean="0"/>
              <a:t> Web Services</a:t>
            </a:r>
          </a:p>
        </p:txBody>
      </p:sp>
      <p:sp>
        <p:nvSpPr>
          <p:cNvPr id="5427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Spring </a:t>
            </a:r>
            <a:r>
              <a:rPr lang="en-GB" dirty="0" err="1" smtClean="0"/>
              <a:t>RESTful</a:t>
            </a:r>
            <a:r>
              <a:rPr lang="en-GB" dirty="0" smtClean="0"/>
              <a:t> Web Services</a:t>
            </a:r>
          </a:p>
        </p:txBody>
      </p:sp>
      <p:sp>
        <p:nvSpPr>
          <p:cNvPr id="5427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Spring </a:t>
            </a:r>
            <a:r>
              <a:rPr lang="en-GB" dirty="0" err="1" smtClean="0"/>
              <a:t>RESTful</a:t>
            </a:r>
            <a:r>
              <a:rPr lang="en-GB" dirty="0" smtClean="0"/>
              <a:t> Web Services</a:t>
            </a:r>
          </a:p>
        </p:txBody>
      </p:sp>
      <p:sp>
        <p:nvSpPr>
          <p:cNvPr id="5427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ln/>
        </p:spPr>
        <p:txBody>
          <a:bodyPr/>
          <a:lstStyle/>
          <a:p>
            <a:r>
              <a:rPr lang="en-GB" dirty="0" smtClean="0"/>
              <a:t>Going Further with Spring </a:t>
            </a:r>
            <a:r>
              <a:rPr lang="en-GB" dirty="0" err="1" smtClean="0"/>
              <a:t>RESTful</a:t>
            </a:r>
            <a:r>
              <a:rPr lang="en-GB" dirty="0" smtClean="0"/>
              <a:t> Web Services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Spring </a:t>
            </a:r>
            <a:r>
              <a:rPr lang="en-GB" dirty="0" err="1" smtClean="0"/>
              <a:t>RESTful</a:t>
            </a:r>
            <a:r>
              <a:rPr lang="en-GB" dirty="0" smtClean="0"/>
              <a:t> Web Services</a:t>
            </a:r>
          </a:p>
        </p:txBody>
      </p:sp>
      <p:sp>
        <p:nvSpPr>
          <p:cNvPr id="5325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Spring </a:t>
            </a:r>
            <a:r>
              <a:rPr lang="en-GB" dirty="0" err="1" smtClean="0"/>
              <a:t>RESTful</a:t>
            </a:r>
            <a:r>
              <a:rPr lang="en-GB" dirty="0" smtClean="0"/>
              <a:t> Web Services</a:t>
            </a:r>
          </a:p>
        </p:txBody>
      </p:sp>
      <p:sp>
        <p:nvSpPr>
          <p:cNvPr id="5427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Spring </a:t>
            </a:r>
            <a:r>
              <a:rPr lang="en-GB" dirty="0" err="1" smtClean="0"/>
              <a:t>RESTful</a:t>
            </a:r>
            <a:r>
              <a:rPr lang="en-GB" dirty="0" smtClean="0"/>
              <a:t> Web Services</a:t>
            </a:r>
          </a:p>
        </p:txBody>
      </p:sp>
      <p:sp>
        <p:nvSpPr>
          <p:cNvPr id="5427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Spring </a:t>
            </a:r>
            <a:r>
              <a:rPr lang="en-GB" dirty="0" err="1" smtClean="0"/>
              <a:t>RESTful</a:t>
            </a:r>
            <a:r>
              <a:rPr lang="en-GB" dirty="0" smtClean="0"/>
              <a:t> Web Services</a:t>
            </a:r>
          </a:p>
        </p:txBody>
      </p:sp>
      <p:sp>
        <p:nvSpPr>
          <p:cNvPr id="5427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Spring </a:t>
            </a:r>
            <a:r>
              <a:rPr lang="en-GB" dirty="0" err="1" smtClean="0"/>
              <a:t>RESTful</a:t>
            </a:r>
            <a:r>
              <a:rPr lang="en-GB" dirty="0" smtClean="0"/>
              <a:t> Web Services</a:t>
            </a:r>
          </a:p>
        </p:txBody>
      </p:sp>
      <p:sp>
        <p:nvSpPr>
          <p:cNvPr id="5325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Spring </a:t>
            </a:r>
            <a:r>
              <a:rPr lang="en-GB" dirty="0" err="1" smtClean="0"/>
              <a:t>RESTful</a:t>
            </a:r>
            <a:r>
              <a:rPr lang="en-GB" dirty="0" smtClean="0"/>
              <a:t> Web Services</a:t>
            </a:r>
          </a:p>
        </p:txBody>
      </p:sp>
      <p:sp>
        <p:nvSpPr>
          <p:cNvPr id="5427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Spring </a:t>
            </a:r>
            <a:r>
              <a:rPr lang="en-GB" dirty="0" err="1" smtClean="0"/>
              <a:t>RESTful</a:t>
            </a:r>
            <a:r>
              <a:rPr lang="en-GB" dirty="0" smtClean="0"/>
              <a:t> Web Services</a:t>
            </a:r>
          </a:p>
        </p:txBody>
      </p:sp>
      <p:sp>
        <p:nvSpPr>
          <p:cNvPr id="5427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10255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/>
          <a:p>
            <a:endParaRPr lang="en-US" sz="1400" b="0">
              <a:solidFill>
                <a:srgbClr val="FFC000"/>
              </a:solidFill>
              <a:latin typeface="Lucida Console" pitchFamily="49" charset="0"/>
            </a:endParaRPr>
          </a:p>
        </p:txBody>
      </p:sp>
      <p:sp>
        <p:nvSpPr>
          <p:cNvPr id="5" name="Teardrop 4"/>
          <p:cNvSpPr/>
          <p:nvPr userDrawn="1"/>
        </p:nvSpPr>
        <p:spPr>
          <a:xfrm rot="8093063">
            <a:off x="8856663" y="6526213"/>
            <a:ext cx="258762" cy="258762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4900" y="6346825"/>
            <a:ext cx="520700" cy="457200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BFB6211-8B51-42BC-9F09-2E6B1847DED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68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4430713"/>
            <a:ext cx="5691188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5"/>
          <p:cNvCxnSpPr>
            <a:cxnSpLocks noChangeShapeType="1"/>
          </p:cNvCxnSpPr>
          <p:nvPr userDrawn="1"/>
        </p:nvCxnSpPr>
        <p:spPr bwMode="auto">
          <a:xfrm>
            <a:off x="331788" y="1655763"/>
            <a:ext cx="8466137" cy="0"/>
          </a:xfrm>
          <a:prstGeom prst="line">
            <a:avLst/>
          </a:prstGeom>
          <a:noFill/>
          <a:ln w="5715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307" y="1076120"/>
            <a:ext cx="8094095" cy="1360488"/>
          </a:xfrm>
        </p:spPr>
        <p:txBody>
          <a:bodyPr wrap="none" lIns="0" rIns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69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32AF46E5-B07F-42AB-A7D2-38F5DD1D0DD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3700" y="150813"/>
            <a:ext cx="85502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654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307" y="1472360"/>
            <a:ext cx="8094095" cy="1360488"/>
          </a:xfrm>
        </p:spPr>
        <p:txBody>
          <a:bodyPr/>
          <a:lstStyle/>
          <a:p>
            <a:r>
              <a:rPr lang="en-GB" sz="3600" dirty="0" smtClean="0"/>
              <a:t>Going Further </a:t>
            </a:r>
            <a:r>
              <a:rPr lang="en-GB" sz="3600" dirty="0" smtClean="0"/>
              <a:t>with</a:t>
            </a: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smtClean="0"/>
              <a:t>Spring </a:t>
            </a:r>
            <a:r>
              <a:rPr lang="en-GB" sz="3600" dirty="0" err="1" smtClean="0"/>
              <a:t>RESTful</a:t>
            </a:r>
            <a:r>
              <a:rPr lang="en-GB" sz="3600" dirty="0" smtClean="0"/>
              <a:t> Web Services</a:t>
            </a:r>
            <a:endParaRPr lang="en-GB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Here's an example of how to post an item as JSON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First we set the </a:t>
            </a:r>
            <a:r>
              <a:rPr lang="en-GB" dirty="0" smtClean="0">
                <a:latin typeface="Lucida Console" pitchFamily="49" charset="0"/>
              </a:rPr>
              <a:t>Content-Type </a:t>
            </a:r>
            <a:r>
              <a:rPr lang="en-GB" dirty="0" smtClean="0">
                <a:latin typeface="+mj-lt"/>
              </a:rPr>
              <a:t>header to </a:t>
            </a:r>
            <a:r>
              <a:rPr lang="en-GB" dirty="0" smtClean="0">
                <a:latin typeface="Lucida Console" pitchFamily="49" charset="0"/>
              </a:rPr>
              <a:t>application/</a:t>
            </a:r>
            <a:r>
              <a:rPr lang="en-GB" dirty="0" err="1" smtClean="0">
                <a:latin typeface="Lucida Console" pitchFamily="49" charset="0"/>
              </a:rPr>
              <a:t>json</a:t>
            </a:r>
            <a:endParaRPr lang="en-GB" dirty="0" smtClean="0">
              <a:latin typeface="Lucida Console" pitchFamily="49" charset="0"/>
            </a:endParaRPr>
          </a:p>
          <a:p>
            <a:pPr lvl="1">
              <a:defRPr/>
            </a:pPr>
            <a:endParaRPr lang="en-GB" dirty="0" smtClean="0">
              <a:latin typeface="Lucida Console" pitchFamily="49" charset="0"/>
            </a:endParaRPr>
          </a:p>
          <a:p>
            <a:pPr lvl="1">
              <a:defRPr/>
            </a:pPr>
            <a:endParaRPr lang="en-GB" dirty="0">
              <a:latin typeface="Lucida Console" pitchFamily="49" charset="0"/>
            </a:endParaRPr>
          </a:p>
          <a:p>
            <a:pPr lvl="1">
              <a:defRPr/>
            </a:pPr>
            <a:endParaRPr lang="en-GB" dirty="0" smtClean="0">
              <a:latin typeface="Lucida Console" pitchFamily="49" charset="0"/>
            </a:endParaRPr>
          </a:p>
          <a:p>
            <a:pPr lvl="1">
              <a:defRPr/>
            </a:pPr>
            <a:endParaRPr lang="en-GB" dirty="0">
              <a:latin typeface="Lucida Console" pitchFamily="49" charset="0"/>
            </a:endParaRPr>
          </a:p>
          <a:p>
            <a:pPr lvl="1">
              <a:defRPr/>
            </a:pPr>
            <a:endParaRPr lang="en-GB" dirty="0">
              <a:latin typeface="Lucida Console" pitchFamily="49" charset="0"/>
            </a:endParaRPr>
          </a:p>
          <a:p>
            <a:pPr marL="457200" lvl="1" indent="0">
              <a:buNone/>
              <a:defRPr/>
            </a:pPr>
            <a:endParaRPr lang="en-GB" dirty="0" smtClean="0">
              <a:latin typeface="Lucida Console" pitchFamily="49" charset="0"/>
            </a:endParaRPr>
          </a:p>
          <a:p>
            <a:pPr lvl="1">
              <a:defRPr/>
            </a:pPr>
            <a:r>
              <a:rPr lang="en-GB" dirty="0" smtClean="0">
                <a:latin typeface="+mj-lt"/>
              </a:rPr>
              <a:t>Then we post a new item as JSON</a:t>
            </a:r>
            <a:endParaRPr lang="en-US" dirty="0" smtClean="0">
              <a:latin typeface="+mj-lt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Sending Data as </a:t>
            </a:r>
            <a:r>
              <a:rPr lang="en-GB" sz="3400" dirty="0" smtClean="0"/>
              <a:t>JSON</a:t>
            </a:r>
            <a:endParaRPr lang="en-GB" sz="3400" dirty="0" smtClean="0"/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113F0E2-1BBE-4A60-8C68-733B18C3D561}" type="slidenum">
              <a:rPr lang="en-GB" smtClean="0"/>
              <a:pPr/>
              <a:t>10</a:t>
            </a:fld>
            <a:endParaRPr lang="en-GB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167" y="2031817"/>
            <a:ext cx="5563357" cy="1518667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>
            <a:off x="3688597" y="3237622"/>
            <a:ext cx="77492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188" y="2306176"/>
            <a:ext cx="4212441" cy="1697208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168" y="4591763"/>
            <a:ext cx="7453462" cy="1961437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697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Implementing </a:t>
            </a:r>
            <a:r>
              <a:rPr lang="en-GB" dirty="0" smtClean="0"/>
              <a:t>HTTP PUT in </a:t>
            </a:r>
            <a:r>
              <a:rPr lang="en-GB" dirty="0"/>
              <a:t>the </a:t>
            </a:r>
            <a:r>
              <a:rPr lang="en-GB" dirty="0" smtClean="0"/>
              <a:t>service</a:t>
            </a:r>
          </a:p>
          <a:p>
            <a:pPr eaLnBrk="1" hangingPunct="1"/>
            <a:r>
              <a:rPr lang="en-GB" dirty="0" smtClean="0"/>
              <a:t>Sending data as XML</a:t>
            </a:r>
          </a:p>
          <a:p>
            <a:pPr eaLnBrk="1" hangingPunct="1"/>
            <a:r>
              <a:rPr lang="en-GB" dirty="0"/>
              <a:t>Sending data as JSON</a:t>
            </a:r>
            <a:endParaRPr lang="en-GB" dirty="0" smtClean="0"/>
          </a:p>
        </p:txBody>
      </p:sp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en-GB" sz="3400" dirty="0" smtClean="0"/>
              <a:t>3</a:t>
            </a:r>
            <a:r>
              <a:rPr lang="en-GB" sz="3400" dirty="0" smtClean="0"/>
              <a:t>. </a:t>
            </a:r>
            <a:r>
              <a:rPr lang="en-GB" sz="3400" dirty="0"/>
              <a:t>Using HTTP </a:t>
            </a:r>
            <a:r>
              <a:rPr lang="en-GB" sz="3400" dirty="0" smtClean="0"/>
              <a:t>PUT to Update</a:t>
            </a:r>
            <a:endParaRPr lang="en-GB" sz="3400" dirty="0" smtClean="0"/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E979162B-F3B1-464C-9965-00DDDD431F2C}" type="slidenum">
              <a:rPr lang="en-GB" smtClean="0"/>
              <a:pPr/>
              <a:t>11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9076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Typical role of an HTTP PUT handler method:</a:t>
            </a:r>
          </a:p>
          <a:p>
            <a:pPr lvl="1">
              <a:defRPr/>
            </a:pPr>
            <a:r>
              <a:rPr lang="en-GB" dirty="0"/>
              <a:t>To update an existing item in a back-end data store</a:t>
            </a:r>
          </a:p>
          <a:p>
            <a:pPr lvl="1">
              <a:defRPr/>
            </a:pPr>
            <a:endParaRPr lang="en-US" dirty="0" smtClean="0">
              <a:latin typeface="Lucida Console" pitchFamily="49" charset="0"/>
            </a:endParaRPr>
          </a:p>
          <a:p>
            <a:pPr>
              <a:defRPr/>
            </a:pPr>
            <a:r>
              <a:rPr lang="en-US" dirty="0" smtClean="0">
                <a:latin typeface="+mj-lt"/>
              </a:rPr>
              <a:t>Here's how to do it:</a:t>
            </a:r>
            <a:endParaRPr lang="en-US" dirty="0" smtClean="0">
              <a:latin typeface="Lucida Console" pitchFamily="49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Implementing HTTP PUT in the Service</a:t>
            </a:r>
            <a:endParaRPr lang="en-GB" sz="3400" dirty="0" smtClean="0"/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113F0E2-1BBE-4A60-8C68-733B18C3D561}" type="slidenum">
              <a:rPr lang="en-GB" smtClean="0"/>
              <a:pPr/>
              <a:t>12</a:t>
            </a:fld>
            <a:endParaRPr lang="en-GB" smtClean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803275" y="2875279"/>
            <a:ext cx="7980362" cy="16032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>
                <a:latin typeface="Lucida Console" pitchFamily="49" charset="0"/>
              </a:rPr>
              <a:t>@</a:t>
            </a:r>
            <a:r>
              <a:rPr lang="en-GB" sz="1200" dirty="0" err="1">
                <a:latin typeface="Lucida Console" pitchFamily="49" charset="0"/>
              </a:rPr>
              <a:t>RequestMapping</a:t>
            </a:r>
            <a:r>
              <a:rPr lang="en-GB" sz="1200" dirty="0">
                <a:latin typeface="Lucida Console" pitchFamily="49" charset="0"/>
              </a:rPr>
              <a:t>(method=</a:t>
            </a:r>
            <a:r>
              <a:rPr lang="en-GB" sz="1200" dirty="0" err="1">
                <a:latin typeface="Lucida Console" pitchFamily="49" charset="0"/>
              </a:rPr>
              <a:t>RequestMethod.PUT</a:t>
            </a:r>
            <a:r>
              <a:rPr lang="en-GB" sz="1200" dirty="0">
                <a:latin typeface="Lucida Console" pitchFamily="49" charset="0"/>
              </a:rPr>
              <a:t>, </a:t>
            </a:r>
          </a:p>
          <a:p>
            <a:r>
              <a:rPr lang="en-GB" sz="1200" dirty="0" smtClean="0">
                <a:latin typeface="Lucida Console" pitchFamily="49" charset="0"/>
              </a:rPr>
              <a:t>                value</a:t>
            </a:r>
            <a:r>
              <a:rPr lang="en-GB" sz="1200" dirty="0">
                <a:latin typeface="Lucida Console" pitchFamily="49" charset="0"/>
              </a:rPr>
              <a:t>="/item", </a:t>
            </a:r>
          </a:p>
          <a:p>
            <a:r>
              <a:rPr lang="en-GB" sz="1200" dirty="0" smtClean="0">
                <a:latin typeface="Lucida Console" pitchFamily="49" charset="0"/>
              </a:rPr>
              <a:t>                headers</a:t>
            </a:r>
            <a:r>
              <a:rPr lang="en-GB" sz="1200" dirty="0">
                <a:latin typeface="Lucida Console" pitchFamily="49" charset="0"/>
              </a:rPr>
              <a:t>={"Content-Type=application/</a:t>
            </a:r>
            <a:r>
              <a:rPr lang="en-GB" sz="1200" dirty="0" err="1">
                <a:latin typeface="Lucida Console" pitchFamily="49" charset="0"/>
              </a:rPr>
              <a:t>json</a:t>
            </a:r>
            <a:r>
              <a:rPr lang="en-GB" sz="1200" dirty="0">
                <a:latin typeface="Lucida Console" pitchFamily="49" charset="0"/>
              </a:rPr>
              <a:t>, application/xml", </a:t>
            </a:r>
            <a:endParaRPr lang="en-GB" sz="1200" dirty="0" smtClean="0">
              <a:latin typeface="Lucida Console" pitchFamily="49" charset="0"/>
            </a:endParaRPr>
          </a:p>
          <a:p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 dirty="0" smtClean="0">
                <a:latin typeface="Lucida Console" pitchFamily="49" charset="0"/>
              </a:rPr>
              <a:t>                        "</a:t>
            </a:r>
            <a:r>
              <a:rPr lang="en-GB" sz="1200" dirty="0">
                <a:latin typeface="Lucida Console" pitchFamily="49" charset="0"/>
              </a:rPr>
              <a:t>Accept=*/*" })</a:t>
            </a:r>
          </a:p>
          <a:p>
            <a:r>
              <a:rPr lang="en-GB" sz="1200" dirty="0">
                <a:latin typeface="Lucida Console" pitchFamily="49" charset="0"/>
              </a:rPr>
              <a:t>public @</a:t>
            </a:r>
            <a:r>
              <a:rPr lang="en-GB" sz="1200" dirty="0" err="1">
                <a:latin typeface="Lucida Console" pitchFamily="49" charset="0"/>
              </a:rPr>
              <a:t>ResponseBody</a:t>
            </a:r>
            <a:r>
              <a:rPr lang="en-GB" sz="1200" dirty="0">
                <a:latin typeface="Lucida Console" pitchFamily="49" charset="0"/>
              </a:rPr>
              <a:t> void </a:t>
            </a:r>
            <a:r>
              <a:rPr lang="en-GB" sz="1200" dirty="0" err="1">
                <a:latin typeface="Lucida Console" pitchFamily="49" charset="0"/>
              </a:rPr>
              <a:t>modifyItem</a:t>
            </a:r>
            <a:r>
              <a:rPr lang="en-GB" sz="1200" dirty="0">
                <a:latin typeface="Lucida Console" pitchFamily="49" charset="0"/>
              </a:rPr>
              <a:t>(@</a:t>
            </a:r>
            <a:r>
              <a:rPr lang="en-GB" sz="1200" dirty="0" err="1">
                <a:latin typeface="Lucida Console" pitchFamily="49" charset="0"/>
              </a:rPr>
              <a:t>RequestBody</a:t>
            </a:r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 dirty="0" err="1">
                <a:latin typeface="Lucida Console" pitchFamily="49" charset="0"/>
              </a:rPr>
              <a:t>CatalogItem</a:t>
            </a:r>
            <a:r>
              <a:rPr lang="en-GB" sz="1200" dirty="0">
                <a:latin typeface="Lucida Console" pitchFamily="49" charset="0"/>
              </a:rPr>
              <a:t> item) {</a:t>
            </a:r>
          </a:p>
          <a:p>
            <a:r>
              <a:rPr lang="en-GB" sz="1200" dirty="0" smtClean="0">
                <a:latin typeface="Lucida Console" pitchFamily="49" charset="0"/>
              </a:rPr>
              <a:t>  </a:t>
            </a:r>
            <a:r>
              <a:rPr lang="en-GB" sz="1200" dirty="0" err="1" smtClean="0">
                <a:latin typeface="Lucida Console" pitchFamily="49" charset="0"/>
              </a:rPr>
              <a:t>System.out.println</a:t>
            </a:r>
            <a:r>
              <a:rPr lang="en-GB" sz="1200" dirty="0">
                <a:latin typeface="Lucida Console" pitchFamily="49" charset="0"/>
              </a:rPr>
              <a:t>("Modifying item to " + item);</a:t>
            </a:r>
          </a:p>
          <a:p>
            <a:r>
              <a:rPr lang="en-GB" sz="1200" dirty="0" smtClean="0">
                <a:latin typeface="Lucida Console" pitchFamily="49" charset="0"/>
              </a:rPr>
              <a:t>  </a:t>
            </a:r>
            <a:r>
              <a:rPr lang="en-GB" sz="1200" dirty="0" err="1" smtClean="0">
                <a:latin typeface="Lucida Console" pitchFamily="49" charset="0"/>
              </a:rPr>
              <a:t>service.update</a:t>
            </a:r>
            <a:r>
              <a:rPr lang="en-GB" sz="1200" dirty="0" smtClean="0">
                <a:latin typeface="Lucida Console" pitchFamily="49" charset="0"/>
              </a:rPr>
              <a:t>(item</a:t>
            </a:r>
            <a:r>
              <a:rPr lang="en-GB" sz="1200" dirty="0">
                <a:latin typeface="Lucida Console" pitchFamily="49" charset="0"/>
              </a:rPr>
              <a:t>);</a:t>
            </a:r>
          </a:p>
          <a:p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13" name="Text Box 59"/>
          <p:cNvSpPr txBox="1">
            <a:spLocks noChangeArrowheads="1"/>
          </p:cNvSpPr>
          <p:nvPr/>
        </p:nvSpPr>
        <p:spPr bwMode="auto">
          <a:xfrm>
            <a:off x="6777618" y="4133682"/>
            <a:ext cx="2043380" cy="338554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dirty="0" smtClean="0">
                <a:solidFill>
                  <a:schemeClr val="tx2"/>
                </a:solidFill>
              </a:rPr>
              <a:t>MyFullController.java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14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Here's an example of how to update an item as XML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First we set the </a:t>
            </a:r>
            <a:r>
              <a:rPr lang="en-GB" dirty="0" smtClean="0">
                <a:latin typeface="Lucida Console" pitchFamily="49" charset="0"/>
              </a:rPr>
              <a:t>Content-Type </a:t>
            </a:r>
            <a:r>
              <a:rPr lang="en-GB" dirty="0" smtClean="0">
                <a:latin typeface="+mj-lt"/>
              </a:rPr>
              <a:t>header to </a:t>
            </a:r>
            <a:r>
              <a:rPr lang="en-GB" dirty="0" smtClean="0">
                <a:latin typeface="Lucida Console" pitchFamily="49" charset="0"/>
              </a:rPr>
              <a:t>application/xml</a:t>
            </a:r>
          </a:p>
          <a:p>
            <a:pPr lvl="1">
              <a:defRPr/>
            </a:pPr>
            <a:endParaRPr lang="en-GB" dirty="0" smtClean="0">
              <a:latin typeface="Lucida Console" pitchFamily="49" charset="0"/>
            </a:endParaRPr>
          </a:p>
          <a:p>
            <a:pPr lvl="1">
              <a:defRPr/>
            </a:pPr>
            <a:endParaRPr lang="en-GB" dirty="0">
              <a:latin typeface="Lucida Console" pitchFamily="49" charset="0"/>
            </a:endParaRPr>
          </a:p>
          <a:p>
            <a:pPr lvl="1">
              <a:defRPr/>
            </a:pPr>
            <a:endParaRPr lang="en-GB" dirty="0" smtClean="0">
              <a:latin typeface="Lucida Console" pitchFamily="49" charset="0"/>
            </a:endParaRPr>
          </a:p>
          <a:p>
            <a:pPr lvl="1">
              <a:defRPr/>
            </a:pPr>
            <a:endParaRPr lang="en-GB" dirty="0">
              <a:latin typeface="Lucida Console" pitchFamily="49" charset="0"/>
            </a:endParaRPr>
          </a:p>
          <a:p>
            <a:pPr lvl="1">
              <a:defRPr/>
            </a:pPr>
            <a:endParaRPr lang="en-GB" dirty="0">
              <a:latin typeface="Lucida Console" pitchFamily="49" charset="0"/>
            </a:endParaRPr>
          </a:p>
          <a:p>
            <a:pPr marL="457200" lvl="1" indent="0">
              <a:buNone/>
              <a:defRPr/>
            </a:pPr>
            <a:endParaRPr lang="en-GB" dirty="0" smtClean="0">
              <a:latin typeface="Lucida Console" pitchFamily="49" charset="0"/>
            </a:endParaRPr>
          </a:p>
          <a:p>
            <a:pPr lvl="1">
              <a:defRPr/>
            </a:pPr>
            <a:r>
              <a:rPr lang="en-GB" dirty="0">
                <a:latin typeface="+mj-lt"/>
              </a:rPr>
              <a:t>Then we update an existing item as </a:t>
            </a:r>
            <a:r>
              <a:rPr lang="en-GB" dirty="0" smtClean="0">
                <a:latin typeface="+mj-lt"/>
              </a:rPr>
              <a:t>XML</a:t>
            </a:r>
            <a:endParaRPr lang="en-US" dirty="0" smtClean="0">
              <a:latin typeface="+mj-lt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Sending </a:t>
            </a:r>
            <a:r>
              <a:rPr lang="en-GB" sz="3400" dirty="0" smtClean="0"/>
              <a:t>Data </a:t>
            </a:r>
            <a:r>
              <a:rPr lang="en-GB" sz="3400" dirty="0"/>
              <a:t>as XML</a:t>
            </a:r>
            <a:endParaRPr lang="en-GB" sz="3400" dirty="0" smtClean="0"/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113F0E2-1BBE-4A60-8C68-733B18C3D561}" type="slidenum">
              <a:rPr lang="en-GB" smtClean="0"/>
              <a:pPr/>
              <a:t>13</a:t>
            </a:fld>
            <a:endParaRPr lang="en-GB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167" y="2031817"/>
            <a:ext cx="5563357" cy="1518667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517" y="2285856"/>
            <a:ext cx="4204952" cy="1686560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>
            <a:off x="3688597" y="3237622"/>
            <a:ext cx="77492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167" y="4579303"/>
            <a:ext cx="6598033" cy="2196990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11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Here's an example of how to update an item as JSON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First we set the </a:t>
            </a:r>
            <a:r>
              <a:rPr lang="en-GB" dirty="0" smtClean="0">
                <a:latin typeface="Lucida Console" pitchFamily="49" charset="0"/>
              </a:rPr>
              <a:t>Content-Type </a:t>
            </a:r>
            <a:r>
              <a:rPr lang="en-GB" dirty="0" smtClean="0">
                <a:latin typeface="+mj-lt"/>
              </a:rPr>
              <a:t>header to </a:t>
            </a:r>
            <a:r>
              <a:rPr lang="en-GB" dirty="0" smtClean="0">
                <a:latin typeface="Lucida Console" pitchFamily="49" charset="0"/>
              </a:rPr>
              <a:t>application/</a:t>
            </a:r>
            <a:r>
              <a:rPr lang="en-GB" dirty="0" err="1" smtClean="0">
                <a:latin typeface="Lucida Console" pitchFamily="49" charset="0"/>
              </a:rPr>
              <a:t>json</a:t>
            </a:r>
            <a:endParaRPr lang="en-GB" dirty="0" smtClean="0">
              <a:latin typeface="Lucida Console" pitchFamily="49" charset="0"/>
            </a:endParaRPr>
          </a:p>
          <a:p>
            <a:pPr lvl="1">
              <a:defRPr/>
            </a:pPr>
            <a:endParaRPr lang="en-GB" dirty="0" smtClean="0">
              <a:latin typeface="Lucida Console" pitchFamily="49" charset="0"/>
            </a:endParaRPr>
          </a:p>
          <a:p>
            <a:pPr lvl="1">
              <a:defRPr/>
            </a:pPr>
            <a:endParaRPr lang="en-GB" dirty="0">
              <a:latin typeface="Lucida Console" pitchFamily="49" charset="0"/>
            </a:endParaRPr>
          </a:p>
          <a:p>
            <a:pPr lvl="1">
              <a:defRPr/>
            </a:pPr>
            <a:endParaRPr lang="en-GB" dirty="0" smtClean="0">
              <a:latin typeface="Lucida Console" pitchFamily="49" charset="0"/>
            </a:endParaRPr>
          </a:p>
          <a:p>
            <a:pPr lvl="1">
              <a:defRPr/>
            </a:pPr>
            <a:endParaRPr lang="en-GB" dirty="0">
              <a:latin typeface="Lucida Console" pitchFamily="49" charset="0"/>
            </a:endParaRPr>
          </a:p>
          <a:p>
            <a:pPr lvl="1">
              <a:defRPr/>
            </a:pPr>
            <a:endParaRPr lang="en-GB" dirty="0">
              <a:latin typeface="Lucida Console" pitchFamily="49" charset="0"/>
            </a:endParaRPr>
          </a:p>
          <a:p>
            <a:pPr marL="457200" lvl="1" indent="0">
              <a:buNone/>
              <a:defRPr/>
            </a:pPr>
            <a:endParaRPr lang="en-GB" dirty="0" smtClean="0">
              <a:latin typeface="Lucida Console" pitchFamily="49" charset="0"/>
            </a:endParaRPr>
          </a:p>
          <a:p>
            <a:pPr lvl="1">
              <a:defRPr/>
            </a:pPr>
            <a:r>
              <a:rPr lang="en-GB" dirty="0" smtClean="0">
                <a:latin typeface="+mj-lt"/>
              </a:rPr>
              <a:t>Then we update an existing item as JSON</a:t>
            </a:r>
            <a:endParaRPr lang="en-US" dirty="0" smtClean="0">
              <a:latin typeface="+mj-lt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Sending Data as </a:t>
            </a:r>
            <a:r>
              <a:rPr lang="en-GB" sz="3400" dirty="0" smtClean="0"/>
              <a:t>JSON</a:t>
            </a:r>
            <a:endParaRPr lang="en-GB" sz="3400" dirty="0" smtClean="0"/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113F0E2-1BBE-4A60-8C68-733B18C3D561}" type="slidenum">
              <a:rPr lang="en-GB" smtClean="0"/>
              <a:pPr/>
              <a:t>14</a:t>
            </a:fld>
            <a:endParaRPr lang="en-GB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167" y="2031817"/>
            <a:ext cx="5563357" cy="1518667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>
            <a:off x="3688597" y="3237622"/>
            <a:ext cx="77492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028" y="2285856"/>
            <a:ext cx="4212441" cy="1697208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684" y="4594222"/>
            <a:ext cx="7442785" cy="1940554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878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Implementing </a:t>
            </a:r>
            <a:r>
              <a:rPr lang="en-GB" dirty="0" smtClean="0"/>
              <a:t>HTTP DELETE in </a:t>
            </a:r>
            <a:r>
              <a:rPr lang="en-GB" dirty="0"/>
              <a:t>the </a:t>
            </a:r>
            <a:r>
              <a:rPr lang="en-GB" dirty="0" smtClean="0"/>
              <a:t>service</a:t>
            </a:r>
          </a:p>
          <a:p>
            <a:pPr eaLnBrk="1" hangingPunct="1"/>
            <a:r>
              <a:rPr lang="en-GB" dirty="0" smtClean="0"/>
              <a:t>Sending an HTTP DELETE request</a:t>
            </a:r>
            <a:endParaRPr lang="en-GB" dirty="0" smtClean="0"/>
          </a:p>
        </p:txBody>
      </p:sp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en-GB" sz="3400" dirty="0" smtClean="0"/>
              <a:t>4</a:t>
            </a:r>
            <a:r>
              <a:rPr lang="en-GB" sz="3400" dirty="0" smtClean="0"/>
              <a:t>. </a:t>
            </a:r>
            <a:r>
              <a:rPr lang="en-GB" sz="3400" dirty="0"/>
              <a:t>Using HTTP </a:t>
            </a:r>
            <a:r>
              <a:rPr lang="en-GB" sz="3400" dirty="0" smtClean="0"/>
              <a:t>DELETE to Delete</a:t>
            </a:r>
            <a:endParaRPr lang="en-GB" sz="3400" dirty="0" smtClean="0"/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E979162B-F3B1-464C-9965-00DDDD431F2C}" type="slidenum">
              <a:rPr lang="en-GB" smtClean="0"/>
              <a:pPr/>
              <a:t>15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80801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Typical role of an HTTP DELETE handler method:</a:t>
            </a:r>
          </a:p>
          <a:p>
            <a:pPr lvl="1">
              <a:defRPr/>
            </a:pPr>
            <a:r>
              <a:rPr lang="en-GB" dirty="0"/>
              <a:t>To delete an existing item in a back-end data store</a:t>
            </a:r>
          </a:p>
          <a:p>
            <a:pPr lvl="1">
              <a:defRPr/>
            </a:pPr>
            <a:endParaRPr lang="en-US" dirty="0" smtClean="0">
              <a:latin typeface="Lucida Console" pitchFamily="49" charset="0"/>
            </a:endParaRPr>
          </a:p>
          <a:p>
            <a:pPr>
              <a:defRPr/>
            </a:pPr>
            <a:r>
              <a:rPr lang="en-US" dirty="0" smtClean="0">
                <a:latin typeface="+mj-lt"/>
              </a:rPr>
              <a:t>Here's how to do it:</a:t>
            </a: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 smtClean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r>
              <a:rPr lang="en-GB" dirty="0" smtClean="0">
                <a:latin typeface="+mj-lt"/>
              </a:rPr>
              <a:t>Notes: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The handler </a:t>
            </a:r>
            <a:r>
              <a:rPr lang="en-GB" dirty="0">
                <a:latin typeface="+mj-lt"/>
              </a:rPr>
              <a:t>method typically receives the item's unique identifier as part of the URL</a:t>
            </a:r>
          </a:p>
          <a:p>
            <a:pPr lvl="1">
              <a:defRPr/>
            </a:pPr>
            <a:r>
              <a:rPr lang="en-GB" dirty="0">
                <a:latin typeface="+mj-lt"/>
              </a:rPr>
              <a:t>Either as a path variable or as an HTTP request </a:t>
            </a:r>
            <a:r>
              <a:rPr lang="en-GB" dirty="0" smtClean="0">
                <a:latin typeface="+mj-lt"/>
              </a:rPr>
              <a:t>parameter</a:t>
            </a:r>
            <a:endParaRPr lang="en-US" dirty="0" smtClean="0">
              <a:latin typeface="+mj-lt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Implementing HTTP DELETE in the Service</a:t>
            </a:r>
            <a:endParaRPr lang="en-GB" sz="3400" dirty="0" smtClean="0"/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113F0E2-1BBE-4A60-8C68-733B18C3D561}" type="slidenum">
              <a:rPr lang="en-GB" smtClean="0"/>
              <a:pPr/>
              <a:t>16</a:t>
            </a:fld>
            <a:endParaRPr lang="en-GB" smtClean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803275" y="2865120"/>
            <a:ext cx="7980362" cy="120703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>
                <a:latin typeface="Lucida Console" pitchFamily="49" charset="0"/>
              </a:rPr>
              <a:t>@</a:t>
            </a:r>
            <a:r>
              <a:rPr lang="en-GB" sz="1200" dirty="0" err="1">
                <a:latin typeface="Lucida Console" pitchFamily="49" charset="0"/>
              </a:rPr>
              <a:t>RequestMapping</a:t>
            </a:r>
            <a:r>
              <a:rPr lang="en-GB" sz="1200" dirty="0">
                <a:latin typeface="Lucida Console" pitchFamily="49" charset="0"/>
              </a:rPr>
              <a:t>(method=</a:t>
            </a:r>
            <a:r>
              <a:rPr lang="en-GB" sz="1200" dirty="0" err="1">
                <a:latin typeface="Lucida Console" pitchFamily="49" charset="0"/>
              </a:rPr>
              <a:t>RequestMethod.DELETE</a:t>
            </a:r>
            <a:r>
              <a:rPr lang="en-GB" sz="1200" dirty="0">
                <a:latin typeface="Lucida Console" pitchFamily="49" charset="0"/>
              </a:rPr>
              <a:t>, </a:t>
            </a:r>
          </a:p>
          <a:p>
            <a:r>
              <a:rPr lang="en-GB" sz="1200" dirty="0" smtClean="0">
                <a:latin typeface="Lucida Console" pitchFamily="49" charset="0"/>
              </a:rPr>
              <a:t>                value</a:t>
            </a:r>
            <a:r>
              <a:rPr lang="en-GB" sz="1200" dirty="0">
                <a:latin typeface="Lucida Console" pitchFamily="49" charset="0"/>
              </a:rPr>
              <a:t>="/item/{id}",</a:t>
            </a:r>
          </a:p>
          <a:p>
            <a:r>
              <a:rPr lang="en-GB" sz="1200" dirty="0" smtClean="0">
                <a:latin typeface="Lucida Console" pitchFamily="49" charset="0"/>
              </a:rPr>
              <a:t>                headers</a:t>
            </a:r>
            <a:r>
              <a:rPr lang="en-GB" sz="1200" dirty="0">
                <a:latin typeface="Lucida Console" pitchFamily="49" charset="0"/>
              </a:rPr>
              <a:t>="Accept=*/*")</a:t>
            </a:r>
          </a:p>
          <a:p>
            <a:r>
              <a:rPr lang="en-GB" sz="1200" dirty="0" smtClean="0">
                <a:latin typeface="Lucida Console" pitchFamily="49" charset="0"/>
              </a:rPr>
              <a:t>public </a:t>
            </a:r>
            <a:r>
              <a:rPr lang="en-GB" sz="1200" dirty="0">
                <a:latin typeface="Lucida Console" pitchFamily="49" charset="0"/>
              </a:rPr>
              <a:t>@</a:t>
            </a:r>
            <a:r>
              <a:rPr lang="en-GB" sz="1200" dirty="0" err="1">
                <a:latin typeface="Lucida Console" pitchFamily="49" charset="0"/>
              </a:rPr>
              <a:t>ResponseBody</a:t>
            </a:r>
            <a:r>
              <a:rPr lang="en-GB" sz="1200" dirty="0">
                <a:latin typeface="Lucida Console" pitchFamily="49" charset="0"/>
              </a:rPr>
              <a:t> void </a:t>
            </a:r>
            <a:r>
              <a:rPr lang="en-GB" sz="1200" dirty="0" err="1">
                <a:latin typeface="Lucida Console" pitchFamily="49" charset="0"/>
              </a:rPr>
              <a:t>deleteItem</a:t>
            </a:r>
            <a:r>
              <a:rPr lang="en-GB" sz="1200" dirty="0">
                <a:latin typeface="Lucida Console" pitchFamily="49" charset="0"/>
              </a:rPr>
              <a:t>(@</a:t>
            </a:r>
            <a:r>
              <a:rPr lang="en-GB" sz="1200" dirty="0" err="1">
                <a:latin typeface="Lucida Console" pitchFamily="49" charset="0"/>
              </a:rPr>
              <a:t>PathVariable</a:t>
            </a:r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 dirty="0" err="1">
                <a:latin typeface="Lucida Console" pitchFamily="49" charset="0"/>
              </a:rPr>
              <a:t>int</a:t>
            </a:r>
            <a:r>
              <a:rPr lang="en-GB" sz="1200" dirty="0">
                <a:latin typeface="Lucida Console" pitchFamily="49" charset="0"/>
              </a:rPr>
              <a:t> id) {</a:t>
            </a:r>
          </a:p>
          <a:p>
            <a:r>
              <a:rPr lang="en-GB" sz="1200" dirty="0" smtClean="0">
                <a:latin typeface="Lucida Console" pitchFamily="49" charset="0"/>
              </a:rPr>
              <a:t>  </a:t>
            </a:r>
            <a:r>
              <a:rPr lang="en-GB" sz="1200" dirty="0" err="1" smtClean="0">
                <a:latin typeface="Lucida Console" pitchFamily="49" charset="0"/>
              </a:rPr>
              <a:t>service.delete</a:t>
            </a:r>
            <a:r>
              <a:rPr lang="en-GB" sz="1200" dirty="0" smtClean="0">
                <a:latin typeface="Lucida Console" pitchFamily="49" charset="0"/>
              </a:rPr>
              <a:t>(id</a:t>
            </a:r>
            <a:r>
              <a:rPr lang="en-GB" sz="1200" dirty="0">
                <a:latin typeface="Lucida Console" pitchFamily="49" charset="0"/>
              </a:rPr>
              <a:t>);</a:t>
            </a:r>
          </a:p>
          <a:p>
            <a:r>
              <a:rPr lang="en-GB" sz="1200" dirty="0" smtClean="0">
                <a:latin typeface="Lucida Console" pitchFamily="49" charset="0"/>
              </a:rPr>
              <a:t>}</a:t>
            </a:r>
            <a:endParaRPr lang="en-GB" sz="1200" dirty="0">
              <a:latin typeface="Lucida Console" pitchFamily="49" charset="0"/>
            </a:endParaRPr>
          </a:p>
        </p:txBody>
      </p:sp>
      <p:sp>
        <p:nvSpPr>
          <p:cNvPr id="13" name="Text Box 59"/>
          <p:cNvSpPr txBox="1">
            <a:spLocks noChangeArrowheads="1"/>
          </p:cNvSpPr>
          <p:nvPr/>
        </p:nvSpPr>
        <p:spPr bwMode="auto">
          <a:xfrm>
            <a:off x="6777618" y="3727282"/>
            <a:ext cx="2043380" cy="338554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dirty="0" smtClean="0">
                <a:solidFill>
                  <a:schemeClr val="tx2"/>
                </a:solidFill>
              </a:rPr>
              <a:t>MyFullController.java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88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Here's an example of how to delete an item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No need to set the </a:t>
            </a:r>
            <a:r>
              <a:rPr lang="en-GB" dirty="0" smtClean="0">
                <a:latin typeface="Lucida Console" pitchFamily="49" charset="0"/>
              </a:rPr>
              <a:t>Content-Type </a:t>
            </a:r>
            <a:r>
              <a:rPr lang="en-GB" dirty="0" smtClean="0">
                <a:latin typeface="+mj-lt"/>
              </a:rPr>
              <a:t>header! 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We just send the correct URL and use HTTP DELETE</a:t>
            </a:r>
            <a:endParaRPr lang="en-US" dirty="0" smtClean="0">
              <a:latin typeface="+mj-lt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Sending an HTTP DELETE </a:t>
            </a:r>
            <a:r>
              <a:rPr lang="en-GB" sz="3400" dirty="0" smtClean="0"/>
              <a:t>Request</a:t>
            </a:r>
            <a:endParaRPr lang="en-GB" sz="3400" dirty="0" smtClean="0"/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113F0E2-1BBE-4A60-8C68-733B18C3D561}" type="slidenum">
              <a:rPr lang="en-GB" smtClean="0"/>
              <a:pPr/>
              <a:t>17</a:t>
            </a:fld>
            <a:endParaRPr lang="en-GB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2448243"/>
            <a:ext cx="8867775" cy="1819275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558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</a:t>
            </a:r>
          </a:p>
          <a:p>
            <a:pPr eaLnBrk="1" hangingPunct="1"/>
            <a:r>
              <a:rPr lang="en-GB" dirty="0" smtClean="0"/>
              <a:t>Using </a:t>
            </a:r>
            <a:r>
              <a:rPr lang="en-GB" dirty="0" err="1" smtClean="0"/>
              <a:t>RestTemplate</a:t>
            </a:r>
            <a:endParaRPr lang="en-GB" dirty="0" smtClean="0"/>
          </a:p>
          <a:p>
            <a:pPr eaLnBrk="1" hangingPunct="1"/>
            <a:r>
              <a:rPr lang="en-GB" dirty="0" err="1" smtClean="0"/>
              <a:t>RestTemplate</a:t>
            </a:r>
            <a:r>
              <a:rPr lang="en-GB" dirty="0" smtClean="0"/>
              <a:t> methods</a:t>
            </a:r>
          </a:p>
          <a:p>
            <a:pPr eaLnBrk="1" hangingPunct="1"/>
            <a:r>
              <a:rPr lang="en-GB" dirty="0" smtClean="0"/>
              <a:t>Example </a:t>
            </a:r>
            <a:r>
              <a:rPr lang="en-GB" dirty="0" smtClean="0"/>
              <a:t>client</a:t>
            </a:r>
            <a:endParaRPr lang="en-GB" dirty="0" smtClean="0"/>
          </a:p>
        </p:txBody>
      </p:sp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en-GB" sz="3400" dirty="0" smtClean="0"/>
              <a:t>5</a:t>
            </a:r>
            <a:r>
              <a:rPr lang="en-GB" sz="3400" dirty="0"/>
              <a:t>. Implementing Java </a:t>
            </a:r>
            <a:r>
              <a:rPr lang="en-GB" sz="3400" dirty="0" err="1"/>
              <a:t>RESTful</a:t>
            </a:r>
            <a:r>
              <a:rPr lang="en-GB" sz="3400" dirty="0"/>
              <a:t> </a:t>
            </a:r>
            <a:r>
              <a:rPr lang="en-GB" sz="3400" dirty="0" smtClean="0"/>
              <a:t>Clients</a:t>
            </a:r>
            <a:endParaRPr lang="en-GB" sz="3400" dirty="0" smtClean="0"/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E979162B-F3B1-464C-9965-00DDDD431F2C}" type="slidenum">
              <a:rPr lang="en-GB" smtClean="0"/>
              <a:pPr/>
              <a:t>18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+mj-lt"/>
              </a:rPr>
              <a:t>So far we've seen how to implement a completely functional </a:t>
            </a:r>
            <a:r>
              <a:rPr lang="en-US" dirty="0" err="1" smtClean="0">
                <a:latin typeface="+mj-lt"/>
              </a:rPr>
              <a:t>RESTful</a:t>
            </a:r>
            <a:r>
              <a:rPr lang="en-US" dirty="0" smtClean="0">
                <a:latin typeface="+mj-lt"/>
              </a:rPr>
              <a:t> Web service</a:t>
            </a:r>
          </a:p>
          <a:p>
            <a:pPr lvl="1">
              <a:defRPr/>
            </a:pPr>
            <a:r>
              <a:rPr lang="en-US" dirty="0" smtClean="0">
                <a:latin typeface="+mj-lt"/>
              </a:rPr>
              <a:t>Supports GET, POST, PUT, and DELETE HTTP verbs</a:t>
            </a:r>
          </a:p>
          <a:p>
            <a:pPr lvl="1">
              <a:defRPr/>
            </a:pPr>
            <a:endParaRPr lang="en-US" dirty="0" smtClean="0">
              <a:latin typeface="+mj-lt"/>
            </a:endParaRPr>
          </a:p>
          <a:p>
            <a:pPr>
              <a:defRPr/>
            </a:pPr>
            <a:r>
              <a:rPr lang="en-US" dirty="0" smtClean="0">
                <a:latin typeface="+mj-lt"/>
              </a:rPr>
              <a:t>We've also seen how to test the service interactively</a:t>
            </a:r>
          </a:p>
          <a:p>
            <a:pPr lvl="1">
              <a:defRPr/>
            </a:pPr>
            <a:r>
              <a:rPr lang="en-US" dirty="0" smtClean="0">
                <a:latin typeface="+mj-lt"/>
              </a:rPr>
              <a:t>Using the REST client </a:t>
            </a:r>
            <a:r>
              <a:rPr lang="en-US" dirty="0" err="1" smtClean="0">
                <a:latin typeface="+mj-lt"/>
              </a:rPr>
              <a:t>plugin</a:t>
            </a:r>
            <a:r>
              <a:rPr lang="en-US" dirty="0" smtClean="0">
                <a:latin typeface="+mj-lt"/>
              </a:rPr>
              <a:t> for </a:t>
            </a:r>
            <a:r>
              <a:rPr lang="en-US" dirty="0" err="1" smtClean="0">
                <a:latin typeface="+mj-lt"/>
              </a:rPr>
              <a:t>FireFox</a:t>
            </a:r>
            <a:endParaRPr lang="en-US" dirty="0" smtClean="0">
              <a:latin typeface="+mj-lt"/>
            </a:endParaRPr>
          </a:p>
          <a:p>
            <a:pPr lvl="1">
              <a:defRPr/>
            </a:pPr>
            <a:endParaRPr lang="en-US" dirty="0" smtClean="0">
              <a:latin typeface="+mj-lt"/>
            </a:endParaRPr>
          </a:p>
          <a:p>
            <a:pPr>
              <a:defRPr/>
            </a:pPr>
            <a:r>
              <a:rPr lang="en-US" dirty="0" smtClean="0">
                <a:latin typeface="+mj-lt"/>
              </a:rPr>
              <a:t>Spring also allows you to invoke </a:t>
            </a:r>
            <a:r>
              <a:rPr lang="en-US" dirty="0" err="1" smtClean="0">
                <a:latin typeface="+mj-lt"/>
              </a:rPr>
              <a:t>RESTful</a:t>
            </a:r>
            <a:r>
              <a:rPr lang="en-US" dirty="0" smtClean="0">
                <a:latin typeface="+mj-lt"/>
              </a:rPr>
              <a:t> services from a fully fledged client</a:t>
            </a:r>
          </a:p>
          <a:p>
            <a:pPr lvl="1">
              <a:defRPr/>
            </a:pPr>
            <a:r>
              <a:rPr lang="en-US" dirty="0" smtClean="0">
                <a:latin typeface="+mj-lt"/>
              </a:rPr>
              <a:t>Enables you to submit HTTP requests as XML or as objects</a:t>
            </a:r>
          </a:p>
          <a:p>
            <a:pPr lvl="1">
              <a:defRPr/>
            </a:pPr>
            <a:r>
              <a:rPr lang="en-US" dirty="0" smtClean="0">
                <a:latin typeface="+mj-lt"/>
              </a:rPr>
              <a:t>Also allows you to retrieve response as XML or as objects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Overview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113F0E2-1BBE-4A60-8C68-733B18C3D561}" type="slidenum">
              <a:rPr lang="en-GB" smtClean="0"/>
              <a:pPr/>
              <a:t>19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en-US" dirty="0" smtClean="0"/>
              <a:t>Setting the scene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 smtClean="0"/>
              <a:t>Using HTTP POST to insert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 smtClean="0"/>
              <a:t>Using HTTP PUT to update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 smtClean="0"/>
              <a:t>Using HTTP DELETE to delete</a:t>
            </a:r>
            <a:endParaRPr lang="en-US" dirty="0" smtClean="0"/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 smtClean="0"/>
              <a:t>Implementing Java </a:t>
            </a:r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en-US" dirty="0" smtClean="0"/>
              <a:t>clients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Contents</a:t>
            </a: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20771BB-E4E6-4EA2-824A-1107C33B8B6D}" type="slidenum">
              <a:rPr lang="en-GB"/>
              <a:pPr/>
              <a:t>2</a:t>
            </a:fld>
            <a:endParaRPr lang="en-GB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257300" y="5373949"/>
            <a:ext cx="7102475" cy="835781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100000">
                <a:srgbClr val="C0C0EA">
                  <a:alpha val="82999"/>
                </a:srgbClr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255713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GB" sz="2000" dirty="0">
                <a:solidFill>
                  <a:schemeClr val="tx2"/>
                </a:solidFill>
                <a:sym typeface="Wingdings" pitchFamily="2" charset="2"/>
              </a:rPr>
              <a:t>Eclipse </a:t>
            </a:r>
            <a:r>
              <a:rPr lang="en-GB" sz="2000" dirty="0" smtClean="0">
                <a:solidFill>
                  <a:schemeClr val="tx2"/>
                </a:solidFill>
                <a:sym typeface="Wingdings" pitchFamily="2" charset="2"/>
              </a:rPr>
              <a:t>projects: </a:t>
            </a:r>
          </a:p>
          <a:p>
            <a:pPr marL="1255713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GB" sz="2000" dirty="0" err="1" smtClean="0">
                <a:solidFill>
                  <a:schemeClr val="tx2"/>
                </a:solidFill>
                <a:sym typeface="Wingdings" pitchFamily="2" charset="2"/>
              </a:rPr>
              <a:t>DemoRESTServices</a:t>
            </a:r>
            <a:r>
              <a:rPr lang="en-GB" sz="2000" dirty="0" smtClean="0">
                <a:solidFill>
                  <a:schemeClr val="tx2"/>
                </a:solidFill>
                <a:sym typeface="Wingdings" pitchFamily="2" charset="2"/>
              </a:rPr>
              <a:t> and </a:t>
            </a:r>
            <a:r>
              <a:rPr lang="en-GB" sz="2000" dirty="0" err="1" smtClean="0">
                <a:solidFill>
                  <a:schemeClr val="tx2"/>
                </a:solidFill>
                <a:sym typeface="Wingdings" pitchFamily="2" charset="2"/>
              </a:rPr>
              <a:t>DemoRESTClients</a:t>
            </a:r>
            <a:r>
              <a:rPr lang="en-GB" sz="2000" dirty="0" smtClean="0">
                <a:solidFill>
                  <a:schemeClr val="tx2"/>
                </a:solidFill>
                <a:sym typeface="Wingdings" pitchFamily="2" charset="2"/>
              </a:rPr>
              <a:t>                 </a:t>
            </a:r>
            <a:endParaRPr lang="en-US" sz="2000" dirty="0"/>
          </a:p>
        </p:txBody>
      </p:sp>
      <p:pic>
        <p:nvPicPr>
          <p:cNvPr id="7" name="Picture 6" descr="bd09771_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975" y="5199325"/>
            <a:ext cx="1874838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75526" y="3234518"/>
            <a:ext cx="2517847" cy="2124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key ingredient in Spring's support for </a:t>
            </a:r>
            <a:r>
              <a:rPr lang="en-US" dirty="0" err="1" smtClean="0"/>
              <a:t>RESTful</a:t>
            </a:r>
            <a:r>
              <a:rPr lang="en-US" dirty="0" smtClean="0"/>
              <a:t> clients is the </a:t>
            </a:r>
            <a:r>
              <a:rPr lang="en-US" dirty="0" err="1" smtClean="0">
                <a:latin typeface="Lucida Console" pitchFamily="49" charset="0"/>
              </a:rPr>
              <a:t>RestTemplate</a:t>
            </a:r>
            <a:r>
              <a:rPr lang="en-US" dirty="0" smtClean="0"/>
              <a:t> class</a:t>
            </a:r>
          </a:p>
          <a:p>
            <a:pPr lvl="1">
              <a:defRPr/>
            </a:pPr>
            <a:r>
              <a:rPr lang="en-US" dirty="0" smtClean="0"/>
              <a:t>Located in </a:t>
            </a:r>
            <a:r>
              <a:rPr lang="en-GB" dirty="0" err="1" smtClean="0">
                <a:latin typeface="Lucida Console" pitchFamily="49" charset="0"/>
              </a:rPr>
              <a:t>org.springframework.web.client</a:t>
            </a:r>
            <a:r>
              <a:rPr lang="en-GB" dirty="0" smtClean="0">
                <a:latin typeface="+mj-lt"/>
              </a:rPr>
              <a:t> </a:t>
            </a:r>
            <a:r>
              <a:rPr lang="en-GB" dirty="0" smtClean="0"/>
              <a:t>package</a:t>
            </a:r>
          </a:p>
          <a:p>
            <a:pPr lvl="1">
              <a:defRPr/>
            </a:pPr>
            <a:r>
              <a:rPr lang="en-GB" dirty="0" smtClean="0"/>
              <a:t>Resides in </a:t>
            </a:r>
            <a:r>
              <a:rPr lang="en-GB" dirty="0" smtClean="0">
                <a:latin typeface="Lucida Console" pitchFamily="49" charset="0"/>
              </a:rPr>
              <a:t>org.springframework.web-3.0.3.RELEASE.jar</a:t>
            </a:r>
          </a:p>
          <a:p>
            <a:pPr lvl="1">
              <a:defRPr/>
            </a:pPr>
            <a:endParaRPr lang="en-GB" dirty="0" smtClean="0">
              <a:latin typeface="Lucida Console" pitchFamily="49" charset="0"/>
            </a:endParaRPr>
          </a:p>
          <a:p>
            <a:pPr>
              <a:defRPr/>
            </a:pPr>
            <a:r>
              <a:rPr lang="en-GB" dirty="0" err="1" smtClean="0">
                <a:latin typeface="Lucida Console" pitchFamily="49" charset="0"/>
              </a:rPr>
              <a:t>RestTemplate</a:t>
            </a:r>
            <a:r>
              <a:rPr lang="en-GB" dirty="0" smtClean="0">
                <a:latin typeface="+mj-lt"/>
              </a:rPr>
              <a:t> follows the conventional approach</a:t>
            </a:r>
            <a:r>
              <a:rPr lang="en-US" dirty="0" smtClean="0">
                <a:latin typeface="+mj-lt"/>
              </a:rPr>
              <a:t> in Spring integration APIs</a:t>
            </a:r>
          </a:p>
          <a:p>
            <a:pPr lvl="1">
              <a:defRPr/>
            </a:pPr>
            <a:r>
              <a:rPr lang="en-US" dirty="0" smtClean="0"/>
              <a:t>Simplifies sending HTTP requests to </a:t>
            </a:r>
            <a:r>
              <a:rPr lang="en-US" dirty="0" err="1" smtClean="0"/>
              <a:t>RESTful</a:t>
            </a:r>
            <a:r>
              <a:rPr lang="en-US" dirty="0" smtClean="0"/>
              <a:t> service endpoints, and retrieving the responses</a:t>
            </a:r>
          </a:p>
          <a:p>
            <a:pPr lvl="1">
              <a:defRPr/>
            </a:pPr>
            <a:endParaRPr lang="en-US" dirty="0" smtClean="0">
              <a:latin typeface="Lucida Console" pitchFamily="49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Using </a:t>
            </a:r>
            <a:r>
              <a:rPr lang="en-GB" sz="3400" dirty="0" err="1" smtClean="0"/>
              <a:t>RestTemplate</a:t>
            </a:r>
            <a:endParaRPr lang="en-GB" sz="3400" dirty="0" smtClean="0"/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113F0E2-1BBE-4A60-8C68-733B18C3D561}" type="slidenum">
              <a:rPr lang="en-GB" smtClean="0"/>
              <a:pPr/>
              <a:t>20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Here are some of the key methods in the </a:t>
            </a:r>
            <a:r>
              <a:rPr lang="en-US" dirty="0" err="1" smtClean="0">
                <a:latin typeface="Lucida Console" pitchFamily="49" charset="0"/>
              </a:rPr>
              <a:t>RestTemplate</a:t>
            </a:r>
            <a:r>
              <a:rPr lang="en-US" dirty="0" smtClean="0"/>
              <a:t> class</a:t>
            </a:r>
            <a:endParaRPr lang="en-US" dirty="0" smtClean="0">
              <a:latin typeface="Lucida Console" pitchFamily="49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err="1" smtClean="0"/>
              <a:t>RestTemplate</a:t>
            </a:r>
            <a:r>
              <a:rPr lang="en-GB" sz="3400" dirty="0" smtClean="0"/>
              <a:t> Methods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113F0E2-1BBE-4A60-8C68-733B18C3D561}" type="slidenum">
              <a:rPr lang="en-GB" smtClean="0"/>
              <a:pPr/>
              <a:t>21</a:t>
            </a:fld>
            <a:endParaRPr lang="en-GB" smtClean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14387" y="1984516"/>
            <a:ext cx="4790151" cy="280987"/>
          </a:xfrm>
          <a:prstGeom prst="rect">
            <a:avLst/>
          </a:prstGeom>
          <a:solidFill>
            <a:schemeClr val="tx2"/>
          </a:solidFill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GB" sz="1400" dirty="0" smtClean="0">
                <a:solidFill>
                  <a:schemeClr val="bg1"/>
                </a:solidFill>
                <a:latin typeface="Lucida Console" pitchFamily="49" charset="0"/>
              </a:rPr>
              <a:t>Method</a:t>
            </a:r>
            <a:endParaRPr lang="en-GB" sz="14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625176" y="1984516"/>
            <a:ext cx="2850965" cy="280987"/>
          </a:xfrm>
          <a:prstGeom prst="rect">
            <a:avLst/>
          </a:prstGeom>
          <a:solidFill>
            <a:schemeClr val="tx2"/>
          </a:solidFill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GB" sz="1400">
                <a:solidFill>
                  <a:schemeClr val="bg1"/>
                </a:solidFill>
              </a:rPr>
              <a:t>Description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5625176" y="2298361"/>
            <a:ext cx="2850965" cy="329911"/>
          </a:xfrm>
          <a:prstGeom prst="rect">
            <a:avLst/>
          </a:prstGeom>
          <a:solidFill>
            <a:srgbClr val="FFBD5D"/>
          </a:solidFill>
          <a:ln w="28575">
            <a:noFill/>
            <a:miter lim="800000"/>
            <a:headEnd/>
            <a:tailEnd type="none" w="lg" len="lg"/>
          </a:ln>
        </p:spPr>
        <p:txBody>
          <a:bodyPr anchor="ctr" anchorCtr="0"/>
          <a:lstStyle/>
          <a:p>
            <a:r>
              <a:rPr lang="en-GB" sz="1200" dirty="0" smtClean="0">
                <a:solidFill>
                  <a:schemeClr val="tx2"/>
                </a:solidFill>
              </a:rPr>
              <a:t>Performs an HTTP GET operation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814387" y="2298361"/>
            <a:ext cx="4790151" cy="329911"/>
          </a:xfrm>
          <a:prstGeom prst="rect">
            <a:avLst/>
          </a:prstGeom>
          <a:solidFill>
            <a:srgbClr val="FFBD5D"/>
          </a:solidFill>
          <a:ln w="28575">
            <a:noFill/>
            <a:miter lim="800000"/>
            <a:headEnd/>
            <a:tailEnd type="none" w="lg" len="lg"/>
          </a:ln>
        </p:spPr>
        <p:txBody>
          <a:bodyPr anchor="ctr" anchorCtr="0"/>
          <a:lstStyle/>
          <a:p>
            <a:r>
              <a:rPr lang="en-GB" sz="1200" dirty="0" err="1" smtClean="0">
                <a:solidFill>
                  <a:schemeClr val="tx2"/>
                </a:solidFill>
                <a:latin typeface="Lucida Console" pitchFamily="49" charset="0"/>
              </a:rPr>
              <a:t>getForObject</a:t>
            </a:r>
            <a:r>
              <a:rPr lang="en-GB" sz="1200" dirty="0" smtClean="0">
                <a:solidFill>
                  <a:schemeClr val="tx2"/>
                </a:solidFill>
                <a:latin typeface="Lucida Console" pitchFamily="49" charset="0"/>
              </a:rPr>
              <a:t>(String, Class, Object...)</a:t>
            </a:r>
            <a:endParaRPr lang="en-GB" sz="1200" dirty="0">
              <a:solidFill>
                <a:schemeClr val="tx2"/>
              </a:solidFill>
              <a:latin typeface="Lucida Console" pitchFamily="49" charset="0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803275" y="3024588"/>
            <a:ext cx="4790151" cy="329911"/>
          </a:xfrm>
          <a:prstGeom prst="rect">
            <a:avLst/>
          </a:prstGeom>
          <a:solidFill>
            <a:srgbClr val="FFBD5D"/>
          </a:solidFill>
          <a:ln w="28575">
            <a:noFill/>
            <a:miter lim="800000"/>
            <a:headEnd/>
            <a:tailEnd type="none" w="lg" len="lg"/>
          </a:ln>
        </p:spPr>
        <p:txBody>
          <a:bodyPr anchor="ctr" anchorCtr="0"/>
          <a:lstStyle/>
          <a:p>
            <a:r>
              <a:rPr lang="en-GB" sz="1200" dirty="0" smtClean="0">
                <a:solidFill>
                  <a:schemeClr val="tx2"/>
                </a:solidFill>
                <a:latin typeface="Lucida Console" pitchFamily="49" charset="0"/>
              </a:rPr>
              <a:t>put(String, Object, Object...)</a:t>
            </a:r>
            <a:endParaRPr lang="en-US" sz="1200" dirty="0">
              <a:solidFill>
                <a:schemeClr val="tx2"/>
              </a:solidFill>
              <a:latin typeface="Lucida Console" pitchFamily="49" charset="0"/>
            </a:endParaRPr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5625176" y="3024588"/>
            <a:ext cx="2850965" cy="329911"/>
          </a:xfrm>
          <a:prstGeom prst="rect">
            <a:avLst/>
          </a:prstGeom>
          <a:solidFill>
            <a:srgbClr val="FFBD5D"/>
          </a:solidFill>
          <a:ln w="28575">
            <a:noFill/>
            <a:miter lim="800000"/>
            <a:headEnd/>
            <a:tailEnd type="none" w="lg" len="lg"/>
          </a:ln>
        </p:spPr>
        <p:txBody>
          <a:bodyPr anchor="ctr" anchorCtr="0"/>
          <a:lstStyle/>
          <a:p>
            <a:r>
              <a:rPr lang="en-GB" sz="1200" dirty="0" smtClean="0">
                <a:solidFill>
                  <a:schemeClr val="tx2"/>
                </a:solidFill>
              </a:rPr>
              <a:t>Performs an HTTP PUT operation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803275" y="2659333"/>
            <a:ext cx="4790151" cy="329911"/>
          </a:xfrm>
          <a:prstGeom prst="rect">
            <a:avLst/>
          </a:prstGeom>
          <a:solidFill>
            <a:srgbClr val="FFFF66"/>
          </a:solidFill>
          <a:ln w="28575">
            <a:noFill/>
            <a:miter lim="800000"/>
            <a:headEnd/>
            <a:tailEnd type="none" w="lg" len="lg"/>
          </a:ln>
        </p:spPr>
        <p:txBody>
          <a:bodyPr anchor="ctr" anchorCtr="0"/>
          <a:lstStyle/>
          <a:p>
            <a:r>
              <a:rPr lang="en-GB" sz="1200" dirty="0" err="1" smtClean="0">
                <a:solidFill>
                  <a:schemeClr val="tx2"/>
                </a:solidFill>
                <a:latin typeface="Lucida Console" pitchFamily="49" charset="0"/>
              </a:rPr>
              <a:t>postForObject</a:t>
            </a:r>
            <a:r>
              <a:rPr lang="en-GB" sz="1200" dirty="0" smtClean="0">
                <a:solidFill>
                  <a:schemeClr val="tx2"/>
                </a:solidFill>
                <a:latin typeface="Lucida Console" pitchFamily="49" charset="0"/>
              </a:rPr>
              <a:t>(String, Object, Class, Object...)</a:t>
            </a:r>
            <a:endParaRPr lang="en-GB" sz="1200" dirty="0">
              <a:solidFill>
                <a:schemeClr val="tx2"/>
              </a:solidFill>
              <a:latin typeface="Lucida Console" pitchFamily="49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5614064" y="2659333"/>
            <a:ext cx="2850965" cy="329911"/>
          </a:xfrm>
          <a:prstGeom prst="rect">
            <a:avLst/>
          </a:prstGeom>
          <a:solidFill>
            <a:srgbClr val="FFFF66"/>
          </a:solidFill>
          <a:ln w="28575">
            <a:noFill/>
            <a:miter lim="800000"/>
            <a:headEnd/>
            <a:tailEnd type="none" w="lg" len="lg"/>
          </a:ln>
        </p:spPr>
        <p:txBody>
          <a:bodyPr anchor="ctr" anchorCtr="0"/>
          <a:lstStyle/>
          <a:p>
            <a:r>
              <a:rPr lang="en-GB" sz="1200" dirty="0" smtClean="0">
                <a:solidFill>
                  <a:schemeClr val="tx2"/>
                </a:solidFill>
              </a:rPr>
              <a:t>Performs an HTTP POST operation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803275" y="3391431"/>
            <a:ext cx="4790151" cy="329911"/>
          </a:xfrm>
          <a:prstGeom prst="rect">
            <a:avLst/>
          </a:prstGeom>
          <a:solidFill>
            <a:srgbClr val="FFFF66"/>
          </a:solidFill>
          <a:ln w="28575">
            <a:noFill/>
            <a:miter lim="800000"/>
            <a:headEnd/>
            <a:tailEnd type="none" w="lg" len="lg"/>
          </a:ln>
        </p:spPr>
        <p:txBody>
          <a:bodyPr anchor="ctr" anchorCtr="0"/>
          <a:lstStyle/>
          <a:p>
            <a:r>
              <a:rPr lang="en-GB" sz="1200" dirty="0" smtClean="0">
                <a:solidFill>
                  <a:schemeClr val="tx2"/>
                </a:solidFill>
                <a:latin typeface="Lucida Console" pitchFamily="49" charset="0"/>
              </a:rPr>
              <a:t>delete(String, Object...)</a:t>
            </a:r>
            <a:endParaRPr lang="en-GB" sz="1200" dirty="0">
              <a:solidFill>
                <a:schemeClr val="tx2"/>
              </a:solidFill>
              <a:latin typeface="Lucida Console" pitchFamily="49" charset="0"/>
            </a:endParaRP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5614064" y="3391431"/>
            <a:ext cx="2850965" cy="329911"/>
          </a:xfrm>
          <a:prstGeom prst="rect">
            <a:avLst/>
          </a:prstGeom>
          <a:solidFill>
            <a:srgbClr val="FFFF66"/>
          </a:solidFill>
          <a:ln w="28575">
            <a:noFill/>
            <a:miter lim="800000"/>
            <a:headEnd/>
            <a:tailEnd type="none" w="lg" len="lg"/>
          </a:ln>
        </p:spPr>
        <p:txBody>
          <a:bodyPr anchor="ctr" anchorCtr="0"/>
          <a:lstStyle/>
          <a:p>
            <a:r>
              <a:rPr lang="en-GB" sz="1200" dirty="0" smtClean="0">
                <a:solidFill>
                  <a:schemeClr val="tx2"/>
                </a:solidFill>
              </a:rPr>
              <a:t>Performs an HTTP DELETE operation</a:t>
            </a:r>
            <a:endParaRPr lang="en-GB" sz="1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</a:t>
            </a:r>
            <a:r>
              <a:rPr lang="en-US" dirty="0" err="1" smtClean="0">
                <a:latin typeface="Lucida Console" pitchFamily="49" charset="0"/>
              </a:rPr>
              <a:t>DemoRESTClients</a:t>
            </a:r>
            <a:r>
              <a:rPr lang="en-US" dirty="0" smtClean="0"/>
              <a:t> project invokes a </a:t>
            </a:r>
            <a:r>
              <a:rPr lang="en-US" dirty="0" err="1" smtClean="0"/>
              <a:t>RESTful</a:t>
            </a:r>
            <a:r>
              <a:rPr lang="en-US" dirty="0" smtClean="0"/>
              <a:t> service</a:t>
            </a:r>
            <a:endParaRPr lang="en-US" dirty="0" smtClean="0">
              <a:latin typeface="Lucida Console" pitchFamily="49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Example </a:t>
            </a:r>
            <a:r>
              <a:rPr lang="en-GB" sz="3400" dirty="0" smtClean="0"/>
              <a:t>Client (1 of 2)</a:t>
            </a:r>
            <a:endParaRPr lang="en-GB" sz="3400" dirty="0" smtClean="0"/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113F0E2-1BBE-4A60-8C68-733B18C3D561}" type="slidenum">
              <a:rPr lang="en-GB" smtClean="0"/>
              <a:pPr/>
              <a:t>22</a:t>
            </a:fld>
            <a:endParaRPr lang="en-GB" smtClean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803275" y="1690563"/>
            <a:ext cx="7980362" cy="69062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>
                <a:latin typeface="Lucida Console" pitchFamily="49" charset="0"/>
              </a:rPr>
              <a:t>public interface </a:t>
            </a:r>
            <a:r>
              <a:rPr lang="en-GB" sz="1200" dirty="0" err="1" smtClean="0">
                <a:latin typeface="Lucida Console" pitchFamily="49" charset="0"/>
              </a:rPr>
              <a:t>MyRESTClient</a:t>
            </a:r>
            <a:r>
              <a:rPr lang="en-GB" sz="1200" dirty="0" smtClean="0">
                <a:latin typeface="Lucida Console" pitchFamily="49" charset="0"/>
              </a:rPr>
              <a:t> {</a:t>
            </a:r>
          </a:p>
          <a:p>
            <a:r>
              <a:rPr lang="en-GB" sz="1200" dirty="0" smtClean="0">
                <a:latin typeface="Lucida Console" pitchFamily="49" charset="0"/>
              </a:rPr>
              <a:t>  public void </a:t>
            </a:r>
            <a:r>
              <a:rPr lang="en-GB" sz="1200" dirty="0" err="1" smtClean="0">
                <a:latin typeface="Lucida Console" pitchFamily="49" charset="0"/>
              </a:rPr>
              <a:t>doRESTCalls</a:t>
            </a:r>
            <a:r>
              <a:rPr lang="en-GB" sz="1200" dirty="0" smtClean="0">
                <a:latin typeface="Lucida Console" pitchFamily="49" charset="0"/>
              </a:rPr>
              <a:t>();</a:t>
            </a:r>
          </a:p>
          <a:p>
            <a:r>
              <a:rPr lang="en-GB" sz="1200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13" name="Text Box 59"/>
          <p:cNvSpPr txBox="1">
            <a:spLocks noChangeArrowheads="1"/>
          </p:cNvSpPr>
          <p:nvPr/>
        </p:nvSpPr>
        <p:spPr bwMode="auto">
          <a:xfrm>
            <a:off x="6963823" y="2057588"/>
            <a:ext cx="1857175" cy="338554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dirty="0" smtClean="0">
                <a:solidFill>
                  <a:schemeClr val="tx2"/>
                </a:solidFill>
              </a:rPr>
              <a:t>MyRESTClient.java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806813" y="2636867"/>
            <a:ext cx="7980362" cy="266875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>
                <a:latin typeface="Lucida Console" pitchFamily="49" charset="0"/>
              </a:rPr>
              <a:t>@Component("</a:t>
            </a:r>
            <a:r>
              <a:rPr lang="en-GB" sz="1200" dirty="0" err="1" smtClean="0">
                <a:latin typeface="Lucida Console" pitchFamily="49" charset="0"/>
              </a:rPr>
              <a:t>MyRESTClient</a:t>
            </a:r>
            <a:r>
              <a:rPr lang="en-GB" sz="1200" dirty="0" smtClean="0">
                <a:latin typeface="Lucida Console" pitchFamily="49" charset="0"/>
              </a:rPr>
              <a:t>")</a:t>
            </a:r>
          </a:p>
          <a:p>
            <a:r>
              <a:rPr lang="en-GB" sz="1200" dirty="0" smtClean="0">
                <a:latin typeface="Lucida Console" pitchFamily="49" charset="0"/>
              </a:rPr>
              <a:t>public class </a:t>
            </a:r>
            <a:r>
              <a:rPr lang="en-GB" sz="1200" dirty="0" err="1" smtClean="0">
                <a:latin typeface="Lucida Console" pitchFamily="49" charset="0"/>
              </a:rPr>
              <a:t>MyRESTClientImpl</a:t>
            </a:r>
            <a:r>
              <a:rPr lang="en-GB" sz="1200" dirty="0" smtClean="0">
                <a:latin typeface="Lucida Console" pitchFamily="49" charset="0"/>
              </a:rPr>
              <a:t> implements </a:t>
            </a:r>
            <a:r>
              <a:rPr lang="en-GB" sz="1200" dirty="0" err="1" smtClean="0">
                <a:latin typeface="Lucida Console" pitchFamily="49" charset="0"/>
              </a:rPr>
              <a:t>MyRESTClient</a:t>
            </a:r>
            <a:r>
              <a:rPr lang="en-GB" sz="1200" dirty="0" smtClean="0">
                <a:latin typeface="Lucida Console" pitchFamily="49" charset="0"/>
              </a:rPr>
              <a:t> {</a:t>
            </a:r>
          </a:p>
          <a:p>
            <a:endParaRPr lang="en-GB" sz="1200" dirty="0" smtClean="0">
              <a:latin typeface="Lucida Console" pitchFamily="49" charset="0"/>
            </a:endParaRPr>
          </a:p>
          <a:p>
            <a:r>
              <a:rPr lang="en-GB" sz="1200" b="1" dirty="0" smtClean="0">
                <a:latin typeface="Lucida Console" pitchFamily="49" charset="0"/>
              </a:rPr>
              <a:t>  @</a:t>
            </a:r>
            <a:r>
              <a:rPr lang="en-GB" sz="1200" b="1" dirty="0" err="1" smtClean="0">
                <a:latin typeface="Lucida Console" pitchFamily="49" charset="0"/>
              </a:rPr>
              <a:t>Autowired</a:t>
            </a:r>
            <a:endParaRPr lang="en-GB" sz="1200" b="1" dirty="0" smtClean="0">
              <a:latin typeface="Lucida Console" pitchFamily="49" charset="0"/>
            </a:endParaRPr>
          </a:p>
          <a:p>
            <a:r>
              <a:rPr lang="en-GB" sz="1200" b="1" dirty="0" smtClean="0">
                <a:latin typeface="Lucida Console" pitchFamily="49" charset="0"/>
              </a:rPr>
              <a:t>  private </a:t>
            </a:r>
            <a:r>
              <a:rPr lang="en-GB" sz="1200" b="1" dirty="0" err="1" smtClean="0">
                <a:latin typeface="Lucida Console" pitchFamily="49" charset="0"/>
              </a:rPr>
              <a:t>RestTemplate</a:t>
            </a:r>
            <a:r>
              <a:rPr lang="en-GB" sz="1200" b="1" dirty="0" smtClean="0">
                <a:latin typeface="Lucida Console" pitchFamily="49" charset="0"/>
              </a:rPr>
              <a:t> </a:t>
            </a:r>
            <a:r>
              <a:rPr lang="en-GB" sz="1200" b="1" dirty="0" err="1" smtClean="0">
                <a:latin typeface="Lucida Console" pitchFamily="49" charset="0"/>
              </a:rPr>
              <a:t>restTemplate</a:t>
            </a:r>
            <a:r>
              <a:rPr lang="en-GB" sz="1200" b="1" dirty="0" smtClean="0">
                <a:latin typeface="Lucida Console" pitchFamily="49" charset="0"/>
              </a:rPr>
              <a:t>;</a:t>
            </a:r>
          </a:p>
          <a:p>
            <a:endParaRPr lang="en-GB" sz="1200" dirty="0" smtClean="0">
              <a:latin typeface="Lucida Console" pitchFamily="49" charset="0"/>
            </a:endParaRPr>
          </a:p>
          <a:p>
            <a:r>
              <a:rPr lang="en-GB" sz="1200" dirty="0" smtClean="0">
                <a:latin typeface="Lucida Console" pitchFamily="49" charset="0"/>
              </a:rPr>
              <a:t>  </a:t>
            </a:r>
            <a:r>
              <a:rPr lang="en-GB" sz="1200" b="1" dirty="0" smtClean="0">
                <a:latin typeface="Lucida Console" pitchFamily="49" charset="0"/>
              </a:rPr>
              <a:t>private String </a:t>
            </a:r>
            <a:r>
              <a:rPr lang="en-GB" sz="1200" b="1" dirty="0" err="1" smtClean="0">
                <a:latin typeface="Lucida Console" pitchFamily="49" charset="0"/>
              </a:rPr>
              <a:t>baseAddress</a:t>
            </a:r>
            <a:r>
              <a:rPr lang="en-GB" sz="1200" b="1" dirty="0" smtClean="0">
                <a:latin typeface="Lucida Console" pitchFamily="49" charset="0"/>
              </a:rPr>
              <a:t> = </a:t>
            </a:r>
          </a:p>
          <a:p>
            <a:r>
              <a:rPr lang="en-GB" sz="1200" b="1" dirty="0" smtClean="0">
                <a:latin typeface="Lucida Console" pitchFamily="49" charset="0"/>
              </a:rPr>
              <a:t>                     "http://localhost:8084/DemoRESTServices/services/itemManager";</a:t>
            </a:r>
          </a:p>
          <a:p>
            <a:endParaRPr lang="en-GB" sz="1200" dirty="0" smtClean="0">
              <a:latin typeface="Lucida Console" pitchFamily="49" charset="0"/>
            </a:endParaRPr>
          </a:p>
          <a:p>
            <a:r>
              <a:rPr lang="en-GB" sz="1200" dirty="0" smtClean="0">
                <a:latin typeface="Lucida Console" pitchFamily="49" charset="0"/>
              </a:rPr>
              <a:t>  @Override</a:t>
            </a:r>
          </a:p>
          <a:p>
            <a:r>
              <a:rPr lang="en-GB" sz="1200" dirty="0" smtClean="0">
                <a:latin typeface="Lucida Console" pitchFamily="49" charset="0"/>
              </a:rPr>
              <a:t>  public void </a:t>
            </a:r>
            <a:r>
              <a:rPr lang="en-GB" sz="1200" dirty="0" err="1" smtClean="0">
                <a:latin typeface="Lucida Console" pitchFamily="49" charset="0"/>
              </a:rPr>
              <a:t>doRESTCalls</a:t>
            </a:r>
            <a:r>
              <a:rPr lang="en-GB" sz="1200" dirty="0" smtClean="0">
                <a:latin typeface="Lucida Console" pitchFamily="49" charset="0"/>
              </a:rPr>
              <a:t>() {</a:t>
            </a:r>
          </a:p>
          <a:p>
            <a:r>
              <a:rPr lang="en-GB" sz="1200" dirty="0" smtClean="0">
                <a:latin typeface="Lucida Console" pitchFamily="49" charset="0"/>
              </a:rPr>
              <a:t>    // Code to call </a:t>
            </a:r>
            <a:r>
              <a:rPr lang="en-GB" sz="1200" dirty="0" err="1" smtClean="0">
                <a:latin typeface="Lucida Console" pitchFamily="49" charset="0"/>
              </a:rPr>
              <a:t>RESTful</a:t>
            </a:r>
            <a:r>
              <a:rPr lang="en-GB" sz="1200" dirty="0" smtClean="0">
                <a:latin typeface="Lucida Console" pitchFamily="49" charset="0"/>
              </a:rPr>
              <a:t> service via </a:t>
            </a:r>
            <a:r>
              <a:rPr lang="en-GB" sz="1200" dirty="0" err="1" smtClean="0">
                <a:latin typeface="Lucida Console" pitchFamily="49" charset="0"/>
              </a:rPr>
              <a:t>RestTemplate</a:t>
            </a:r>
            <a:r>
              <a:rPr lang="en-GB" sz="1200" dirty="0" smtClean="0">
                <a:latin typeface="Lucida Console" pitchFamily="49" charset="0"/>
              </a:rPr>
              <a:t> </a:t>
            </a:r>
            <a:r>
              <a:rPr lang="en-GB" sz="1200" dirty="0" smtClean="0">
                <a:latin typeface="Lucida Console" pitchFamily="49" charset="0"/>
              </a:rPr>
              <a:t>object</a:t>
            </a:r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 dirty="0" smtClean="0">
                <a:latin typeface="Lucida Console" pitchFamily="49" charset="0"/>
              </a:rPr>
              <a:t>- see next slide.</a:t>
            </a:r>
            <a:endParaRPr lang="en-GB" sz="1200" dirty="0" smtClean="0">
              <a:latin typeface="Lucida Console" pitchFamily="49" charset="0"/>
            </a:endParaRPr>
          </a:p>
          <a:p>
            <a:r>
              <a:rPr lang="en-GB" sz="1200" dirty="0" smtClean="0">
                <a:latin typeface="Lucida Console" pitchFamily="49" charset="0"/>
              </a:rPr>
              <a:t>  }</a:t>
            </a:r>
          </a:p>
          <a:p>
            <a:r>
              <a:rPr lang="en-GB" sz="1200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8" name="Text Box 59"/>
          <p:cNvSpPr txBox="1">
            <a:spLocks noChangeArrowheads="1"/>
          </p:cNvSpPr>
          <p:nvPr/>
        </p:nvSpPr>
        <p:spPr bwMode="auto">
          <a:xfrm>
            <a:off x="6558018" y="4985109"/>
            <a:ext cx="2266518" cy="338554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dirty="0" smtClean="0">
                <a:solidFill>
                  <a:schemeClr val="tx2"/>
                </a:solidFill>
              </a:rPr>
              <a:t>MyRESTClientImpl.java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803275" y="5560872"/>
            <a:ext cx="7989851" cy="946299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smtClean="0">
                <a:latin typeface="Lucida Console" pitchFamily="49" charset="0"/>
              </a:rPr>
              <a:t>&lt;beans … &gt;</a:t>
            </a:r>
          </a:p>
          <a:p>
            <a:pPr defTabSz="739775">
              <a:defRPr/>
            </a:pPr>
            <a:r>
              <a:rPr lang="en-GB" sz="1200" dirty="0" smtClean="0">
                <a:latin typeface="Lucida Console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200" dirty="0" smtClean="0">
                <a:latin typeface="Lucida Console" pitchFamily="49" charset="0"/>
              </a:rPr>
              <a:t>  &lt;bean class="</a:t>
            </a:r>
            <a:r>
              <a:rPr lang="en-GB" sz="1200" dirty="0" err="1" smtClean="0">
                <a:latin typeface="Lucida Console" pitchFamily="49" charset="0"/>
              </a:rPr>
              <a:t>org.springframework.web.client.RestTemplate</a:t>
            </a:r>
            <a:r>
              <a:rPr lang="en-GB" sz="1200" dirty="0" smtClean="0">
                <a:latin typeface="Lucida Console" pitchFamily="49" charset="0"/>
              </a:rPr>
              <a:t>" /&gt;</a:t>
            </a:r>
          </a:p>
          <a:p>
            <a:pPr defTabSz="739775">
              <a:defRPr/>
            </a:pPr>
            <a:r>
              <a:rPr lang="en-GB" sz="1200" dirty="0" smtClean="0">
                <a:latin typeface="Lucida Console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200" dirty="0" smtClean="0">
                <a:latin typeface="Lucida Console" pitchFamily="49" charset="0"/>
              </a:rPr>
              <a:t>&lt;/beans&gt;</a:t>
            </a:r>
            <a:endParaRPr lang="en-GB" sz="1200" dirty="0">
              <a:latin typeface="Lucida Console" pitchFamily="49" charset="0"/>
            </a:endParaRPr>
          </a:p>
        </p:txBody>
      </p:sp>
      <p:sp>
        <p:nvSpPr>
          <p:cNvPr id="12" name="Text Box 59"/>
          <p:cNvSpPr txBox="1">
            <a:spLocks noChangeArrowheads="1"/>
          </p:cNvSpPr>
          <p:nvPr/>
        </p:nvSpPr>
        <p:spPr bwMode="auto">
          <a:xfrm>
            <a:off x="7423528" y="6179543"/>
            <a:ext cx="1404552" cy="338554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dirty="0" smtClean="0">
                <a:solidFill>
                  <a:schemeClr val="tx2"/>
                </a:solidFill>
              </a:rPr>
              <a:t>MyConfig.xml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+mj-lt"/>
              </a:rPr>
              <a:t>Here's some sample code - discuss </a:t>
            </a:r>
            <a:r>
              <a:rPr lang="en-US" dirty="0" smtClean="0">
                <a:latin typeface="+mj-lt"/>
                <a:sym typeface="Wingdings" pitchFamily="2" charset="2"/>
              </a:rPr>
              <a:t></a:t>
            </a:r>
            <a:endParaRPr lang="en-US" dirty="0" smtClean="0">
              <a:latin typeface="+mj-lt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Example Client </a:t>
            </a:r>
            <a:r>
              <a:rPr lang="en-GB" sz="3400" dirty="0" smtClean="0"/>
              <a:t>(2 </a:t>
            </a:r>
            <a:r>
              <a:rPr lang="en-GB" sz="3400" dirty="0"/>
              <a:t>of 2)</a:t>
            </a:r>
            <a:endParaRPr lang="en-GB" sz="3400" dirty="0" smtClean="0"/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113F0E2-1BBE-4A60-8C68-733B18C3D561}" type="slidenum">
              <a:rPr lang="en-GB" smtClean="0"/>
              <a:pPr/>
              <a:t>23</a:t>
            </a:fld>
            <a:endParaRPr lang="en-GB" smtClean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806833" y="1656080"/>
            <a:ext cx="8017704" cy="311912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100" dirty="0">
                <a:latin typeface="Lucida Console" pitchFamily="49" charset="0"/>
              </a:rPr>
              <a:t>public void </a:t>
            </a:r>
            <a:r>
              <a:rPr lang="en-GB" sz="1100" dirty="0" err="1">
                <a:latin typeface="Lucida Console" pitchFamily="49" charset="0"/>
              </a:rPr>
              <a:t>doRESTCalls</a:t>
            </a:r>
            <a:r>
              <a:rPr lang="en-GB" sz="1100" dirty="0">
                <a:latin typeface="Lucida Console" pitchFamily="49" charset="0"/>
              </a:rPr>
              <a:t>() {</a:t>
            </a:r>
          </a:p>
          <a:p>
            <a:endParaRPr lang="en-GB" sz="1100" dirty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  // </a:t>
            </a:r>
            <a:r>
              <a:rPr lang="en-GB" sz="1100" dirty="0">
                <a:latin typeface="Lucida Console" pitchFamily="49" charset="0"/>
              </a:rPr>
              <a:t>GET an item (</a:t>
            </a:r>
            <a:r>
              <a:rPr lang="en-GB" sz="1100" dirty="0" err="1">
                <a:latin typeface="Lucida Console" pitchFamily="49" charset="0"/>
              </a:rPr>
              <a:t>unmarshalled</a:t>
            </a:r>
            <a:r>
              <a:rPr lang="en-GB" sz="1100" dirty="0">
                <a:latin typeface="Lucida Console" pitchFamily="49" charset="0"/>
              </a:rPr>
              <a:t> via JAXB).</a:t>
            </a: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err="1" smtClean="0">
                <a:latin typeface="Lucida Console" pitchFamily="49" charset="0"/>
              </a:rPr>
              <a:t>CatalogItem</a:t>
            </a:r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>
                <a:latin typeface="Lucida Console" pitchFamily="49" charset="0"/>
              </a:rPr>
              <a:t>item2 = </a:t>
            </a:r>
            <a:r>
              <a:rPr lang="en-GB" sz="1100" dirty="0" err="1">
                <a:latin typeface="Lucida Console" pitchFamily="49" charset="0"/>
              </a:rPr>
              <a:t>restTemplate.getForObject</a:t>
            </a:r>
            <a:r>
              <a:rPr lang="en-GB" sz="1100" dirty="0">
                <a:latin typeface="Lucida Console" pitchFamily="49" charset="0"/>
              </a:rPr>
              <a:t>(</a:t>
            </a:r>
            <a:r>
              <a:rPr lang="en-GB" sz="1100" dirty="0" err="1">
                <a:latin typeface="Lucida Console" pitchFamily="49" charset="0"/>
              </a:rPr>
              <a:t>baseAddress</a:t>
            </a:r>
            <a:r>
              <a:rPr lang="en-GB" sz="1100" dirty="0">
                <a:latin typeface="Lucida Console" pitchFamily="49" charset="0"/>
              </a:rPr>
              <a:t> + "/item/2", </a:t>
            </a:r>
            <a:r>
              <a:rPr lang="en-GB" sz="1100" dirty="0" err="1">
                <a:latin typeface="Lucida Console" pitchFamily="49" charset="0"/>
              </a:rPr>
              <a:t>CatalogItem.class</a:t>
            </a:r>
            <a:r>
              <a:rPr lang="en-GB" sz="1100" dirty="0">
                <a:latin typeface="Lucida Console" pitchFamily="49" charset="0"/>
              </a:rPr>
              <a:t>);</a:t>
            </a: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err="1" smtClean="0">
                <a:latin typeface="Lucida Console" pitchFamily="49" charset="0"/>
              </a:rPr>
              <a:t>System.out.println</a:t>
            </a:r>
            <a:r>
              <a:rPr lang="en-GB" sz="1100" dirty="0">
                <a:latin typeface="Lucida Console" pitchFamily="49" charset="0"/>
              </a:rPr>
              <a:t>("</a:t>
            </a:r>
            <a:r>
              <a:rPr lang="en-GB" sz="1100" dirty="0" err="1">
                <a:latin typeface="Lucida Console" pitchFamily="49" charset="0"/>
              </a:rPr>
              <a:t>CatalogItem</a:t>
            </a:r>
            <a:r>
              <a:rPr lang="en-GB" sz="1100" dirty="0">
                <a:latin typeface="Lucida Console" pitchFamily="49" charset="0"/>
              </a:rPr>
              <a:t> 2:\t" + item2);</a:t>
            </a:r>
          </a:p>
          <a:p>
            <a:endParaRPr lang="en-GB" sz="1100" dirty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  // </a:t>
            </a:r>
            <a:r>
              <a:rPr lang="en-GB" sz="1100" dirty="0">
                <a:latin typeface="Lucida Console" pitchFamily="49" charset="0"/>
              </a:rPr>
              <a:t>GET ALL ITEMS and display them.</a:t>
            </a: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err="1" smtClean="0">
                <a:latin typeface="Lucida Console" pitchFamily="49" charset="0"/>
              </a:rPr>
              <a:t>System.out.println</a:t>
            </a:r>
            <a:r>
              <a:rPr lang="en-GB" sz="1100" dirty="0">
                <a:latin typeface="Lucida Console" pitchFamily="49" charset="0"/>
              </a:rPr>
              <a:t>("All </a:t>
            </a:r>
            <a:r>
              <a:rPr lang="en-GB" sz="1100" dirty="0" err="1">
                <a:latin typeface="Lucida Console" pitchFamily="49" charset="0"/>
              </a:rPr>
              <a:t>CatalogItems</a:t>
            </a:r>
            <a:r>
              <a:rPr lang="en-GB" sz="1100" dirty="0">
                <a:latin typeface="Lucida Console" pitchFamily="49" charset="0"/>
              </a:rPr>
              <a:t>:");</a:t>
            </a: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err="1" smtClean="0">
                <a:latin typeface="Lucida Console" pitchFamily="49" charset="0"/>
              </a:rPr>
              <a:t>CatalogItemCollection</a:t>
            </a:r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err="1">
                <a:latin typeface="Lucida Console" pitchFamily="49" charset="0"/>
              </a:rPr>
              <a:t>coll</a:t>
            </a:r>
            <a:r>
              <a:rPr lang="en-GB" sz="1100" dirty="0">
                <a:latin typeface="Lucida Console" pitchFamily="49" charset="0"/>
              </a:rPr>
              <a:t> = </a:t>
            </a:r>
            <a:r>
              <a:rPr lang="en-GB" sz="1100" dirty="0" err="1">
                <a:latin typeface="Lucida Console" pitchFamily="49" charset="0"/>
              </a:rPr>
              <a:t>restTemplate.getForObject</a:t>
            </a:r>
            <a:r>
              <a:rPr lang="en-GB" sz="1100" dirty="0">
                <a:latin typeface="Lucida Console" pitchFamily="49" charset="0"/>
              </a:rPr>
              <a:t>(</a:t>
            </a:r>
            <a:r>
              <a:rPr lang="en-GB" sz="1100" dirty="0" err="1">
                <a:latin typeface="Lucida Console" pitchFamily="49" charset="0"/>
              </a:rPr>
              <a:t>baseAddress</a:t>
            </a:r>
            <a:r>
              <a:rPr lang="en-GB" sz="1100" dirty="0">
                <a:latin typeface="Lucida Console" pitchFamily="49" charset="0"/>
              </a:rPr>
              <a:t> + "/items</a:t>
            </a:r>
            <a:r>
              <a:rPr lang="en-GB" sz="1100" dirty="0" smtClean="0">
                <a:latin typeface="Lucida Console" pitchFamily="49" charset="0"/>
              </a:rPr>
              <a:t>",</a:t>
            </a:r>
          </a:p>
          <a:p>
            <a:r>
              <a:rPr lang="en-GB" sz="1100" dirty="0">
                <a:latin typeface="Lucida Console" pitchFamily="49" charset="0"/>
              </a:rPr>
              <a:t> </a:t>
            </a:r>
            <a:r>
              <a:rPr lang="en-GB" sz="1100" dirty="0" smtClean="0">
                <a:latin typeface="Lucida Console" pitchFamily="49" charset="0"/>
              </a:rPr>
              <a:t>                                                        </a:t>
            </a:r>
            <a:r>
              <a:rPr lang="en-GB" sz="1100" dirty="0" err="1">
                <a:latin typeface="Lucida Console" pitchFamily="49" charset="0"/>
              </a:rPr>
              <a:t>CatalogItemCollection.class</a:t>
            </a:r>
            <a:r>
              <a:rPr lang="en-GB" sz="1100" dirty="0">
                <a:latin typeface="Lucida Console" pitchFamily="49" charset="0"/>
              </a:rPr>
              <a:t>);</a:t>
            </a:r>
          </a:p>
          <a:p>
            <a:r>
              <a:rPr lang="en-GB" sz="1100" dirty="0" smtClean="0">
                <a:latin typeface="Lucida Console" pitchFamily="49" charset="0"/>
              </a:rPr>
              <a:t>  for </a:t>
            </a:r>
            <a:r>
              <a:rPr lang="en-GB" sz="1100" dirty="0">
                <a:latin typeface="Lucida Console" pitchFamily="49" charset="0"/>
              </a:rPr>
              <a:t>(</a:t>
            </a:r>
            <a:r>
              <a:rPr lang="en-GB" sz="1100" dirty="0" err="1">
                <a:latin typeface="Lucida Console" pitchFamily="49" charset="0"/>
              </a:rPr>
              <a:t>CatalogItem</a:t>
            </a:r>
            <a:r>
              <a:rPr lang="en-GB" sz="1100" dirty="0">
                <a:latin typeface="Lucida Console" pitchFamily="49" charset="0"/>
              </a:rPr>
              <a:t> item : </a:t>
            </a:r>
            <a:r>
              <a:rPr lang="en-GB" sz="1100" dirty="0" err="1">
                <a:latin typeface="Lucida Console" pitchFamily="49" charset="0"/>
              </a:rPr>
              <a:t>coll.getCatalogItems</a:t>
            </a:r>
            <a:r>
              <a:rPr lang="en-GB" sz="1100" dirty="0">
                <a:latin typeface="Lucida Console" pitchFamily="49" charset="0"/>
              </a:rPr>
              <a:t>()) {</a:t>
            </a:r>
          </a:p>
          <a:p>
            <a:r>
              <a:rPr lang="en-GB" sz="1100" dirty="0" smtClean="0">
                <a:latin typeface="Lucida Console" pitchFamily="49" charset="0"/>
              </a:rPr>
              <a:t>    </a:t>
            </a:r>
            <a:r>
              <a:rPr lang="en-GB" sz="1100" dirty="0" err="1" smtClean="0">
                <a:latin typeface="Lucida Console" pitchFamily="49" charset="0"/>
              </a:rPr>
              <a:t>System.out.println</a:t>
            </a:r>
            <a:r>
              <a:rPr lang="en-GB" sz="1100" dirty="0">
                <a:latin typeface="Lucida Console" pitchFamily="49" charset="0"/>
              </a:rPr>
              <a:t>("\</a:t>
            </a:r>
            <a:r>
              <a:rPr lang="en-GB" sz="1100" dirty="0" err="1">
                <a:latin typeface="Lucida Console" pitchFamily="49" charset="0"/>
              </a:rPr>
              <a:t>tCatalogItem</a:t>
            </a:r>
            <a:r>
              <a:rPr lang="en-GB" sz="1100" dirty="0">
                <a:latin typeface="Lucida Console" pitchFamily="49" charset="0"/>
              </a:rPr>
              <a:t> as </a:t>
            </a:r>
            <a:r>
              <a:rPr lang="en-GB" sz="1100" dirty="0" err="1">
                <a:latin typeface="Lucida Console" pitchFamily="49" charset="0"/>
              </a:rPr>
              <a:t>obj</a:t>
            </a:r>
            <a:r>
              <a:rPr lang="en-GB" sz="1100" dirty="0">
                <a:latin typeface="Lucida Console" pitchFamily="49" charset="0"/>
              </a:rPr>
              <a:t>:\t" + item);</a:t>
            </a:r>
          </a:p>
          <a:p>
            <a:r>
              <a:rPr lang="en-GB" sz="1100" dirty="0" smtClean="0">
                <a:latin typeface="Lucida Console" pitchFamily="49" charset="0"/>
              </a:rPr>
              <a:t>  }</a:t>
            </a:r>
            <a:endParaRPr lang="en-GB" sz="1100" dirty="0">
              <a:latin typeface="Lucida Console" pitchFamily="49" charset="0"/>
            </a:endParaRPr>
          </a:p>
          <a:p>
            <a:r>
              <a:rPr lang="en-GB" sz="1100" dirty="0">
                <a:latin typeface="Lucida Console" pitchFamily="49" charset="0"/>
              </a:rPr>
              <a:t>	</a:t>
            </a:r>
          </a:p>
          <a:p>
            <a:r>
              <a:rPr lang="en-GB" sz="1100" dirty="0" smtClean="0">
                <a:latin typeface="Lucida Console" pitchFamily="49" charset="0"/>
              </a:rPr>
              <a:t>  // </a:t>
            </a:r>
            <a:r>
              <a:rPr lang="en-GB" sz="1100" dirty="0">
                <a:latin typeface="Lucida Console" pitchFamily="49" charset="0"/>
              </a:rPr>
              <a:t>DELETE an item.</a:t>
            </a: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err="1" smtClean="0">
                <a:latin typeface="Lucida Console" pitchFamily="49" charset="0"/>
              </a:rPr>
              <a:t>restTemplate.delete</a:t>
            </a:r>
            <a:r>
              <a:rPr lang="en-GB" sz="1100" dirty="0" smtClean="0">
                <a:latin typeface="Lucida Console" pitchFamily="49" charset="0"/>
              </a:rPr>
              <a:t>(</a:t>
            </a:r>
            <a:r>
              <a:rPr lang="en-GB" sz="1100" dirty="0" err="1" smtClean="0">
                <a:latin typeface="Lucida Console" pitchFamily="49" charset="0"/>
              </a:rPr>
              <a:t>baseAddress</a:t>
            </a:r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>
                <a:latin typeface="Lucida Console" pitchFamily="49" charset="0"/>
              </a:rPr>
              <a:t>+ "/item/2");</a:t>
            </a: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err="1" smtClean="0">
                <a:latin typeface="Lucida Console" pitchFamily="49" charset="0"/>
              </a:rPr>
              <a:t>System.out.println</a:t>
            </a:r>
            <a:r>
              <a:rPr lang="en-GB" sz="1100" dirty="0">
                <a:latin typeface="Lucida Console" pitchFamily="49" charset="0"/>
              </a:rPr>
              <a:t>("Deleted item 2");</a:t>
            </a:r>
          </a:p>
          <a:p>
            <a:r>
              <a:rPr lang="en-GB" sz="1100" dirty="0">
                <a:latin typeface="Lucida Console" pitchFamily="49" charset="0"/>
              </a:rPr>
              <a:t>}</a:t>
            </a:r>
          </a:p>
        </p:txBody>
      </p:sp>
      <p:sp>
        <p:nvSpPr>
          <p:cNvPr id="9" name="Text Box 59"/>
          <p:cNvSpPr txBox="1">
            <a:spLocks noChangeArrowheads="1"/>
          </p:cNvSpPr>
          <p:nvPr/>
        </p:nvSpPr>
        <p:spPr bwMode="auto">
          <a:xfrm>
            <a:off x="6558018" y="4436646"/>
            <a:ext cx="2266518" cy="338554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dirty="0" smtClean="0">
                <a:solidFill>
                  <a:schemeClr val="tx2"/>
                </a:solidFill>
              </a:rPr>
              <a:t>MyRESTClientImpl.java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/>
              <a:pPr>
                <a:defRPr/>
              </a:pPr>
              <a:t>24</a:t>
            </a:fld>
            <a:endParaRPr lang="en-GB"/>
          </a:p>
        </p:txBody>
      </p:sp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US" sz="3400" smtClean="0"/>
              <a:t>Any Questions?</a:t>
            </a:r>
            <a:endParaRPr lang="en-GB" sz="3400" smtClean="0"/>
          </a:p>
        </p:txBody>
      </p:sp>
      <p:grpSp>
        <p:nvGrpSpPr>
          <p:cNvPr id="62468" name="Group 5"/>
          <p:cNvGrpSpPr>
            <a:grpSpLocks noChangeAspect="1"/>
          </p:cNvGrpSpPr>
          <p:nvPr/>
        </p:nvGrpSpPr>
        <p:grpSpPr bwMode="auto">
          <a:xfrm>
            <a:off x="2359025" y="1860550"/>
            <a:ext cx="4121150" cy="4040188"/>
            <a:chOff x="1332" y="995"/>
            <a:chExt cx="2685" cy="2633"/>
          </a:xfrm>
        </p:grpSpPr>
        <p:sp>
          <p:nvSpPr>
            <p:cNvPr id="6246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0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1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2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3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4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909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</a:t>
            </a:r>
          </a:p>
          <a:p>
            <a:pPr eaLnBrk="1" hangingPunct="1"/>
            <a:r>
              <a:rPr lang="en-GB" dirty="0" smtClean="0"/>
              <a:t>Example application</a:t>
            </a:r>
          </a:p>
          <a:p>
            <a:pPr eaLnBrk="1" hangingPunct="1"/>
            <a:r>
              <a:rPr lang="en-GB" dirty="0"/>
              <a:t>Testing the </a:t>
            </a:r>
            <a:r>
              <a:rPr lang="en-GB" dirty="0" smtClean="0"/>
              <a:t>example application</a:t>
            </a:r>
            <a:endParaRPr lang="en-GB" dirty="0" smtClean="0"/>
          </a:p>
          <a:p>
            <a:pPr eaLnBrk="1" hangingPunct="1"/>
            <a:endParaRPr lang="en-GB" dirty="0" smtClean="0"/>
          </a:p>
        </p:txBody>
      </p:sp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en-GB" sz="3400" dirty="0" smtClean="0"/>
              <a:t>1. </a:t>
            </a:r>
            <a:r>
              <a:rPr lang="en-GB" sz="3400" dirty="0" smtClean="0"/>
              <a:t>Setting the Scene</a:t>
            </a:r>
            <a:endParaRPr lang="en-GB" sz="3400" dirty="0" smtClean="0"/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E979162B-F3B1-464C-9965-00DDDD431F2C}" type="slidenum">
              <a:rPr lang="en-GB" smtClean="0"/>
              <a:pPr/>
              <a:t>3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All of the examples so far have shown how to GET data from a </a:t>
            </a:r>
            <a:r>
              <a:rPr lang="en-US" dirty="0" err="1" smtClean="0"/>
              <a:t>RESTful</a:t>
            </a:r>
            <a:r>
              <a:rPr lang="en-US" dirty="0" smtClean="0"/>
              <a:t> service</a:t>
            </a:r>
          </a:p>
          <a:p>
            <a:pPr lvl="1">
              <a:defRPr/>
            </a:pPr>
            <a:r>
              <a:rPr lang="en-US" dirty="0" smtClean="0"/>
              <a:t>By annotating controller methods like this…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It's also possible (and extremely commonplace) to support the other HTTP verbs</a:t>
            </a:r>
          </a:p>
          <a:p>
            <a:pPr lvl="1">
              <a:defRPr/>
            </a:pPr>
            <a:r>
              <a:rPr lang="en-US" dirty="0" smtClean="0"/>
              <a:t>By annotating controller methods like this…</a:t>
            </a:r>
          </a:p>
          <a:p>
            <a:pPr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>
              <a:latin typeface="Lucida Console" pitchFamily="49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Overview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113F0E2-1BBE-4A60-8C68-733B18C3D561}" type="slidenum">
              <a:rPr lang="en-GB" smtClean="0"/>
              <a:pPr/>
              <a:t>4</a:t>
            </a:fld>
            <a:endParaRPr lang="en-GB" smtClean="0"/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803275" y="2419493"/>
            <a:ext cx="7980362" cy="30465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>
                <a:latin typeface="Lucida Console" pitchFamily="49" charset="0"/>
              </a:rPr>
              <a:t>@</a:t>
            </a:r>
            <a:r>
              <a:rPr lang="en-GB" sz="1200" dirty="0" err="1" smtClean="0">
                <a:latin typeface="Lucida Console" pitchFamily="49" charset="0"/>
              </a:rPr>
              <a:t>RequestMapping</a:t>
            </a:r>
            <a:r>
              <a:rPr lang="en-GB" sz="1200" dirty="0" smtClean="0">
                <a:latin typeface="Lucida Console" pitchFamily="49" charset="0"/>
              </a:rPr>
              <a:t>(</a:t>
            </a:r>
            <a:r>
              <a:rPr lang="en-GB" sz="1200" b="1" dirty="0" smtClean="0">
                <a:latin typeface="Lucida Console" pitchFamily="49" charset="0"/>
              </a:rPr>
              <a:t>method=</a:t>
            </a:r>
            <a:r>
              <a:rPr lang="en-GB" sz="1200" b="1" dirty="0" err="1" smtClean="0">
                <a:latin typeface="Lucida Console" pitchFamily="49" charset="0"/>
              </a:rPr>
              <a:t>RequestMethod.GET</a:t>
            </a:r>
            <a:r>
              <a:rPr lang="en-GB" sz="1200" dirty="0" smtClean="0">
                <a:latin typeface="Lucida Console" pitchFamily="49" charset="0"/>
              </a:rPr>
              <a:t>, value= … )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803275" y="4391168"/>
            <a:ext cx="7980362" cy="30465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>
                <a:latin typeface="Lucida Console" pitchFamily="49" charset="0"/>
              </a:rPr>
              <a:t>@</a:t>
            </a:r>
            <a:r>
              <a:rPr lang="en-GB" sz="1200" dirty="0" err="1" smtClean="0">
                <a:latin typeface="Lucida Console" pitchFamily="49" charset="0"/>
              </a:rPr>
              <a:t>RequestMapping</a:t>
            </a:r>
            <a:r>
              <a:rPr lang="en-GB" sz="1200" dirty="0" smtClean="0">
                <a:latin typeface="Lucida Console" pitchFamily="49" charset="0"/>
              </a:rPr>
              <a:t>(</a:t>
            </a:r>
            <a:r>
              <a:rPr lang="en-GB" sz="1200" b="1" dirty="0" smtClean="0">
                <a:latin typeface="Lucida Console" pitchFamily="49" charset="0"/>
              </a:rPr>
              <a:t>method=</a:t>
            </a:r>
            <a:r>
              <a:rPr lang="en-GB" sz="1200" b="1" dirty="0" err="1" smtClean="0">
                <a:latin typeface="Lucida Console" pitchFamily="49" charset="0"/>
              </a:rPr>
              <a:t>RequestMethod.POST</a:t>
            </a:r>
            <a:r>
              <a:rPr lang="en-GB" sz="1200" dirty="0" smtClean="0">
                <a:latin typeface="Lucida Console" pitchFamily="49" charset="0"/>
              </a:rPr>
              <a:t>, value= … )        // Insert</a:t>
            </a: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803275" y="4905518"/>
            <a:ext cx="7980362" cy="30465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>
                <a:latin typeface="Lucida Console" pitchFamily="49" charset="0"/>
              </a:rPr>
              <a:t>@</a:t>
            </a:r>
            <a:r>
              <a:rPr lang="en-GB" sz="1200" dirty="0" err="1" smtClean="0">
                <a:latin typeface="Lucida Console" pitchFamily="49" charset="0"/>
              </a:rPr>
              <a:t>RequestMapping</a:t>
            </a:r>
            <a:r>
              <a:rPr lang="en-GB" sz="1200" dirty="0" smtClean="0">
                <a:latin typeface="Lucida Console" pitchFamily="49" charset="0"/>
              </a:rPr>
              <a:t>(</a:t>
            </a:r>
            <a:r>
              <a:rPr lang="en-GB" sz="1200" b="1" dirty="0" smtClean="0">
                <a:latin typeface="Lucida Console" pitchFamily="49" charset="0"/>
              </a:rPr>
              <a:t>method=</a:t>
            </a:r>
            <a:r>
              <a:rPr lang="en-GB" sz="1200" b="1" dirty="0" err="1" smtClean="0">
                <a:latin typeface="Lucida Console" pitchFamily="49" charset="0"/>
              </a:rPr>
              <a:t>RequestMethod.PUT</a:t>
            </a:r>
            <a:r>
              <a:rPr lang="en-GB" sz="1200" dirty="0" smtClean="0">
                <a:latin typeface="Lucida Console" pitchFamily="49" charset="0"/>
              </a:rPr>
              <a:t>, value= … )         // Update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803275" y="5419868"/>
            <a:ext cx="7980362" cy="30465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>
                <a:latin typeface="Lucida Console" pitchFamily="49" charset="0"/>
              </a:rPr>
              <a:t>@</a:t>
            </a:r>
            <a:r>
              <a:rPr lang="en-GB" sz="1200" dirty="0" err="1" smtClean="0">
                <a:latin typeface="Lucida Console" pitchFamily="49" charset="0"/>
              </a:rPr>
              <a:t>RequestMapping</a:t>
            </a:r>
            <a:r>
              <a:rPr lang="en-GB" sz="1200" dirty="0" smtClean="0">
                <a:latin typeface="Lucida Console" pitchFamily="49" charset="0"/>
              </a:rPr>
              <a:t>(</a:t>
            </a:r>
            <a:r>
              <a:rPr lang="en-GB" sz="1200" b="1" dirty="0" smtClean="0">
                <a:latin typeface="Lucida Console" pitchFamily="49" charset="0"/>
              </a:rPr>
              <a:t>method=</a:t>
            </a:r>
            <a:r>
              <a:rPr lang="en-GB" sz="1200" b="1" dirty="0" err="1" smtClean="0">
                <a:latin typeface="Lucida Console" pitchFamily="49" charset="0"/>
              </a:rPr>
              <a:t>RequestMethod.DELETE</a:t>
            </a:r>
            <a:r>
              <a:rPr lang="en-GB" sz="1200" smtClean="0">
                <a:latin typeface="Lucida Console" pitchFamily="49" charset="0"/>
              </a:rPr>
              <a:t>, </a:t>
            </a:r>
            <a:r>
              <a:rPr lang="en-GB" sz="1200" dirty="0" smtClean="0">
                <a:latin typeface="Lucida Console" pitchFamily="49" charset="0"/>
              </a:rPr>
              <a:t>value= … </a:t>
            </a:r>
            <a:r>
              <a:rPr lang="en-GB" sz="1200" smtClean="0">
                <a:latin typeface="Lucida Console" pitchFamily="49" charset="0"/>
              </a:rPr>
              <a:t>)      // </a:t>
            </a:r>
            <a:r>
              <a:rPr lang="en-GB" sz="1200" dirty="0" smtClean="0">
                <a:latin typeface="Lucida Console" pitchFamily="49" charset="0"/>
              </a:rPr>
              <a:t>Delete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</a:t>
            </a:r>
            <a:r>
              <a:rPr lang="en-US" dirty="0" err="1" smtClean="0">
                <a:latin typeface="Lucida Console" pitchFamily="49" charset="0"/>
              </a:rPr>
              <a:t>DemoRESTServices</a:t>
            </a:r>
            <a:r>
              <a:rPr lang="en-US" dirty="0" smtClean="0"/>
              <a:t> project has a complete example of CRUD </a:t>
            </a:r>
            <a:r>
              <a:rPr lang="en-US" dirty="0" err="1" smtClean="0"/>
              <a:t>RESTful</a:t>
            </a:r>
            <a:r>
              <a:rPr lang="en-US" dirty="0" smtClean="0"/>
              <a:t> services</a:t>
            </a:r>
          </a:p>
          <a:p>
            <a:pPr lvl="2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Domain classes</a:t>
            </a:r>
          </a:p>
          <a:p>
            <a:pPr lvl="1">
              <a:defRPr/>
            </a:pPr>
            <a:r>
              <a:rPr lang="en-US" dirty="0" err="1" smtClean="0">
                <a:latin typeface="Lucida Console" pitchFamily="49" charset="0"/>
              </a:rPr>
              <a:t>CatalogItem</a:t>
            </a:r>
            <a:endParaRPr lang="en-US" dirty="0" smtClean="0">
              <a:latin typeface="Lucida Console" pitchFamily="49" charset="0"/>
            </a:endParaRPr>
          </a:p>
          <a:p>
            <a:pPr lvl="1">
              <a:defRPr/>
            </a:pPr>
            <a:r>
              <a:rPr lang="en-US" dirty="0" err="1" smtClean="0">
                <a:latin typeface="Lucida Console" pitchFamily="49" charset="0"/>
              </a:rPr>
              <a:t>CatalogItemCollection</a:t>
            </a:r>
            <a:endParaRPr lang="en-US" dirty="0" smtClean="0">
              <a:latin typeface="Lucida Console" pitchFamily="49" charset="0"/>
            </a:endParaRPr>
          </a:p>
          <a:p>
            <a:pPr lvl="2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Service-layer </a:t>
            </a:r>
          </a:p>
          <a:p>
            <a:pPr lvl="1">
              <a:defRPr/>
            </a:pPr>
            <a:r>
              <a:rPr lang="en-US" dirty="0" err="1" smtClean="0">
                <a:latin typeface="Lucida Console" pitchFamily="49" charset="0"/>
              </a:rPr>
              <a:t>ItemService</a:t>
            </a:r>
            <a:endParaRPr lang="en-US" dirty="0" smtClean="0">
              <a:latin typeface="Lucida Console" pitchFamily="49" charset="0"/>
            </a:endParaRPr>
          </a:p>
          <a:p>
            <a:pPr lvl="1">
              <a:defRPr/>
            </a:pPr>
            <a:r>
              <a:rPr lang="en-US" dirty="0" err="1" smtClean="0">
                <a:latin typeface="Lucida Console" pitchFamily="49" charset="0"/>
              </a:rPr>
              <a:t>ItemServiceImpl</a:t>
            </a:r>
            <a:endParaRPr lang="en-US" dirty="0" smtClean="0">
              <a:latin typeface="Lucida Console" pitchFamily="49" charset="0"/>
            </a:endParaRPr>
          </a:p>
          <a:p>
            <a:pPr lvl="2">
              <a:defRPr/>
            </a:pPr>
            <a:endParaRPr lang="en-US" dirty="0" smtClean="0"/>
          </a:p>
          <a:p>
            <a:pPr>
              <a:defRPr/>
            </a:pPr>
            <a:r>
              <a:rPr lang="en-US" dirty="0" err="1" smtClean="0"/>
              <a:t>RESTful</a:t>
            </a:r>
            <a:r>
              <a:rPr lang="en-US" dirty="0" smtClean="0"/>
              <a:t> controller</a:t>
            </a:r>
          </a:p>
          <a:p>
            <a:pPr lvl="1">
              <a:defRPr/>
            </a:pPr>
            <a:r>
              <a:rPr lang="en-US" dirty="0" err="1" smtClean="0">
                <a:latin typeface="Lucida Console" pitchFamily="49" charset="0"/>
              </a:rPr>
              <a:t>MyFullController</a:t>
            </a:r>
            <a:r>
              <a:rPr lang="en-US" dirty="0" smtClean="0">
                <a:latin typeface="+mj-lt"/>
              </a:rPr>
              <a:t> (see following pages, and also see the Spring </a:t>
            </a:r>
            <a:r>
              <a:rPr lang="en-US" dirty="0" err="1" smtClean="0">
                <a:latin typeface="+mj-lt"/>
              </a:rPr>
              <a:t>config</a:t>
            </a:r>
            <a:r>
              <a:rPr lang="en-US" dirty="0" smtClean="0">
                <a:latin typeface="+mj-lt"/>
              </a:rPr>
              <a:t> file </a:t>
            </a:r>
            <a:r>
              <a:rPr lang="en-US" dirty="0" smtClean="0">
                <a:latin typeface="Lucida Console" pitchFamily="49" charset="0"/>
              </a:rPr>
              <a:t>rest-servlet.xml</a:t>
            </a:r>
            <a:r>
              <a:rPr lang="en-US" dirty="0" smtClean="0">
                <a:latin typeface="+mj-lt"/>
              </a:rPr>
              <a:t>)</a:t>
            </a:r>
          </a:p>
          <a:p>
            <a:pPr lvl="1">
              <a:defRPr/>
            </a:pPr>
            <a:endParaRPr lang="en-US" dirty="0" smtClean="0">
              <a:latin typeface="Lucida Console" pitchFamily="49" charset="0"/>
            </a:endParaRPr>
          </a:p>
          <a:p>
            <a:pPr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>
              <a:latin typeface="Lucida Console" pitchFamily="49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Example Application</a:t>
            </a:r>
            <a:endParaRPr lang="en-GB" sz="3400" dirty="0" smtClean="0"/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113F0E2-1BBE-4A60-8C68-733B18C3D561}" type="slidenum">
              <a:rPr lang="en-GB" smtClean="0"/>
              <a:pPr/>
              <a:t>5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To test the example, we'll use the "REST client" in the Firefox browser</a:t>
            </a:r>
          </a:p>
          <a:p>
            <a:pPr lvl="1">
              <a:defRPr/>
            </a:pPr>
            <a:r>
              <a:rPr lang="en-US" dirty="0" smtClean="0">
                <a:latin typeface="+mj-lt"/>
              </a:rPr>
              <a:t>You can install this easily from the Firefox menu</a:t>
            </a:r>
          </a:p>
          <a:p>
            <a:pPr lvl="1">
              <a:defRPr/>
            </a:pPr>
            <a:endParaRPr lang="en-US" dirty="0">
              <a:latin typeface="Lucida Console" pitchFamily="49" charset="0"/>
            </a:endParaRPr>
          </a:p>
          <a:p>
            <a:pPr>
              <a:defRPr/>
            </a:pPr>
            <a:r>
              <a:rPr lang="en-US" dirty="0" smtClean="0">
                <a:latin typeface="+mj-lt"/>
              </a:rPr>
              <a:t>Allows you to submit all kinds of requests to a URL</a:t>
            </a:r>
          </a:p>
          <a:p>
            <a:pPr lvl="1">
              <a:defRPr/>
            </a:pPr>
            <a:r>
              <a:rPr lang="en-US" dirty="0" smtClean="0">
                <a:latin typeface="+mj-lt"/>
              </a:rPr>
              <a:t>GET, PUT, POST, DELETE, etc.</a:t>
            </a:r>
            <a:endParaRPr lang="en-US" dirty="0">
              <a:latin typeface="+mj-lt"/>
            </a:endParaRPr>
          </a:p>
          <a:p>
            <a:pPr lvl="1">
              <a:defRPr/>
            </a:pPr>
            <a:endParaRPr lang="en-US" dirty="0" smtClean="0">
              <a:latin typeface="+mj-lt"/>
            </a:endParaRPr>
          </a:p>
          <a:p>
            <a:pPr>
              <a:defRPr/>
            </a:pPr>
            <a:r>
              <a:rPr lang="en-US" dirty="0" smtClean="0">
                <a:latin typeface="+mj-lt"/>
              </a:rPr>
              <a:t>Also allows you to set HTTP headers on your request</a:t>
            </a:r>
          </a:p>
          <a:p>
            <a:pPr lvl="1">
              <a:defRPr/>
            </a:pPr>
            <a:r>
              <a:rPr lang="en-US" dirty="0" smtClean="0">
                <a:latin typeface="+mj-lt"/>
              </a:rPr>
              <a:t>E.g. </a:t>
            </a:r>
            <a:r>
              <a:rPr lang="en-US" dirty="0" smtClean="0">
                <a:latin typeface="Lucida Console" pitchFamily="49" charset="0"/>
              </a:rPr>
              <a:t>Content-Type=application/xml</a:t>
            </a:r>
          </a:p>
          <a:p>
            <a:pPr lvl="1">
              <a:defRPr/>
            </a:pPr>
            <a:r>
              <a:rPr lang="en-US" dirty="0" smtClean="0">
                <a:latin typeface="+mj-lt"/>
              </a:rPr>
              <a:t>E.g</a:t>
            </a:r>
            <a:r>
              <a:rPr lang="en-US" dirty="0">
                <a:latin typeface="+mj-lt"/>
              </a:rPr>
              <a:t>. </a:t>
            </a:r>
            <a:r>
              <a:rPr lang="en-US" dirty="0" smtClean="0">
                <a:latin typeface="Lucida Console" pitchFamily="49" charset="0"/>
              </a:rPr>
              <a:t>Content-Type=application/</a:t>
            </a:r>
            <a:r>
              <a:rPr lang="en-US" dirty="0" err="1" smtClean="0">
                <a:latin typeface="Lucida Console" pitchFamily="49" charset="0"/>
              </a:rPr>
              <a:t>json</a:t>
            </a:r>
            <a:endParaRPr lang="en-US" dirty="0" smtClean="0">
              <a:latin typeface="Lucida Console" pitchFamily="49" charset="0"/>
            </a:endParaRPr>
          </a:p>
          <a:p>
            <a:pPr lvl="1">
              <a:defRPr/>
            </a:pPr>
            <a:r>
              <a:rPr lang="en-US" dirty="0" smtClean="0">
                <a:latin typeface="+mj-lt"/>
              </a:rPr>
              <a:t>E.g</a:t>
            </a:r>
            <a:r>
              <a:rPr lang="en-US" dirty="0">
                <a:latin typeface="+mj-lt"/>
              </a:rPr>
              <a:t>. </a:t>
            </a:r>
            <a:r>
              <a:rPr lang="en-US" dirty="0" smtClean="0">
                <a:latin typeface="Lucida Console" pitchFamily="49" charset="0"/>
              </a:rPr>
              <a:t>Accept=application/xml</a:t>
            </a:r>
          </a:p>
          <a:p>
            <a:pPr lvl="1">
              <a:defRPr/>
            </a:pPr>
            <a:r>
              <a:rPr lang="en-US" dirty="0" smtClean="0">
                <a:latin typeface="+mj-lt"/>
              </a:rPr>
              <a:t>E.g</a:t>
            </a:r>
            <a:r>
              <a:rPr lang="en-US" dirty="0">
                <a:latin typeface="+mj-lt"/>
              </a:rPr>
              <a:t>. </a:t>
            </a:r>
            <a:r>
              <a:rPr lang="en-US" dirty="0" smtClean="0">
                <a:latin typeface="Lucida Console" pitchFamily="49" charset="0"/>
              </a:rPr>
              <a:t>Accept=application/</a:t>
            </a:r>
            <a:r>
              <a:rPr lang="en-US" dirty="0" err="1" smtClean="0">
                <a:latin typeface="Lucida Console" pitchFamily="49" charset="0"/>
              </a:rPr>
              <a:t>json</a:t>
            </a:r>
            <a:endParaRPr lang="en-US" dirty="0">
              <a:latin typeface="Lucida Console" pitchFamily="49" charset="0"/>
            </a:endParaRPr>
          </a:p>
          <a:p>
            <a:pPr lvl="1">
              <a:defRPr/>
            </a:pPr>
            <a:endParaRPr lang="en-US" dirty="0" smtClean="0">
              <a:latin typeface="+mj-lt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Testing the Example Application</a:t>
            </a:r>
            <a:endParaRPr lang="en-GB" sz="3400" dirty="0" smtClean="0"/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113F0E2-1BBE-4A60-8C68-733B18C3D561}" type="slidenum">
              <a:rPr lang="en-GB" smtClean="0"/>
              <a:pPr/>
              <a:t>6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32195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Implementing </a:t>
            </a:r>
            <a:r>
              <a:rPr lang="en-GB" dirty="0" smtClean="0"/>
              <a:t>HTTP POST in </a:t>
            </a:r>
            <a:r>
              <a:rPr lang="en-GB" dirty="0"/>
              <a:t>the </a:t>
            </a:r>
            <a:r>
              <a:rPr lang="en-GB" dirty="0" smtClean="0"/>
              <a:t>service</a:t>
            </a:r>
          </a:p>
          <a:p>
            <a:pPr eaLnBrk="1" hangingPunct="1"/>
            <a:r>
              <a:rPr lang="en-GB" dirty="0" smtClean="0"/>
              <a:t>Sending data as XML</a:t>
            </a:r>
          </a:p>
          <a:p>
            <a:pPr eaLnBrk="1" hangingPunct="1"/>
            <a:r>
              <a:rPr lang="en-GB" dirty="0"/>
              <a:t>Sending data as JSON</a:t>
            </a:r>
            <a:endParaRPr lang="en-GB" dirty="0" smtClean="0"/>
          </a:p>
        </p:txBody>
      </p:sp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en-GB" sz="3400" dirty="0" smtClean="0"/>
              <a:t>2</a:t>
            </a:r>
            <a:r>
              <a:rPr lang="en-GB" sz="3400" dirty="0"/>
              <a:t>. Using HTTP POST to </a:t>
            </a:r>
            <a:r>
              <a:rPr lang="en-GB" sz="3400" dirty="0" smtClean="0"/>
              <a:t>Insert</a:t>
            </a:r>
            <a:endParaRPr lang="en-GB" sz="3400" dirty="0" smtClean="0"/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E979162B-F3B1-464C-9965-00DDDD431F2C}" type="slidenum">
              <a:rPr lang="en-GB" smtClean="0"/>
              <a:pPr/>
              <a:t>7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09941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Typical role of an HTTP POST handler method:</a:t>
            </a:r>
          </a:p>
          <a:p>
            <a:pPr lvl="1">
              <a:defRPr/>
            </a:pPr>
            <a:r>
              <a:rPr lang="en-US" dirty="0" smtClean="0"/>
              <a:t>To insert a new item into a back-end data store</a:t>
            </a:r>
          </a:p>
          <a:p>
            <a:pPr lvl="1">
              <a:defRPr/>
            </a:pPr>
            <a:endParaRPr lang="en-US" dirty="0" smtClean="0">
              <a:latin typeface="Lucida Console" pitchFamily="49" charset="0"/>
            </a:endParaRPr>
          </a:p>
          <a:p>
            <a:pPr>
              <a:defRPr/>
            </a:pPr>
            <a:r>
              <a:rPr lang="en-US" dirty="0" smtClean="0">
                <a:latin typeface="+mj-lt"/>
              </a:rPr>
              <a:t>Here's how to do it:</a:t>
            </a: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 smtClean="0">
              <a:latin typeface="+mj-lt"/>
            </a:endParaRPr>
          </a:p>
          <a:p>
            <a:pPr lvl="1">
              <a:defRPr/>
            </a:pPr>
            <a:endParaRPr lang="en-US" dirty="0">
              <a:latin typeface="+mj-lt"/>
            </a:endParaRPr>
          </a:p>
          <a:p>
            <a:pPr lvl="1">
              <a:defRPr/>
            </a:pPr>
            <a:endParaRPr lang="en-US" dirty="0" smtClean="0">
              <a:latin typeface="+mj-lt"/>
            </a:endParaRPr>
          </a:p>
          <a:p>
            <a:pPr lvl="1"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r>
              <a:rPr lang="en-US" dirty="0" smtClean="0">
                <a:latin typeface="+mj-lt"/>
              </a:rPr>
              <a:t>Notes:</a:t>
            </a:r>
          </a:p>
          <a:p>
            <a:pPr lvl="1">
              <a:defRPr/>
            </a:pPr>
            <a:r>
              <a:rPr lang="en-US" dirty="0" smtClean="0">
                <a:latin typeface="+mj-lt"/>
              </a:rPr>
              <a:t>Client passes the new object (as JSON or XML)</a:t>
            </a:r>
          </a:p>
          <a:p>
            <a:pPr lvl="1">
              <a:defRPr/>
            </a:pPr>
            <a:r>
              <a:rPr lang="en-US" dirty="0" smtClean="0">
                <a:latin typeface="+mj-lt"/>
              </a:rPr>
              <a:t>Service returns the object after insertion </a:t>
            </a:r>
            <a:r>
              <a:rPr lang="en-GB" dirty="0" smtClean="0">
                <a:latin typeface="+mj-lt"/>
              </a:rPr>
              <a:t>(as </a:t>
            </a:r>
            <a:r>
              <a:rPr lang="en-GB" dirty="0">
                <a:latin typeface="+mj-lt"/>
              </a:rPr>
              <a:t>JSON or XML</a:t>
            </a:r>
            <a:r>
              <a:rPr lang="en-GB" dirty="0" smtClean="0">
                <a:latin typeface="+mj-lt"/>
              </a:rPr>
              <a:t>) - why?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Service also returns a "CREATED" HTTP status</a:t>
            </a:r>
            <a:endParaRPr lang="en-GB" dirty="0">
              <a:latin typeface="+mj-lt"/>
            </a:endParaRPr>
          </a:p>
          <a:p>
            <a:pPr lvl="1">
              <a:defRPr/>
            </a:pPr>
            <a:endParaRPr lang="en-US" dirty="0" smtClean="0">
              <a:latin typeface="Lucida Console" pitchFamily="49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Implementing HTTP POST in the Service</a:t>
            </a:r>
            <a:endParaRPr lang="en-GB" sz="3400" dirty="0" smtClean="0"/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113F0E2-1BBE-4A60-8C68-733B18C3D561}" type="slidenum">
              <a:rPr lang="en-GB" smtClean="0"/>
              <a:pPr/>
              <a:t>8</a:t>
            </a:fld>
            <a:endParaRPr lang="en-GB" smtClean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803275" y="2913685"/>
            <a:ext cx="7980362" cy="170710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>
                <a:latin typeface="Lucida Console" pitchFamily="49" charset="0"/>
              </a:rPr>
              <a:t>@</a:t>
            </a:r>
            <a:r>
              <a:rPr lang="en-GB" sz="1200" dirty="0" err="1">
                <a:latin typeface="Lucida Console" pitchFamily="49" charset="0"/>
              </a:rPr>
              <a:t>RequestMapping</a:t>
            </a:r>
            <a:r>
              <a:rPr lang="en-GB" sz="1200" dirty="0">
                <a:latin typeface="Lucida Console" pitchFamily="49" charset="0"/>
              </a:rPr>
              <a:t>(method=</a:t>
            </a:r>
            <a:r>
              <a:rPr lang="en-GB" sz="1200" dirty="0" err="1">
                <a:latin typeface="Lucida Console" pitchFamily="49" charset="0"/>
              </a:rPr>
              <a:t>RequestMethod.POST</a:t>
            </a:r>
            <a:r>
              <a:rPr lang="en-GB" sz="1200" dirty="0">
                <a:latin typeface="Lucida Console" pitchFamily="49" charset="0"/>
              </a:rPr>
              <a:t>, </a:t>
            </a:r>
          </a:p>
          <a:p>
            <a:r>
              <a:rPr lang="en-GB" sz="1200" dirty="0" smtClean="0">
                <a:latin typeface="Lucida Console" pitchFamily="49" charset="0"/>
              </a:rPr>
              <a:t>                value</a:t>
            </a:r>
            <a:r>
              <a:rPr lang="en-GB" sz="1200" dirty="0">
                <a:latin typeface="Lucida Console" pitchFamily="49" charset="0"/>
              </a:rPr>
              <a:t>="/item", </a:t>
            </a:r>
          </a:p>
          <a:p>
            <a:r>
              <a:rPr lang="en-GB" sz="1200" dirty="0" smtClean="0">
                <a:latin typeface="Lucida Console" pitchFamily="49" charset="0"/>
              </a:rPr>
              <a:t>                headers</a:t>
            </a:r>
            <a:r>
              <a:rPr lang="en-GB" sz="1200" dirty="0">
                <a:latin typeface="Lucida Console" pitchFamily="49" charset="0"/>
              </a:rPr>
              <a:t>={"Content-Type=application/</a:t>
            </a:r>
            <a:r>
              <a:rPr lang="en-GB" sz="1200" dirty="0" err="1">
                <a:latin typeface="Lucida Console" pitchFamily="49" charset="0"/>
              </a:rPr>
              <a:t>json</a:t>
            </a:r>
            <a:r>
              <a:rPr lang="en-GB" sz="1200" dirty="0">
                <a:latin typeface="Lucida Console" pitchFamily="49" charset="0"/>
              </a:rPr>
              <a:t>, application/xml", </a:t>
            </a:r>
            <a:endParaRPr lang="en-GB" sz="1200" dirty="0" smtClean="0">
              <a:latin typeface="Lucida Console" pitchFamily="49" charset="0"/>
            </a:endParaRPr>
          </a:p>
          <a:p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 dirty="0" smtClean="0">
                <a:latin typeface="Lucida Console" pitchFamily="49" charset="0"/>
              </a:rPr>
              <a:t>                        "</a:t>
            </a:r>
            <a:r>
              <a:rPr lang="en-GB" sz="1200" dirty="0">
                <a:latin typeface="Lucida Console" pitchFamily="49" charset="0"/>
              </a:rPr>
              <a:t>Accept=application/</a:t>
            </a:r>
            <a:r>
              <a:rPr lang="en-GB" sz="1200" dirty="0" err="1">
                <a:latin typeface="Lucida Console" pitchFamily="49" charset="0"/>
              </a:rPr>
              <a:t>json</a:t>
            </a:r>
            <a:r>
              <a:rPr lang="en-GB" sz="1200" dirty="0">
                <a:latin typeface="Lucida Console" pitchFamily="49" charset="0"/>
              </a:rPr>
              <a:t>, application/xml" })</a:t>
            </a:r>
          </a:p>
          <a:p>
            <a:r>
              <a:rPr lang="en-GB" sz="1200" dirty="0" smtClean="0">
                <a:latin typeface="Lucida Console" pitchFamily="49" charset="0"/>
              </a:rPr>
              <a:t>@</a:t>
            </a:r>
            <a:r>
              <a:rPr lang="en-GB" sz="1200" dirty="0" err="1">
                <a:latin typeface="Lucida Console" pitchFamily="49" charset="0"/>
              </a:rPr>
              <a:t>ResponseStatus</a:t>
            </a:r>
            <a:r>
              <a:rPr lang="en-GB" sz="1200" dirty="0">
                <a:latin typeface="Lucida Console" pitchFamily="49" charset="0"/>
              </a:rPr>
              <a:t>(</a:t>
            </a:r>
            <a:r>
              <a:rPr lang="en-GB" sz="1200" dirty="0" err="1">
                <a:latin typeface="Lucida Console" pitchFamily="49" charset="0"/>
              </a:rPr>
              <a:t>HttpStatus.CREATED</a:t>
            </a:r>
            <a:r>
              <a:rPr lang="en-GB" sz="1200" dirty="0">
                <a:latin typeface="Lucida Console" pitchFamily="49" charset="0"/>
              </a:rPr>
              <a:t>)</a:t>
            </a:r>
          </a:p>
          <a:p>
            <a:r>
              <a:rPr lang="en-GB" sz="1200" dirty="0" smtClean="0">
                <a:latin typeface="Lucida Console" pitchFamily="49" charset="0"/>
              </a:rPr>
              <a:t>public </a:t>
            </a:r>
            <a:r>
              <a:rPr lang="en-GB" sz="1200" dirty="0">
                <a:latin typeface="Lucida Console" pitchFamily="49" charset="0"/>
              </a:rPr>
              <a:t>@</a:t>
            </a:r>
            <a:r>
              <a:rPr lang="en-GB" sz="1200" dirty="0" err="1">
                <a:latin typeface="Lucida Console" pitchFamily="49" charset="0"/>
              </a:rPr>
              <a:t>ResponseBody</a:t>
            </a:r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 dirty="0" err="1">
                <a:latin typeface="Lucida Console" pitchFamily="49" charset="0"/>
              </a:rPr>
              <a:t>CatalogItem</a:t>
            </a:r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 dirty="0" err="1">
                <a:latin typeface="Lucida Console" pitchFamily="49" charset="0"/>
              </a:rPr>
              <a:t>addItem</a:t>
            </a:r>
            <a:r>
              <a:rPr lang="en-GB" sz="1200" dirty="0">
                <a:latin typeface="Lucida Console" pitchFamily="49" charset="0"/>
              </a:rPr>
              <a:t>(@</a:t>
            </a:r>
            <a:r>
              <a:rPr lang="en-GB" sz="1200" dirty="0" err="1">
                <a:latin typeface="Lucida Console" pitchFamily="49" charset="0"/>
              </a:rPr>
              <a:t>RequestBody</a:t>
            </a:r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 dirty="0" err="1">
                <a:latin typeface="Lucida Console" pitchFamily="49" charset="0"/>
              </a:rPr>
              <a:t>CatalogItem</a:t>
            </a:r>
            <a:r>
              <a:rPr lang="en-GB" sz="1200" dirty="0">
                <a:latin typeface="Lucida Console" pitchFamily="49" charset="0"/>
              </a:rPr>
              <a:t> item) {</a:t>
            </a:r>
          </a:p>
          <a:p>
            <a:r>
              <a:rPr lang="en-GB" sz="1200" dirty="0" smtClean="0">
                <a:latin typeface="Lucida Console" pitchFamily="49" charset="0"/>
              </a:rPr>
              <a:t>  </a:t>
            </a:r>
            <a:r>
              <a:rPr lang="en-GB" sz="1200" dirty="0" err="1" smtClean="0">
                <a:latin typeface="Lucida Console" pitchFamily="49" charset="0"/>
              </a:rPr>
              <a:t>service.insert</a:t>
            </a:r>
            <a:r>
              <a:rPr lang="en-GB" sz="1200" dirty="0" smtClean="0">
                <a:latin typeface="Lucida Console" pitchFamily="49" charset="0"/>
              </a:rPr>
              <a:t>(item</a:t>
            </a:r>
            <a:r>
              <a:rPr lang="en-GB" sz="1200" dirty="0">
                <a:latin typeface="Lucida Console" pitchFamily="49" charset="0"/>
              </a:rPr>
              <a:t>);</a:t>
            </a:r>
          </a:p>
          <a:p>
            <a:r>
              <a:rPr lang="en-GB" sz="1200" dirty="0" smtClean="0">
                <a:latin typeface="Lucida Console" pitchFamily="49" charset="0"/>
              </a:rPr>
              <a:t>  return </a:t>
            </a:r>
            <a:r>
              <a:rPr lang="en-GB" sz="1200" dirty="0">
                <a:latin typeface="Lucida Console" pitchFamily="49" charset="0"/>
              </a:rPr>
              <a:t>item;</a:t>
            </a:r>
          </a:p>
          <a:p>
            <a:r>
              <a:rPr lang="en-GB" sz="1200" dirty="0" smtClean="0">
                <a:latin typeface="Lucida Console" pitchFamily="49" charset="0"/>
              </a:rPr>
              <a:t>}</a:t>
            </a:r>
            <a:endParaRPr lang="en-GB" sz="1200" dirty="0">
              <a:latin typeface="Lucida Console" pitchFamily="49" charset="0"/>
            </a:endParaRPr>
          </a:p>
        </p:txBody>
      </p:sp>
      <p:sp>
        <p:nvSpPr>
          <p:cNvPr id="13" name="Text Box 59"/>
          <p:cNvSpPr txBox="1">
            <a:spLocks noChangeArrowheads="1"/>
          </p:cNvSpPr>
          <p:nvPr/>
        </p:nvSpPr>
        <p:spPr bwMode="auto">
          <a:xfrm>
            <a:off x="6777618" y="4275922"/>
            <a:ext cx="2043380" cy="338554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dirty="0" smtClean="0">
                <a:solidFill>
                  <a:schemeClr val="tx2"/>
                </a:solidFill>
              </a:rPr>
              <a:t>MyFullController.java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Here's an example of how to post an item as XML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First we set the </a:t>
            </a:r>
            <a:r>
              <a:rPr lang="en-GB" dirty="0" smtClean="0">
                <a:latin typeface="Lucida Console" pitchFamily="49" charset="0"/>
              </a:rPr>
              <a:t>Content-Type </a:t>
            </a:r>
            <a:r>
              <a:rPr lang="en-GB" dirty="0" smtClean="0">
                <a:latin typeface="+mj-lt"/>
              </a:rPr>
              <a:t>header to </a:t>
            </a:r>
            <a:r>
              <a:rPr lang="en-GB" dirty="0" smtClean="0">
                <a:latin typeface="Lucida Console" pitchFamily="49" charset="0"/>
              </a:rPr>
              <a:t>application/xml</a:t>
            </a:r>
          </a:p>
          <a:p>
            <a:pPr lvl="1">
              <a:defRPr/>
            </a:pPr>
            <a:endParaRPr lang="en-GB" dirty="0" smtClean="0">
              <a:latin typeface="Lucida Console" pitchFamily="49" charset="0"/>
            </a:endParaRPr>
          </a:p>
          <a:p>
            <a:pPr lvl="1">
              <a:defRPr/>
            </a:pPr>
            <a:endParaRPr lang="en-GB" dirty="0">
              <a:latin typeface="Lucida Console" pitchFamily="49" charset="0"/>
            </a:endParaRPr>
          </a:p>
          <a:p>
            <a:pPr lvl="1">
              <a:defRPr/>
            </a:pPr>
            <a:endParaRPr lang="en-GB" dirty="0" smtClean="0">
              <a:latin typeface="Lucida Console" pitchFamily="49" charset="0"/>
            </a:endParaRPr>
          </a:p>
          <a:p>
            <a:pPr lvl="1">
              <a:defRPr/>
            </a:pPr>
            <a:endParaRPr lang="en-GB" dirty="0">
              <a:latin typeface="Lucida Console" pitchFamily="49" charset="0"/>
            </a:endParaRPr>
          </a:p>
          <a:p>
            <a:pPr lvl="1">
              <a:defRPr/>
            </a:pPr>
            <a:endParaRPr lang="en-GB" dirty="0">
              <a:latin typeface="Lucida Console" pitchFamily="49" charset="0"/>
            </a:endParaRPr>
          </a:p>
          <a:p>
            <a:pPr marL="457200" lvl="1" indent="0">
              <a:buNone/>
              <a:defRPr/>
            </a:pPr>
            <a:endParaRPr lang="en-GB" dirty="0" smtClean="0">
              <a:latin typeface="Lucida Console" pitchFamily="49" charset="0"/>
            </a:endParaRPr>
          </a:p>
          <a:p>
            <a:pPr lvl="1">
              <a:defRPr/>
            </a:pPr>
            <a:r>
              <a:rPr lang="en-GB" dirty="0" smtClean="0">
                <a:latin typeface="+mj-lt"/>
              </a:rPr>
              <a:t>Then we post a new item as XML </a:t>
            </a:r>
            <a:endParaRPr lang="en-US" dirty="0" smtClean="0">
              <a:latin typeface="+mj-lt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Sending </a:t>
            </a:r>
            <a:r>
              <a:rPr lang="en-GB" sz="3400" dirty="0" smtClean="0"/>
              <a:t>Data </a:t>
            </a:r>
            <a:r>
              <a:rPr lang="en-GB" sz="3400" dirty="0"/>
              <a:t>as XML</a:t>
            </a:r>
            <a:endParaRPr lang="en-GB" sz="3400" dirty="0" smtClean="0"/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113F0E2-1BBE-4A60-8C68-733B18C3D561}" type="slidenum">
              <a:rPr lang="en-GB" smtClean="0"/>
              <a:pPr/>
              <a:t>9</a:t>
            </a:fld>
            <a:endParaRPr lang="en-GB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167" y="2031817"/>
            <a:ext cx="5563357" cy="1518667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517" y="2285856"/>
            <a:ext cx="4204952" cy="1686560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>
            <a:off x="3688597" y="3237622"/>
            <a:ext cx="77492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4599295"/>
            <a:ext cx="7449269" cy="1918028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288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11068</TotalTime>
  <Words>1318</Words>
  <Application>Microsoft Office PowerPoint</Application>
  <PresentationFormat>On-screen Show (4:3)</PresentationFormat>
  <Paragraphs>292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1_Blends</vt:lpstr>
      <vt:lpstr>Going Further with Spring RESTful Web Services</vt:lpstr>
      <vt:lpstr>Contents</vt:lpstr>
      <vt:lpstr>1. Setting the Scene</vt:lpstr>
      <vt:lpstr>Overview</vt:lpstr>
      <vt:lpstr>Example Application</vt:lpstr>
      <vt:lpstr>Testing the Example Application</vt:lpstr>
      <vt:lpstr>2. Using HTTP POST to Insert</vt:lpstr>
      <vt:lpstr>Implementing HTTP POST in the Service</vt:lpstr>
      <vt:lpstr>Sending Data as XML</vt:lpstr>
      <vt:lpstr>Sending Data as JSON</vt:lpstr>
      <vt:lpstr>3. Using HTTP PUT to Update</vt:lpstr>
      <vt:lpstr>Implementing HTTP PUT in the Service</vt:lpstr>
      <vt:lpstr>Sending Data as XML</vt:lpstr>
      <vt:lpstr>Sending Data as JSON</vt:lpstr>
      <vt:lpstr>4. Using HTTP DELETE to Delete</vt:lpstr>
      <vt:lpstr>Implementing HTTP DELETE in the Service</vt:lpstr>
      <vt:lpstr>Sending an HTTP DELETE Request</vt:lpstr>
      <vt:lpstr>5. Implementing Java RESTful Clients</vt:lpstr>
      <vt:lpstr>Overview</vt:lpstr>
      <vt:lpstr>Using RestTemplate</vt:lpstr>
      <vt:lpstr>RestTemplate Methods</vt:lpstr>
      <vt:lpstr>Example Client (1 of 2)</vt:lpstr>
      <vt:lpstr>Example Client (2 of 2)</vt:lpstr>
      <vt:lpstr>Any Questions?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XML</dc:title>
  <dc:creator>Andy Olsen</dc:creator>
  <cp:lastModifiedBy>Andy</cp:lastModifiedBy>
  <cp:revision>479</cp:revision>
  <dcterms:created xsi:type="dcterms:W3CDTF">2002-05-03T12:27:39Z</dcterms:created>
  <dcterms:modified xsi:type="dcterms:W3CDTF">2012-08-14T16:56:40Z</dcterms:modified>
</cp:coreProperties>
</file>