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b6074a770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b6074a770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ownership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Compensation for watching Ads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GB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Inclusivity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Can access ALL content</a:t>
            </a:r>
            <a:b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Advertiser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GB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Transparent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GB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relationship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consumer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Rewards its customers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target valuable users</a:t>
            </a:r>
            <a:b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Publisher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user experience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Attracts a wider audience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 paid by viewers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 paid by advertisers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b6074a770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b6074a770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b6074a77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b6074a77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b6074a770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b6074a770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Publishers/Media Platforms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need to attract users through valuable content and then monetise their visits.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Their revenue model consists on receiving recurring subscription fees (e.g. weekly/monthly) from consumers and/or through selling advertisement space to Advertisers.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paywalls (i.e. subscription fees), make it impossible for the less fortunate to access valuable content. </a:t>
            </a:r>
            <a:r>
              <a:rPr lang="en-GB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Excluding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them based on their lack of resources.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b6074a770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b6074a770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share their personal data with centralised entities (e.g. Google, Meta, etc) and have limited control over how such entities use such data.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b6074a770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b6074a770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Advertisers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 their target market on platforms and the budget they are willing to spend.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exchange, they receive stats on users interaction with their Ads and hope that some of those interactions will translate into increased revenue.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b6074a770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b6074a770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b6074a770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b6074a770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b6074a770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b6074a770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00" y="193190"/>
            <a:ext cx="3535176" cy="17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11725" y="628025"/>
            <a:ext cx="3706500" cy="23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Solution</a:t>
            </a:r>
            <a:br>
              <a:rPr lang="en-GB"/>
            </a:br>
            <a:r>
              <a:rPr lang="en-GB" sz="1600"/>
              <a:t>Recap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4644675" y="174900"/>
            <a:ext cx="4166400" cy="46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Privacy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Consumer data ownership</a:t>
            </a:r>
            <a:b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Inclusivity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All visitors can access ALL content</a:t>
            </a:r>
            <a:b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Transparency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On-chain recording</a:t>
            </a:r>
            <a:b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Solidarity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Donations for a good cause</a:t>
            </a:r>
            <a:b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Better user experience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Simplified Advertisement</a:t>
            </a:r>
            <a:b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 relationship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Advertiser + Consumer = Value added</a:t>
            </a:r>
            <a:b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Fair Compensation: 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circular economy ensures all parties benefit from it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276" y="4467775"/>
            <a:ext cx="1289324" cy="6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94625"/>
            <a:ext cx="3706500" cy="23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The Advertising Sector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Revenue stats</a:t>
            </a:r>
            <a:br>
              <a:rPr lang="en-GB"/>
            </a:br>
            <a:endParaRPr sz="16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644675" y="174900"/>
            <a:ext cx="4166400" cy="46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Advertising sector is BROKEN.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Total Advertising revenue in 2021 was $189 billion</a:t>
            </a:r>
            <a:b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YoY growth of 35.4% in 2021 vs 12.2% in 2020</a:t>
            </a:r>
            <a:b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e-Commerce grew 50% between 2019 and 2021 to $870 billion</a:t>
            </a:r>
            <a:b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much do Consumers get?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ZERO | NADA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276" y="4467775"/>
            <a:ext cx="1289324" cy="6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100" y="1016125"/>
            <a:ext cx="2843525" cy="41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5"/>
          <p:cNvGrpSpPr/>
          <p:nvPr/>
        </p:nvGrpSpPr>
        <p:grpSpPr>
          <a:xfrm flipH="1">
            <a:off x="4792859" y="694161"/>
            <a:ext cx="3289946" cy="3174882"/>
            <a:chOff x="2820225" y="891450"/>
            <a:chExt cx="3290275" cy="3175200"/>
          </a:xfrm>
        </p:grpSpPr>
        <p:sp>
          <p:nvSpPr>
            <p:cNvPr id="78" name="Google Shape;78;p15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fmla="val 5399801" name="adj1"/>
                <a:gd fmla="val 10186469" name="adj2"/>
                <a:gd fmla="val 9156" name="adj3"/>
              </a:avLst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3272530">
              <a:off x="5571181" y="1878156"/>
              <a:ext cx="450437" cy="450437"/>
            </a:xfrm>
            <a:prstGeom prst="rtTriangl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5"/>
          <p:cNvSpPr txBox="1"/>
          <p:nvPr>
            <p:ph type="title"/>
          </p:nvPr>
        </p:nvSpPr>
        <p:spPr>
          <a:xfrm>
            <a:off x="311725" y="628025"/>
            <a:ext cx="3706500" cy="23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Current flow of Funds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276" y="4467775"/>
            <a:ext cx="1289324" cy="62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p15"/>
          <p:cNvGrpSpPr/>
          <p:nvPr/>
        </p:nvGrpSpPr>
        <p:grpSpPr>
          <a:xfrm>
            <a:off x="5133600" y="694250"/>
            <a:ext cx="3290275" cy="3175200"/>
            <a:chOff x="2820225" y="891450"/>
            <a:chExt cx="3290275" cy="3175200"/>
          </a:xfrm>
        </p:grpSpPr>
        <p:sp>
          <p:nvSpPr>
            <p:cNvPr id="83" name="Google Shape;83;p15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fmla="val 5399801" name="adj1"/>
                <a:gd fmla="val 10186469" name="adj2"/>
                <a:gd fmla="val 9156" name="adj3"/>
              </a:avLst>
            </a:prstGeom>
            <a:solidFill>
              <a:srgbClr val="83E3D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 rot="-3272530">
              <a:off x="5571181" y="1878156"/>
              <a:ext cx="450437" cy="450437"/>
            </a:xfrm>
            <a:prstGeom prst="rtTriangl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7273815" y="2225475"/>
            <a:ext cx="1733189" cy="914700"/>
            <a:chOff x="5130375" y="2422675"/>
            <a:chExt cx="1332300" cy="914700"/>
          </a:xfrm>
        </p:grpSpPr>
        <p:sp>
          <p:nvSpPr>
            <p:cNvPr id="86" name="Google Shape;86;p15"/>
            <p:cNvSpPr/>
            <p:nvPr/>
          </p:nvSpPr>
          <p:spPr>
            <a:xfrm>
              <a:off x="5130375" y="2707675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Google Ads</a:t>
              </a:r>
              <a:b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Facebook Ads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…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5130375" y="2422675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Advertising Platforms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6020700" y="504100"/>
            <a:ext cx="1332300" cy="914700"/>
            <a:chOff x="3798075" y="709250"/>
            <a:chExt cx="1332300" cy="914700"/>
          </a:xfrm>
        </p:grpSpPr>
        <p:sp>
          <p:nvSpPr>
            <p:cNvPr id="89" name="Google Shape;89;p15"/>
            <p:cNvSpPr/>
            <p:nvPr/>
          </p:nvSpPr>
          <p:spPr>
            <a:xfrm>
              <a:off x="3798075" y="994250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Creates campaigns and set daily/weekly/monthly budget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798075" y="709250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Advertiser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91" name="Google Shape;91;p15"/>
          <p:cNvGrpSpPr/>
          <p:nvPr/>
        </p:nvGrpSpPr>
        <p:grpSpPr>
          <a:xfrm>
            <a:off x="4503675" y="2225475"/>
            <a:ext cx="1487656" cy="914700"/>
            <a:chOff x="5130366" y="2422675"/>
            <a:chExt cx="1332309" cy="914700"/>
          </a:xfrm>
        </p:grpSpPr>
        <p:sp>
          <p:nvSpPr>
            <p:cNvPr id="92" name="Google Shape;92;p15"/>
            <p:cNvSpPr/>
            <p:nvPr/>
          </p:nvSpPr>
          <p:spPr>
            <a:xfrm>
              <a:off x="5130375" y="2707675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Irish Independent</a:t>
              </a:r>
              <a:b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Forbes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Bloggers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…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5130366" y="2422675"/>
              <a:ext cx="1332300" cy="3462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Publishers and Media Platforms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94" name="Google Shape;94;p15"/>
          <p:cNvGrpSpPr/>
          <p:nvPr/>
        </p:nvGrpSpPr>
        <p:grpSpPr>
          <a:xfrm rot="10800000">
            <a:off x="4792960" y="1956197"/>
            <a:ext cx="2886558" cy="2345203"/>
            <a:chOff x="2820225" y="891450"/>
            <a:chExt cx="3290275" cy="3175200"/>
          </a:xfrm>
        </p:grpSpPr>
        <p:sp>
          <p:nvSpPr>
            <p:cNvPr id="95" name="Google Shape;95;p15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fmla="val 5399801" name="adj1"/>
                <a:gd fmla="val 10186469" name="adj2"/>
                <a:gd fmla="val 9156" name="adj3"/>
              </a:avLst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 rot="-3272530">
              <a:off x="5571181" y="1878156"/>
              <a:ext cx="450437" cy="450437"/>
            </a:xfrm>
            <a:prstGeom prst="rtTriangl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5"/>
          <p:cNvSpPr/>
          <p:nvPr/>
        </p:nvSpPr>
        <p:spPr>
          <a:xfrm>
            <a:off x="6534700" y="1519000"/>
            <a:ext cx="365700" cy="1841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2EA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15"/>
          <p:cNvGrpSpPr/>
          <p:nvPr/>
        </p:nvGrpSpPr>
        <p:grpSpPr>
          <a:xfrm>
            <a:off x="6025150" y="3473531"/>
            <a:ext cx="1332300" cy="1201458"/>
            <a:chOff x="2465775" y="2422675"/>
            <a:chExt cx="1332300" cy="914700"/>
          </a:xfrm>
        </p:grpSpPr>
        <p:sp>
          <p:nvSpPr>
            <p:cNvPr id="99" name="Google Shape;99;p15"/>
            <p:cNvSpPr/>
            <p:nvPr/>
          </p:nvSpPr>
          <p:spPr>
            <a:xfrm>
              <a:off x="2465775" y="2707675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Shares browsing and personal data with Advertising Platforms</a:t>
              </a:r>
              <a:br>
                <a:rPr lang="en-GB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465775" y="2422675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Consumer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sp>
        <p:nvSpPr>
          <p:cNvPr id="101" name="Google Shape;101;p15"/>
          <p:cNvSpPr txBox="1"/>
          <p:nvPr/>
        </p:nvSpPr>
        <p:spPr>
          <a:xfrm>
            <a:off x="7999200" y="986350"/>
            <a:ext cx="114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Pays per views and consumer interaction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4792838" y="844625"/>
            <a:ext cx="114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Pays for Ad </a:t>
            </a:r>
            <a:br>
              <a:rPr lang="en-GB" sz="800">
                <a:latin typeface="Roboto"/>
                <a:ea typeface="Roboto"/>
                <a:cs typeface="Roboto"/>
                <a:sym typeface="Roboto"/>
              </a:rPr>
            </a:br>
            <a:r>
              <a:rPr lang="en-GB" sz="800">
                <a:latin typeface="Roboto"/>
                <a:ea typeface="Roboto"/>
                <a:cs typeface="Roboto"/>
                <a:sym typeface="Roboto"/>
              </a:rPr>
              <a:t>space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597450" y="3984775"/>
            <a:ext cx="1144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Pays recurring subscriptions to access premium content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6013850" y="2716475"/>
            <a:ext cx="736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Purchases products and/or services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125" y="18425"/>
            <a:ext cx="3706500" cy="23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</a:t>
            </a:r>
            <a:br>
              <a:rPr lang="en-GB"/>
            </a:br>
            <a:r>
              <a:rPr lang="en-GB" sz="1600"/>
              <a:t>Publishers and Media Platforms</a:t>
            </a:r>
            <a:endParaRPr sz="1600"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4644675" y="174900"/>
            <a:ext cx="4166400" cy="46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Publishers/Media Platforms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need to attract users through valuable content creation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Monetisation through Ads and Subscriptions.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Problems: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Bad user experience (too many Ads)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Paywalls </a:t>
            </a:r>
            <a:r>
              <a:rPr lang="en-GB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exclude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less fortunate from access to valuable content.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276" y="4467775"/>
            <a:ext cx="1289324" cy="6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25" y="852100"/>
            <a:ext cx="4054725" cy="42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25" y="628025"/>
            <a:ext cx="3706500" cy="23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</a:t>
            </a:r>
            <a:br>
              <a:rPr lang="en-GB"/>
            </a:br>
            <a:r>
              <a:rPr lang="en-GB" sz="1600"/>
              <a:t>Consumers</a:t>
            </a:r>
            <a:endParaRPr sz="1600"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644675" y="174900"/>
            <a:ext cx="4166400" cy="46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Consumers 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 the internet, access content and interact with online Ads.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Problems: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ownership of their own data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Cannot choose who to share it with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possibility to monetise it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276" y="4467775"/>
            <a:ext cx="1289324" cy="6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25" y="628025"/>
            <a:ext cx="3706500" cy="23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</a:t>
            </a:r>
            <a:br>
              <a:rPr lang="en-GB"/>
            </a:br>
            <a:r>
              <a:rPr lang="en-GB" sz="1600"/>
              <a:t>Advertisers</a:t>
            </a:r>
            <a:endParaRPr sz="1600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276" y="4467775"/>
            <a:ext cx="1289324" cy="6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4644675" y="174900"/>
            <a:ext cx="4166400" cy="46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Budget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spent on advertising using Advertising Platforms (i.e. large corporations)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need for trust and transparency across the digital ad supply chain has never been more important.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Problems: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Advertisers </a:t>
            </a:r>
            <a:r>
              <a:rPr lang="en-GB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cannot verify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veracity of consumer interactions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They don’t have a </a:t>
            </a:r>
            <a:r>
              <a:rPr lang="en-GB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 relationship 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their customers.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25" y="628025"/>
            <a:ext cx="3706500" cy="23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</a:t>
            </a:r>
            <a:br>
              <a:rPr lang="en-GB"/>
            </a:br>
            <a:r>
              <a:rPr lang="en-GB" sz="1600"/>
              <a:t>Recap</a:t>
            </a:r>
            <a:endParaRPr sz="1600"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644675" y="174900"/>
            <a:ext cx="4166400" cy="46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Consumers get nothing while 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Large corporations (e.g.: Google, Meta, TikTok…) benefit</a:t>
            </a:r>
            <a:b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Increasing </a:t>
            </a:r>
            <a:r>
              <a:rPr lang="en-GB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need for transparency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across the sector to verify ad sellers, human traffic, viewable impressions, content precision, as well as brand safe and suitable environments.</a:t>
            </a:r>
            <a:b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Premium content only available to a few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276" y="4467775"/>
            <a:ext cx="1289324" cy="6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25" y="628025"/>
            <a:ext cx="3706500" cy="23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Solution</a:t>
            </a:r>
            <a:br>
              <a:rPr lang="en-GB"/>
            </a:br>
            <a:r>
              <a:rPr lang="en-GB" sz="1600"/>
              <a:t>ThriftPay</a:t>
            </a:r>
            <a:br>
              <a:rPr lang="en-GB" sz="1600"/>
            </a:br>
            <a:br>
              <a:rPr lang="en-GB" sz="1600"/>
            </a:br>
            <a:br>
              <a:rPr lang="en-GB" sz="1600"/>
            </a:br>
            <a:r>
              <a:rPr i="1" lang="en-GB" sz="1200"/>
              <a:t>Our Mission is to democratise content, eliminate paywalls and grow the web3 generation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425" y="1936275"/>
            <a:ext cx="1986300" cy="9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/>
          <p:nvPr/>
        </p:nvSpPr>
        <p:spPr>
          <a:xfrm>
            <a:off x="5528550" y="1159167"/>
            <a:ext cx="2540100" cy="25401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 rot="3003667">
            <a:off x="5441903" y="1076043"/>
            <a:ext cx="2690779" cy="2690779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08563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 flipH="1" rot="-596283">
            <a:off x="5452015" y="1081838"/>
            <a:ext cx="2690877" cy="2690877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65F0AD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 rot="-6894838">
            <a:off x="7032562" y="1095988"/>
            <a:ext cx="363199" cy="363199"/>
          </a:xfrm>
          <a:prstGeom prst="rtTriangle">
            <a:avLst/>
          </a:prstGeom>
          <a:solidFill>
            <a:srgbClr val="65F0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 flipH="1" rot="-7797072">
            <a:off x="5451779" y="1080064"/>
            <a:ext cx="2690089" cy="2690089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0E945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 rot="178338">
            <a:off x="7453684" y="3179221"/>
            <a:ext cx="312420" cy="312420"/>
          </a:xfrm>
          <a:prstGeom prst="rtTriangle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 rot="7562268">
            <a:off x="5405822" y="2440118"/>
            <a:ext cx="363578" cy="363578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20"/>
          <p:cNvGrpSpPr/>
          <p:nvPr/>
        </p:nvGrpSpPr>
        <p:grpSpPr>
          <a:xfrm>
            <a:off x="4367411" y="459822"/>
            <a:ext cx="1332313" cy="845601"/>
            <a:chOff x="3798075" y="709250"/>
            <a:chExt cx="1332313" cy="1164900"/>
          </a:xfrm>
        </p:grpSpPr>
        <p:sp>
          <p:nvSpPr>
            <p:cNvPr id="148" name="Google Shape;148;p20"/>
            <p:cNvSpPr/>
            <p:nvPr/>
          </p:nvSpPr>
          <p:spPr>
            <a:xfrm>
              <a:off x="3798088" y="994250"/>
              <a:ext cx="1332300" cy="8799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Garage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Online retailer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Product Manufacturer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3798075" y="709250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Advertiser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0" name="Google Shape;150;p20"/>
          <p:cNvGrpSpPr/>
          <p:nvPr/>
        </p:nvGrpSpPr>
        <p:grpSpPr>
          <a:xfrm>
            <a:off x="7819512" y="466977"/>
            <a:ext cx="1171770" cy="800370"/>
            <a:chOff x="2465775" y="2422675"/>
            <a:chExt cx="1332314" cy="725696"/>
          </a:xfrm>
        </p:grpSpPr>
        <p:sp>
          <p:nvSpPr>
            <p:cNvPr id="151" name="Google Shape;151;p20"/>
            <p:cNvSpPr/>
            <p:nvPr/>
          </p:nvSpPr>
          <p:spPr>
            <a:xfrm>
              <a:off x="2465789" y="2707671"/>
              <a:ext cx="1332300" cy="440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Online user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2465775" y="2422675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Consumer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3" name="Google Shape;153;p20"/>
          <p:cNvGrpSpPr/>
          <p:nvPr/>
        </p:nvGrpSpPr>
        <p:grpSpPr>
          <a:xfrm>
            <a:off x="5765360" y="3933126"/>
            <a:ext cx="2297820" cy="1041474"/>
            <a:chOff x="5130375" y="2422678"/>
            <a:chExt cx="1332302" cy="914697"/>
          </a:xfrm>
        </p:grpSpPr>
        <p:sp>
          <p:nvSpPr>
            <p:cNvPr id="154" name="Google Shape;154;p20"/>
            <p:cNvSpPr/>
            <p:nvPr/>
          </p:nvSpPr>
          <p:spPr>
            <a:xfrm>
              <a:off x="5130375" y="2707675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Irish Independent</a:t>
              </a:r>
              <a:b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Forbes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Bloggers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…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5130377" y="2422678"/>
              <a:ext cx="1332300" cy="3432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Publishers and Media Platforms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sp>
        <p:nvSpPr>
          <p:cNvPr id="156" name="Google Shape;156;p20"/>
          <p:cNvSpPr txBox="1"/>
          <p:nvPr/>
        </p:nvSpPr>
        <p:spPr>
          <a:xfrm>
            <a:off x="8068650" y="1789275"/>
            <a:ext cx="1144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Pays </a:t>
            </a:r>
            <a:r>
              <a:rPr b="1" lang="en-GB" sz="1000">
                <a:latin typeface="Roboto"/>
                <a:ea typeface="Roboto"/>
                <a:cs typeface="Roboto"/>
                <a:sym typeface="Roboto"/>
              </a:rPr>
              <a:t>per article</a:t>
            </a:r>
            <a:br>
              <a:rPr b="1" lang="en-GB" sz="1000">
                <a:latin typeface="Roboto"/>
                <a:ea typeface="Roboto"/>
                <a:cs typeface="Roboto"/>
                <a:sym typeface="Roboto"/>
              </a:rPr>
            </a:b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Uses Ad compensation to access premium content </a:t>
            </a:r>
            <a:r>
              <a:rPr b="1" lang="en-GB" sz="1000">
                <a:latin typeface="Roboto"/>
                <a:ea typeface="Roboto"/>
                <a:cs typeface="Roboto"/>
                <a:sym typeface="Roboto"/>
              </a:rPr>
              <a:t>for free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5993950" y="529075"/>
            <a:ext cx="114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Pays </a:t>
            </a:r>
            <a:r>
              <a:rPr b="1" lang="en-GB" sz="1000">
                <a:latin typeface="Roboto"/>
                <a:ea typeface="Roboto"/>
                <a:cs typeface="Roboto"/>
                <a:sym typeface="Roboto"/>
              </a:rPr>
              <a:t>compensation </a:t>
            </a: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to Consumer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4367375" y="3009725"/>
            <a:ext cx="1425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Roboto"/>
                <a:ea typeface="Roboto"/>
                <a:cs typeface="Roboto"/>
                <a:sym typeface="Roboto"/>
              </a:rPr>
              <a:t>Provides Ad space</a:t>
            </a:r>
            <a:br>
              <a:rPr b="1" lang="en-GB" sz="1000">
                <a:latin typeface="Roboto"/>
                <a:ea typeface="Roboto"/>
                <a:cs typeface="Roboto"/>
                <a:sym typeface="Roboto"/>
              </a:rPr>
            </a:b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Amplifies consumer’s exposure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876" y="4543975"/>
            <a:ext cx="1289324" cy="6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311725" y="628025"/>
            <a:ext cx="3706500" cy="23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Cases</a:t>
            </a:r>
            <a:br>
              <a:rPr lang="en-GB"/>
            </a:br>
            <a:endParaRPr sz="1600"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276" y="4467775"/>
            <a:ext cx="1289324" cy="6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4644675" y="174900"/>
            <a:ext cx="4166400" cy="46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Subscriptionless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Thriftpay enables micropayments </a:t>
            </a:r>
            <a:r>
              <a:rPr lang="en-GB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 article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removing recurring subscriptions while adding value to Media Platforms.</a:t>
            </a:r>
            <a:b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Reward to visit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Advertisers create campaigns to r</a:t>
            </a:r>
            <a:r>
              <a:rPr lang="en-GB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eward users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accessing their content/page.</a:t>
            </a:r>
            <a:b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Donations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Consumers can opt to forward compensation to a charity. </a:t>
            </a:r>
            <a:b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