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1" r:id="rId2"/>
    <p:sldId id="260" r:id="rId3"/>
    <p:sldId id="257" r:id="rId4"/>
    <p:sldId id="259" r:id="rId5"/>
    <p:sldId id="262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8"/>
    <p:restoredTop sz="85111"/>
  </p:normalViewPr>
  <p:slideViewPr>
    <p:cSldViewPr snapToGrid="0">
      <p:cViewPr varScale="1">
        <p:scale>
          <a:sx n="107" d="100"/>
          <a:sy n="107" d="100"/>
        </p:scale>
        <p:origin x="16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80276-7259-4846-85A5-D34EC8A967C9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178BA-6BCD-204A-8EEE-8870B456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50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178BA-6BCD-204A-8EEE-8870B4562C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81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F8211-A02F-B30F-20E1-50BC02DB5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2409E-F037-D3E3-3C48-563604FC7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BB75D-AAE0-736D-0234-05227F87D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9F7D3-BEF1-AE49-BF80-C94DFF5992C2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09F74-F4E0-F6E1-40A4-68E1DA9E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24A84-BD0C-06B5-2354-357E20EE2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FBF2-8ED0-AC4B-B971-6D2E9F4A5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8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DCFE-9956-3764-F95A-C04BB3D3D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1E575-C79A-4C1E-5D8C-065405415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F24CA-4451-4D1D-92C2-BEFCF6FF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9F7D3-BEF1-AE49-BF80-C94DFF5992C2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0F546-D8DA-AD1A-45EE-E8B3FE72D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3FFB3-7518-1982-60C3-040564BB7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FBF2-8ED0-AC4B-B971-6D2E9F4A5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2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35CAA2-EE33-5A48-C1C7-E94094D55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4F38C-EB5E-1A43-C98E-9A1E719DA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53A85-65C3-2167-28D4-433ED9874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9F7D3-BEF1-AE49-BF80-C94DFF5992C2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13CD-163A-6281-99DC-92D43494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45EF5-D25E-0C0D-3DC1-77D42A417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FBF2-8ED0-AC4B-B971-6D2E9F4A5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9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E1567-02A1-E76D-0FD5-34A91F1B3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EA7A5-8EE5-A829-0DC9-1594EB7BD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F1D60-0EE1-4869-C2FC-EEDE921F2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9F7D3-BEF1-AE49-BF80-C94DFF5992C2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98DCA-3760-DD9A-24DB-931BABEF8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04756-378F-76E7-24A2-4B59991D6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FBF2-8ED0-AC4B-B971-6D2E9F4A5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95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69374-93D9-CC0D-CFEF-C63DD4492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1AA25-2F73-2692-C01D-C2195DEF6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D37D0-B1CE-7182-C392-00936BE83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9F7D3-BEF1-AE49-BF80-C94DFF5992C2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1D3D8-F63A-7197-189E-9B40EC78F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A0E9D-D00E-A2B9-5CEC-6FAB8CE4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FBF2-8ED0-AC4B-B971-6D2E9F4A5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9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07F3E-A370-6D60-8FBA-59A21D4F2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8B226-50E0-BAF7-0A74-70EA8F2951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5F8FB-FB70-EDA9-EC4E-4C0D5BC6E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71E7B-36BA-29CF-FF38-EBDA13EB6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9F7D3-BEF1-AE49-BF80-C94DFF5992C2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69734-C337-7720-A827-83E5F125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35FCD-18AC-2B4A-D93C-CB073748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FBF2-8ED0-AC4B-B971-6D2E9F4A5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C3678-320D-9CA4-5DBB-93F0E02CF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8349D-5290-FC46-7C94-2E10D2316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79F98-F37D-0820-D1A0-F200763EC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93A1E-AC80-7BC0-975B-9127779FF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524203-0992-2345-E99C-F903CB0C6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37DE6D-8585-1D03-4144-67B6A4D7D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9F7D3-BEF1-AE49-BF80-C94DFF5992C2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DA0D3F-2D02-86E6-327F-042A3E75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108695-3D51-4D85-EEE8-CCBC7DCBC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FBF2-8ED0-AC4B-B971-6D2E9F4A5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06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4A67-CAA2-8AA5-28E3-407A77FA2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E86693-73F9-FE33-2091-FFB6528AA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9F7D3-BEF1-AE49-BF80-C94DFF5992C2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4490FD-B40C-F5DD-A075-EC4A69C9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0DDEA-2D5F-FB27-5B62-900DB6D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FBF2-8ED0-AC4B-B971-6D2E9F4A5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9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27B8AE-45C7-2F00-6250-51B3DDB8A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9F7D3-BEF1-AE49-BF80-C94DFF5992C2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E7989-5001-884F-D387-7AE72E46B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4728C-065B-7E41-1F1F-71247F64F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FBF2-8ED0-AC4B-B971-6D2E9F4A5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C57DF-E62D-C131-4460-831AEA216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51C54-5535-EDB0-50E2-DBBDE47B0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B2CC2-2188-45D0-F1F3-4A0E1ED23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9D663-AB58-09EB-9A37-596F83644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9F7D3-BEF1-AE49-BF80-C94DFF5992C2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49250-9811-4032-655B-7BB18F7EA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2D683-CCDD-25F2-6346-012AFBF1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FBF2-8ED0-AC4B-B971-6D2E9F4A5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4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C9A45-0D84-5B49-064A-A12EA7D4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97B74E-0430-CACD-D026-43DD1BDFE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E7D4B-D3E3-0CAC-6015-95A819C61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53BB5-FA22-8E6A-BBEF-47BD6850F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9F7D3-BEF1-AE49-BF80-C94DFF5992C2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BB9CF-BBDA-170F-885E-879C11F48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58FA7-5F40-04E6-D78F-3DAEFF29D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FBF2-8ED0-AC4B-B971-6D2E9F4A5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6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A45FA0-418A-44AF-34E7-6260D77EA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E9472-A207-A183-8A51-20E541476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85D7A-5941-AEB6-74FB-945AD2A80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9F7D3-BEF1-AE49-BF80-C94DFF5992C2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613D5-8003-3E4C-C3C0-BDCCF47C6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2B719-F766-87E9-98F7-777BB9CFB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DFBF2-8ED0-AC4B-B971-6D2E9F4A5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3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nas.org/doi/pdf/10.1073/pnas.0408677102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teinsandproteomics.org/content/free/tables_1/table08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content/pdf/10.1007/s00894-008-0313-0.pd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C7E686-35CE-92B5-62AA-A809AC740EAA}"/>
              </a:ext>
            </a:extLst>
          </p:cNvPr>
          <p:cNvSpPr txBox="1"/>
          <p:nvPr/>
        </p:nvSpPr>
        <p:spPr>
          <a:xfrm>
            <a:off x="420915" y="688033"/>
            <a:ext cx="58637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to add new amino acids to each set:</a:t>
            </a:r>
          </a:p>
          <a:p>
            <a:endParaRPr lang="en-US" dirty="0"/>
          </a:p>
          <a:p>
            <a:r>
              <a:rPr lang="en-US" dirty="0"/>
              <a:t>R neutral </a:t>
            </a:r>
            <a:r>
              <a:rPr lang="en-US" dirty="0">
                <a:sym typeface="Wingdings" pitchFamily="2" charset="2"/>
              </a:rPr>
              <a:t> </a:t>
            </a:r>
            <a:r>
              <a:rPr lang="en-US" dirty="0" err="1">
                <a:sym typeface="Wingdings" pitchFamily="2" charset="2"/>
              </a:rPr>
              <a:t>pKa</a:t>
            </a:r>
            <a:r>
              <a:rPr lang="en-US" dirty="0">
                <a:sym typeface="Wingdings" pitchFamily="2" charset="2"/>
              </a:rPr>
              <a:t> is pretty high, so may not need this??</a:t>
            </a:r>
            <a:endParaRPr lang="en-US" dirty="0"/>
          </a:p>
          <a:p>
            <a:r>
              <a:rPr lang="en-US" dirty="0"/>
              <a:t>H + charge</a:t>
            </a:r>
          </a:p>
          <a:p>
            <a:r>
              <a:rPr lang="en-US" dirty="0"/>
              <a:t>K neutral</a:t>
            </a:r>
          </a:p>
          <a:p>
            <a:r>
              <a:rPr lang="en-US" dirty="0"/>
              <a:t>D neutral</a:t>
            </a:r>
          </a:p>
          <a:p>
            <a:r>
              <a:rPr lang="en-US" dirty="0"/>
              <a:t>E neutral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Adjust to charged/neutral depending on pH, based on </a:t>
            </a:r>
            <a:r>
              <a:rPr lang="en-US" dirty="0" err="1"/>
              <a:t>pKa’s</a:t>
            </a:r>
            <a:r>
              <a:rPr lang="en-US" dirty="0"/>
              <a:t>:</a:t>
            </a:r>
          </a:p>
          <a:p>
            <a:r>
              <a:rPr lang="en-US" dirty="0"/>
              <a:t>R: 12.48</a:t>
            </a:r>
          </a:p>
          <a:p>
            <a:r>
              <a:rPr lang="en-US" dirty="0"/>
              <a:t>H: 6.04</a:t>
            </a:r>
          </a:p>
          <a:p>
            <a:r>
              <a:rPr lang="en-US" dirty="0"/>
              <a:t>K: 10.54</a:t>
            </a:r>
          </a:p>
          <a:p>
            <a:endParaRPr lang="en-US" dirty="0"/>
          </a:p>
          <a:p>
            <a:r>
              <a:rPr lang="en-US" dirty="0"/>
              <a:t>D: 3.90</a:t>
            </a:r>
          </a:p>
          <a:p>
            <a:r>
              <a:rPr lang="en-US" dirty="0"/>
              <a:t>E: 4.07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113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73393C-10BE-CE9B-915F-941D736168CF}"/>
              </a:ext>
            </a:extLst>
          </p:cNvPr>
          <p:cNvSpPr txBox="1"/>
          <p:nvPr/>
        </p:nvSpPr>
        <p:spPr>
          <a:xfrm>
            <a:off x="246743" y="226368"/>
            <a:ext cx="1596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Charge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477A8D-1096-E266-18F1-BBA805E8B7AA}"/>
              </a:ext>
            </a:extLst>
          </p:cNvPr>
          <p:cNvSpPr txBox="1"/>
          <p:nvPr/>
        </p:nvSpPr>
        <p:spPr>
          <a:xfrm>
            <a:off x="420915" y="688033"/>
            <a:ext cx="58637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for everything except </a:t>
            </a:r>
          </a:p>
          <a:p>
            <a:r>
              <a:rPr lang="en-US" dirty="0"/>
              <a:t>+1 for R, K</a:t>
            </a:r>
          </a:p>
          <a:p>
            <a:r>
              <a:rPr lang="en-US" dirty="0"/>
              <a:t>-1 for D, 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932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702530-E0E0-3247-5EC5-9CC7E6B99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899" y="866982"/>
            <a:ext cx="3712187" cy="55338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2FDB41-F6AE-6402-E265-311AD731AAD2}"/>
              </a:ext>
            </a:extLst>
          </p:cNvPr>
          <p:cNvSpPr txBox="1"/>
          <p:nvPr/>
        </p:nvSpPr>
        <p:spPr>
          <a:xfrm>
            <a:off x="5675086" y="1248229"/>
            <a:ext cx="58637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From: Guy, Biophysical J. (1985)</a:t>
            </a:r>
          </a:p>
          <a:p>
            <a:r>
              <a:rPr lang="en-US" dirty="0"/>
              <a:t>https://</a:t>
            </a:r>
            <a:r>
              <a:rPr lang="en-US" dirty="0" err="1"/>
              <a:t>www.sciencedirect.com</a:t>
            </a:r>
            <a:r>
              <a:rPr lang="en-US" dirty="0"/>
              <a:t>/science/article/</a:t>
            </a:r>
            <a:r>
              <a:rPr lang="en-US" dirty="0" err="1"/>
              <a:t>pii</a:t>
            </a:r>
            <a:r>
              <a:rPr lang="en-US" dirty="0"/>
              <a:t>/S0006349585838777</a:t>
            </a:r>
          </a:p>
          <a:p>
            <a:endParaRPr lang="en-US" dirty="0"/>
          </a:p>
          <a:p>
            <a:r>
              <a:rPr lang="en-US" dirty="0"/>
              <a:t>Use first column (delta </a:t>
            </a:r>
            <a:r>
              <a:rPr lang="en-US" dirty="0" err="1"/>
              <a:t>F_i</a:t>
            </a:r>
            <a:r>
              <a:rPr lang="en-US" dirty="0"/>
              <a:t>)</a:t>
            </a:r>
          </a:p>
          <a:p>
            <a:r>
              <a:rPr lang="en-US" dirty="0"/>
              <a:t>Should be valid for pH = 7</a:t>
            </a:r>
          </a:p>
          <a:p>
            <a:endParaRPr lang="en-US" dirty="0"/>
          </a:p>
          <a:p>
            <a:r>
              <a:rPr lang="en-US" dirty="0"/>
              <a:t>How would change in charge state affect polarity scale?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E4BEDC-01AA-B4F6-4D6F-B7877CC9BFB6}"/>
              </a:ext>
            </a:extLst>
          </p:cNvPr>
          <p:cNvSpPr txBox="1"/>
          <p:nvPr/>
        </p:nvSpPr>
        <p:spPr>
          <a:xfrm>
            <a:off x="246743" y="226368"/>
            <a:ext cx="1596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Polarity</a:t>
            </a:r>
          </a:p>
        </p:txBody>
      </p:sp>
    </p:spTree>
    <p:extLst>
      <p:ext uri="{BB962C8B-B14F-4D97-AF65-F5344CB8AC3E}">
        <p14:creationId xmlns:p14="http://schemas.microsoft.com/office/powerpoint/2010/main" val="520366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2EAB0E-DC26-470D-C814-2BFE9C26B38B}"/>
              </a:ext>
            </a:extLst>
          </p:cNvPr>
          <p:cNvSpPr txBox="1"/>
          <p:nvPr/>
        </p:nvSpPr>
        <p:spPr>
          <a:xfrm>
            <a:off x="6574971" y="1757739"/>
            <a:ext cx="51670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From: Atchley et al. PNAS (2005)</a:t>
            </a:r>
          </a:p>
          <a:p>
            <a:r>
              <a:rPr lang="en-US" dirty="0">
                <a:hlinkClick r:id="rId2"/>
              </a:rPr>
              <a:t>https://www.pnas.org/doi/pdf/10.1073/pnas.0408677102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 third column (Factor III) as representative of amino acid size (a feature that’s correlated with size)</a:t>
            </a:r>
          </a:p>
          <a:p>
            <a:endParaRPr lang="en-US" dirty="0"/>
          </a:p>
          <a:p>
            <a:r>
              <a:rPr lang="en-US" dirty="0"/>
              <a:t>Assume changes in charge state have no effect on size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F37AE8-FE68-DC3F-5F4D-8E45A458E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666736"/>
            <a:ext cx="5842000" cy="58528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1EB01B-165F-65AD-5F40-7D241751FAA3}"/>
              </a:ext>
            </a:extLst>
          </p:cNvPr>
          <p:cNvSpPr txBox="1"/>
          <p:nvPr/>
        </p:nvSpPr>
        <p:spPr>
          <a:xfrm>
            <a:off x="246743" y="226368"/>
            <a:ext cx="1596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Size</a:t>
            </a:r>
          </a:p>
        </p:txBody>
      </p:sp>
      <p:sp>
        <p:nvSpPr>
          <p:cNvPr id="2" name="Cross 1">
            <a:extLst>
              <a:ext uri="{FF2B5EF4-FFF2-40B4-BE49-F238E27FC236}">
                <a16:creationId xmlns:a16="http://schemas.microsoft.com/office/drawing/2014/main" id="{454E5C15-4B7E-589A-CCD5-D36A2AD344E2}"/>
              </a:ext>
            </a:extLst>
          </p:cNvPr>
          <p:cNvSpPr/>
          <p:nvPr/>
        </p:nvSpPr>
        <p:spPr>
          <a:xfrm rot="2839789">
            <a:off x="2450808" y="143404"/>
            <a:ext cx="7018317" cy="6899564"/>
          </a:xfrm>
          <a:prstGeom prst="plus">
            <a:avLst>
              <a:gd name="adj" fmla="val 4599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F94629-0284-A69E-31BD-A5E3BAEA2D02}"/>
              </a:ext>
            </a:extLst>
          </p:cNvPr>
          <p:cNvSpPr txBox="1"/>
          <p:nvPr/>
        </p:nvSpPr>
        <p:spPr>
          <a:xfrm>
            <a:off x="7959512" y="4343062"/>
            <a:ext cx="3706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Decided not to use this scale; factor III doesn’t correlate with basic intuition regarding size (e.g. glycine)</a:t>
            </a:r>
          </a:p>
        </p:txBody>
      </p:sp>
    </p:spTree>
    <p:extLst>
      <p:ext uri="{BB962C8B-B14F-4D97-AF65-F5344CB8AC3E}">
        <p14:creationId xmlns:p14="http://schemas.microsoft.com/office/powerpoint/2010/main" val="3171313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5BC79D-0CD6-C411-09D4-30641E3FDF99}"/>
              </a:ext>
            </a:extLst>
          </p:cNvPr>
          <p:cNvSpPr txBox="1"/>
          <p:nvPr/>
        </p:nvSpPr>
        <p:spPr>
          <a:xfrm>
            <a:off x="246743" y="226368"/>
            <a:ext cx="1596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Size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A7EA0E-EC78-BC3C-BAB9-8EB8E9BF5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43" y="786851"/>
            <a:ext cx="7772400" cy="56168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02065A-B68A-71CB-D6EB-26C62278B678}"/>
              </a:ext>
            </a:extLst>
          </p:cNvPr>
          <p:cNvSpPr txBox="1"/>
          <p:nvPr/>
        </p:nvSpPr>
        <p:spPr>
          <a:xfrm>
            <a:off x="8141194" y="2197126"/>
            <a:ext cx="38040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From: Proteins and Proteomics </a:t>
            </a:r>
          </a:p>
          <a:p>
            <a:r>
              <a:rPr lang="en-US" dirty="0">
                <a:hlinkClick r:id="rId3"/>
              </a:rPr>
              <a:t>http://www.proteinsandproteomics.org/content/free/tables_1/table08.pdf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 column labeled </a:t>
            </a:r>
            <a:r>
              <a:rPr lang="en-US" dirty="0" err="1"/>
              <a:t>V_r</a:t>
            </a:r>
            <a:r>
              <a:rPr lang="en-US" dirty="0"/>
              <a:t> (average volume of buried residues)</a:t>
            </a:r>
          </a:p>
        </p:txBody>
      </p:sp>
    </p:spTree>
    <p:extLst>
      <p:ext uri="{BB962C8B-B14F-4D97-AF65-F5344CB8AC3E}">
        <p14:creationId xmlns:p14="http://schemas.microsoft.com/office/powerpoint/2010/main" val="956129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334EA2-AA66-3111-1899-89885D4C6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71" y="771781"/>
            <a:ext cx="7772400" cy="51112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F5CE91-F388-A723-F997-520622C9B939}"/>
              </a:ext>
            </a:extLst>
          </p:cNvPr>
          <p:cNvSpPr txBox="1"/>
          <p:nvPr/>
        </p:nvSpPr>
        <p:spPr>
          <a:xfrm>
            <a:off x="8754753" y="1166842"/>
            <a:ext cx="31060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From: </a:t>
            </a:r>
            <a:r>
              <a:rPr lang="en-US" dirty="0" err="1"/>
              <a:t>Malkov</a:t>
            </a:r>
            <a:r>
              <a:rPr lang="en-US" dirty="0"/>
              <a:t> et al. J Mol Model (2008)</a:t>
            </a:r>
          </a:p>
          <a:p>
            <a:r>
              <a:rPr lang="en-US" dirty="0">
                <a:hlinkClick r:id="rId3"/>
              </a:rPr>
              <a:t>https://link.springer.com/content/pdf/10.1007/s00894-008-0313-0.pdf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 alpha-helix, strand, and coil columns</a:t>
            </a:r>
          </a:p>
          <a:p>
            <a:endParaRPr lang="en-US" dirty="0"/>
          </a:p>
          <a:p>
            <a:r>
              <a:rPr lang="en-US" dirty="0"/>
              <a:t>More positive </a:t>
            </a:r>
            <a:r>
              <a:rPr lang="en-US" dirty="0">
                <a:sym typeface="Wingdings" pitchFamily="2" charset="2"/>
              </a:rPr>
              <a:t> higher propensity</a:t>
            </a:r>
          </a:p>
          <a:p>
            <a:endParaRPr lang="en-US" dirty="0"/>
          </a:p>
          <a:p>
            <a:r>
              <a:rPr lang="en-US" dirty="0"/>
              <a:t>Assume changes in charge state have no effect on secondary structure propensities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804F7-3ADB-6500-7634-2C50B7F2BF82}"/>
              </a:ext>
            </a:extLst>
          </p:cNvPr>
          <p:cNvSpPr txBox="1"/>
          <p:nvPr/>
        </p:nvSpPr>
        <p:spPr>
          <a:xfrm>
            <a:off x="246743" y="226368"/>
            <a:ext cx="515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Secondary structure preferences</a:t>
            </a:r>
          </a:p>
        </p:txBody>
      </p:sp>
    </p:spTree>
    <p:extLst>
      <p:ext uri="{BB962C8B-B14F-4D97-AF65-F5344CB8AC3E}">
        <p14:creationId xmlns:p14="http://schemas.microsoft.com/office/powerpoint/2010/main" val="808161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308</Words>
  <Application>Microsoft Macintosh PowerPoint</Application>
  <PresentationFormat>Widescreen</PresentationFormat>
  <Paragraphs>53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Sally Jiao</dc:creator>
  <cp:lastModifiedBy>Sally Jiao</cp:lastModifiedBy>
  <cp:revision>8</cp:revision>
  <cp:lastPrinted>2022-11-21T23:10:46Z</cp:lastPrinted>
  <dcterms:created xsi:type="dcterms:W3CDTF">2022-11-08T22:56:18Z</dcterms:created>
  <dcterms:modified xsi:type="dcterms:W3CDTF">2022-11-21T23:32:55Z</dcterms:modified>
</cp:coreProperties>
</file>