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2"/>
  </p:notesMasterIdLst>
  <p:handoutMasterIdLst>
    <p:handoutMasterId r:id="rId13"/>
  </p:handoutMasterIdLst>
  <p:sldIdLst>
    <p:sldId id="256" r:id="rId3"/>
    <p:sldId id="257" r:id="rId4"/>
    <p:sldId id="266" r:id="rId5"/>
    <p:sldId id="270" r:id="rId6"/>
    <p:sldId id="272" r:id="rId7"/>
    <p:sldId id="274" r:id="rId8"/>
    <p:sldId id="264" r:id="rId9"/>
    <p:sldId id="265" r:id="rId10"/>
    <p:sldId id="267" r:id="rId11"/>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5482B"/>
    <a:srgbClr val="C75806"/>
    <a:srgbClr val="00499F"/>
    <a:srgbClr val="0CC1E0"/>
    <a:srgbClr val="1B00FE"/>
    <a:srgbClr val="FFFFFF"/>
    <a:srgbClr val="494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3" autoAdjust="0"/>
    <p:restoredTop sz="94660"/>
  </p:normalViewPr>
  <p:slideViewPr>
    <p:cSldViewPr>
      <p:cViewPr varScale="1">
        <p:scale>
          <a:sx n="72" d="100"/>
          <a:sy n="72" d="100"/>
        </p:scale>
        <p:origin x="1524"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26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CFA500B2-B66F-41F6-93A3-D18C0254E08E}" type="slidenum">
              <a:rPr lang="ru-RU"/>
              <a:pPr/>
              <a:t>‹#›</a:t>
            </a:fld>
            <a:endParaRPr lang="ru-RU"/>
          </a:p>
        </p:txBody>
      </p:sp>
    </p:spTree>
    <p:extLst>
      <p:ext uri="{BB962C8B-B14F-4D97-AF65-F5344CB8AC3E}">
        <p14:creationId xmlns:p14="http://schemas.microsoft.com/office/powerpoint/2010/main" val="34050888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5" y="3141663"/>
            <a:ext cx="5903913" cy="1109662"/>
          </a:xfrm>
          <a:effectLst>
            <a:outerShdw dist="17961" dir="2700000" algn="ctr" rotWithShape="0">
              <a:schemeClr val="bg2"/>
            </a:outerShdw>
          </a:effectLst>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2771775" y="3813175"/>
            <a:ext cx="5903913" cy="696913"/>
          </a:xfrm>
          <a:effectLst>
            <a:outerShdw dist="17961" dir="2700000" algn="ctr" rotWithShape="0">
              <a:schemeClr val="bg2"/>
            </a:outerShdw>
          </a:effectLst>
        </p:spPr>
        <p:txBody>
          <a:bodyPr/>
          <a:lstStyle>
            <a:lvl1pPr marL="0" indent="0" algn="r">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68313" y="1268413"/>
            <a:ext cx="5464175" cy="5472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C0F8557-9A08-48BD-8DC1-F46A06B80826}"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C80BC6FE-9C0C-4CA6-B079-373A323326CD}"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B3EB7589-5845-4253-9913-C4F4962A382B}"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6DDB4BF-F58C-4ADF-9B9D-498E59C80D62}"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78D0E900-ED77-4C9A-9ABF-093FD1A2F9EE}"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18F99780-6032-4681-A21E-BD8A3DD3CCFB}"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06F27BDF-6A75-4268-BE43-F21B6AA7F4FC}"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102B633E-9E25-45B5-8877-5B793A005FF7}"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35B8016F-4499-4664-9F24-7289E526D55F}"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751424B-AC60-4A20-B555-336330F8D968}"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38"/>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5" y="274638"/>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508963E9-6050-4871-B39E-6473F2604922}"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397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539750"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r" rtl="0" fontAlgn="base">
        <a:spcBef>
          <a:spcPct val="0"/>
        </a:spcBef>
        <a:spcAft>
          <a:spcPct val="0"/>
        </a:spcAft>
        <a:defRPr sz="3600" b="1">
          <a:solidFill>
            <a:schemeClr val="tx2"/>
          </a:solidFill>
          <a:latin typeface="+mj-lt"/>
          <a:ea typeface="+mj-ea"/>
          <a:cs typeface="+mj-cs"/>
        </a:defRPr>
      </a:lvl1pPr>
      <a:lvl2pPr algn="r" rtl="0" fontAlgn="base">
        <a:spcBef>
          <a:spcPct val="0"/>
        </a:spcBef>
        <a:spcAft>
          <a:spcPct val="0"/>
        </a:spcAft>
        <a:defRPr sz="3600" b="1">
          <a:solidFill>
            <a:schemeClr val="tx2"/>
          </a:solidFill>
          <a:latin typeface="Verdana" pitchFamily="34" charset="0"/>
        </a:defRPr>
      </a:lvl2pPr>
      <a:lvl3pPr algn="r" rtl="0" fontAlgn="base">
        <a:spcBef>
          <a:spcPct val="0"/>
        </a:spcBef>
        <a:spcAft>
          <a:spcPct val="0"/>
        </a:spcAft>
        <a:defRPr sz="3600" b="1">
          <a:solidFill>
            <a:schemeClr val="tx2"/>
          </a:solidFill>
          <a:latin typeface="Verdana" pitchFamily="34" charset="0"/>
        </a:defRPr>
      </a:lvl3pPr>
      <a:lvl4pPr algn="r" rtl="0" fontAlgn="base">
        <a:spcBef>
          <a:spcPct val="0"/>
        </a:spcBef>
        <a:spcAft>
          <a:spcPct val="0"/>
        </a:spcAft>
        <a:defRPr sz="3600" b="1">
          <a:solidFill>
            <a:schemeClr val="tx2"/>
          </a:solidFill>
          <a:latin typeface="Verdana" pitchFamily="34" charset="0"/>
        </a:defRPr>
      </a:lvl4pPr>
      <a:lvl5pPr algn="r" rtl="0" fontAlgn="base">
        <a:spcBef>
          <a:spcPct val="0"/>
        </a:spcBef>
        <a:spcAft>
          <a:spcPct val="0"/>
        </a:spcAft>
        <a:defRPr sz="3600" b="1">
          <a:solidFill>
            <a:schemeClr val="tx2"/>
          </a:solidFill>
          <a:latin typeface="Verdana" pitchFamily="34" charset="0"/>
        </a:defRPr>
      </a:lvl5pPr>
      <a:lvl6pPr marL="457200" algn="r" rtl="0" fontAlgn="base">
        <a:spcBef>
          <a:spcPct val="0"/>
        </a:spcBef>
        <a:spcAft>
          <a:spcPct val="0"/>
        </a:spcAft>
        <a:defRPr sz="3600" b="1">
          <a:solidFill>
            <a:schemeClr val="tx2"/>
          </a:solidFill>
          <a:latin typeface="Verdana" pitchFamily="34" charset="0"/>
        </a:defRPr>
      </a:lvl6pPr>
      <a:lvl7pPr marL="914400" algn="r" rtl="0" fontAlgn="base">
        <a:spcBef>
          <a:spcPct val="0"/>
        </a:spcBef>
        <a:spcAft>
          <a:spcPct val="0"/>
        </a:spcAft>
        <a:defRPr sz="3600" b="1">
          <a:solidFill>
            <a:schemeClr val="tx2"/>
          </a:solidFill>
          <a:latin typeface="Verdana" pitchFamily="34" charset="0"/>
        </a:defRPr>
      </a:lvl7pPr>
      <a:lvl8pPr marL="1371600" algn="r" rtl="0" fontAlgn="base">
        <a:spcBef>
          <a:spcPct val="0"/>
        </a:spcBef>
        <a:spcAft>
          <a:spcPct val="0"/>
        </a:spcAft>
        <a:defRPr sz="3600" b="1">
          <a:solidFill>
            <a:schemeClr val="tx2"/>
          </a:solidFill>
          <a:latin typeface="Verdana" pitchFamily="34" charset="0"/>
        </a:defRPr>
      </a:lvl8pPr>
      <a:lvl9pPr marL="1828800" algn="r" rtl="0" fontAlgn="base">
        <a:spcBef>
          <a:spcPct val="0"/>
        </a:spcBef>
        <a:spcAft>
          <a:spcPct val="0"/>
        </a:spcAft>
        <a:defRPr sz="3600" b="1">
          <a:solidFill>
            <a:schemeClr val="tx2"/>
          </a:solidFill>
          <a:latin typeface="Verdana" pitchFamily="34" charset="0"/>
        </a:defRPr>
      </a:lvl9pPr>
    </p:titleStyle>
    <p:bodyStyle>
      <a:lvl1pPr marL="342900" indent="-342900" algn="l" rtl="0" fontAlgn="base">
        <a:spcBef>
          <a:spcPct val="20000"/>
        </a:spcBef>
        <a:spcAft>
          <a:spcPct val="0"/>
        </a:spcAft>
        <a:buChar char="•"/>
        <a:defRPr sz="2800">
          <a:solidFill>
            <a:schemeClr val="tx2"/>
          </a:solidFill>
          <a:latin typeface="+mn-lt"/>
          <a:ea typeface="+mn-ea"/>
          <a:cs typeface="+mn-cs"/>
        </a:defRPr>
      </a:lvl1pPr>
      <a:lvl2pPr marL="742950" indent="-285750" algn="l" rtl="0" fontAlgn="base">
        <a:spcBef>
          <a:spcPct val="20000"/>
        </a:spcBef>
        <a:spcAft>
          <a:spcPct val="0"/>
        </a:spcAft>
        <a:buChar char="–"/>
        <a:defRPr sz="2400" b="1">
          <a:solidFill>
            <a:schemeClr val="tx2"/>
          </a:solidFill>
          <a:latin typeface="+mn-lt"/>
        </a:defRPr>
      </a:lvl2pPr>
      <a:lvl3pPr marL="1143000" indent="-228600" algn="l" rtl="0" fontAlgn="base">
        <a:spcBef>
          <a:spcPct val="20000"/>
        </a:spcBef>
        <a:spcAft>
          <a:spcPct val="0"/>
        </a:spcAft>
        <a:buChar char="•"/>
        <a:defRPr sz="2400">
          <a:solidFill>
            <a:schemeClr val="tx2"/>
          </a:solidFill>
          <a:latin typeface="+mn-lt"/>
        </a:defRPr>
      </a:lvl3pPr>
      <a:lvl4pPr marL="1600200" indent="-228600" algn="l" rtl="0" fontAlgn="base">
        <a:spcBef>
          <a:spcPct val="20000"/>
        </a:spcBef>
        <a:spcAft>
          <a:spcPct val="0"/>
        </a:spcAft>
        <a:buChar char="–"/>
        <a:defRPr sz="2000">
          <a:solidFill>
            <a:schemeClr val="tx2"/>
          </a:solidFill>
          <a:latin typeface="+mn-lt"/>
        </a:defRPr>
      </a:lvl4pPr>
      <a:lvl5pPr marL="2057400" indent="-228600" algn="l" rtl="0" fontAlgn="base">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2"/>
          </a:solidFill>
          <a:latin typeface="+mn-lt"/>
        </a:defRPr>
      </a:lvl6pPr>
      <a:lvl7pPr marL="2971800" indent="-228600" algn="l" rtl="0" fontAlgn="base">
        <a:spcBef>
          <a:spcPct val="20000"/>
        </a:spcBef>
        <a:spcAft>
          <a:spcPct val="0"/>
        </a:spcAft>
        <a:buChar char="»"/>
        <a:defRPr sz="2000">
          <a:solidFill>
            <a:schemeClr val="tx2"/>
          </a:solidFill>
          <a:latin typeface="+mn-lt"/>
        </a:defRPr>
      </a:lvl7pPr>
      <a:lvl8pPr marL="3429000" indent="-228600" algn="l" rtl="0" fontAlgn="base">
        <a:spcBef>
          <a:spcPct val="20000"/>
        </a:spcBef>
        <a:spcAft>
          <a:spcPct val="0"/>
        </a:spcAft>
        <a:buChar char="»"/>
        <a:defRPr sz="2000">
          <a:solidFill>
            <a:schemeClr val="tx2"/>
          </a:solidFill>
          <a:latin typeface="+mn-lt"/>
        </a:defRPr>
      </a:lvl8pPr>
      <a:lvl9pPr marL="3886200" indent="-228600"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3"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BAC0282F-4496-46F0-AE6D-9AFD4346C006}"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200" algn="ctr" rtl="0" fontAlgn="base">
        <a:spcBef>
          <a:spcPct val="0"/>
        </a:spcBef>
        <a:spcAft>
          <a:spcPct val="0"/>
        </a:spcAft>
        <a:defRPr sz="4400">
          <a:solidFill>
            <a:schemeClr val="tx2"/>
          </a:solidFill>
          <a:latin typeface="Verdana" pitchFamily="34" charset="0"/>
        </a:defRPr>
      </a:lvl6pPr>
      <a:lvl7pPr marL="914400" algn="ctr" rtl="0" fontAlgn="base">
        <a:spcBef>
          <a:spcPct val="0"/>
        </a:spcBef>
        <a:spcAft>
          <a:spcPct val="0"/>
        </a:spcAft>
        <a:defRPr sz="4400">
          <a:solidFill>
            <a:schemeClr val="tx2"/>
          </a:solidFill>
          <a:latin typeface="Verdana" pitchFamily="34" charset="0"/>
        </a:defRPr>
      </a:lvl7pPr>
      <a:lvl8pPr marL="1371600" algn="ctr" rtl="0" fontAlgn="base">
        <a:spcBef>
          <a:spcPct val="0"/>
        </a:spcBef>
        <a:spcAft>
          <a:spcPct val="0"/>
        </a:spcAft>
        <a:defRPr sz="4400">
          <a:solidFill>
            <a:schemeClr val="tx2"/>
          </a:solidFill>
          <a:latin typeface="Verdana" pitchFamily="34" charset="0"/>
        </a:defRPr>
      </a:lvl8pPr>
      <a:lvl9pPr marL="1828800" algn="ctr" rtl="0" fontAlgn="base">
        <a:spcBef>
          <a:spcPct val="0"/>
        </a:spcBef>
        <a:spcAft>
          <a:spcPct val="0"/>
        </a:spcAft>
        <a:defRPr sz="4400">
          <a:solidFill>
            <a:schemeClr val="tx2"/>
          </a:solidFill>
          <a:latin typeface="Verdana" pitchFamily="34"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archsqlserver.techtarget.com/definition/SQL" TargetMode="External"/><Relationship Id="rId2" Type="http://schemas.openxmlformats.org/officeDocument/2006/relationships/hyperlink" Target="https://searchdatamanagement.techtarget.com/definition/relational-databa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what-is-rdb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ostgresql.org/about/featurematrix/" TargetMode="External"/><Relationship Id="rId2" Type="http://schemas.openxmlformats.org/officeDocument/2006/relationships/hyperlink" Target="https://www.postgresql.org/docs/current/history.html" TargetMode="External"/><Relationship Id="rId1" Type="http://schemas.openxmlformats.org/officeDocument/2006/relationships/slideLayout" Target="../slideLayouts/slideLayout2.xml"/><Relationship Id="rId5" Type="http://schemas.openxmlformats.org/officeDocument/2006/relationships/hyperlink" Target="https://www.postgresql.org/docs/current/xplang.html" TargetMode="External"/><Relationship Id="rId4" Type="http://schemas.openxmlformats.org/officeDocument/2006/relationships/hyperlink" Target="https://www.postgresql.org/about/licens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b-engines.com/en/article/Document+Stores" TargetMode="External"/><Relationship Id="rId2" Type="http://schemas.openxmlformats.org/officeDocument/2006/relationships/hyperlink" Target="https://db-engines.com/en/article/RDBMS" TargetMode="External"/><Relationship Id="rId1" Type="http://schemas.openxmlformats.org/officeDocument/2006/relationships/slideLayout" Target="../slideLayouts/slideLayout13.xml"/><Relationship Id="rId4" Type="http://schemas.openxmlformats.org/officeDocument/2006/relationships/hyperlink" Target="https://db-engines.com/en/article/Graph+DBM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4788024" y="4941168"/>
            <a:ext cx="4104456" cy="954107"/>
          </a:xfrm>
          <a:prstGeom prst="rect">
            <a:avLst/>
          </a:prstGeom>
          <a:noFill/>
        </p:spPr>
        <p:txBody>
          <a:bodyPr wrap="square" rtlCol="0">
            <a:spAutoFit/>
          </a:bodyPr>
          <a:lstStyle/>
          <a:p>
            <a:pPr algn="ctr"/>
            <a:r>
              <a:rPr lang="fr-FR" sz="2800" i="1" dirty="0">
                <a:solidFill>
                  <a:schemeClr val="tx2"/>
                </a:solidFill>
                <a:latin typeface="+mj-lt"/>
                <a:ea typeface="+mj-ea"/>
                <a:cs typeface="+mj-cs"/>
              </a:rPr>
              <a:t>Introduction to </a:t>
            </a:r>
            <a:r>
              <a:rPr lang="fr-FR" sz="2800" i="1" dirty="0" err="1">
                <a:solidFill>
                  <a:schemeClr val="tx2"/>
                </a:solidFill>
                <a:latin typeface="+mj-lt"/>
                <a:ea typeface="+mj-ea"/>
                <a:cs typeface="+mj-cs"/>
              </a:rPr>
              <a:t>Databases</a:t>
            </a:r>
            <a:endParaRPr lang="fr-FR" sz="2800" i="1" dirty="0">
              <a:solidFill>
                <a:schemeClr val="tx2"/>
              </a:solidFill>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1050" y="5588025"/>
            <a:ext cx="5616575" cy="649287"/>
          </a:xfrm>
        </p:spPr>
        <p:txBody>
          <a:bodyPr/>
          <a:lstStyle/>
          <a:p>
            <a:pPr algn="l"/>
            <a:r>
              <a:rPr lang="fr-FR" dirty="0" err="1">
                <a:latin typeface="Arial" panose="020B0604020202020204" pitchFamily="34" charset="0"/>
                <a:cs typeface="Arial" panose="020B0604020202020204" pitchFamily="34" charset="0"/>
              </a:rPr>
              <a:t>Database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Definition</a:t>
            </a:r>
            <a:endParaRPr lang="uk-UA" dirty="0">
              <a:latin typeface="Arial" panose="020B0604020202020204" pitchFamily="34" charset="0"/>
              <a:cs typeface="Arial" panose="020B0604020202020204" pitchFamily="34" charset="0"/>
            </a:endParaRPr>
          </a:p>
        </p:txBody>
      </p:sp>
      <p:sp>
        <p:nvSpPr>
          <p:cNvPr id="36867" name="Rectangle 3"/>
          <p:cNvSpPr>
            <a:spLocks noGrp="1" noChangeArrowheads="1"/>
          </p:cNvSpPr>
          <p:nvPr>
            <p:ph type="body" idx="1"/>
          </p:nvPr>
        </p:nvSpPr>
        <p:spPr>
          <a:xfrm>
            <a:off x="611560" y="548680"/>
            <a:ext cx="7920879" cy="396044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a:lstStyle/>
          <a:p>
            <a:pPr marL="17100" indent="0" algn="just">
              <a:buNone/>
            </a:pPr>
            <a:endParaRPr lang="en-US" sz="2400" dirty="0"/>
          </a:p>
          <a:p>
            <a:pPr marL="302850" indent="-285750" algn="just">
              <a:buFont typeface="Wingdings" panose="05000000000000000000" pitchFamily="2" charset="2"/>
              <a:buChar char="v"/>
            </a:pPr>
            <a:r>
              <a:rPr lang="en-US" sz="1600" dirty="0">
                <a:cs typeface="Arial" panose="020B0604020202020204" pitchFamily="34" charset="0"/>
              </a:rPr>
              <a:t>A database is a systematic collection of information or data so that it can be easily accessed, managed and updated.</a:t>
            </a:r>
          </a:p>
          <a:p>
            <a:pPr marL="302850" indent="-285750" algn="just">
              <a:buFont typeface="Wingdings" panose="05000000000000000000" pitchFamily="2" charset="2"/>
              <a:buChar char="v"/>
            </a:pPr>
            <a:endParaRPr lang="fr-FR" sz="1600" dirty="0">
              <a:cs typeface="Arial" panose="020B0604020202020204" pitchFamily="34" charset="0"/>
            </a:endParaRPr>
          </a:p>
          <a:p>
            <a:pPr marL="302850" indent="-285750" algn="just">
              <a:buFont typeface="Wingdings" panose="05000000000000000000" pitchFamily="2" charset="2"/>
              <a:buChar char="v"/>
            </a:pPr>
            <a:endParaRPr lang="fr-FR" sz="1600" dirty="0">
              <a:cs typeface="Arial" panose="020B0604020202020204" pitchFamily="34" charset="0"/>
            </a:endParaRPr>
          </a:p>
          <a:p>
            <a:pPr marL="302850" indent="-285750" algn="just">
              <a:buFont typeface="Wingdings" panose="05000000000000000000" pitchFamily="2" charset="2"/>
              <a:buChar char="v"/>
            </a:pPr>
            <a:r>
              <a:rPr lang="fr-FR" sz="1600" dirty="0" err="1">
                <a:cs typeface="Arial" panose="020B0604020202020204" pitchFamily="34" charset="0"/>
              </a:rPr>
              <a:t>We</a:t>
            </a:r>
            <a:r>
              <a:rPr lang="fr-FR" sz="1600" dirty="0">
                <a:cs typeface="Arial" panose="020B0604020202020204" pitchFamily="34" charset="0"/>
              </a:rPr>
              <a:t> use a DBMS stands for </a:t>
            </a:r>
            <a:r>
              <a:rPr lang="fr-FR" sz="1600" dirty="0" err="1">
                <a:cs typeface="Arial" panose="020B0604020202020204" pitchFamily="34" charset="0"/>
              </a:rPr>
              <a:t>Database</a:t>
            </a:r>
            <a:r>
              <a:rPr lang="fr-FR" sz="1600" dirty="0">
                <a:cs typeface="Arial" panose="020B0604020202020204" pitchFamily="34" charset="0"/>
              </a:rPr>
              <a:t> Management System in </a:t>
            </a:r>
            <a:r>
              <a:rPr lang="fr-FR" sz="1600" dirty="0" err="1">
                <a:cs typeface="Arial" panose="020B0604020202020204" pitchFamily="34" charset="0"/>
              </a:rPr>
              <a:t>order</a:t>
            </a:r>
            <a:r>
              <a:rPr lang="fr-FR" sz="1600" dirty="0">
                <a:cs typeface="Arial" panose="020B0604020202020204" pitchFamily="34" charset="0"/>
              </a:rPr>
              <a:t> to  control a </a:t>
            </a:r>
            <a:r>
              <a:rPr lang="fr-FR" sz="1600" dirty="0" err="1">
                <a:cs typeface="Arial" panose="020B0604020202020204" pitchFamily="34" charset="0"/>
              </a:rPr>
              <a:t>database</a:t>
            </a:r>
            <a:r>
              <a:rPr lang="fr-FR" sz="1600" dirty="0">
                <a:cs typeface="Arial" panose="020B0604020202020204" pitchFamily="34" charset="0"/>
              </a:rPr>
              <a:t>.</a:t>
            </a:r>
          </a:p>
          <a:p>
            <a:pPr marL="302850" indent="-285750" algn="just">
              <a:buFont typeface="Wingdings" panose="05000000000000000000" pitchFamily="2" charset="2"/>
              <a:buChar char="v"/>
            </a:pPr>
            <a:endParaRPr lang="fr-FR" sz="1600" dirty="0">
              <a:cs typeface="Arial" panose="020B0604020202020204" pitchFamily="34" charset="0"/>
            </a:endParaRPr>
          </a:p>
          <a:p>
            <a:pPr marL="302850" indent="-285750" algn="just">
              <a:buFont typeface="Wingdings" panose="05000000000000000000" pitchFamily="2" charset="2"/>
              <a:buChar char="v"/>
            </a:pPr>
            <a:endParaRPr lang="fr-FR" sz="1600" dirty="0">
              <a:cs typeface="Arial" panose="020B0604020202020204" pitchFamily="34" charset="0"/>
            </a:endParaRPr>
          </a:p>
          <a:p>
            <a:pPr marL="302850" indent="-285750" algn="just">
              <a:buFont typeface="Wingdings" panose="05000000000000000000" pitchFamily="2" charset="2"/>
              <a:buChar char="v"/>
            </a:pPr>
            <a:r>
              <a:rPr lang="fr-FR" sz="1600" dirty="0">
                <a:cs typeface="Arial" panose="020B0604020202020204" pitchFamily="34" charset="0"/>
              </a:rPr>
              <a:t>There are four types of </a:t>
            </a:r>
            <a:r>
              <a:rPr lang="fr-FR" sz="1600" dirty="0" err="1">
                <a:cs typeface="Arial" panose="020B0604020202020204" pitchFamily="34" charset="0"/>
              </a:rPr>
              <a:t>DBMSs</a:t>
            </a:r>
            <a:r>
              <a:rPr lang="fr-FR" sz="1600" dirty="0">
                <a:cs typeface="Arial" panose="020B0604020202020204" pitchFamily="34" charset="0"/>
              </a:rPr>
              <a:t> : </a:t>
            </a:r>
            <a:r>
              <a:rPr lang="fr-FR" sz="1600" dirty="0" err="1">
                <a:cs typeface="Arial" panose="020B0604020202020204" pitchFamily="34" charset="0"/>
              </a:rPr>
              <a:t>Hierarchical</a:t>
            </a:r>
            <a:r>
              <a:rPr lang="fr-FR" sz="1600" dirty="0">
                <a:cs typeface="Arial" panose="020B0604020202020204" pitchFamily="34" charset="0"/>
              </a:rPr>
              <a:t>, Network, </a:t>
            </a:r>
            <a:r>
              <a:rPr lang="fr-FR" sz="1600" dirty="0" err="1">
                <a:cs typeface="Arial" panose="020B0604020202020204" pitchFamily="34" charset="0"/>
              </a:rPr>
              <a:t>Relational</a:t>
            </a:r>
            <a:r>
              <a:rPr lang="fr-FR" sz="1600" dirty="0">
                <a:cs typeface="Arial" panose="020B0604020202020204" pitchFamily="34" charset="0"/>
              </a:rPr>
              <a:t> and Object-</a:t>
            </a:r>
            <a:r>
              <a:rPr lang="fr-FR" sz="1600" dirty="0" err="1">
                <a:cs typeface="Arial" panose="020B0604020202020204" pitchFamily="34" charset="0"/>
              </a:rPr>
              <a:t>Oriented</a:t>
            </a:r>
            <a:r>
              <a:rPr lang="fr-FR" sz="1600" dirty="0">
                <a:cs typeface="Arial" panose="020B0604020202020204" pitchFamily="34" charset="0"/>
              </a:rPr>
              <a:t> DBMS. </a:t>
            </a:r>
            <a:r>
              <a:rPr lang="en-US" sz="1600" dirty="0">
                <a:cs typeface="Arial" panose="020B0604020202020204" pitchFamily="34" charset="0"/>
              </a:rPr>
              <a:t>On this presentation we are going to focus on Relational Database Management System (RDBMS).</a:t>
            </a:r>
          </a:p>
          <a:p>
            <a:pPr marL="302850" indent="-285750" algn="just">
              <a:buFont typeface="Wingdings" panose="05000000000000000000" pitchFamily="2" charset="2"/>
              <a:buChar char="v"/>
            </a:pPr>
            <a:endParaRPr lang="en-US" sz="1600" dirty="0">
              <a:cs typeface="Arial" panose="020B0604020202020204" pitchFamily="34" charset="0"/>
            </a:endParaRPr>
          </a:p>
          <a:p>
            <a:pPr marL="302850" indent="-285750" algn="just">
              <a:buFont typeface="Wingdings" panose="05000000000000000000" pitchFamily="2" charset="2"/>
              <a:buChar char="v"/>
            </a:pPr>
            <a:endParaRPr lang="en-US" sz="1600" dirty="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1050" y="5588025"/>
            <a:ext cx="5616575" cy="649287"/>
          </a:xfrm>
        </p:spPr>
        <p:txBody>
          <a:bodyPr/>
          <a:lstStyle/>
          <a:p>
            <a:pPr algn="l"/>
            <a:r>
              <a:rPr lang="fr-FR" dirty="0" err="1">
                <a:solidFill>
                  <a:srgbClr val="FF0000"/>
                </a:solidFill>
                <a:latin typeface="Arial" panose="020B0604020202020204" pitchFamily="34" charset="0"/>
                <a:cs typeface="Arial" panose="020B0604020202020204" pitchFamily="34" charset="0"/>
              </a:rPr>
              <a:t>R</a:t>
            </a:r>
            <a:r>
              <a:rPr lang="fr-FR" dirty="0" err="1">
                <a:latin typeface="Arial" panose="020B0604020202020204" pitchFamily="34" charset="0"/>
                <a:cs typeface="Arial" panose="020B0604020202020204" pitchFamily="34" charset="0"/>
              </a:rPr>
              <a:t>elational</a:t>
            </a:r>
            <a:r>
              <a:rPr lang="fr-FR" dirty="0">
                <a:latin typeface="Arial" panose="020B0604020202020204" pitchFamily="34" charset="0"/>
                <a:cs typeface="Arial" panose="020B0604020202020204" pitchFamily="34" charset="0"/>
              </a:rPr>
              <a:t> </a:t>
            </a:r>
            <a:r>
              <a:rPr lang="fr-FR" dirty="0" err="1">
                <a:solidFill>
                  <a:srgbClr val="FF0000"/>
                </a:solidFill>
                <a:latin typeface="Arial" panose="020B0604020202020204" pitchFamily="34" charset="0"/>
                <a:cs typeface="Arial" panose="020B0604020202020204" pitchFamily="34" charset="0"/>
              </a:rPr>
              <a:t>D</a:t>
            </a:r>
            <a:r>
              <a:rPr lang="fr-FR" dirty="0" err="1">
                <a:latin typeface="Arial" panose="020B0604020202020204" pitchFamily="34" charset="0"/>
                <a:cs typeface="Arial" panose="020B0604020202020204" pitchFamily="34" charset="0"/>
              </a:rPr>
              <a:t>ata</a:t>
            </a:r>
            <a:r>
              <a:rPr lang="fr-FR" dirty="0" err="1">
                <a:solidFill>
                  <a:srgbClr val="FF0000"/>
                </a:solidFill>
                <a:latin typeface="Arial" panose="020B0604020202020204" pitchFamily="34" charset="0"/>
                <a:cs typeface="Arial" panose="020B0604020202020204" pitchFamily="34" charset="0"/>
              </a:rPr>
              <a:t>B</a:t>
            </a:r>
            <a:r>
              <a:rPr lang="fr-FR" dirty="0" err="1">
                <a:latin typeface="Arial" panose="020B0604020202020204" pitchFamily="34" charset="0"/>
                <a:cs typeface="Arial" panose="020B0604020202020204" pitchFamily="34" charset="0"/>
              </a:rPr>
              <a:t>ase</a:t>
            </a:r>
            <a:r>
              <a:rPr lang="fr-FR" dirty="0">
                <a:latin typeface="Arial" panose="020B0604020202020204" pitchFamily="34" charset="0"/>
                <a:cs typeface="Arial" panose="020B0604020202020204" pitchFamily="34" charset="0"/>
              </a:rPr>
              <a:t> </a:t>
            </a:r>
            <a:r>
              <a:rPr lang="fr-FR" dirty="0">
                <a:solidFill>
                  <a:srgbClr val="FF0000"/>
                </a:solidFill>
                <a:latin typeface="Arial" panose="020B0604020202020204" pitchFamily="34" charset="0"/>
                <a:cs typeface="Arial" panose="020B0604020202020204" pitchFamily="34" charset="0"/>
              </a:rPr>
              <a:t>M</a:t>
            </a:r>
            <a:r>
              <a:rPr lang="fr-FR" dirty="0">
                <a:latin typeface="Arial" panose="020B0604020202020204" pitchFamily="34" charset="0"/>
                <a:cs typeface="Arial" panose="020B0604020202020204" pitchFamily="34" charset="0"/>
              </a:rPr>
              <a:t>anagement </a:t>
            </a:r>
            <a:r>
              <a:rPr lang="fr-FR" dirty="0">
                <a:solidFill>
                  <a:srgbClr val="FF0000"/>
                </a:solidFill>
                <a:latin typeface="Arial" panose="020B0604020202020204" pitchFamily="34" charset="0"/>
                <a:cs typeface="Arial" panose="020B0604020202020204" pitchFamily="34" charset="0"/>
              </a:rPr>
              <a:t>S</a:t>
            </a:r>
            <a:r>
              <a:rPr lang="fr-FR" dirty="0">
                <a:latin typeface="Arial" panose="020B0604020202020204" pitchFamily="34" charset="0"/>
                <a:cs typeface="Arial" panose="020B0604020202020204" pitchFamily="34" charset="0"/>
              </a:rPr>
              <a:t>ystem</a:t>
            </a:r>
            <a:endParaRPr lang="uk-UA" dirty="0">
              <a:latin typeface="Arial" panose="020B0604020202020204" pitchFamily="34" charset="0"/>
              <a:cs typeface="Arial" panose="020B0604020202020204" pitchFamily="34" charset="0"/>
            </a:endParaRPr>
          </a:p>
        </p:txBody>
      </p:sp>
      <p:sp>
        <p:nvSpPr>
          <p:cNvPr id="36867" name="Rectangle 3"/>
          <p:cNvSpPr>
            <a:spLocks noGrp="1" noChangeArrowheads="1"/>
          </p:cNvSpPr>
          <p:nvPr>
            <p:ph type="body" idx="1"/>
          </p:nvPr>
        </p:nvSpPr>
        <p:spPr>
          <a:xfrm>
            <a:off x="107578" y="404664"/>
            <a:ext cx="8856910" cy="447767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a:lstStyle/>
          <a:p>
            <a:pPr marL="17100" indent="0" algn="just">
              <a:buNone/>
            </a:pPr>
            <a:r>
              <a:rPr lang="en-US" sz="2400" b="1" dirty="0">
                <a:latin typeface="Arial" panose="020B0604020202020204" pitchFamily="34" charset="0"/>
                <a:cs typeface="Arial" panose="020B0604020202020204" pitchFamily="34" charset="0"/>
              </a:rPr>
              <a:t>RDBMS: </a:t>
            </a:r>
          </a:p>
          <a:p>
            <a:pPr marL="17100" indent="0" algn="just">
              <a:buNone/>
            </a:pPr>
            <a:endParaRPr lang="en-US" sz="2400" dirty="0"/>
          </a:p>
          <a:p>
            <a:pPr marL="302850" indent="-285750" algn="just">
              <a:buFont typeface="Wingdings" panose="05000000000000000000" pitchFamily="2" charset="2"/>
              <a:buChar char="v"/>
            </a:pPr>
            <a:r>
              <a:rPr lang="en-US" sz="1600" dirty="0">
                <a:cs typeface="Arial" panose="020B0604020202020204" pitchFamily="34" charset="0"/>
              </a:rPr>
              <a:t>Is </a:t>
            </a:r>
            <a:r>
              <a:rPr lang="en-GB" sz="1600" b="0" i="0" dirty="0">
                <a:solidFill>
                  <a:srgbClr val="6C6C6C"/>
                </a:solidFill>
                <a:effectLst/>
              </a:rPr>
              <a:t>A relational database management system (RDBMS) is a collection of programs and capabilities that enable IT teams and others to create, update, administer and otherwise interact with a </a:t>
            </a:r>
            <a:r>
              <a:rPr lang="en-GB" sz="1600" b="0" i="0" u="sng" dirty="0">
                <a:solidFill>
                  <a:srgbClr val="00B3AC"/>
                </a:solidFill>
                <a:effectLst/>
                <a:hlinkClick r:id="rId2"/>
              </a:rPr>
              <a:t>relational database</a:t>
            </a:r>
            <a:r>
              <a:rPr lang="en-GB" sz="1600" b="0" i="0" dirty="0">
                <a:solidFill>
                  <a:srgbClr val="6C6C6C"/>
                </a:solidFill>
                <a:effectLst/>
              </a:rPr>
              <a:t>. </a:t>
            </a:r>
            <a:r>
              <a:rPr lang="en-GB" sz="1600" b="0" i="0" dirty="0" err="1">
                <a:solidFill>
                  <a:srgbClr val="6C6C6C"/>
                </a:solidFill>
                <a:effectLst/>
              </a:rPr>
              <a:t>RDBMSes</a:t>
            </a:r>
            <a:r>
              <a:rPr lang="en-GB" sz="1600" b="0" i="0" dirty="0">
                <a:solidFill>
                  <a:srgbClr val="6C6C6C"/>
                </a:solidFill>
                <a:effectLst/>
              </a:rPr>
              <a:t> store data in the form of tables, with most commercial relational database management systems using </a:t>
            </a:r>
            <a:r>
              <a:rPr lang="en-GB" sz="1600" b="0" i="0" u="sng" dirty="0">
                <a:solidFill>
                  <a:srgbClr val="00B3AC"/>
                </a:solidFill>
                <a:effectLst/>
                <a:hlinkClick r:id="rId3"/>
              </a:rPr>
              <a:t>Structured Query Language</a:t>
            </a:r>
            <a:r>
              <a:rPr lang="en-GB" sz="1600" b="0" i="0" dirty="0">
                <a:solidFill>
                  <a:srgbClr val="6C6C6C"/>
                </a:solidFill>
                <a:effectLst/>
              </a:rPr>
              <a:t> (</a:t>
            </a:r>
            <a:r>
              <a:rPr lang="en-GB" sz="1600" b="0" i="0" u="none" strike="noStrike" dirty="0">
                <a:solidFill>
                  <a:srgbClr val="6C6C6C"/>
                </a:solidFill>
                <a:effectLst/>
              </a:rPr>
              <a:t>SQL</a:t>
            </a:r>
            <a:r>
              <a:rPr lang="en-GB" sz="1600" b="0" i="0" dirty="0">
                <a:solidFill>
                  <a:srgbClr val="6C6C6C"/>
                </a:solidFill>
                <a:effectLst/>
              </a:rPr>
              <a:t>) to access the database. However, since SQL was invented after the initial development of the relational model, it is not necessary for RDBMS use.</a:t>
            </a:r>
          </a:p>
          <a:p>
            <a:pPr marL="302850" indent="-285750" algn="just">
              <a:buFont typeface="Wingdings" panose="05000000000000000000" pitchFamily="2" charset="2"/>
              <a:buChar char="v"/>
            </a:pPr>
            <a:r>
              <a:rPr lang="en-GB" sz="1600" b="0" i="0" dirty="0">
                <a:solidFill>
                  <a:srgbClr val="6C6C6C"/>
                </a:solidFill>
                <a:effectLst/>
              </a:rPr>
              <a:t>The RDBMS is the most popular database system among organizations across the world. It provides a dependable method of storing and retrieving large amounts of data while offering a combination of system performance and ease of implementation.</a:t>
            </a:r>
          </a:p>
          <a:p>
            <a:pPr marL="302850" indent="-285750" algn="just">
              <a:buFont typeface="Wingdings" panose="05000000000000000000" pitchFamily="2" charset="2"/>
              <a:buChar char="v"/>
            </a:pPr>
            <a:endParaRPr lang="en-GB" sz="1600" b="0" i="0" dirty="0">
              <a:solidFill>
                <a:srgbClr val="6C6C6C"/>
              </a:solidFill>
              <a:effectLst/>
              <a:latin typeface="Arial" panose="020B0604020202020204" pitchFamily="34" charset="0"/>
            </a:endParaRPr>
          </a:p>
          <a:p>
            <a:pPr marL="302850" indent="-285750" algn="just">
              <a:buFont typeface="Wingdings" panose="05000000000000000000" pitchFamily="2" charset="2"/>
              <a:buChar char="v"/>
            </a:pPr>
            <a:endParaRPr lang="en-US" sz="1600" dirty="0">
              <a:cs typeface="Arial" panose="020B0604020202020204" pitchFamily="34" charset="0"/>
            </a:endParaRPr>
          </a:p>
        </p:txBody>
      </p:sp>
    </p:spTree>
    <p:extLst>
      <p:ext uri="{BB962C8B-B14F-4D97-AF65-F5344CB8AC3E}">
        <p14:creationId xmlns:p14="http://schemas.microsoft.com/office/powerpoint/2010/main" val="35601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1050" y="5588025"/>
            <a:ext cx="5616575" cy="649287"/>
          </a:xfrm>
        </p:spPr>
        <p:txBody>
          <a:bodyPr/>
          <a:lstStyle/>
          <a:p>
            <a:pPr algn="l"/>
            <a:r>
              <a:rPr lang="fr-FR" dirty="0" err="1">
                <a:solidFill>
                  <a:srgbClr val="FF0000"/>
                </a:solidFill>
                <a:latin typeface="Arial" panose="020B0604020202020204" pitchFamily="34" charset="0"/>
                <a:cs typeface="Arial" panose="020B0604020202020204" pitchFamily="34" charset="0"/>
              </a:rPr>
              <a:t>R</a:t>
            </a:r>
            <a:r>
              <a:rPr lang="fr-FR" dirty="0" err="1">
                <a:latin typeface="Arial" panose="020B0604020202020204" pitchFamily="34" charset="0"/>
                <a:cs typeface="Arial" panose="020B0604020202020204" pitchFamily="34" charset="0"/>
              </a:rPr>
              <a:t>elational</a:t>
            </a:r>
            <a:r>
              <a:rPr lang="fr-FR" dirty="0">
                <a:latin typeface="Arial" panose="020B0604020202020204" pitchFamily="34" charset="0"/>
                <a:cs typeface="Arial" panose="020B0604020202020204" pitchFamily="34" charset="0"/>
              </a:rPr>
              <a:t> </a:t>
            </a:r>
            <a:r>
              <a:rPr lang="fr-FR" dirty="0" err="1">
                <a:solidFill>
                  <a:srgbClr val="FF0000"/>
                </a:solidFill>
                <a:latin typeface="Arial" panose="020B0604020202020204" pitchFamily="34" charset="0"/>
                <a:cs typeface="Arial" panose="020B0604020202020204" pitchFamily="34" charset="0"/>
              </a:rPr>
              <a:t>D</a:t>
            </a:r>
            <a:r>
              <a:rPr lang="fr-FR" dirty="0" err="1">
                <a:latin typeface="Arial" panose="020B0604020202020204" pitchFamily="34" charset="0"/>
                <a:cs typeface="Arial" panose="020B0604020202020204" pitchFamily="34" charset="0"/>
              </a:rPr>
              <a:t>ata</a:t>
            </a:r>
            <a:r>
              <a:rPr lang="fr-FR" dirty="0" err="1">
                <a:solidFill>
                  <a:srgbClr val="FF0000"/>
                </a:solidFill>
                <a:latin typeface="Arial" panose="020B0604020202020204" pitchFamily="34" charset="0"/>
                <a:cs typeface="Arial" panose="020B0604020202020204" pitchFamily="34" charset="0"/>
              </a:rPr>
              <a:t>B</a:t>
            </a:r>
            <a:r>
              <a:rPr lang="fr-FR" dirty="0" err="1">
                <a:latin typeface="Arial" panose="020B0604020202020204" pitchFamily="34" charset="0"/>
                <a:cs typeface="Arial" panose="020B0604020202020204" pitchFamily="34" charset="0"/>
              </a:rPr>
              <a:t>ase</a:t>
            </a:r>
            <a:r>
              <a:rPr lang="fr-FR" dirty="0">
                <a:latin typeface="Arial" panose="020B0604020202020204" pitchFamily="34" charset="0"/>
                <a:cs typeface="Arial" panose="020B0604020202020204" pitchFamily="34" charset="0"/>
              </a:rPr>
              <a:t> </a:t>
            </a:r>
            <a:r>
              <a:rPr lang="fr-FR" dirty="0">
                <a:solidFill>
                  <a:srgbClr val="FF0000"/>
                </a:solidFill>
                <a:latin typeface="Arial" panose="020B0604020202020204" pitchFamily="34" charset="0"/>
                <a:cs typeface="Arial" panose="020B0604020202020204" pitchFamily="34" charset="0"/>
              </a:rPr>
              <a:t>M</a:t>
            </a:r>
            <a:r>
              <a:rPr lang="fr-FR" dirty="0">
                <a:latin typeface="Arial" panose="020B0604020202020204" pitchFamily="34" charset="0"/>
                <a:cs typeface="Arial" panose="020B0604020202020204" pitchFamily="34" charset="0"/>
              </a:rPr>
              <a:t>anagement </a:t>
            </a:r>
            <a:r>
              <a:rPr lang="fr-FR" dirty="0">
                <a:solidFill>
                  <a:srgbClr val="FF0000"/>
                </a:solidFill>
                <a:latin typeface="Arial" panose="020B0604020202020204" pitchFamily="34" charset="0"/>
                <a:cs typeface="Arial" panose="020B0604020202020204" pitchFamily="34" charset="0"/>
              </a:rPr>
              <a:t>S</a:t>
            </a:r>
            <a:r>
              <a:rPr lang="fr-FR" dirty="0">
                <a:latin typeface="Arial" panose="020B0604020202020204" pitchFamily="34" charset="0"/>
                <a:cs typeface="Arial" panose="020B0604020202020204" pitchFamily="34" charset="0"/>
              </a:rPr>
              <a:t>ystem</a:t>
            </a:r>
            <a:endParaRPr lang="uk-UA" dirty="0">
              <a:latin typeface="Arial" panose="020B0604020202020204" pitchFamily="34" charset="0"/>
              <a:cs typeface="Arial" panose="020B0604020202020204" pitchFamily="34" charset="0"/>
            </a:endParaRPr>
          </a:p>
        </p:txBody>
      </p:sp>
      <p:sp>
        <p:nvSpPr>
          <p:cNvPr id="36867" name="Rectangle 3"/>
          <p:cNvSpPr>
            <a:spLocks noGrp="1" noChangeArrowheads="1"/>
          </p:cNvSpPr>
          <p:nvPr>
            <p:ph type="body" idx="1"/>
          </p:nvPr>
        </p:nvSpPr>
        <p:spPr>
          <a:xfrm>
            <a:off x="107578" y="404664"/>
            <a:ext cx="8856910" cy="468052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a:lstStyle/>
          <a:p>
            <a:pPr marL="17100" indent="0" algn="ctr">
              <a:buNone/>
            </a:pPr>
            <a:r>
              <a:rPr lang="en-US" sz="2400" b="1" dirty="0">
                <a:latin typeface="Arial" panose="020B0604020202020204" pitchFamily="34" charset="0"/>
                <a:cs typeface="Arial" panose="020B0604020202020204" pitchFamily="34" charset="0"/>
              </a:rPr>
              <a:t>MySQL</a:t>
            </a:r>
            <a:endParaRPr lang="en-US" sz="2400" dirty="0"/>
          </a:p>
          <a:p>
            <a:pPr marL="0" indent="0">
              <a:buNone/>
            </a:pPr>
            <a:r>
              <a:rPr lang="en-GB" sz="1600" b="0" i="0" dirty="0">
                <a:solidFill>
                  <a:srgbClr val="000000"/>
                </a:solidFill>
                <a:effectLst/>
                <a:latin typeface="verdana" panose="020B0604030504040204" pitchFamily="34" charset="0"/>
              </a:rPr>
              <a:t>MySQL is a relational database management system (RDBMS) based on the SQL (Structured Query Language) queries. It is one of the most popular languages for accessing and managing the records in the table. MySQL is open-source and free software under the GNU license. Oracle Company supports it.</a:t>
            </a:r>
          </a:p>
          <a:p>
            <a:pPr algn="l"/>
            <a:r>
              <a:rPr lang="en-GB" sz="1600" b="0" i="0" dirty="0">
                <a:solidFill>
                  <a:srgbClr val="000000"/>
                </a:solidFill>
                <a:effectLst/>
                <a:latin typeface="verdana" panose="020B0604030504040204" pitchFamily="34" charset="0"/>
              </a:rPr>
              <a:t>MySQL is a </a:t>
            </a:r>
            <a:r>
              <a:rPr lang="en-GB" sz="1600" b="0" i="0" u="none" strike="noStrike" dirty="0">
                <a:solidFill>
                  <a:srgbClr val="008000"/>
                </a:solidFill>
                <a:effectLst/>
                <a:latin typeface="verdana" panose="020B0604030504040204" pitchFamily="34" charset="0"/>
                <a:hlinkClick r:id="rId2"/>
              </a:rPr>
              <a:t>Relational Database Management System</a:t>
            </a:r>
            <a:r>
              <a:rPr lang="en-GB" sz="1600" b="0" i="0" dirty="0">
                <a:solidFill>
                  <a:srgbClr val="000000"/>
                </a:solidFill>
                <a:effectLst/>
                <a:latin typeface="verdana" panose="020B0604030504040204" pitchFamily="34" charset="0"/>
              </a:rPr>
              <a:t> (RDBMS) software that provides many things, which are as follows:</a:t>
            </a:r>
          </a:p>
          <a:p>
            <a:pPr algn="l">
              <a:buFont typeface="Arial" panose="020B0604020202020204" pitchFamily="34" charset="0"/>
              <a:buChar char="•"/>
            </a:pPr>
            <a:r>
              <a:rPr lang="en-GB" sz="1600" b="0" dirty="0">
                <a:solidFill>
                  <a:srgbClr val="000000"/>
                </a:solidFill>
                <a:effectLst/>
                <a:latin typeface="verdana" panose="020B0604030504040204" pitchFamily="34" charset="0"/>
              </a:rPr>
              <a:t>It allows us to implement database operations on tables, rows, columns, and indexes.</a:t>
            </a:r>
          </a:p>
          <a:p>
            <a:pPr algn="l">
              <a:buFont typeface="Arial" panose="020B0604020202020204" pitchFamily="34" charset="0"/>
              <a:buChar char="•"/>
            </a:pPr>
            <a:r>
              <a:rPr lang="en-GB" sz="1600" b="0" dirty="0">
                <a:solidFill>
                  <a:srgbClr val="000000"/>
                </a:solidFill>
                <a:effectLst/>
                <a:latin typeface="verdana" panose="020B0604030504040204" pitchFamily="34" charset="0"/>
              </a:rPr>
              <a:t>It defines the database relationship in the form of tables (collection of rows and columns), also known as relations.</a:t>
            </a:r>
          </a:p>
          <a:p>
            <a:pPr algn="l">
              <a:buFont typeface="Arial" panose="020B0604020202020204" pitchFamily="34" charset="0"/>
              <a:buChar char="•"/>
            </a:pPr>
            <a:r>
              <a:rPr lang="en-GB" sz="1600" b="0" dirty="0">
                <a:solidFill>
                  <a:srgbClr val="000000"/>
                </a:solidFill>
                <a:effectLst/>
                <a:latin typeface="verdana" panose="020B0604030504040204" pitchFamily="34" charset="0"/>
              </a:rPr>
              <a:t>It provides the Referential Integrity between rows or columns of various tables.</a:t>
            </a:r>
          </a:p>
          <a:p>
            <a:pPr algn="l">
              <a:buFont typeface="Arial" panose="020B0604020202020204" pitchFamily="34" charset="0"/>
              <a:buChar char="•"/>
            </a:pPr>
            <a:r>
              <a:rPr lang="en-GB" sz="1600" b="0" dirty="0">
                <a:solidFill>
                  <a:srgbClr val="000000"/>
                </a:solidFill>
                <a:effectLst/>
                <a:latin typeface="verdana" panose="020B0604030504040204" pitchFamily="34" charset="0"/>
              </a:rPr>
              <a:t>It allows us to updates the table indexes automatically.</a:t>
            </a:r>
          </a:p>
          <a:p>
            <a:pPr algn="l">
              <a:buFont typeface="Arial" panose="020B0604020202020204" pitchFamily="34" charset="0"/>
              <a:buChar char="•"/>
            </a:pPr>
            <a:r>
              <a:rPr lang="en-GB" sz="1600" b="0" dirty="0">
                <a:solidFill>
                  <a:srgbClr val="000000"/>
                </a:solidFill>
                <a:effectLst/>
                <a:latin typeface="verdana" panose="020B0604030504040204" pitchFamily="34" charset="0"/>
              </a:rPr>
              <a:t>It uses many SQL queries and combines useful information from multiple tables for the end-users.</a:t>
            </a:r>
          </a:p>
          <a:p>
            <a:pPr marL="302850" indent="-285750" algn="just">
              <a:buFont typeface="Wingdings" panose="05000000000000000000" pitchFamily="2" charset="2"/>
              <a:buChar char="v"/>
            </a:pPr>
            <a:endParaRPr lang="en-GB" sz="1600" b="0" i="0" dirty="0">
              <a:solidFill>
                <a:srgbClr val="6C6C6C"/>
              </a:solidFill>
              <a:effectLst/>
              <a:latin typeface="Arial" panose="020B0604020202020204" pitchFamily="34" charset="0"/>
            </a:endParaRPr>
          </a:p>
          <a:p>
            <a:pPr marL="302850" indent="-285750" algn="just">
              <a:buFont typeface="Wingdings" panose="05000000000000000000" pitchFamily="2" charset="2"/>
              <a:buChar char="v"/>
            </a:pPr>
            <a:endParaRPr lang="en-US" sz="1600" dirty="0">
              <a:cs typeface="Arial" panose="020B0604020202020204" pitchFamily="34" charset="0"/>
            </a:endParaRPr>
          </a:p>
        </p:txBody>
      </p:sp>
    </p:spTree>
    <p:extLst>
      <p:ext uri="{BB962C8B-B14F-4D97-AF65-F5344CB8AC3E}">
        <p14:creationId xmlns:p14="http://schemas.microsoft.com/office/powerpoint/2010/main" val="250281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1050" y="5588025"/>
            <a:ext cx="5616575" cy="649287"/>
          </a:xfrm>
        </p:spPr>
        <p:txBody>
          <a:bodyPr/>
          <a:lstStyle/>
          <a:p>
            <a:pPr algn="l"/>
            <a:r>
              <a:rPr lang="fr-FR" dirty="0" err="1">
                <a:solidFill>
                  <a:srgbClr val="FF0000"/>
                </a:solidFill>
                <a:latin typeface="Arial" panose="020B0604020202020204" pitchFamily="34" charset="0"/>
                <a:cs typeface="Arial" panose="020B0604020202020204" pitchFamily="34" charset="0"/>
              </a:rPr>
              <a:t>R</a:t>
            </a:r>
            <a:r>
              <a:rPr lang="fr-FR" dirty="0" err="1">
                <a:latin typeface="Arial" panose="020B0604020202020204" pitchFamily="34" charset="0"/>
                <a:cs typeface="Arial" panose="020B0604020202020204" pitchFamily="34" charset="0"/>
              </a:rPr>
              <a:t>elational</a:t>
            </a:r>
            <a:r>
              <a:rPr lang="fr-FR" dirty="0">
                <a:latin typeface="Arial" panose="020B0604020202020204" pitchFamily="34" charset="0"/>
                <a:cs typeface="Arial" panose="020B0604020202020204" pitchFamily="34" charset="0"/>
              </a:rPr>
              <a:t> </a:t>
            </a:r>
            <a:r>
              <a:rPr lang="fr-FR" dirty="0" err="1">
                <a:solidFill>
                  <a:srgbClr val="FF0000"/>
                </a:solidFill>
                <a:latin typeface="Arial" panose="020B0604020202020204" pitchFamily="34" charset="0"/>
                <a:cs typeface="Arial" panose="020B0604020202020204" pitchFamily="34" charset="0"/>
              </a:rPr>
              <a:t>D</a:t>
            </a:r>
            <a:r>
              <a:rPr lang="fr-FR" dirty="0" err="1">
                <a:latin typeface="Arial" panose="020B0604020202020204" pitchFamily="34" charset="0"/>
                <a:cs typeface="Arial" panose="020B0604020202020204" pitchFamily="34" charset="0"/>
              </a:rPr>
              <a:t>ata</a:t>
            </a:r>
            <a:r>
              <a:rPr lang="fr-FR" dirty="0" err="1">
                <a:solidFill>
                  <a:srgbClr val="FF0000"/>
                </a:solidFill>
                <a:latin typeface="Arial" panose="020B0604020202020204" pitchFamily="34" charset="0"/>
                <a:cs typeface="Arial" panose="020B0604020202020204" pitchFamily="34" charset="0"/>
              </a:rPr>
              <a:t>B</a:t>
            </a:r>
            <a:r>
              <a:rPr lang="fr-FR" dirty="0" err="1">
                <a:latin typeface="Arial" panose="020B0604020202020204" pitchFamily="34" charset="0"/>
                <a:cs typeface="Arial" panose="020B0604020202020204" pitchFamily="34" charset="0"/>
              </a:rPr>
              <a:t>ase</a:t>
            </a:r>
            <a:r>
              <a:rPr lang="fr-FR" dirty="0">
                <a:latin typeface="Arial" panose="020B0604020202020204" pitchFamily="34" charset="0"/>
                <a:cs typeface="Arial" panose="020B0604020202020204" pitchFamily="34" charset="0"/>
              </a:rPr>
              <a:t> </a:t>
            </a:r>
            <a:r>
              <a:rPr lang="fr-FR" dirty="0">
                <a:solidFill>
                  <a:srgbClr val="FF0000"/>
                </a:solidFill>
                <a:latin typeface="Arial" panose="020B0604020202020204" pitchFamily="34" charset="0"/>
                <a:cs typeface="Arial" panose="020B0604020202020204" pitchFamily="34" charset="0"/>
              </a:rPr>
              <a:t>M</a:t>
            </a:r>
            <a:r>
              <a:rPr lang="fr-FR" dirty="0">
                <a:latin typeface="Arial" panose="020B0604020202020204" pitchFamily="34" charset="0"/>
                <a:cs typeface="Arial" panose="020B0604020202020204" pitchFamily="34" charset="0"/>
              </a:rPr>
              <a:t>anagement </a:t>
            </a:r>
            <a:r>
              <a:rPr lang="fr-FR" dirty="0">
                <a:solidFill>
                  <a:srgbClr val="FF0000"/>
                </a:solidFill>
                <a:latin typeface="Arial" panose="020B0604020202020204" pitchFamily="34" charset="0"/>
                <a:cs typeface="Arial" panose="020B0604020202020204" pitchFamily="34" charset="0"/>
              </a:rPr>
              <a:t>S</a:t>
            </a:r>
            <a:r>
              <a:rPr lang="fr-FR" dirty="0">
                <a:latin typeface="Arial" panose="020B0604020202020204" pitchFamily="34" charset="0"/>
                <a:cs typeface="Arial" panose="020B0604020202020204" pitchFamily="34" charset="0"/>
              </a:rPr>
              <a:t>ystem</a:t>
            </a:r>
            <a:endParaRPr lang="uk-UA" dirty="0">
              <a:latin typeface="Arial" panose="020B0604020202020204" pitchFamily="34" charset="0"/>
              <a:cs typeface="Arial" panose="020B0604020202020204" pitchFamily="34" charset="0"/>
            </a:endParaRPr>
          </a:p>
        </p:txBody>
      </p:sp>
      <p:sp>
        <p:nvSpPr>
          <p:cNvPr id="36867" name="Rectangle 3"/>
          <p:cNvSpPr>
            <a:spLocks noGrp="1" noChangeArrowheads="1"/>
          </p:cNvSpPr>
          <p:nvPr>
            <p:ph type="body" idx="1"/>
          </p:nvPr>
        </p:nvSpPr>
        <p:spPr>
          <a:xfrm>
            <a:off x="107578" y="404664"/>
            <a:ext cx="8856910" cy="468052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a:lstStyle/>
          <a:p>
            <a:pPr marL="17100" indent="0" algn="ctr">
              <a:buNone/>
            </a:pPr>
            <a:r>
              <a:rPr lang="en-GB" b="0" i="0" dirty="0">
                <a:solidFill>
                  <a:srgbClr val="0F0F19"/>
                </a:solidFill>
                <a:effectLst/>
                <a:latin typeface="+mj-lt"/>
              </a:rPr>
              <a:t>PostgreSQL </a:t>
            </a:r>
            <a:endParaRPr lang="en-US" b="1" dirty="0">
              <a:latin typeface="+mj-lt"/>
              <a:cs typeface="Arial" panose="020B0604020202020204" pitchFamily="34" charset="0"/>
            </a:endParaRPr>
          </a:p>
          <a:p>
            <a:pPr marL="17100" indent="0" algn="ctr">
              <a:buNone/>
            </a:pPr>
            <a:endParaRPr lang="en-US" sz="2400" b="1" i="0" dirty="0">
              <a:solidFill>
                <a:srgbClr val="000000"/>
              </a:solidFill>
              <a:effectLst/>
              <a:latin typeface="Arial" panose="020B0604020202020204" pitchFamily="34" charset="0"/>
              <a:cs typeface="Arial" panose="020B0604020202020204" pitchFamily="34" charset="0"/>
            </a:endParaRPr>
          </a:p>
          <a:p>
            <a:pPr marL="302850" indent="-285750" algn="just">
              <a:buFont typeface="Wingdings" panose="05000000000000000000" pitchFamily="2" charset="2"/>
              <a:buChar char="v"/>
            </a:pPr>
            <a:r>
              <a:rPr lang="en-GB" sz="1600" b="0" i="0" dirty="0">
                <a:solidFill>
                  <a:srgbClr val="0D0A0B"/>
                </a:solidFill>
                <a:effectLst/>
              </a:rPr>
              <a:t>PostgreSQL is a powerful, open source object-relational database system that uses and extends the SQL language combined with many features that safely store and scale the most complicated data workloads. The origins of PostgreSQL date back to 1986 as part of the </a:t>
            </a:r>
            <a:r>
              <a:rPr lang="en-GB" sz="1600" b="1" i="0" u="none" strike="noStrike" dirty="0">
                <a:solidFill>
                  <a:srgbClr val="840032"/>
                </a:solidFill>
                <a:effectLst/>
                <a:hlinkClick r:id="rId2"/>
              </a:rPr>
              <a:t>POSTGRES</a:t>
            </a:r>
            <a:r>
              <a:rPr lang="en-GB" sz="1600" b="0" i="0" dirty="0">
                <a:solidFill>
                  <a:srgbClr val="0D0A0B"/>
                </a:solidFill>
                <a:effectLst/>
              </a:rPr>
              <a:t> project at the University of California at Berkeley and has more than 30 years of active development on the core platform.</a:t>
            </a:r>
            <a:endParaRPr lang="en-US" sz="1600" b="0" i="0" dirty="0">
              <a:solidFill>
                <a:srgbClr val="0D0A0B"/>
              </a:solidFill>
              <a:effectLst/>
              <a:cs typeface="Arial" panose="020B0604020202020204" pitchFamily="34" charset="0"/>
            </a:endParaRPr>
          </a:p>
          <a:p>
            <a:pPr marL="302850" indent="-285750" algn="just">
              <a:buFont typeface="Wingdings" panose="05000000000000000000" pitchFamily="2" charset="2"/>
              <a:buChar char="v"/>
            </a:pPr>
            <a:endParaRPr lang="en-US" sz="1600" dirty="0">
              <a:solidFill>
                <a:srgbClr val="0D0A0B"/>
              </a:solidFill>
              <a:cs typeface="Arial" panose="020B0604020202020204" pitchFamily="34" charset="0"/>
            </a:endParaRPr>
          </a:p>
          <a:p>
            <a:pPr marL="302850" indent="-285750" algn="just">
              <a:buFont typeface="Wingdings" panose="05000000000000000000" pitchFamily="2" charset="2"/>
              <a:buChar char="v"/>
            </a:pPr>
            <a:r>
              <a:rPr lang="en-GB" sz="1600" b="0" i="0" dirty="0">
                <a:solidFill>
                  <a:srgbClr val="0D0A0B"/>
                </a:solidFill>
                <a:effectLst/>
              </a:rPr>
              <a:t>PostgreSQL comes with </a:t>
            </a:r>
            <a:r>
              <a:rPr lang="en-GB" sz="1600" b="1" i="0" u="none" strike="noStrike" dirty="0">
                <a:solidFill>
                  <a:srgbClr val="840032"/>
                </a:solidFill>
                <a:effectLst/>
                <a:hlinkClick r:id="rId3"/>
              </a:rPr>
              <a:t>many features</a:t>
            </a:r>
            <a:r>
              <a:rPr lang="en-GB" sz="1600" b="0" i="0" dirty="0">
                <a:solidFill>
                  <a:srgbClr val="0D0A0B"/>
                </a:solidFill>
                <a:effectLst/>
              </a:rPr>
              <a:t> aimed to help developers build applications, administrators to protect data integrity and build fault-tolerant environments, and help you manage your data no matter how big or small the dataset. In addition to being </a:t>
            </a:r>
            <a:r>
              <a:rPr lang="en-GB" sz="1600" b="1" i="0" u="none" strike="noStrike" dirty="0">
                <a:solidFill>
                  <a:srgbClr val="840032"/>
                </a:solidFill>
                <a:effectLst/>
                <a:hlinkClick r:id="rId4"/>
              </a:rPr>
              <a:t>free and open source</a:t>
            </a:r>
            <a:r>
              <a:rPr lang="en-GB" sz="1600" b="0" i="0" dirty="0">
                <a:solidFill>
                  <a:srgbClr val="0D0A0B"/>
                </a:solidFill>
                <a:effectLst/>
              </a:rPr>
              <a:t>, PostgreSQL is highly extensible. For example, you can define your own data types, build out custom functions, even write code from </a:t>
            </a:r>
            <a:r>
              <a:rPr lang="en-GB" sz="1600" b="1" i="0" u="none" strike="noStrike" dirty="0">
                <a:solidFill>
                  <a:srgbClr val="840032"/>
                </a:solidFill>
                <a:effectLst/>
                <a:hlinkClick r:id="rId5"/>
              </a:rPr>
              <a:t>different programming languages</a:t>
            </a:r>
            <a:r>
              <a:rPr lang="en-GB" sz="1600" b="0" i="0" dirty="0">
                <a:solidFill>
                  <a:srgbClr val="0D0A0B"/>
                </a:solidFill>
                <a:effectLst/>
              </a:rPr>
              <a:t> without recompiling your database!</a:t>
            </a:r>
            <a:endParaRPr lang="en-US" sz="1600" dirty="0">
              <a:cs typeface="Arial" panose="020B0604020202020204" pitchFamily="34" charset="0"/>
            </a:endParaRPr>
          </a:p>
        </p:txBody>
      </p:sp>
    </p:spTree>
    <p:extLst>
      <p:ext uri="{BB962C8B-B14F-4D97-AF65-F5344CB8AC3E}">
        <p14:creationId xmlns:p14="http://schemas.microsoft.com/office/powerpoint/2010/main" val="288141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51050" y="5588025"/>
            <a:ext cx="5616575" cy="649287"/>
          </a:xfrm>
        </p:spPr>
        <p:txBody>
          <a:bodyPr/>
          <a:lstStyle/>
          <a:p>
            <a:pPr algn="l"/>
            <a:r>
              <a:rPr lang="fr-FR" dirty="0" err="1">
                <a:solidFill>
                  <a:srgbClr val="FF0000"/>
                </a:solidFill>
                <a:latin typeface="Arial" panose="020B0604020202020204" pitchFamily="34" charset="0"/>
                <a:cs typeface="Arial" panose="020B0604020202020204" pitchFamily="34" charset="0"/>
              </a:rPr>
              <a:t>R</a:t>
            </a:r>
            <a:r>
              <a:rPr lang="fr-FR" dirty="0" err="1">
                <a:latin typeface="Arial" panose="020B0604020202020204" pitchFamily="34" charset="0"/>
                <a:cs typeface="Arial" panose="020B0604020202020204" pitchFamily="34" charset="0"/>
              </a:rPr>
              <a:t>elational</a:t>
            </a:r>
            <a:r>
              <a:rPr lang="fr-FR" dirty="0">
                <a:latin typeface="Arial" panose="020B0604020202020204" pitchFamily="34" charset="0"/>
                <a:cs typeface="Arial" panose="020B0604020202020204" pitchFamily="34" charset="0"/>
              </a:rPr>
              <a:t> </a:t>
            </a:r>
            <a:r>
              <a:rPr lang="fr-FR" dirty="0" err="1">
                <a:solidFill>
                  <a:srgbClr val="FF0000"/>
                </a:solidFill>
                <a:latin typeface="Arial" panose="020B0604020202020204" pitchFamily="34" charset="0"/>
                <a:cs typeface="Arial" panose="020B0604020202020204" pitchFamily="34" charset="0"/>
              </a:rPr>
              <a:t>D</a:t>
            </a:r>
            <a:r>
              <a:rPr lang="fr-FR" dirty="0" err="1">
                <a:latin typeface="Arial" panose="020B0604020202020204" pitchFamily="34" charset="0"/>
                <a:cs typeface="Arial" panose="020B0604020202020204" pitchFamily="34" charset="0"/>
              </a:rPr>
              <a:t>ata</a:t>
            </a:r>
            <a:r>
              <a:rPr lang="fr-FR" dirty="0" err="1">
                <a:solidFill>
                  <a:srgbClr val="FF0000"/>
                </a:solidFill>
                <a:latin typeface="Arial" panose="020B0604020202020204" pitchFamily="34" charset="0"/>
                <a:cs typeface="Arial" panose="020B0604020202020204" pitchFamily="34" charset="0"/>
              </a:rPr>
              <a:t>B</a:t>
            </a:r>
            <a:r>
              <a:rPr lang="fr-FR" dirty="0" err="1">
                <a:latin typeface="Arial" panose="020B0604020202020204" pitchFamily="34" charset="0"/>
                <a:cs typeface="Arial" panose="020B0604020202020204" pitchFamily="34" charset="0"/>
              </a:rPr>
              <a:t>ase</a:t>
            </a:r>
            <a:r>
              <a:rPr lang="fr-FR" dirty="0">
                <a:latin typeface="Arial" panose="020B0604020202020204" pitchFamily="34" charset="0"/>
                <a:cs typeface="Arial" panose="020B0604020202020204" pitchFamily="34" charset="0"/>
              </a:rPr>
              <a:t> </a:t>
            </a:r>
            <a:r>
              <a:rPr lang="fr-FR" dirty="0">
                <a:solidFill>
                  <a:srgbClr val="FF0000"/>
                </a:solidFill>
                <a:latin typeface="Arial" panose="020B0604020202020204" pitchFamily="34" charset="0"/>
                <a:cs typeface="Arial" panose="020B0604020202020204" pitchFamily="34" charset="0"/>
              </a:rPr>
              <a:t>M</a:t>
            </a:r>
            <a:r>
              <a:rPr lang="fr-FR" dirty="0">
                <a:latin typeface="Arial" panose="020B0604020202020204" pitchFamily="34" charset="0"/>
                <a:cs typeface="Arial" panose="020B0604020202020204" pitchFamily="34" charset="0"/>
              </a:rPr>
              <a:t>anagement </a:t>
            </a:r>
            <a:r>
              <a:rPr lang="fr-FR" dirty="0">
                <a:solidFill>
                  <a:srgbClr val="FF0000"/>
                </a:solidFill>
                <a:latin typeface="Arial" panose="020B0604020202020204" pitchFamily="34" charset="0"/>
                <a:cs typeface="Arial" panose="020B0604020202020204" pitchFamily="34" charset="0"/>
              </a:rPr>
              <a:t>S</a:t>
            </a:r>
            <a:r>
              <a:rPr lang="fr-FR" dirty="0">
                <a:latin typeface="Arial" panose="020B0604020202020204" pitchFamily="34" charset="0"/>
                <a:cs typeface="Arial" panose="020B0604020202020204" pitchFamily="34" charset="0"/>
              </a:rPr>
              <a:t>ystem</a:t>
            </a:r>
            <a:endParaRPr lang="uk-UA" dirty="0">
              <a:latin typeface="Arial" panose="020B0604020202020204" pitchFamily="34" charset="0"/>
              <a:cs typeface="Arial" panose="020B0604020202020204" pitchFamily="34" charset="0"/>
            </a:endParaRPr>
          </a:p>
        </p:txBody>
      </p:sp>
      <p:sp>
        <p:nvSpPr>
          <p:cNvPr id="36867" name="Rectangle 3"/>
          <p:cNvSpPr>
            <a:spLocks noGrp="1" noChangeArrowheads="1"/>
          </p:cNvSpPr>
          <p:nvPr>
            <p:ph type="body" idx="1"/>
          </p:nvPr>
        </p:nvSpPr>
        <p:spPr>
          <a:xfrm>
            <a:off x="107578" y="404664"/>
            <a:ext cx="8856910" cy="468052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spPr>
        <p:txBody>
          <a:bodyPr/>
          <a:lstStyle/>
          <a:p>
            <a:pPr marL="17100" indent="0" algn="ctr">
              <a:buNone/>
            </a:pPr>
            <a:r>
              <a:rPr lang="fr-FR" sz="2400" b="0" i="0" dirty="0">
                <a:solidFill>
                  <a:srgbClr val="0F0F19"/>
                </a:solidFill>
                <a:effectLst/>
              </a:rPr>
              <a:t>SQL Server</a:t>
            </a:r>
            <a:endParaRPr lang="en-US" sz="2400" b="1" i="0" dirty="0">
              <a:solidFill>
                <a:srgbClr val="000000"/>
              </a:solidFill>
              <a:effectLst/>
              <a:cs typeface="Arial" panose="020B0604020202020204" pitchFamily="34" charset="0"/>
            </a:endParaRPr>
          </a:p>
          <a:p>
            <a:pPr marL="302850" indent="-285750" algn="just">
              <a:buFont typeface="Wingdings" panose="05000000000000000000" pitchFamily="2" charset="2"/>
              <a:buChar char="v"/>
            </a:pPr>
            <a:endParaRPr lang="en-GB" sz="1600" b="1" i="0" dirty="0">
              <a:solidFill>
                <a:srgbClr val="222222"/>
              </a:solidFill>
              <a:effectLst/>
            </a:endParaRPr>
          </a:p>
          <a:p>
            <a:pPr marL="302850" indent="-285750" algn="just">
              <a:buFont typeface="Wingdings" panose="05000000000000000000" pitchFamily="2" charset="2"/>
              <a:buChar char="v"/>
            </a:pPr>
            <a:endParaRPr lang="en-GB" sz="1600" b="1" dirty="0">
              <a:solidFill>
                <a:srgbClr val="222222"/>
              </a:solidFill>
            </a:endParaRPr>
          </a:p>
          <a:p>
            <a:pPr marL="302850" indent="-285750" algn="just">
              <a:buFont typeface="Wingdings" panose="05000000000000000000" pitchFamily="2" charset="2"/>
              <a:buChar char="v"/>
            </a:pPr>
            <a:r>
              <a:rPr lang="en-GB" sz="1600" b="1" i="0" dirty="0">
                <a:solidFill>
                  <a:srgbClr val="222222"/>
                </a:solidFill>
                <a:effectLst/>
              </a:rPr>
              <a:t>SQL SERVER</a:t>
            </a:r>
            <a:r>
              <a:rPr lang="en-GB" sz="1600" b="0" i="0" dirty="0">
                <a:solidFill>
                  <a:srgbClr val="222222"/>
                </a:solidFill>
                <a:effectLst/>
              </a:rPr>
              <a:t> is a relational database management system (RDBMS) developed by Microsoft. It is primarily designed and developed to compete with MySQL and Oracle database.</a:t>
            </a:r>
          </a:p>
          <a:p>
            <a:pPr marL="302850" indent="-285750" algn="just">
              <a:buFont typeface="Wingdings" panose="05000000000000000000" pitchFamily="2" charset="2"/>
              <a:buChar char="v"/>
            </a:pPr>
            <a:endParaRPr lang="en-GB" sz="1600" dirty="0">
              <a:solidFill>
                <a:srgbClr val="222222"/>
              </a:solidFill>
              <a:cs typeface="Arial" panose="020B0604020202020204" pitchFamily="34" charset="0"/>
            </a:endParaRPr>
          </a:p>
          <a:p>
            <a:pPr marL="302850" indent="-285750" algn="just">
              <a:buFont typeface="Wingdings" panose="05000000000000000000" pitchFamily="2" charset="2"/>
              <a:buChar char="v"/>
            </a:pPr>
            <a:r>
              <a:rPr lang="en-GB" sz="1600" b="0" i="0" dirty="0">
                <a:solidFill>
                  <a:srgbClr val="E3E3E3"/>
                </a:solidFill>
                <a:effectLst/>
              </a:rPr>
              <a:t>SQL Server Management Studio (SSMS) is an integrated environment for managing any SQL infrastructure. Use SSMS to access, configure, manage, administer, and develop all components of SQL Server, Azure SQL Database, and Azure Synapse Analytics. SSMS provides a single comprehensive utility that combines a broad group of graphical tools with a number of rich script editors to provide access to SQL Server for developers and database administrators of all skill levels.</a:t>
            </a:r>
            <a:endParaRPr lang="en-US" sz="1600" dirty="0">
              <a:cs typeface="Arial" panose="020B0604020202020204" pitchFamily="34" charset="0"/>
            </a:endParaRPr>
          </a:p>
        </p:txBody>
      </p:sp>
    </p:spTree>
    <p:extLst>
      <p:ext uri="{BB962C8B-B14F-4D97-AF65-F5344CB8AC3E}">
        <p14:creationId xmlns:p14="http://schemas.microsoft.com/office/powerpoint/2010/main" val="2333968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79613" y="234297"/>
            <a:ext cx="6707187" cy="1143000"/>
          </a:xfrm>
        </p:spPr>
        <p:txBody>
          <a:bodyPr/>
          <a:lstStyle/>
          <a:p>
            <a:r>
              <a:rPr lang="fr-FR" sz="3200" dirty="0" err="1"/>
              <a:t>Difference</a:t>
            </a:r>
            <a:r>
              <a:rPr lang="fr-FR" sz="3200" dirty="0"/>
              <a:t> </a:t>
            </a:r>
            <a:r>
              <a:rPr lang="fr-FR" sz="3200" dirty="0" err="1"/>
              <a:t>Between</a:t>
            </a:r>
            <a:r>
              <a:rPr lang="fr-FR" sz="3200" dirty="0"/>
              <a:t> the RDBMS</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973553354"/>
              </p:ext>
            </p:extLst>
          </p:nvPr>
        </p:nvGraphicFramePr>
        <p:xfrm>
          <a:off x="1933692" y="1268760"/>
          <a:ext cx="7030796" cy="5323706"/>
        </p:xfrm>
        <a:graphic>
          <a:graphicData uri="http://schemas.openxmlformats.org/drawingml/2006/table">
            <a:tbl>
              <a:tblPr firstRow="1" bandRow="1">
                <a:tableStyleId>{5C22544A-7EE6-4342-B048-85BDC9FD1C3A}</a:tableStyleId>
              </a:tblPr>
              <a:tblGrid>
                <a:gridCol w="1757699">
                  <a:extLst>
                    <a:ext uri="{9D8B030D-6E8A-4147-A177-3AD203B41FA5}">
                      <a16:colId xmlns:a16="http://schemas.microsoft.com/office/drawing/2014/main" val="20000"/>
                    </a:ext>
                  </a:extLst>
                </a:gridCol>
                <a:gridCol w="1757699">
                  <a:extLst>
                    <a:ext uri="{9D8B030D-6E8A-4147-A177-3AD203B41FA5}">
                      <a16:colId xmlns:a16="http://schemas.microsoft.com/office/drawing/2014/main" val="20001"/>
                    </a:ext>
                  </a:extLst>
                </a:gridCol>
                <a:gridCol w="1757699">
                  <a:extLst>
                    <a:ext uri="{9D8B030D-6E8A-4147-A177-3AD203B41FA5}">
                      <a16:colId xmlns:a16="http://schemas.microsoft.com/office/drawing/2014/main" val="20002"/>
                    </a:ext>
                  </a:extLst>
                </a:gridCol>
                <a:gridCol w="1757699">
                  <a:extLst>
                    <a:ext uri="{9D8B030D-6E8A-4147-A177-3AD203B41FA5}">
                      <a16:colId xmlns:a16="http://schemas.microsoft.com/office/drawing/2014/main" val="20003"/>
                    </a:ext>
                  </a:extLst>
                </a:gridCol>
              </a:tblGrid>
              <a:tr h="702207">
                <a:tc>
                  <a:txBody>
                    <a:bodyPr/>
                    <a:lstStyle/>
                    <a:p>
                      <a:pPr algn="ctr"/>
                      <a:r>
                        <a:rPr lang="fr-FR" sz="1800" dirty="0">
                          <a:solidFill>
                            <a:schemeClr val="bg1"/>
                          </a:solidFill>
                          <a:latin typeface="+mn-lt"/>
                        </a:rPr>
                        <a:t>Name</a:t>
                      </a:r>
                    </a:p>
                  </a:txBody>
                  <a:tcPr>
                    <a:solidFill>
                      <a:schemeClr val="bg2">
                        <a:lumMod val="75000"/>
                      </a:schemeClr>
                    </a:solidFill>
                  </a:tcPr>
                </a:tc>
                <a:tc>
                  <a:txBody>
                    <a:bodyPr/>
                    <a:lstStyle/>
                    <a:p>
                      <a:pPr algn="ctr"/>
                      <a:r>
                        <a:rPr lang="fr-FR" sz="1800" b="1" i="0" kern="1200" dirty="0">
                          <a:solidFill>
                            <a:schemeClr val="bg1"/>
                          </a:solidFill>
                          <a:effectLst/>
                          <a:latin typeface="+mn-lt"/>
                          <a:ea typeface="+mn-ea"/>
                          <a:cs typeface="+mn-cs"/>
                        </a:rPr>
                        <a:t>SQL Server</a:t>
                      </a:r>
                      <a:endParaRPr lang="fr-FR" sz="1800" dirty="0">
                        <a:solidFill>
                          <a:schemeClr val="bg1"/>
                        </a:solidFill>
                        <a:latin typeface="+mn-lt"/>
                      </a:endParaRPr>
                    </a:p>
                  </a:txBody>
                  <a:tcPr>
                    <a:solidFill>
                      <a:schemeClr val="bg2">
                        <a:lumMod val="75000"/>
                      </a:schemeClr>
                    </a:solidFill>
                  </a:tcPr>
                </a:tc>
                <a:tc>
                  <a:txBody>
                    <a:bodyPr/>
                    <a:lstStyle/>
                    <a:p>
                      <a:pPr algn="ctr" fontAlgn="t"/>
                      <a:r>
                        <a:rPr lang="fr-FR" b="1" dirty="0">
                          <a:solidFill>
                            <a:schemeClr val="bg1"/>
                          </a:solidFill>
                          <a:effectLst/>
                          <a:latin typeface="+mn-lt"/>
                        </a:rPr>
                        <a:t>MySQL</a:t>
                      </a:r>
                    </a:p>
                  </a:txBody>
                  <a:tcPr>
                    <a:solidFill>
                      <a:schemeClr val="bg2">
                        <a:lumMod val="75000"/>
                      </a:schemeClr>
                    </a:solidFill>
                  </a:tcPr>
                </a:tc>
                <a:tc>
                  <a:txBody>
                    <a:bodyPr/>
                    <a:lstStyle/>
                    <a:p>
                      <a:pPr algn="ctr"/>
                      <a:r>
                        <a:rPr lang="fr-FR" sz="1800" b="1" i="0" kern="1200" dirty="0" err="1">
                          <a:solidFill>
                            <a:schemeClr val="bg1"/>
                          </a:solidFill>
                          <a:effectLst/>
                          <a:latin typeface="+mn-lt"/>
                          <a:ea typeface="+mn-ea"/>
                          <a:cs typeface="+mn-cs"/>
                        </a:rPr>
                        <a:t>PostgreSQL</a:t>
                      </a:r>
                      <a:endParaRPr lang="fr-FR" sz="1800" dirty="0">
                        <a:solidFill>
                          <a:schemeClr val="bg1"/>
                        </a:solidFill>
                        <a:latin typeface="+mn-lt"/>
                      </a:endParaRPr>
                    </a:p>
                  </a:txBody>
                  <a:tcPr>
                    <a:solidFill>
                      <a:schemeClr val="bg2">
                        <a:lumMod val="75000"/>
                      </a:schemeClr>
                    </a:solidFill>
                  </a:tcPr>
                </a:tc>
                <a:extLst>
                  <a:ext uri="{0D108BD9-81ED-4DB2-BD59-A6C34878D82A}">
                    <a16:rowId xmlns:a16="http://schemas.microsoft.com/office/drawing/2014/main" val="10000"/>
                  </a:ext>
                </a:extLst>
              </a:tr>
              <a:tr h="901772">
                <a:tc>
                  <a:txBody>
                    <a:bodyPr/>
                    <a:lstStyle/>
                    <a:p>
                      <a:pPr algn="ctr"/>
                      <a:r>
                        <a:rPr lang="fr-FR" sz="1800" b="1" i="0" kern="1200" dirty="0">
                          <a:solidFill>
                            <a:schemeClr val="bg1"/>
                          </a:solidFill>
                          <a:effectLst/>
                          <a:latin typeface="+mn-lt"/>
                          <a:ea typeface="+mn-ea"/>
                          <a:cs typeface="+mn-cs"/>
                        </a:rPr>
                        <a:t>Description</a:t>
                      </a:r>
                      <a:endParaRPr lang="fr-FR" sz="1800" b="1" dirty="0">
                        <a:solidFill>
                          <a:schemeClr val="bg1"/>
                        </a:solidFill>
                        <a:latin typeface="+mn-lt"/>
                      </a:endParaRPr>
                    </a:p>
                  </a:txBody>
                  <a:tcPr>
                    <a:solidFill>
                      <a:schemeClr val="bg2">
                        <a:lumMod val="75000"/>
                      </a:schemeClr>
                    </a:solidFill>
                  </a:tcPr>
                </a:tc>
                <a:tc>
                  <a:txBody>
                    <a:bodyPr/>
                    <a:lstStyle/>
                    <a:p>
                      <a:pPr fontAlgn="t"/>
                      <a:r>
                        <a:rPr lang="fr-FR" sz="1600" dirty="0" err="1">
                          <a:solidFill>
                            <a:schemeClr val="bg1"/>
                          </a:solidFill>
                          <a:effectLst/>
                          <a:latin typeface="+mn-lt"/>
                        </a:rPr>
                        <a:t>Microsofts</a:t>
                      </a:r>
                      <a:r>
                        <a:rPr lang="fr-FR" sz="1600" dirty="0">
                          <a:solidFill>
                            <a:schemeClr val="bg1"/>
                          </a:solidFill>
                          <a:effectLst/>
                          <a:latin typeface="+mn-lt"/>
                        </a:rPr>
                        <a:t> </a:t>
                      </a:r>
                      <a:r>
                        <a:rPr lang="fr-FR" sz="1600" dirty="0" err="1">
                          <a:solidFill>
                            <a:schemeClr val="bg1"/>
                          </a:solidFill>
                          <a:effectLst/>
                          <a:latin typeface="+mn-lt"/>
                        </a:rPr>
                        <a:t>relational</a:t>
                      </a:r>
                      <a:r>
                        <a:rPr lang="fr-FR" sz="1600" dirty="0">
                          <a:solidFill>
                            <a:schemeClr val="bg1"/>
                          </a:solidFill>
                          <a:effectLst/>
                          <a:latin typeface="+mn-lt"/>
                        </a:rPr>
                        <a:t> DBMS</a:t>
                      </a:r>
                    </a:p>
                  </a:txBody>
                  <a:tcPr>
                    <a:solidFill>
                      <a:schemeClr val="bg2">
                        <a:lumMod val="75000"/>
                      </a:schemeClr>
                    </a:solidFill>
                  </a:tcPr>
                </a:tc>
                <a:tc>
                  <a:txBody>
                    <a:bodyPr/>
                    <a:lstStyle/>
                    <a:p>
                      <a:pPr fontAlgn="t"/>
                      <a:r>
                        <a:rPr lang="en-US" sz="1600" dirty="0">
                          <a:solidFill>
                            <a:schemeClr val="bg1"/>
                          </a:solidFill>
                          <a:effectLst/>
                          <a:latin typeface="+mn-lt"/>
                        </a:rPr>
                        <a:t>Widely used open source </a:t>
                      </a:r>
                      <a:r>
                        <a:rPr lang="en-US" sz="1600" u="none" strike="noStrike" dirty="0">
                          <a:solidFill>
                            <a:schemeClr val="bg1"/>
                          </a:solidFill>
                          <a:effectLst/>
                          <a:latin typeface="+mn-lt"/>
                          <a:hlinkClick r:id="rId2"/>
                        </a:rPr>
                        <a:t>RDBMS</a:t>
                      </a:r>
                      <a:endParaRPr lang="en-US" sz="1600" dirty="0">
                        <a:solidFill>
                          <a:schemeClr val="bg1"/>
                        </a:solidFill>
                        <a:effectLst/>
                        <a:latin typeface="+mn-lt"/>
                      </a:endParaRPr>
                    </a:p>
                  </a:txBody>
                  <a:tcPr>
                    <a:solidFill>
                      <a:schemeClr val="bg2">
                        <a:lumMod val="75000"/>
                      </a:schemeClr>
                    </a:solidFill>
                  </a:tcPr>
                </a:tc>
                <a:tc>
                  <a:txBody>
                    <a:bodyPr/>
                    <a:lstStyle/>
                    <a:p>
                      <a:pPr fontAlgn="t"/>
                      <a:r>
                        <a:rPr lang="en-US" sz="1600" dirty="0">
                          <a:solidFill>
                            <a:schemeClr val="bg1"/>
                          </a:solidFill>
                          <a:effectLst/>
                          <a:latin typeface="+mn-lt"/>
                        </a:rPr>
                        <a:t>Widely used open source </a:t>
                      </a:r>
                      <a:r>
                        <a:rPr lang="en-US" sz="1600" u="none" strike="noStrike" dirty="0">
                          <a:solidFill>
                            <a:schemeClr val="bg1"/>
                          </a:solidFill>
                          <a:effectLst/>
                          <a:latin typeface="+mn-lt"/>
                          <a:hlinkClick r:id="rId2"/>
                        </a:rPr>
                        <a:t>RDBMS</a:t>
                      </a:r>
                      <a:endParaRPr lang="en-US" sz="1600" dirty="0">
                        <a:solidFill>
                          <a:schemeClr val="bg1"/>
                        </a:solidFill>
                        <a:effectLst/>
                        <a:latin typeface="+mn-lt"/>
                      </a:endParaRPr>
                    </a:p>
                  </a:txBody>
                  <a:tcPr>
                    <a:solidFill>
                      <a:schemeClr val="bg2">
                        <a:lumMod val="75000"/>
                      </a:schemeClr>
                    </a:solidFill>
                  </a:tcPr>
                </a:tc>
                <a:extLst>
                  <a:ext uri="{0D108BD9-81ED-4DB2-BD59-A6C34878D82A}">
                    <a16:rowId xmlns:a16="http://schemas.microsoft.com/office/drawing/2014/main" val="10001"/>
                  </a:ext>
                </a:extLst>
              </a:tr>
              <a:tr h="862099">
                <a:tc>
                  <a:txBody>
                    <a:bodyPr/>
                    <a:lstStyle/>
                    <a:p>
                      <a:pPr algn="ctr"/>
                      <a:r>
                        <a:rPr lang="fr-FR" sz="1800" b="1" i="0" kern="1200" dirty="0" err="1">
                          <a:solidFill>
                            <a:schemeClr val="bg1"/>
                          </a:solidFill>
                          <a:effectLst/>
                          <a:latin typeface="+mn-lt"/>
                          <a:ea typeface="+mn-ea"/>
                          <a:cs typeface="+mn-cs"/>
                        </a:rPr>
                        <a:t>Primary</a:t>
                      </a:r>
                      <a:r>
                        <a:rPr lang="fr-FR" sz="1800" b="1" i="0" kern="1200" dirty="0">
                          <a:solidFill>
                            <a:schemeClr val="bg1"/>
                          </a:solidFill>
                          <a:effectLst/>
                          <a:latin typeface="+mn-lt"/>
                          <a:ea typeface="+mn-ea"/>
                          <a:cs typeface="+mn-cs"/>
                        </a:rPr>
                        <a:t> </a:t>
                      </a:r>
                      <a:r>
                        <a:rPr lang="fr-FR" sz="1800" b="1" i="0" kern="1200" dirty="0" err="1">
                          <a:solidFill>
                            <a:schemeClr val="bg1"/>
                          </a:solidFill>
                          <a:effectLst/>
                          <a:latin typeface="+mn-lt"/>
                          <a:ea typeface="+mn-ea"/>
                          <a:cs typeface="+mn-cs"/>
                        </a:rPr>
                        <a:t>database</a:t>
                      </a:r>
                      <a:r>
                        <a:rPr lang="fr-FR" sz="1800" b="1" i="0" kern="1200" dirty="0">
                          <a:solidFill>
                            <a:schemeClr val="bg1"/>
                          </a:solidFill>
                          <a:effectLst/>
                          <a:latin typeface="+mn-lt"/>
                          <a:ea typeface="+mn-ea"/>
                          <a:cs typeface="+mn-cs"/>
                        </a:rPr>
                        <a:t> model</a:t>
                      </a:r>
                      <a:endParaRPr lang="fr-FR" sz="1800" b="1" dirty="0">
                        <a:solidFill>
                          <a:schemeClr val="bg1"/>
                        </a:solidFill>
                        <a:latin typeface="+mn-lt"/>
                      </a:endParaRPr>
                    </a:p>
                  </a:txBody>
                  <a:tcPr>
                    <a:solidFill>
                      <a:schemeClr val="bg2">
                        <a:lumMod val="75000"/>
                      </a:schemeClr>
                    </a:solidFill>
                  </a:tcPr>
                </a:tc>
                <a:tc>
                  <a:txBody>
                    <a:bodyPr/>
                    <a:lstStyle/>
                    <a:p>
                      <a:pPr algn="ctr"/>
                      <a:r>
                        <a:rPr lang="fr-FR" sz="1800" b="0" i="0" u="none" strike="noStrike" kern="1200" dirty="0" err="1">
                          <a:solidFill>
                            <a:schemeClr val="bg1"/>
                          </a:solidFill>
                          <a:effectLst/>
                          <a:latin typeface="+mn-lt"/>
                          <a:ea typeface="+mn-ea"/>
                          <a:cs typeface="+mn-cs"/>
                          <a:hlinkClick r:id="rId2"/>
                        </a:rPr>
                        <a:t>Relational</a:t>
                      </a:r>
                      <a:r>
                        <a:rPr lang="fr-FR" sz="1800" b="0" i="0" u="none" strike="noStrike" kern="1200" dirty="0">
                          <a:solidFill>
                            <a:schemeClr val="bg1"/>
                          </a:solidFill>
                          <a:effectLst/>
                          <a:latin typeface="+mn-lt"/>
                          <a:ea typeface="+mn-ea"/>
                          <a:cs typeface="+mn-cs"/>
                          <a:hlinkClick r:id="rId2"/>
                        </a:rPr>
                        <a:t> DBMS</a:t>
                      </a:r>
                      <a:endParaRPr lang="fr-FR" sz="1800" b="0" u="none" dirty="0">
                        <a:solidFill>
                          <a:schemeClr val="bg1"/>
                        </a:solidFill>
                        <a:latin typeface="+mn-lt"/>
                      </a:endParaRPr>
                    </a:p>
                  </a:txBody>
                  <a:tcPr>
                    <a:solidFill>
                      <a:schemeClr val="bg2">
                        <a:lumMod val="75000"/>
                      </a:schemeClr>
                    </a:solidFill>
                  </a:tcPr>
                </a:tc>
                <a:tc>
                  <a:txBody>
                    <a:bodyPr/>
                    <a:lstStyle/>
                    <a:p>
                      <a:pPr algn="ctr"/>
                      <a:r>
                        <a:rPr lang="fr-FR" sz="1800" b="0" i="0" u="none" strike="noStrike" kern="1200" dirty="0" err="1">
                          <a:solidFill>
                            <a:schemeClr val="bg1"/>
                          </a:solidFill>
                          <a:effectLst/>
                          <a:latin typeface="+mn-lt"/>
                          <a:ea typeface="+mn-ea"/>
                          <a:cs typeface="+mn-cs"/>
                          <a:hlinkClick r:id="rId2"/>
                        </a:rPr>
                        <a:t>Relational</a:t>
                      </a:r>
                      <a:r>
                        <a:rPr lang="fr-FR" sz="1800" b="0" i="0" u="none" strike="noStrike" kern="1200" dirty="0">
                          <a:solidFill>
                            <a:schemeClr val="bg1"/>
                          </a:solidFill>
                          <a:effectLst/>
                          <a:latin typeface="+mn-lt"/>
                          <a:ea typeface="+mn-ea"/>
                          <a:cs typeface="+mn-cs"/>
                          <a:hlinkClick r:id="rId2"/>
                        </a:rPr>
                        <a:t> DBMS</a:t>
                      </a:r>
                      <a:endParaRPr lang="fr-FR" sz="1800" dirty="0">
                        <a:solidFill>
                          <a:schemeClr val="bg1"/>
                        </a:solidFill>
                        <a:latin typeface="+mn-lt"/>
                      </a:endParaRPr>
                    </a:p>
                  </a:txBody>
                  <a:tcPr>
                    <a:solidFill>
                      <a:schemeClr val="bg2">
                        <a:lumMod val="75000"/>
                      </a:schemeClr>
                    </a:solidFill>
                  </a:tcPr>
                </a:tc>
                <a:tc>
                  <a:txBody>
                    <a:bodyPr/>
                    <a:lstStyle/>
                    <a:p>
                      <a:pPr algn="ctr"/>
                      <a:r>
                        <a:rPr lang="fr-FR" b="0" i="0" u="none" strike="noStrike" dirty="0" err="1">
                          <a:solidFill>
                            <a:schemeClr val="bg1"/>
                          </a:solidFill>
                          <a:effectLst/>
                          <a:latin typeface="+mn-lt"/>
                          <a:hlinkClick r:id="rId2"/>
                        </a:rPr>
                        <a:t>Relational</a:t>
                      </a:r>
                      <a:r>
                        <a:rPr lang="fr-FR" b="0" i="0" u="none" strike="noStrike" dirty="0">
                          <a:solidFill>
                            <a:schemeClr val="bg1"/>
                          </a:solidFill>
                          <a:effectLst/>
                          <a:latin typeface="+mn-lt"/>
                          <a:hlinkClick r:id="rId2"/>
                        </a:rPr>
                        <a:t> DBMS</a:t>
                      </a:r>
                      <a:endParaRPr lang="fr-FR" sz="1800" dirty="0">
                        <a:solidFill>
                          <a:schemeClr val="bg1"/>
                        </a:solidFill>
                        <a:latin typeface="+mn-lt"/>
                      </a:endParaRPr>
                    </a:p>
                  </a:txBody>
                  <a:tcPr>
                    <a:solidFill>
                      <a:schemeClr val="bg2">
                        <a:lumMod val="75000"/>
                      </a:schemeClr>
                    </a:solidFill>
                  </a:tcPr>
                </a:tc>
                <a:extLst>
                  <a:ext uri="{0D108BD9-81ED-4DB2-BD59-A6C34878D82A}">
                    <a16:rowId xmlns:a16="http://schemas.microsoft.com/office/drawing/2014/main" val="10002"/>
                  </a:ext>
                </a:extLst>
              </a:tr>
              <a:tr h="862099">
                <a:tc>
                  <a:txBody>
                    <a:bodyPr/>
                    <a:lstStyle/>
                    <a:p>
                      <a:pPr algn="ctr"/>
                      <a:r>
                        <a:rPr lang="fr-FR" sz="1800" b="1" i="0" kern="1200" dirty="0" err="1">
                          <a:solidFill>
                            <a:schemeClr val="bg1"/>
                          </a:solidFill>
                          <a:effectLst/>
                          <a:latin typeface="+mn-lt"/>
                          <a:ea typeface="+mn-ea"/>
                          <a:cs typeface="+mn-cs"/>
                        </a:rPr>
                        <a:t>Secondary</a:t>
                      </a:r>
                      <a:r>
                        <a:rPr lang="fr-FR" sz="1800" b="1" i="0" kern="1200" dirty="0">
                          <a:solidFill>
                            <a:schemeClr val="bg1"/>
                          </a:solidFill>
                          <a:effectLst/>
                          <a:latin typeface="+mn-lt"/>
                          <a:ea typeface="+mn-ea"/>
                          <a:cs typeface="+mn-cs"/>
                        </a:rPr>
                        <a:t> </a:t>
                      </a:r>
                      <a:r>
                        <a:rPr lang="fr-FR" sz="1800" b="1" i="0" kern="1200" dirty="0" err="1">
                          <a:solidFill>
                            <a:schemeClr val="bg1"/>
                          </a:solidFill>
                          <a:effectLst/>
                          <a:latin typeface="+mn-lt"/>
                          <a:ea typeface="+mn-ea"/>
                          <a:cs typeface="+mn-cs"/>
                        </a:rPr>
                        <a:t>database</a:t>
                      </a:r>
                      <a:r>
                        <a:rPr lang="fr-FR" sz="1800" b="1" i="0" kern="1200" dirty="0">
                          <a:solidFill>
                            <a:schemeClr val="bg1"/>
                          </a:solidFill>
                          <a:effectLst/>
                          <a:latin typeface="+mn-lt"/>
                          <a:ea typeface="+mn-ea"/>
                          <a:cs typeface="+mn-cs"/>
                        </a:rPr>
                        <a:t> </a:t>
                      </a:r>
                      <a:r>
                        <a:rPr lang="fr-FR" sz="1800" b="1" i="0" kern="1200" dirty="0" err="1">
                          <a:solidFill>
                            <a:schemeClr val="bg1"/>
                          </a:solidFill>
                          <a:effectLst/>
                          <a:latin typeface="+mn-lt"/>
                          <a:ea typeface="+mn-ea"/>
                          <a:cs typeface="+mn-cs"/>
                        </a:rPr>
                        <a:t>models</a:t>
                      </a:r>
                      <a:endParaRPr lang="fr-FR" sz="1800" b="1" dirty="0">
                        <a:solidFill>
                          <a:schemeClr val="bg1"/>
                        </a:solidFill>
                        <a:latin typeface="+mn-lt"/>
                      </a:endParaRPr>
                    </a:p>
                  </a:txBody>
                  <a:tcPr>
                    <a:solidFill>
                      <a:schemeClr val="bg2">
                        <a:lumMod val="75000"/>
                      </a:schemeClr>
                    </a:solidFill>
                  </a:tcPr>
                </a:tc>
                <a:tc>
                  <a:txBody>
                    <a:bodyPr/>
                    <a:lstStyle/>
                    <a:p>
                      <a:pPr algn="ctr"/>
                      <a:r>
                        <a:rPr lang="fr-FR" sz="1800" b="0" i="0" u="none" strike="noStrike" kern="1200" dirty="0">
                          <a:solidFill>
                            <a:schemeClr val="bg1"/>
                          </a:solidFill>
                          <a:effectLst/>
                          <a:latin typeface="+mn-lt"/>
                          <a:ea typeface="+mn-ea"/>
                          <a:cs typeface="+mn-cs"/>
                          <a:hlinkClick r:id="rId3"/>
                        </a:rPr>
                        <a:t>Document store</a:t>
                      </a:r>
                      <a:br>
                        <a:rPr lang="fr-FR" dirty="0">
                          <a:solidFill>
                            <a:schemeClr val="bg1"/>
                          </a:solidFill>
                          <a:latin typeface="+mn-lt"/>
                        </a:rPr>
                      </a:br>
                      <a:r>
                        <a:rPr lang="fr-FR" sz="1800" b="0" i="0" u="none" strike="noStrike" kern="1200" dirty="0">
                          <a:solidFill>
                            <a:schemeClr val="bg1"/>
                          </a:solidFill>
                          <a:effectLst/>
                          <a:latin typeface="+mn-lt"/>
                          <a:ea typeface="+mn-ea"/>
                          <a:cs typeface="+mn-cs"/>
                          <a:hlinkClick r:id="rId4"/>
                        </a:rPr>
                        <a:t>Graph DBMS</a:t>
                      </a:r>
                      <a:endParaRPr lang="fr-FR" sz="1800" dirty="0">
                        <a:solidFill>
                          <a:schemeClr val="bg1"/>
                        </a:solidFill>
                        <a:latin typeface="+mn-lt"/>
                      </a:endParaRPr>
                    </a:p>
                  </a:txBody>
                  <a:tcPr>
                    <a:solidFill>
                      <a:schemeClr val="bg2">
                        <a:lumMod val="75000"/>
                      </a:schemeClr>
                    </a:solidFill>
                  </a:tcPr>
                </a:tc>
                <a:tc>
                  <a:txBody>
                    <a:bodyPr/>
                    <a:lstStyle/>
                    <a:p>
                      <a:pPr algn="ctr"/>
                      <a:r>
                        <a:rPr lang="fr-FR" sz="1800" b="0" i="0" u="none" strike="noStrike" kern="1200" dirty="0">
                          <a:solidFill>
                            <a:schemeClr val="bg1"/>
                          </a:solidFill>
                          <a:effectLst/>
                          <a:latin typeface="+mn-lt"/>
                          <a:ea typeface="+mn-ea"/>
                          <a:cs typeface="+mn-cs"/>
                          <a:hlinkClick r:id="rId3"/>
                        </a:rPr>
                        <a:t>Document store</a:t>
                      </a:r>
                      <a:endParaRPr lang="fr-FR" sz="1800" dirty="0">
                        <a:solidFill>
                          <a:schemeClr val="bg1"/>
                        </a:solidFill>
                        <a:latin typeface="+mn-lt"/>
                      </a:endParaRPr>
                    </a:p>
                  </a:txBody>
                  <a:tcPr>
                    <a:solidFill>
                      <a:schemeClr val="bg2">
                        <a:lumMod val="75000"/>
                      </a:schemeClr>
                    </a:solidFill>
                  </a:tcPr>
                </a:tc>
                <a:tc>
                  <a:txBody>
                    <a:bodyPr/>
                    <a:lstStyle/>
                    <a:p>
                      <a:pPr algn="ctr"/>
                      <a:r>
                        <a:rPr lang="fr-FR" sz="1800" b="0" i="0" u="none" strike="noStrike" kern="1200" dirty="0">
                          <a:solidFill>
                            <a:schemeClr val="bg1"/>
                          </a:solidFill>
                          <a:effectLst/>
                          <a:latin typeface="+mn-lt"/>
                          <a:ea typeface="+mn-ea"/>
                          <a:cs typeface="+mn-cs"/>
                          <a:hlinkClick r:id="rId3"/>
                        </a:rPr>
                        <a:t>Document store</a:t>
                      </a:r>
                      <a:endParaRPr lang="fr-FR" sz="1800" dirty="0">
                        <a:solidFill>
                          <a:schemeClr val="bg1"/>
                        </a:solidFill>
                        <a:latin typeface="+mn-lt"/>
                      </a:endParaRPr>
                    </a:p>
                  </a:txBody>
                  <a:tcPr>
                    <a:solidFill>
                      <a:schemeClr val="bg2">
                        <a:lumMod val="75000"/>
                      </a:schemeClr>
                    </a:solidFill>
                  </a:tcPr>
                </a:tc>
                <a:extLst>
                  <a:ext uri="{0D108BD9-81ED-4DB2-BD59-A6C34878D82A}">
                    <a16:rowId xmlns:a16="http://schemas.microsoft.com/office/drawing/2014/main" val="10003"/>
                  </a:ext>
                </a:extLst>
              </a:tr>
              <a:tr h="1120729">
                <a:tc>
                  <a:txBody>
                    <a:bodyPr/>
                    <a:lstStyle/>
                    <a:p>
                      <a:pPr algn="ctr"/>
                      <a:r>
                        <a:rPr lang="fr-FR" sz="1800" b="1" i="0" kern="1200" dirty="0" err="1">
                          <a:solidFill>
                            <a:schemeClr val="bg1"/>
                          </a:solidFill>
                          <a:effectLst/>
                          <a:latin typeface="+mn-lt"/>
                          <a:ea typeface="+mn-ea"/>
                          <a:cs typeface="+mn-cs"/>
                        </a:rPr>
                        <a:t>Developer</a:t>
                      </a:r>
                      <a:endParaRPr lang="fr-FR" sz="1800" b="1" dirty="0">
                        <a:solidFill>
                          <a:schemeClr val="bg1"/>
                        </a:solidFill>
                        <a:latin typeface="+mn-lt"/>
                      </a:endParaRPr>
                    </a:p>
                  </a:txBody>
                  <a:tcPr>
                    <a:solidFill>
                      <a:schemeClr val="bg2">
                        <a:lumMod val="75000"/>
                      </a:schemeClr>
                    </a:solidFill>
                  </a:tcPr>
                </a:tc>
                <a:tc>
                  <a:txBody>
                    <a:bodyPr/>
                    <a:lstStyle/>
                    <a:p>
                      <a:pPr algn="ctr"/>
                      <a:r>
                        <a:rPr lang="fr-FR" sz="1800" b="0" i="0" kern="1200" dirty="0">
                          <a:solidFill>
                            <a:schemeClr val="bg1"/>
                          </a:solidFill>
                          <a:effectLst/>
                          <a:latin typeface="+mn-lt"/>
                          <a:ea typeface="+mn-ea"/>
                          <a:cs typeface="+mn-cs"/>
                        </a:rPr>
                        <a:t>Microsoft</a:t>
                      </a:r>
                      <a:endParaRPr lang="fr-FR" sz="1800" dirty="0">
                        <a:solidFill>
                          <a:schemeClr val="bg1"/>
                        </a:solidFill>
                        <a:latin typeface="+mn-lt"/>
                      </a:endParaRPr>
                    </a:p>
                  </a:txBody>
                  <a:tcPr>
                    <a:solidFill>
                      <a:schemeClr val="bg2">
                        <a:lumMod val="75000"/>
                      </a:schemeClr>
                    </a:solidFill>
                  </a:tcPr>
                </a:tc>
                <a:tc>
                  <a:txBody>
                    <a:bodyPr/>
                    <a:lstStyle/>
                    <a:p>
                      <a:pPr algn="ctr"/>
                      <a:r>
                        <a:rPr lang="fr-FR" sz="1800" dirty="0">
                          <a:solidFill>
                            <a:schemeClr val="bg1"/>
                          </a:solidFill>
                          <a:latin typeface="+mn-lt"/>
                        </a:rPr>
                        <a:t>oracle</a:t>
                      </a:r>
                    </a:p>
                  </a:txBody>
                  <a:tcPr>
                    <a:solidFill>
                      <a:schemeClr val="bg2">
                        <a:lumMod val="75000"/>
                      </a:schemeClr>
                    </a:solidFill>
                  </a:tcPr>
                </a:tc>
                <a:tc>
                  <a:txBody>
                    <a:bodyPr/>
                    <a:lstStyle/>
                    <a:p>
                      <a:pPr algn="ctr"/>
                      <a:r>
                        <a:rPr lang="fr-FR" sz="1800" b="0" i="0" kern="1200" dirty="0" err="1">
                          <a:solidFill>
                            <a:schemeClr val="bg1"/>
                          </a:solidFill>
                          <a:effectLst/>
                          <a:latin typeface="+mn-lt"/>
                          <a:ea typeface="+mn-ea"/>
                          <a:cs typeface="+mn-cs"/>
                        </a:rPr>
                        <a:t>PostgreSQL</a:t>
                      </a:r>
                      <a:r>
                        <a:rPr lang="fr-FR" sz="1800" b="0" i="0" kern="1200" dirty="0">
                          <a:solidFill>
                            <a:schemeClr val="bg1"/>
                          </a:solidFill>
                          <a:effectLst/>
                          <a:latin typeface="+mn-lt"/>
                          <a:ea typeface="+mn-ea"/>
                          <a:cs typeface="+mn-cs"/>
                        </a:rPr>
                        <a:t> Global </a:t>
                      </a:r>
                      <a:r>
                        <a:rPr lang="fr-FR" sz="1800" b="0" i="0" kern="1200" dirty="0" err="1">
                          <a:solidFill>
                            <a:schemeClr val="bg1"/>
                          </a:solidFill>
                          <a:effectLst/>
                          <a:latin typeface="+mn-lt"/>
                          <a:ea typeface="+mn-ea"/>
                          <a:cs typeface="+mn-cs"/>
                        </a:rPr>
                        <a:t>Development</a:t>
                      </a:r>
                      <a:r>
                        <a:rPr lang="fr-FR" sz="1800" b="0" i="0" kern="1200" dirty="0">
                          <a:solidFill>
                            <a:schemeClr val="bg1"/>
                          </a:solidFill>
                          <a:effectLst/>
                          <a:latin typeface="+mn-lt"/>
                          <a:ea typeface="+mn-ea"/>
                          <a:cs typeface="+mn-cs"/>
                        </a:rPr>
                        <a:t> Group</a:t>
                      </a:r>
                      <a:endParaRPr lang="fr-FR" sz="1800" dirty="0">
                        <a:solidFill>
                          <a:schemeClr val="bg1"/>
                        </a:solidFill>
                        <a:latin typeface="+mn-lt"/>
                      </a:endParaRPr>
                    </a:p>
                  </a:txBody>
                  <a:tcPr>
                    <a:solidFill>
                      <a:schemeClr val="bg2">
                        <a:lumMod val="75000"/>
                      </a:schemeClr>
                    </a:solidFill>
                  </a:tcPr>
                </a:tc>
                <a:extLst>
                  <a:ext uri="{0D108BD9-81ED-4DB2-BD59-A6C34878D82A}">
                    <a16:rowId xmlns:a16="http://schemas.microsoft.com/office/drawing/2014/main" val="10004"/>
                  </a:ext>
                </a:extLst>
              </a:tr>
              <a:tr h="702207">
                <a:tc>
                  <a:txBody>
                    <a:bodyPr/>
                    <a:lstStyle/>
                    <a:p>
                      <a:pPr algn="ctr"/>
                      <a:r>
                        <a:rPr lang="fr-FR" sz="1800" b="1" i="0" kern="1200" dirty="0">
                          <a:solidFill>
                            <a:schemeClr val="bg1"/>
                          </a:solidFill>
                          <a:effectLst/>
                          <a:latin typeface="+mn-lt"/>
                          <a:ea typeface="+mn-ea"/>
                          <a:cs typeface="+mn-cs"/>
                        </a:rPr>
                        <a:t>Data </a:t>
                      </a:r>
                      <a:r>
                        <a:rPr lang="fr-FR" sz="1800" b="1" i="0" kern="1200" dirty="0" err="1">
                          <a:solidFill>
                            <a:schemeClr val="bg1"/>
                          </a:solidFill>
                          <a:effectLst/>
                          <a:latin typeface="+mn-lt"/>
                          <a:ea typeface="+mn-ea"/>
                          <a:cs typeface="+mn-cs"/>
                        </a:rPr>
                        <a:t>scheme</a:t>
                      </a:r>
                      <a:endParaRPr lang="fr-FR" sz="1800" b="1" dirty="0">
                        <a:solidFill>
                          <a:schemeClr val="bg1"/>
                        </a:solidFill>
                        <a:latin typeface="+mn-lt"/>
                      </a:endParaRPr>
                    </a:p>
                  </a:txBody>
                  <a:tcPr>
                    <a:solidFill>
                      <a:schemeClr val="bg2">
                        <a:lumMod val="75000"/>
                      </a:schemeClr>
                    </a:solidFill>
                  </a:tcPr>
                </a:tc>
                <a:tc>
                  <a:txBody>
                    <a:bodyPr/>
                    <a:lstStyle/>
                    <a:p>
                      <a:pPr algn="ctr"/>
                      <a:r>
                        <a:rPr lang="fr-FR" sz="1800" dirty="0" err="1">
                          <a:solidFill>
                            <a:schemeClr val="bg1"/>
                          </a:solidFill>
                          <a:latin typeface="+mn-lt"/>
                        </a:rPr>
                        <a:t>yes</a:t>
                      </a:r>
                      <a:endParaRPr lang="fr-FR" sz="1800" dirty="0">
                        <a:solidFill>
                          <a:schemeClr val="bg1"/>
                        </a:solidFill>
                        <a:latin typeface="+mn-lt"/>
                      </a:endParaRPr>
                    </a:p>
                  </a:txBody>
                  <a:tcPr>
                    <a:solidFill>
                      <a:schemeClr val="bg2">
                        <a:lumMod val="75000"/>
                      </a:schemeClr>
                    </a:solidFill>
                  </a:tcPr>
                </a:tc>
                <a:tc>
                  <a:txBody>
                    <a:bodyPr/>
                    <a:lstStyle/>
                    <a:p>
                      <a:pPr algn="ctr"/>
                      <a:r>
                        <a:rPr lang="fr-FR" sz="1800" dirty="0" err="1">
                          <a:solidFill>
                            <a:schemeClr val="bg1"/>
                          </a:solidFill>
                          <a:latin typeface="+mn-lt"/>
                        </a:rPr>
                        <a:t>yes</a:t>
                      </a:r>
                      <a:endParaRPr lang="fr-FR" sz="1800" dirty="0">
                        <a:solidFill>
                          <a:schemeClr val="bg1"/>
                        </a:solidFill>
                        <a:latin typeface="+mn-lt"/>
                      </a:endParaRPr>
                    </a:p>
                  </a:txBody>
                  <a:tcPr>
                    <a:solidFill>
                      <a:schemeClr val="bg2">
                        <a:lumMod val="75000"/>
                      </a:schemeClr>
                    </a:solidFill>
                  </a:tcPr>
                </a:tc>
                <a:tc>
                  <a:txBody>
                    <a:bodyPr/>
                    <a:lstStyle/>
                    <a:p>
                      <a:pPr algn="ctr"/>
                      <a:r>
                        <a:rPr lang="fr-FR" sz="1800" dirty="0" err="1">
                          <a:solidFill>
                            <a:schemeClr val="bg1"/>
                          </a:solidFill>
                          <a:latin typeface="+mn-lt"/>
                        </a:rPr>
                        <a:t>yes</a:t>
                      </a:r>
                      <a:endParaRPr lang="fr-FR" sz="1800" dirty="0">
                        <a:solidFill>
                          <a:schemeClr val="bg1"/>
                        </a:solidFill>
                        <a:latin typeface="+mn-lt"/>
                      </a:endParaRPr>
                    </a:p>
                  </a:txBody>
                  <a:tcPr>
                    <a:solidFill>
                      <a:schemeClr val="bg2">
                        <a:lumMod val="75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3107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extLst>
              <p:ext uri="{D42A27DB-BD31-4B8C-83A1-F6EECF244321}">
                <p14:modId xmlns:p14="http://schemas.microsoft.com/office/powerpoint/2010/main" val="1791030266"/>
              </p:ext>
            </p:extLst>
          </p:nvPr>
        </p:nvGraphicFramePr>
        <p:xfrm>
          <a:off x="1908175" y="1600200"/>
          <a:ext cx="6778624" cy="4729480"/>
        </p:xfrm>
        <a:graphic>
          <a:graphicData uri="http://schemas.openxmlformats.org/drawingml/2006/table">
            <a:tbl>
              <a:tblPr firstRow="1" bandRow="1">
                <a:tableStyleId>{5C22544A-7EE6-4342-B048-85BDC9FD1C3A}</a:tableStyleId>
              </a:tblPr>
              <a:tblGrid>
                <a:gridCol w="1694656">
                  <a:extLst>
                    <a:ext uri="{9D8B030D-6E8A-4147-A177-3AD203B41FA5}">
                      <a16:colId xmlns:a16="http://schemas.microsoft.com/office/drawing/2014/main" val="20000"/>
                    </a:ext>
                  </a:extLst>
                </a:gridCol>
                <a:gridCol w="1694656">
                  <a:extLst>
                    <a:ext uri="{9D8B030D-6E8A-4147-A177-3AD203B41FA5}">
                      <a16:colId xmlns:a16="http://schemas.microsoft.com/office/drawing/2014/main" val="20001"/>
                    </a:ext>
                  </a:extLst>
                </a:gridCol>
                <a:gridCol w="1694656">
                  <a:extLst>
                    <a:ext uri="{9D8B030D-6E8A-4147-A177-3AD203B41FA5}">
                      <a16:colId xmlns:a16="http://schemas.microsoft.com/office/drawing/2014/main" val="20002"/>
                    </a:ext>
                  </a:extLst>
                </a:gridCol>
                <a:gridCol w="1694656">
                  <a:extLst>
                    <a:ext uri="{9D8B030D-6E8A-4147-A177-3AD203B41FA5}">
                      <a16:colId xmlns:a16="http://schemas.microsoft.com/office/drawing/2014/main" val="20003"/>
                    </a:ext>
                  </a:extLst>
                </a:gridCol>
              </a:tblGrid>
              <a:tr h="370840">
                <a:tc>
                  <a:txBody>
                    <a:bodyPr/>
                    <a:lstStyle/>
                    <a:p>
                      <a:pPr algn="ctr" fontAlgn="t"/>
                      <a:r>
                        <a:rPr lang="fr-FR" sz="1600" dirty="0">
                          <a:solidFill>
                            <a:schemeClr val="bg1"/>
                          </a:solidFill>
                          <a:effectLst/>
                        </a:rPr>
                        <a:t>Name</a:t>
                      </a:r>
                    </a:p>
                  </a:txBody>
                  <a:tcPr>
                    <a:solidFill>
                      <a:schemeClr val="tx1">
                        <a:lumMod val="50000"/>
                        <a:lumOff val="50000"/>
                      </a:schemeClr>
                    </a:solidFill>
                  </a:tcPr>
                </a:tc>
                <a:tc>
                  <a:txBody>
                    <a:bodyPr/>
                    <a:lstStyle/>
                    <a:p>
                      <a:pPr algn="ctr" fontAlgn="t"/>
                      <a:r>
                        <a:rPr lang="fr-FR" sz="1600" b="1" dirty="0">
                          <a:solidFill>
                            <a:schemeClr val="bg1"/>
                          </a:solidFill>
                          <a:effectLst/>
                          <a:latin typeface="Tahoma" panose="020B0604030504040204" pitchFamily="34" charset="0"/>
                        </a:rPr>
                        <a:t>Microsoft SQL Server  </a:t>
                      </a:r>
                    </a:p>
                  </a:txBody>
                  <a:tcPr>
                    <a:solidFill>
                      <a:schemeClr val="tx1">
                        <a:lumMod val="50000"/>
                        <a:lumOff val="50000"/>
                      </a:schemeClr>
                    </a:solidFill>
                  </a:tcPr>
                </a:tc>
                <a:tc>
                  <a:txBody>
                    <a:bodyPr/>
                    <a:lstStyle/>
                    <a:p>
                      <a:pPr algn="ctr" fontAlgn="t"/>
                      <a:r>
                        <a:rPr lang="fr-FR" sz="1600" b="1" dirty="0">
                          <a:solidFill>
                            <a:schemeClr val="bg1"/>
                          </a:solidFill>
                          <a:effectLst/>
                          <a:latin typeface="Tahoma" panose="020B0604030504040204" pitchFamily="34" charset="0"/>
                        </a:rPr>
                        <a:t>MySQL  </a:t>
                      </a:r>
                    </a:p>
                  </a:txBody>
                  <a:tcPr>
                    <a:solidFill>
                      <a:schemeClr val="tx1">
                        <a:lumMod val="50000"/>
                        <a:lumOff val="50000"/>
                      </a:schemeClr>
                    </a:solidFill>
                  </a:tcPr>
                </a:tc>
                <a:tc>
                  <a:txBody>
                    <a:bodyPr/>
                    <a:lstStyle/>
                    <a:p>
                      <a:pPr algn="ctr" fontAlgn="t"/>
                      <a:r>
                        <a:rPr lang="fr-FR" sz="1600" b="1" dirty="0" err="1">
                          <a:solidFill>
                            <a:schemeClr val="bg1"/>
                          </a:solidFill>
                          <a:effectLst/>
                          <a:latin typeface="Tahoma" panose="020B0604030504040204" pitchFamily="34" charset="0"/>
                        </a:rPr>
                        <a:t>PostgreSQL</a:t>
                      </a:r>
                      <a:r>
                        <a:rPr lang="fr-FR" sz="1600" b="1" dirty="0">
                          <a:solidFill>
                            <a:schemeClr val="bg1"/>
                          </a:solidFill>
                          <a:effectLst/>
                          <a:latin typeface="Tahoma" panose="020B0604030504040204" pitchFamily="34" charset="0"/>
                        </a:rPr>
                        <a:t>  </a:t>
                      </a:r>
                    </a:p>
                  </a:txBody>
                  <a:tcPr>
                    <a:solidFill>
                      <a:schemeClr val="tx1">
                        <a:lumMod val="50000"/>
                        <a:lumOff val="50000"/>
                      </a:schemeClr>
                    </a:solidFill>
                  </a:tcPr>
                </a:tc>
                <a:extLst>
                  <a:ext uri="{0D108BD9-81ED-4DB2-BD59-A6C34878D82A}">
                    <a16:rowId xmlns:a16="http://schemas.microsoft.com/office/drawing/2014/main" val="10000"/>
                  </a:ext>
                </a:extLst>
              </a:tr>
              <a:tr h="370840">
                <a:tc>
                  <a:txBody>
                    <a:bodyPr/>
                    <a:lstStyle/>
                    <a:p>
                      <a:pPr algn="ctr"/>
                      <a:r>
                        <a:rPr lang="fr-FR" sz="1600" b="1" i="0" kern="1200" dirty="0">
                          <a:solidFill>
                            <a:schemeClr val="bg1"/>
                          </a:solidFill>
                          <a:effectLst/>
                          <a:latin typeface="+mn-lt"/>
                          <a:ea typeface="+mn-ea"/>
                          <a:cs typeface="+mn-cs"/>
                        </a:rPr>
                        <a:t>License</a:t>
                      </a:r>
                      <a:endParaRPr lang="fr-FR" sz="1600" b="1" dirty="0">
                        <a:solidFill>
                          <a:schemeClr val="bg1"/>
                        </a:solidFill>
                      </a:endParaRPr>
                    </a:p>
                  </a:txBody>
                  <a:tcPr>
                    <a:solidFill>
                      <a:schemeClr val="tx1">
                        <a:lumMod val="50000"/>
                        <a:lumOff val="50000"/>
                      </a:schemeClr>
                    </a:solidFill>
                  </a:tcPr>
                </a:tc>
                <a:tc>
                  <a:txBody>
                    <a:bodyPr/>
                    <a:lstStyle/>
                    <a:p>
                      <a:pPr algn="ctr"/>
                      <a:r>
                        <a:rPr lang="fr-FR" sz="1600" dirty="0">
                          <a:solidFill>
                            <a:schemeClr val="bg1"/>
                          </a:solidFill>
                        </a:rPr>
                        <a:t>commercial</a:t>
                      </a:r>
                    </a:p>
                  </a:txBody>
                  <a:tcPr>
                    <a:solidFill>
                      <a:schemeClr val="tx1">
                        <a:lumMod val="50000"/>
                        <a:lumOff val="50000"/>
                      </a:schemeClr>
                    </a:solidFill>
                  </a:tcPr>
                </a:tc>
                <a:tc>
                  <a:txBody>
                    <a:bodyPr/>
                    <a:lstStyle/>
                    <a:p>
                      <a:pPr algn="ctr"/>
                      <a:r>
                        <a:rPr lang="fr-FR" sz="1600" b="0" i="0" kern="1200" dirty="0">
                          <a:solidFill>
                            <a:schemeClr val="bg1"/>
                          </a:solidFill>
                          <a:effectLst/>
                          <a:latin typeface="+mn-lt"/>
                          <a:ea typeface="+mn-ea"/>
                          <a:cs typeface="+mn-cs"/>
                        </a:rPr>
                        <a:t>Open Source</a:t>
                      </a:r>
                      <a:endParaRPr lang="fr-FR" sz="1600" dirty="0">
                        <a:solidFill>
                          <a:schemeClr val="bg1"/>
                        </a:solidFill>
                      </a:endParaRPr>
                    </a:p>
                  </a:txBody>
                  <a:tcPr>
                    <a:solidFill>
                      <a:schemeClr val="tx1">
                        <a:lumMod val="50000"/>
                        <a:lumOff val="50000"/>
                      </a:schemeClr>
                    </a:solidFill>
                  </a:tcPr>
                </a:tc>
                <a:tc>
                  <a:txBody>
                    <a:bodyPr/>
                    <a:lstStyle/>
                    <a:p>
                      <a:pPr algn="ctr"/>
                      <a:r>
                        <a:rPr lang="fr-FR" sz="1600" b="0" i="0" kern="1200" dirty="0">
                          <a:solidFill>
                            <a:schemeClr val="bg1"/>
                          </a:solidFill>
                          <a:effectLst/>
                          <a:latin typeface="+mn-lt"/>
                          <a:ea typeface="+mn-ea"/>
                          <a:cs typeface="+mn-cs"/>
                        </a:rPr>
                        <a:t>Open Source</a:t>
                      </a:r>
                      <a:endParaRPr lang="fr-FR" sz="1600"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0001"/>
                  </a:ext>
                </a:extLst>
              </a:tr>
              <a:tr h="370840">
                <a:tc>
                  <a:txBody>
                    <a:bodyPr/>
                    <a:lstStyle/>
                    <a:p>
                      <a:pPr algn="ctr"/>
                      <a:r>
                        <a:rPr lang="fr-FR" sz="1600" b="1" i="0" kern="1200" dirty="0">
                          <a:solidFill>
                            <a:schemeClr val="bg1"/>
                          </a:solidFill>
                          <a:effectLst/>
                          <a:latin typeface="+mn-lt"/>
                          <a:ea typeface="+mn-ea"/>
                          <a:cs typeface="+mn-cs"/>
                        </a:rPr>
                        <a:t>Server-</a:t>
                      </a:r>
                      <a:r>
                        <a:rPr lang="fr-FR" sz="1600" b="1" i="0" kern="1200" dirty="0" err="1">
                          <a:solidFill>
                            <a:schemeClr val="bg1"/>
                          </a:solidFill>
                          <a:effectLst/>
                          <a:latin typeface="+mn-lt"/>
                          <a:ea typeface="+mn-ea"/>
                          <a:cs typeface="+mn-cs"/>
                        </a:rPr>
                        <a:t>side</a:t>
                      </a:r>
                      <a:r>
                        <a:rPr lang="fr-FR" sz="1600" b="1" i="0" kern="1200" dirty="0">
                          <a:solidFill>
                            <a:schemeClr val="bg1"/>
                          </a:solidFill>
                          <a:effectLst/>
                          <a:latin typeface="+mn-lt"/>
                          <a:ea typeface="+mn-ea"/>
                          <a:cs typeface="+mn-cs"/>
                        </a:rPr>
                        <a:t> scripts</a:t>
                      </a:r>
                      <a:endParaRPr lang="fr-FR" sz="1600" b="1" dirty="0">
                        <a:solidFill>
                          <a:schemeClr val="bg1"/>
                        </a:solidFill>
                      </a:endParaRPr>
                    </a:p>
                  </a:txBody>
                  <a:tcPr>
                    <a:solidFill>
                      <a:schemeClr val="tx1">
                        <a:lumMod val="50000"/>
                        <a:lumOff val="50000"/>
                      </a:schemeClr>
                    </a:solidFill>
                  </a:tcPr>
                </a:tc>
                <a:tc>
                  <a:txBody>
                    <a:bodyPr/>
                    <a:lstStyle/>
                    <a:p>
                      <a:pPr algn="ctr"/>
                      <a:r>
                        <a:rPr lang="en-US" sz="1600" b="0" i="0" kern="1200" dirty="0">
                          <a:solidFill>
                            <a:schemeClr val="bg1"/>
                          </a:solidFill>
                          <a:effectLst/>
                          <a:latin typeface="+mn-lt"/>
                          <a:ea typeface="+mn-ea"/>
                          <a:cs typeface="+mn-cs"/>
                        </a:rPr>
                        <a:t>Transact SQL, .NET languages, R, Python and (with SQL Server 2019) Java</a:t>
                      </a:r>
                      <a:endParaRPr lang="fr-FR" sz="1600" dirty="0">
                        <a:solidFill>
                          <a:schemeClr val="bg1"/>
                        </a:solidFill>
                      </a:endParaRPr>
                    </a:p>
                  </a:txBody>
                  <a:tcPr>
                    <a:solidFill>
                      <a:schemeClr val="tx1">
                        <a:lumMod val="50000"/>
                        <a:lumOff val="50000"/>
                      </a:schemeClr>
                    </a:solidFill>
                  </a:tcPr>
                </a:tc>
                <a:tc>
                  <a:txBody>
                    <a:bodyPr/>
                    <a:lstStyle/>
                    <a:p>
                      <a:pPr algn="ctr"/>
                      <a:r>
                        <a:rPr lang="fr-FR" sz="1600" dirty="0" err="1">
                          <a:solidFill>
                            <a:schemeClr val="bg1"/>
                          </a:solidFill>
                        </a:rPr>
                        <a:t>yes</a:t>
                      </a:r>
                      <a:endParaRPr lang="fr-FR" sz="1600" dirty="0">
                        <a:solidFill>
                          <a:schemeClr val="bg1"/>
                        </a:solidFill>
                      </a:endParaRPr>
                    </a:p>
                  </a:txBody>
                  <a:tcPr>
                    <a:solidFill>
                      <a:schemeClr val="tx1">
                        <a:lumMod val="50000"/>
                        <a:lumOff val="50000"/>
                      </a:schemeClr>
                    </a:solidFill>
                  </a:tcPr>
                </a:tc>
                <a:tc>
                  <a:txBody>
                    <a:bodyPr/>
                    <a:lstStyle/>
                    <a:p>
                      <a:pPr algn="ctr"/>
                      <a:r>
                        <a:rPr lang="fr-FR" sz="1600" b="0" i="0" kern="1200" dirty="0">
                          <a:solidFill>
                            <a:schemeClr val="bg1"/>
                          </a:solidFill>
                          <a:effectLst/>
                          <a:latin typeface="+mn-lt"/>
                          <a:ea typeface="+mn-ea"/>
                          <a:cs typeface="+mn-cs"/>
                        </a:rPr>
                        <a:t>user </a:t>
                      </a:r>
                      <a:r>
                        <a:rPr lang="fr-FR" sz="1600" b="0" i="0" kern="1200" dirty="0" err="1">
                          <a:solidFill>
                            <a:schemeClr val="bg1"/>
                          </a:solidFill>
                          <a:effectLst/>
                          <a:latin typeface="+mn-lt"/>
                          <a:ea typeface="+mn-ea"/>
                          <a:cs typeface="+mn-cs"/>
                        </a:rPr>
                        <a:t>defined</a:t>
                      </a:r>
                      <a:r>
                        <a:rPr lang="fr-FR" sz="1600" b="0" i="0" kern="1200" dirty="0">
                          <a:solidFill>
                            <a:schemeClr val="bg1"/>
                          </a:solidFill>
                          <a:effectLst/>
                          <a:latin typeface="+mn-lt"/>
                          <a:ea typeface="+mn-ea"/>
                          <a:cs typeface="+mn-cs"/>
                        </a:rPr>
                        <a:t> </a:t>
                      </a:r>
                      <a:r>
                        <a:rPr lang="fr-FR" sz="1600" b="0" i="0" kern="1200" dirty="0" err="1">
                          <a:solidFill>
                            <a:schemeClr val="bg1"/>
                          </a:solidFill>
                          <a:effectLst/>
                          <a:latin typeface="+mn-lt"/>
                          <a:ea typeface="+mn-ea"/>
                          <a:cs typeface="+mn-cs"/>
                        </a:rPr>
                        <a:t>functions</a:t>
                      </a:r>
                      <a:endParaRPr lang="fr-FR" sz="1600"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0002"/>
                  </a:ext>
                </a:extLst>
              </a:tr>
              <a:tr h="370840">
                <a:tc>
                  <a:txBody>
                    <a:bodyPr/>
                    <a:lstStyle/>
                    <a:p>
                      <a:pPr algn="ctr"/>
                      <a:r>
                        <a:rPr lang="fr-FR" sz="1600" b="1" i="0" kern="1200" dirty="0">
                          <a:solidFill>
                            <a:schemeClr val="bg1"/>
                          </a:solidFill>
                          <a:effectLst/>
                          <a:latin typeface="+mn-lt"/>
                          <a:ea typeface="+mn-ea"/>
                          <a:cs typeface="+mn-cs"/>
                        </a:rPr>
                        <a:t>In-memory </a:t>
                      </a:r>
                      <a:r>
                        <a:rPr lang="fr-FR" sz="1600" b="1" i="0" kern="1200" dirty="0" err="1">
                          <a:solidFill>
                            <a:schemeClr val="bg1"/>
                          </a:solidFill>
                          <a:effectLst/>
                          <a:latin typeface="+mn-lt"/>
                          <a:ea typeface="+mn-ea"/>
                          <a:cs typeface="+mn-cs"/>
                        </a:rPr>
                        <a:t>capabilities</a:t>
                      </a:r>
                      <a:endParaRPr lang="fr-FR" sz="1600" b="1" dirty="0">
                        <a:solidFill>
                          <a:schemeClr val="bg1"/>
                        </a:solidFill>
                      </a:endParaRPr>
                    </a:p>
                  </a:txBody>
                  <a:tcPr>
                    <a:solidFill>
                      <a:schemeClr val="tx1">
                        <a:lumMod val="50000"/>
                        <a:lumOff val="50000"/>
                      </a:schemeClr>
                    </a:solidFill>
                  </a:tcPr>
                </a:tc>
                <a:tc>
                  <a:txBody>
                    <a:bodyPr/>
                    <a:lstStyle/>
                    <a:p>
                      <a:pPr algn="ctr"/>
                      <a:r>
                        <a:rPr lang="fr-FR" sz="1600" dirty="0" err="1">
                          <a:solidFill>
                            <a:schemeClr val="bg1"/>
                          </a:solidFill>
                        </a:rPr>
                        <a:t>Yes</a:t>
                      </a:r>
                      <a:endParaRPr lang="fr-FR" sz="1600" dirty="0">
                        <a:solidFill>
                          <a:schemeClr val="bg1"/>
                        </a:solidFill>
                      </a:endParaRPr>
                    </a:p>
                  </a:txBody>
                  <a:tcPr>
                    <a:solidFill>
                      <a:schemeClr val="tx1">
                        <a:lumMod val="50000"/>
                        <a:lumOff val="50000"/>
                      </a:schemeClr>
                    </a:solidFill>
                  </a:tcPr>
                </a:tc>
                <a:tc>
                  <a:txBody>
                    <a:bodyPr/>
                    <a:lstStyle/>
                    <a:p>
                      <a:pPr algn="ctr"/>
                      <a:r>
                        <a:rPr lang="fr-FR" sz="1600" dirty="0" err="1">
                          <a:solidFill>
                            <a:schemeClr val="bg1"/>
                          </a:solidFill>
                        </a:rPr>
                        <a:t>Yes</a:t>
                      </a:r>
                      <a:r>
                        <a:rPr lang="fr-FR" sz="1600" dirty="0">
                          <a:solidFill>
                            <a:schemeClr val="bg1"/>
                          </a:solidFill>
                        </a:rPr>
                        <a:t> </a:t>
                      </a:r>
                    </a:p>
                  </a:txBody>
                  <a:tcPr>
                    <a:solidFill>
                      <a:schemeClr val="tx1">
                        <a:lumMod val="50000"/>
                        <a:lumOff val="50000"/>
                      </a:schemeClr>
                    </a:solidFill>
                  </a:tcPr>
                </a:tc>
                <a:tc>
                  <a:txBody>
                    <a:bodyPr/>
                    <a:lstStyle/>
                    <a:p>
                      <a:pPr algn="ctr"/>
                      <a:r>
                        <a:rPr lang="fr-FR" sz="1600" dirty="0">
                          <a:solidFill>
                            <a:schemeClr val="bg1"/>
                          </a:solidFill>
                        </a:rPr>
                        <a:t>No</a:t>
                      </a:r>
                    </a:p>
                  </a:txBody>
                  <a:tcPr>
                    <a:solidFill>
                      <a:schemeClr val="tx1">
                        <a:lumMod val="50000"/>
                        <a:lumOff val="50000"/>
                      </a:schemeClr>
                    </a:solidFill>
                  </a:tcPr>
                </a:tc>
                <a:extLst>
                  <a:ext uri="{0D108BD9-81ED-4DB2-BD59-A6C34878D82A}">
                    <a16:rowId xmlns:a16="http://schemas.microsoft.com/office/drawing/2014/main" val="10003"/>
                  </a:ext>
                </a:extLst>
              </a:tr>
              <a:tr h="370840">
                <a:tc>
                  <a:txBody>
                    <a:bodyPr/>
                    <a:lstStyle/>
                    <a:p>
                      <a:pPr algn="ctr"/>
                      <a:r>
                        <a:rPr lang="fr-FR" sz="1600" b="1" i="0" kern="1200" dirty="0">
                          <a:solidFill>
                            <a:schemeClr val="bg1"/>
                          </a:solidFill>
                          <a:effectLst/>
                          <a:latin typeface="+mn-lt"/>
                          <a:ea typeface="+mn-ea"/>
                          <a:cs typeface="+mn-cs"/>
                        </a:rPr>
                        <a:t>SELECT ...</a:t>
                      </a:r>
                      <a:endParaRPr lang="fr-FR" sz="1600" b="1" dirty="0">
                        <a:solidFill>
                          <a:schemeClr val="bg1"/>
                        </a:solidFill>
                      </a:endParaRPr>
                    </a:p>
                  </a:txBody>
                  <a:tcPr>
                    <a:solidFill>
                      <a:schemeClr val="tx1">
                        <a:lumMod val="50000"/>
                        <a:lumOff val="50000"/>
                      </a:schemeClr>
                    </a:solidFill>
                  </a:tcPr>
                </a:tc>
                <a:tc>
                  <a:txBody>
                    <a:bodyPr/>
                    <a:lstStyle/>
                    <a:p>
                      <a:pPr algn="ctr"/>
                      <a:r>
                        <a:rPr lang="fr-FR" sz="1600" b="0" i="0" kern="1200" dirty="0">
                          <a:solidFill>
                            <a:schemeClr val="bg1"/>
                          </a:solidFill>
                          <a:effectLst/>
                          <a:latin typeface="+mn-lt"/>
                          <a:ea typeface="+mn-ea"/>
                          <a:cs typeface="+mn-cs"/>
                        </a:rPr>
                        <a:t>Select [col1], [col2]</a:t>
                      </a:r>
                      <a:endParaRPr lang="fr-FR" sz="1600" dirty="0">
                        <a:solidFill>
                          <a:schemeClr val="bg1"/>
                        </a:solidFill>
                      </a:endParaRPr>
                    </a:p>
                  </a:txBody>
                  <a:tcPr>
                    <a:solidFill>
                      <a:schemeClr val="tx1">
                        <a:lumMod val="50000"/>
                        <a:lumOff val="50000"/>
                      </a:schemeClr>
                    </a:solidFill>
                  </a:tcPr>
                </a:tc>
                <a:tc>
                  <a:txBody>
                    <a:bodyPr/>
                    <a:lstStyle/>
                    <a:p>
                      <a:pPr algn="ctr"/>
                      <a:r>
                        <a:rPr lang="fr-FR" sz="1600" b="0" i="0" kern="1200" dirty="0">
                          <a:solidFill>
                            <a:schemeClr val="bg1"/>
                          </a:solidFill>
                          <a:effectLst/>
                          <a:latin typeface="+mn-lt"/>
                          <a:ea typeface="+mn-ea"/>
                          <a:cs typeface="+mn-cs"/>
                        </a:rPr>
                        <a:t>SELECT col1, col2</a:t>
                      </a:r>
                      <a:endParaRPr lang="fr-FR" sz="1600" dirty="0">
                        <a:solidFill>
                          <a:schemeClr val="bg1"/>
                        </a:solidFill>
                      </a:endParaRPr>
                    </a:p>
                  </a:txBody>
                  <a:tcPr>
                    <a:solidFill>
                      <a:schemeClr val="tx1">
                        <a:lumMod val="50000"/>
                        <a:lumOff val="50000"/>
                      </a:schemeClr>
                    </a:solidFill>
                  </a:tcPr>
                </a:tc>
                <a:tc>
                  <a:txBody>
                    <a:bodyPr/>
                    <a:lstStyle/>
                    <a:p>
                      <a:pPr algn="ctr"/>
                      <a:r>
                        <a:rPr lang="fr-FR" sz="1600" b="0" i="0" kern="1200" dirty="0">
                          <a:solidFill>
                            <a:schemeClr val="bg1"/>
                          </a:solidFill>
                          <a:effectLst/>
                          <a:latin typeface="+mn-lt"/>
                          <a:ea typeface="+mn-ea"/>
                          <a:cs typeface="+mn-cs"/>
                        </a:rPr>
                        <a:t>SELECT col1, col2</a:t>
                      </a:r>
                      <a:endParaRPr lang="fr-FR" sz="1600"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0004"/>
                  </a:ext>
                </a:extLst>
              </a:tr>
              <a:tr h="370840">
                <a:tc>
                  <a:txBody>
                    <a:bodyPr/>
                    <a:lstStyle/>
                    <a:p>
                      <a:pPr algn="ctr"/>
                      <a:r>
                        <a:rPr lang="fr-FR" sz="1600" b="1" i="0" kern="1200" dirty="0" err="1">
                          <a:solidFill>
                            <a:schemeClr val="bg1"/>
                          </a:solidFill>
                          <a:effectLst/>
                          <a:latin typeface="+mn-lt"/>
                          <a:ea typeface="+mn-ea"/>
                          <a:cs typeface="+mn-cs"/>
                        </a:rPr>
                        <a:t>Using</a:t>
                      </a:r>
                      <a:r>
                        <a:rPr lang="fr-FR" sz="1600" b="1" i="0" kern="1200" dirty="0">
                          <a:solidFill>
                            <a:schemeClr val="bg1"/>
                          </a:solidFill>
                          <a:effectLst/>
                          <a:latin typeface="+mn-lt"/>
                          <a:ea typeface="+mn-ea"/>
                          <a:cs typeface="+mn-cs"/>
                        </a:rPr>
                        <a:t> </a:t>
                      </a:r>
                      <a:r>
                        <a:rPr lang="fr-FR" sz="1600" b="1" i="0" kern="1200" dirty="0" err="1">
                          <a:solidFill>
                            <a:schemeClr val="bg1"/>
                          </a:solidFill>
                          <a:effectLst/>
                          <a:latin typeface="+mn-lt"/>
                          <a:ea typeface="+mn-ea"/>
                          <a:cs typeface="+mn-cs"/>
                        </a:rPr>
                        <a:t>quotation</a:t>
                      </a:r>
                      <a:r>
                        <a:rPr lang="fr-FR" sz="1600" b="1" i="0" kern="1200" dirty="0">
                          <a:solidFill>
                            <a:schemeClr val="bg1"/>
                          </a:solidFill>
                          <a:effectLst/>
                          <a:latin typeface="+mn-lt"/>
                          <a:ea typeface="+mn-ea"/>
                          <a:cs typeface="+mn-cs"/>
                        </a:rPr>
                        <a:t> marks</a:t>
                      </a:r>
                      <a:endParaRPr lang="fr-FR" sz="1600" b="1" dirty="0">
                        <a:solidFill>
                          <a:schemeClr val="bg1"/>
                        </a:solidFill>
                      </a:endParaRPr>
                    </a:p>
                  </a:txBody>
                  <a:tcPr>
                    <a:solidFill>
                      <a:schemeClr val="tx1">
                        <a:lumMod val="50000"/>
                        <a:lumOff val="50000"/>
                      </a:schemeClr>
                    </a:solidFill>
                  </a:tcPr>
                </a:tc>
                <a:tc>
                  <a:txBody>
                    <a:bodyPr/>
                    <a:lstStyle/>
                    <a:p>
                      <a:pPr algn="ctr"/>
                      <a:r>
                        <a:rPr lang="fr-FR" sz="1600" b="0" i="0" kern="1200" dirty="0" err="1">
                          <a:solidFill>
                            <a:schemeClr val="bg1"/>
                          </a:solidFill>
                          <a:effectLst/>
                          <a:latin typeface="+mn-lt"/>
                          <a:ea typeface="+mn-ea"/>
                          <a:cs typeface="+mn-cs"/>
                        </a:rPr>
                        <a:t>name</a:t>
                      </a:r>
                      <a:r>
                        <a:rPr lang="fr-FR" sz="1600" b="0" i="0" kern="1200" dirty="0">
                          <a:solidFill>
                            <a:schemeClr val="bg1"/>
                          </a:solidFill>
                          <a:effectLst/>
                          <a:latin typeface="+mn-lt"/>
                          <a:ea typeface="+mn-ea"/>
                          <a:cs typeface="+mn-cs"/>
                        </a:rPr>
                        <a:t> = ‘John’ </a:t>
                      </a:r>
                      <a:r>
                        <a:rPr lang="fr-FR" sz="1600" b="0" i="0" kern="1200" dirty="0" err="1">
                          <a:solidFill>
                            <a:schemeClr val="bg1"/>
                          </a:solidFill>
                          <a:effectLst/>
                          <a:latin typeface="+mn-lt"/>
                          <a:ea typeface="+mn-ea"/>
                          <a:cs typeface="+mn-cs"/>
                        </a:rPr>
                        <a:t>only</a:t>
                      </a:r>
                      <a:endParaRPr lang="fr-FR" sz="1600" dirty="0">
                        <a:solidFill>
                          <a:schemeClr val="bg1"/>
                        </a:solidFill>
                      </a:endParaRPr>
                    </a:p>
                  </a:txBody>
                  <a:tcPr>
                    <a:solidFill>
                      <a:schemeClr val="tx1">
                        <a:lumMod val="50000"/>
                        <a:lumOff val="50000"/>
                      </a:schemeClr>
                    </a:solidFill>
                  </a:tcPr>
                </a:tc>
                <a:tc>
                  <a:txBody>
                    <a:bodyPr/>
                    <a:lstStyle/>
                    <a:p>
                      <a:pPr algn="ctr"/>
                      <a:r>
                        <a:rPr lang="en-US" sz="1600" b="0" i="0" kern="1200" dirty="0">
                          <a:solidFill>
                            <a:schemeClr val="bg1"/>
                          </a:solidFill>
                          <a:effectLst/>
                          <a:latin typeface="+mn-lt"/>
                          <a:ea typeface="+mn-ea"/>
                          <a:cs typeface="+mn-cs"/>
                        </a:rPr>
                        <a:t>name = ‘John’ or name = “John”</a:t>
                      </a:r>
                      <a:endParaRPr lang="fr-FR" sz="1600" dirty="0">
                        <a:solidFill>
                          <a:schemeClr val="bg1"/>
                        </a:solidFill>
                      </a:endParaRPr>
                    </a:p>
                  </a:txBody>
                  <a:tcPr>
                    <a:solidFill>
                      <a:schemeClr val="tx1">
                        <a:lumMod val="50000"/>
                        <a:lumOff val="50000"/>
                      </a:schemeClr>
                    </a:solidFill>
                  </a:tcPr>
                </a:tc>
                <a:tc>
                  <a:txBody>
                    <a:bodyPr/>
                    <a:lstStyle/>
                    <a:p>
                      <a:pPr algn="ctr"/>
                      <a:r>
                        <a:rPr lang="fr-FR" sz="1600" b="0" i="0" kern="1200" dirty="0" err="1">
                          <a:solidFill>
                            <a:schemeClr val="bg1"/>
                          </a:solidFill>
                          <a:effectLst/>
                          <a:latin typeface="+mn-lt"/>
                          <a:ea typeface="+mn-ea"/>
                          <a:cs typeface="+mn-cs"/>
                        </a:rPr>
                        <a:t>name</a:t>
                      </a:r>
                      <a:r>
                        <a:rPr lang="fr-FR" sz="1600" b="0" i="0" kern="1200" dirty="0">
                          <a:solidFill>
                            <a:schemeClr val="bg1"/>
                          </a:solidFill>
                          <a:effectLst/>
                          <a:latin typeface="+mn-lt"/>
                          <a:ea typeface="+mn-ea"/>
                          <a:cs typeface="+mn-cs"/>
                        </a:rPr>
                        <a:t> = ‘John’ </a:t>
                      </a:r>
                      <a:r>
                        <a:rPr lang="fr-FR" sz="1600" b="0" i="0" kern="1200" dirty="0" err="1">
                          <a:solidFill>
                            <a:schemeClr val="bg1"/>
                          </a:solidFill>
                          <a:effectLst/>
                          <a:latin typeface="+mn-lt"/>
                          <a:ea typeface="+mn-ea"/>
                          <a:cs typeface="+mn-cs"/>
                        </a:rPr>
                        <a:t>only</a:t>
                      </a:r>
                      <a:endParaRPr lang="fr-FR" sz="1600" dirty="0">
                        <a:solidFill>
                          <a:schemeClr val="bg1"/>
                        </a:solidFill>
                      </a:endParaRPr>
                    </a:p>
                  </a:txBody>
                  <a:tcPr>
                    <a:solidFill>
                      <a:schemeClr val="tx1">
                        <a:lumMod val="50000"/>
                        <a:lumOff val="50000"/>
                      </a:schemeClr>
                    </a:solidFill>
                  </a:tcPr>
                </a:tc>
                <a:extLst>
                  <a:ext uri="{0D108BD9-81ED-4DB2-BD59-A6C34878D82A}">
                    <a16:rowId xmlns:a16="http://schemas.microsoft.com/office/drawing/2014/main" val="10005"/>
                  </a:ext>
                </a:extLst>
              </a:tr>
            </a:tbl>
          </a:graphicData>
        </a:graphic>
      </p:graphicFrame>
      <p:sp>
        <p:nvSpPr>
          <p:cNvPr id="4" name="Titre 1"/>
          <p:cNvSpPr>
            <a:spLocks noGrp="1"/>
          </p:cNvSpPr>
          <p:nvPr>
            <p:ph type="title"/>
          </p:nvPr>
        </p:nvSpPr>
        <p:spPr/>
        <p:txBody>
          <a:bodyPr/>
          <a:lstStyle/>
          <a:p>
            <a:r>
              <a:rPr lang="fr-FR" sz="3200" dirty="0" err="1"/>
              <a:t>Difference</a:t>
            </a:r>
            <a:r>
              <a:rPr lang="fr-FR" sz="3200" dirty="0"/>
              <a:t> </a:t>
            </a:r>
            <a:r>
              <a:rPr lang="fr-FR" sz="3200" dirty="0" err="1"/>
              <a:t>Between</a:t>
            </a:r>
            <a:r>
              <a:rPr lang="fr-FR" sz="3200" dirty="0"/>
              <a:t> the RDBMS</a:t>
            </a:r>
          </a:p>
        </p:txBody>
      </p:sp>
    </p:spTree>
    <p:extLst>
      <p:ext uri="{BB962C8B-B14F-4D97-AF65-F5344CB8AC3E}">
        <p14:creationId xmlns:p14="http://schemas.microsoft.com/office/powerpoint/2010/main" val="4270385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stretch>
            <a:fillRect/>
          </a:stretch>
        </p:blipFill>
        <p:spPr>
          <a:xfrm>
            <a:off x="2051720" y="836712"/>
            <a:ext cx="6904917" cy="4844579"/>
          </a:xfrm>
          <a:prstGeom prst="rect">
            <a:avLst/>
          </a:prstGeom>
        </p:spPr>
      </p:pic>
    </p:spTree>
    <p:extLst>
      <p:ext uri="{BB962C8B-B14F-4D97-AF65-F5344CB8AC3E}">
        <p14:creationId xmlns:p14="http://schemas.microsoft.com/office/powerpoint/2010/main" val="322933972"/>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665</TotalTime>
  <Words>778</Words>
  <Application>Microsoft Office PowerPoint</Application>
  <PresentationFormat>On-screen Show (4:3)</PresentationFormat>
  <Paragraphs>87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Tahoma</vt:lpstr>
      <vt:lpstr>verdana</vt:lpstr>
      <vt:lpstr>verdana</vt:lpstr>
      <vt:lpstr>Wingdings</vt:lpstr>
      <vt:lpstr>template</vt:lpstr>
      <vt:lpstr>Custom Design</vt:lpstr>
      <vt:lpstr>PowerPoint Presentation</vt:lpstr>
      <vt:lpstr>Database Definition</vt:lpstr>
      <vt:lpstr>Relational DataBase Management System</vt:lpstr>
      <vt:lpstr>Relational DataBase Management System</vt:lpstr>
      <vt:lpstr>Relational DataBase Management System</vt:lpstr>
      <vt:lpstr>Relational DataBase Management System</vt:lpstr>
      <vt:lpstr>Difference Between the RDBMS</vt:lpstr>
      <vt:lpstr>Difference Between the RDBMS</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slimingprod@gmail.com</cp:lastModifiedBy>
  <cp:revision>160</cp:revision>
  <dcterms:created xsi:type="dcterms:W3CDTF">2006-06-29T12:15:01Z</dcterms:created>
  <dcterms:modified xsi:type="dcterms:W3CDTF">2021-03-01T20:55:14Z</dcterms:modified>
</cp:coreProperties>
</file>