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75" r:id="rId2"/>
    <p:sldId id="276" r:id="rId3"/>
    <p:sldId id="277" r:id="rId4"/>
    <p:sldId id="278" r:id="rId5"/>
    <p:sldId id="279" r:id="rId6"/>
    <p:sldId id="286" r:id="rId7"/>
    <p:sldId id="288" r:id="rId8"/>
    <p:sldId id="285" r:id="rId9"/>
    <p:sldId id="287" r:id="rId10"/>
    <p:sldId id="281" r:id="rId11"/>
    <p:sldId id="289" r:id="rId12"/>
    <p:sldId id="292" r:id="rId13"/>
    <p:sldId id="291" r:id="rId14"/>
    <p:sldId id="29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66" autoAdjust="0"/>
    <p:restoredTop sz="94712" autoAdjust="0"/>
  </p:normalViewPr>
  <p:slideViewPr>
    <p:cSldViewPr snapToGrid="0">
      <p:cViewPr varScale="1">
        <p:scale>
          <a:sx n="104" d="100"/>
          <a:sy n="104" d="100"/>
        </p:scale>
        <p:origin x="648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60B93E-67EA-4D81-99FB-BCC78D71E776}" type="datetimeFigureOut">
              <a:rPr lang="en-GB" smtClean="0"/>
              <a:t>30/11/2022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C56580-30EF-4C43-9DF4-34D225DE78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0168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6B6354-FE66-44AD-81DF-9284EBB6848B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70695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7DF44-89FD-844F-2EC5-386F0B5D63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B7C4BE-9606-4600-9A85-747EB61BA2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38CD56-8AD5-8474-C4AF-4F0E62552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7C356-C7A1-4F9B-B0E2-A9FF153FDB1C}" type="datetimeFigureOut">
              <a:rPr lang="en-GB" smtClean="0"/>
              <a:t>30/11/2022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12C2F-898C-A751-37F4-938514917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5B79B1-F741-D98A-78FF-C3B3D94C6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37911-1005-411B-8BC2-D654E2FDA8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5573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FE48F-4776-CF5E-2FC2-F1A261AFF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C6F3ED-6027-BAD0-8804-73522FD5F2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34AA1D-39DF-AD57-1E23-DD97241D6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7C356-C7A1-4F9B-B0E2-A9FF153FDB1C}" type="datetimeFigureOut">
              <a:rPr lang="en-GB" smtClean="0"/>
              <a:t>30/11/2022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8070CA-32D3-2464-EBED-01AD0EA12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6E934-0077-80AD-B1B2-E8D588014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37911-1005-411B-8BC2-D654E2FDA8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9482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6A701A-B7A4-3974-B73B-0555366F42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093AA0-12F4-591E-15D8-6978776FB9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C24EA-DE41-D7F2-5C85-AB926DED5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7C356-C7A1-4F9B-B0E2-A9FF153FDB1C}" type="datetimeFigureOut">
              <a:rPr lang="en-GB" smtClean="0"/>
              <a:t>30/11/2022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C96B1-809F-2040-70DA-ABC2B37C3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44F9C-5C61-0CEA-9914-103C18B3B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37911-1005-411B-8BC2-D654E2FDA8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07038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719403" y="3552378"/>
            <a:ext cx="10849205" cy="0"/>
          </a:xfrm>
          <a:prstGeom prst="line">
            <a:avLst/>
          </a:prstGeom>
          <a:ln w="19050">
            <a:solidFill>
              <a:srgbClr val="0A49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Nadpis 11"/>
          <p:cNvSpPr>
            <a:spLocks noGrp="1" noChangeAspect="1"/>
          </p:cNvSpPr>
          <p:nvPr>
            <p:ph type="title" hasCustomPrompt="1"/>
          </p:nvPr>
        </p:nvSpPr>
        <p:spPr>
          <a:xfrm>
            <a:off x="719403" y="1273239"/>
            <a:ext cx="8544949" cy="769441"/>
          </a:xfrm>
        </p:spPr>
        <p:txBody>
          <a:bodyPr anchor="ctr" anchorCtr="0">
            <a:noAutofit/>
          </a:bodyPr>
          <a:lstStyle>
            <a:lvl1pPr>
              <a:defRPr sz="3400" b="1" cap="all" spc="0" baseline="0">
                <a:solidFill>
                  <a:srgbClr val="0A4990"/>
                </a:solidFill>
                <a:latin typeface="Arial Narrow" pitchFamily="34" charset="0"/>
              </a:defRPr>
            </a:lvl1pPr>
          </a:lstStyle>
          <a:p>
            <a:r>
              <a:rPr lang="cs-CZ" dirty="0"/>
              <a:t>NÁZEV PŘEDNÁŠKY</a:t>
            </a:r>
          </a:p>
        </p:txBody>
      </p:sp>
      <p:sp>
        <p:nvSpPr>
          <p:cNvPr id="31" name="Zástupný symbol pro text 30"/>
          <p:cNvSpPr>
            <a:spLocks noGrp="1"/>
          </p:cNvSpPr>
          <p:nvPr>
            <p:ph type="body" sz="quarter" idx="10" hasCustomPrompt="1"/>
          </p:nvPr>
        </p:nvSpPr>
        <p:spPr>
          <a:xfrm>
            <a:off x="1972771" y="3003979"/>
            <a:ext cx="9115784" cy="383182"/>
          </a:xfrm>
        </p:spPr>
        <p:txBody>
          <a:bodyPr>
            <a:spAutoFit/>
          </a:bodyPr>
          <a:lstStyle>
            <a:lvl1pPr marL="0" indent="0" algn="l">
              <a:buNone/>
              <a:defRPr sz="2100"/>
            </a:lvl1pPr>
            <a:lvl2pPr marL="274309" indent="0">
              <a:buNone/>
              <a:defRPr/>
            </a:lvl2pPr>
          </a:lstStyle>
          <a:p>
            <a:pPr lvl="0"/>
            <a:r>
              <a:rPr lang="cs-CZ" dirty="0"/>
              <a:t>Název kurzu</a:t>
            </a:r>
          </a:p>
        </p:txBody>
      </p:sp>
      <p:sp>
        <p:nvSpPr>
          <p:cNvPr id="32" name="TextovéPole 31"/>
          <p:cNvSpPr txBox="1"/>
          <p:nvPr userDrawn="1"/>
        </p:nvSpPr>
        <p:spPr>
          <a:xfrm>
            <a:off x="719405" y="3690047"/>
            <a:ext cx="12486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cs-CZ" sz="1600" b="1" dirty="0"/>
              <a:t>Lektor:</a:t>
            </a:r>
          </a:p>
        </p:txBody>
      </p:sp>
      <p:sp>
        <p:nvSpPr>
          <p:cNvPr id="33" name="TextovéPole 32"/>
          <p:cNvSpPr txBox="1"/>
          <p:nvPr userDrawn="1"/>
        </p:nvSpPr>
        <p:spPr>
          <a:xfrm>
            <a:off x="719405" y="4054134"/>
            <a:ext cx="12486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cs-CZ" sz="1600" b="1" dirty="0"/>
              <a:t>Autor:</a:t>
            </a:r>
          </a:p>
        </p:txBody>
      </p:sp>
      <p:sp>
        <p:nvSpPr>
          <p:cNvPr id="35" name="TextovéPole 34"/>
          <p:cNvSpPr txBox="1"/>
          <p:nvPr userDrawn="1"/>
        </p:nvSpPr>
        <p:spPr>
          <a:xfrm>
            <a:off x="719669" y="3043562"/>
            <a:ext cx="12488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cs-CZ" sz="1600" b="1" dirty="0"/>
              <a:t>Kurz:</a:t>
            </a:r>
          </a:p>
        </p:txBody>
      </p:sp>
      <p:sp>
        <p:nvSpPr>
          <p:cNvPr id="37" name="Zástupný symbol pro text 36"/>
          <p:cNvSpPr>
            <a:spLocks noGrp="1"/>
          </p:cNvSpPr>
          <p:nvPr>
            <p:ph type="body" sz="quarter" idx="11" hasCustomPrompt="1"/>
          </p:nvPr>
        </p:nvSpPr>
        <p:spPr>
          <a:xfrm>
            <a:off x="1964963" y="4054134"/>
            <a:ext cx="9027583" cy="313932"/>
          </a:xfrm>
        </p:spPr>
        <p:txBody>
          <a:bodyPr>
            <a:spAutoFit/>
          </a:bodyPr>
          <a:lstStyle>
            <a:lvl1pPr marL="0" indent="0" algn="l">
              <a:buNone/>
              <a:defRPr sz="1600" baseline="0"/>
            </a:lvl1pPr>
            <a:lvl2pPr marL="274309" indent="0">
              <a:buNone/>
              <a:defRPr/>
            </a:lvl2pPr>
          </a:lstStyle>
          <a:p>
            <a:pPr lvl="0"/>
            <a:r>
              <a:rPr lang="cs-CZ" dirty="0"/>
              <a:t>Jméno, příjmení</a:t>
            </a:r>
          </a:p>
        </p:txBody>
      </p:sp>
      <p:sp>
        <p:nvSpPr>
          <p:cNvPr id="39" name="Zástupný symbol pro text 38"/>
          <p:cNvSpPr>
            <a:spLocks noGrp="1"/>
          </p:cNvSpPr>
          <p:nvPr>
            <p:ph type="body" sz="quarter" idx="12" hasCustomPrompt="1"/>
          </p:nvPr>
        </p:nvSpPr>
        <p:spPr>
          <a:xfrm>
            <a:off x="1968036" y="3685284"/>
            <a:ext cx="9103784" cy="313932"/>
          </a:xfrm>
        </p:spPr>
        <p:txBody>
          <a:bodyPr>
            <a:spAutoFit/>
          </a:bodyPr>
          <a:lstStyle>
            <a:lvl1pPr marL="0" indent="0" algn="l">
              <a:buNone/>
              <a:defRPr sz="1600" baseline="0"/>
            </a:lvl1pPr>
          </a:lstStyle>
          <a:p>
            <a:pPr lvl="0"/>
            <a:r>
              <a:rPr lang="cs-CZ" dirty="0"/>
              <a:t>Jméno, příjmení</a:t>
            </a:r>
          </a:p>
        </p:txBody>
      </p:sp>
      <p:pic>
        <p:nvPicPr>
          <p:cNvPr id="4100" name="Picture 4" descr="Inovovali jsme tvář VUT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051"/>
          <a:stretch/>
        </p:blipFill>
        <p:spPr bwMode="auto">
          <a:xfrm>
            <a:off x="9953162" y="1147247"/>
            <a:ext cx="1135393" cy="1013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1999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E3D3D-9BB0-FFD2-B2C9-C2E52F4AD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FED6F-D164-E8EC-96B3-D209D2F6E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C94789-DAFB-8562-58D3-4B65FC3C3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7C356-C7A1-4F9B-B0E2-A9FF153FDB1C}" type="datetimeFigureOut">
              <a:rPr lang="en-GB" smtClean="0"/>
              <a:t>30/11/2022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59D3C-A2AB-3ECE-9839-B9E9F3979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DEA75-42C4-5F6C-4180-B4675F93B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37911-1005-411B-8BC2-D654E2FDA8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3397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14876-6DF0-1B30-FAB2-1FF16585D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145DAD-7A6E-18E5-264B-EE5E4802ED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CEDB38-5715-C5C6-6728-D7C121054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7C356-C7A1-4F9B-B0E2-A9FF153FDB1C}" type="datetimeFigureOut">
              <a:rPr lang="en-GB" smtClean="0"/>
              <a:t>30/11/2022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FD1CE-5A2D-5F90-AD3C-FE9D49964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9C3D3-A65C-850B-8D56-4FE71F4D0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37911-1005-411B-8BC2-D654E2FDA8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9276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BBF79-B088-B373-4696-AA7CB930B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6F23F-A577-6756-BC93-171B9746D8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3B6E68-1428-2A54-6FC1-B0F948013C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14DC16-B9AE-D9AE-6564-F05E3B8FC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7C356-C7A1-4F9B-B0E2-A9FF153FDB1C}" type="datetimeFigureOut">
              <a:rPr lang="en-GB" smtClean="0"/>
              <a:t>30/11/2022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3CF1C9-68FC-6B56-8204-E8EF2738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7A200E-3C27-F445-462C-6196CF091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37911-1005-411B-8BC2-D654E2FDA8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7797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5A671-A838-53B4-08C3-36B546BF4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4E2B5C-567F-3E98-EE61-8F35B1DFDA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AB1D97-FD25-B9BF-7941-3A083B09E3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8D8A09-4555-D786-41FE-FDFA819FAD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DB6736-D88E-4B87-EB59-CA9F5E19EA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FE8F61-9DA9-AB41-6150-ECD1A09A1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7C356-C7A1-4F9B-B0E2-A9FF153FDB1C}" type="datetimeFigureOut">
              <a:rPr lang="en-GB" smtClean="0"/>
              <a:t>30/11/2022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1BA4C4-8481-528E-B74D-858887B9F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402A75-BA28-6D9E-4069-CD4ED240C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37911-1005-411B-8BC2-D654E2FDA8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9854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056F5-D485-C659-2DB2-DADE29553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C7D294-0624-6CEF-2165-9C9A19667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7C356-C7A1-4F9B-B0E2-A9FF153FDB1C}" type="datetimeFigureOut">
              <a:rPr lang="en-GB" smtClean="0"/>
              <a:t>30/11/2022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48E603-8DF7-0C08-2C44-DC3062CD7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FDF400-F9A4-5583-FA8A-342974E1E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37911-1005-411B-8BC2-D654E2FDA8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9205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93BF3D-417B-BDD7-FD79-D9C4FAD94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7C356-C7A1-4F9B-B0E2-A9FF153FDB1C}" type="datetimeFigureOut">
              <a:rPr lang="en-GB" smtClean="0"/>
              <a:t>30/11/2022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92F3D1-A443-0F99-3BD6-0ABF3B257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1BED41-DB4B-EB62-2DFD-EE8926723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37911-1005-411B-8BC2-D654E2FDA8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657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76928-F279-C74C-0EDC-437D338D1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26E5A-0BBE-06CC-6570-38227126B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180AED-E62C-B5C7-14AB-60B278B32B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2E07E4-2BA7-74CF-3993-BDF50756A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7C356-C7A1-4F9B-B0E2-A9FF153FDB1C}" type="datetimeFigureOut">
              <a:rPr lang="en-GB" smtClean="0"/>
              <a:t>30/11/2022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08E26C-1389-E011-4F44-CD1E0180D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CA4248-65AC-0F16-16AE-051B9305A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37911-1005-411B-8BC2-D654E2FDA8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2466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78C27-7AD5-C7CF-5CF4-508CFD3DE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C5472F-A7BA-F8F0-EE82-78C5AA5AE6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2D1CE3-8943-004E-530C-73BCD8B192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3CC75A-88ED-7179-79FC-6F0E843F1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7C356-C7A1-4F9B-B0E2-A9FF153FDB1C}" type="datetimeFigureOut">
              <a:rPr lang="en-GB" smtClean="0"/>
              <a:t>30/11/2022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E5219B-F106-FC8E-0FEC-E299BBEC1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4E171-9BE0-709D-6903-BC2E6129F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37911-1005-411B-8BC2-D654E2FDA8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5885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EAF04E-5166-8FF8-2E3E-F5B50D05A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D50AE5-E0B1-6828-1441-BC4E715404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38823F-DD2D-CE04-FA2F-E6CA9C93C9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7C356-C7A1-4F9B-B0E2-A9FF153FDB1C}" type="datetimeFigureOut">
              <a:rPr lang="en-GB" smtClean="0"/>
              <a:t>30/11/2022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1CE7C-A4E5-778E-2B66-266E89F9C7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3BCD44-37B9-CF21-1B51-E7677051E9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37911-1005-411B-8BC2-D654E2FDA8DA}" type="slidenum">
              <a:rPr lang="en-GB" smtClean="0"/>
              <a:t>‹#›</a:t>
            </a:fld>
            <a:endParaRPr lang="en-GB"/>
          </a:p>
        </p:txBody>
      </p:sp>
      <p:sp>
        <p:nvSpPr>
          <p:cNvPr id="7" name="MSIPCMContentMarking" descr="{&quot;HashCode&quot;:-527952489,&quot;Placement&quot;:&quot;Footer&quot;,&quot;Top&quot;:522.0343,&quot;Left&quot;:436.052979,&quot;SlideWidth&quot;:960,&quot;SlideHeight&quot;:540}">
            <a:extLst>
              <a:ext uri="{FF2B5EF4-FFF2-40B4-BE49-F238E27FC236}">
                <a16:creationId xmlns:a16="http://schemas.microsoft.com/office/drawing/2014/main" id="{E26B7EB7-056B-126C-0EC5-96D520E44B07}"/>
              </a:ext>
            </a:extLst>
          </p:cNvPr>
          <p:cNvSpPr txBox="1"/>
          <p:nvPr userDrawn="1"/>
        </p:nvSpPr>
        <p:spPr>
          <a:xfrm>
            <a:off x="5537873" y="6629836"/>
            <a:ext cx="1116254" cy="228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GB" sz="800">
                <a:solidFill>
                  <a:srgbClr val="000000"/>
                </a:solidFill>
                <a:latin typeface="Calibri" panose="020F0502020204030204" pitchFamily="34" charset="0"/>
              </a:rPr>
              <a:t>-Bruker Confidential-</a:t>
            </a:r>
          </a:p>
        </p:txBody>
      </p:sp>
    </p:spTree>
    <p:extLst>
      <p:ext uri="{BB962C8B-B14F-4D97-AF65-F5344CB8AC3E}">
        <p14:creationId xmlns:p14="http://schemas.microsoft.com/office/powerpoint/2010/main" val="911681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PŘÍPRAVA NA ZÁPOČET</a:t>
            </a:r>
            <a:endParaRPr lang="cs-CZ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cs-CZ" dirty="0"/>
              <a:t>Datové struktury a algoritmy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cs-CZ" dirty="0"/>
              <a:t>Doc. Ing. Radim Burget, Ph.D.</a:t>
            </a:r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cs-CZ" dirty="0"/>
              <a:t>Doc. Ing. Radim Burget, Ph.D.</a:t>
            </a:r>
          </a:p>
        </p:txBody>
      </p:sp>
    </p:spTree>
    <p:extLst>
      <p:ext uri="{BB962C8B-B14F-4D97-AF65-F5344CB8AC3E}">
        <p14:creationId xmlns:p14="http://schemas.microsoft.com/office/powerpoint/2010/main" val="2212807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E75DB-B690-BB93-FB04-D809DBD6B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Vlastnosti</a:t>
            </a:r>
            <a:r>
              <a:rPr lang="en-US" dirty="0"/>
              <a:t> OOP	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8F7D4-92EF-3D90-A2BF-76456AC52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Generalizace</a:t>
            </a:r>
            <a:endParaRPr lang="en-US" dirty="0"/>
          </a:p>
          <a:p>
            <a:r>
              <a:rPr lang="en-US" dirty="0" err="1"/>
              <a:t>Vícetypovost</a:t>
            </a:r>
            <a:r>
              <a:rPr lang="en-US" dirty="0"/>
              <a:t> </a:t>
            </a:r>
          </a:p>
          <a:p>
            <a:r>
              <a:rPr lang="en-US" dirty="0" err="1"/>
              <a:t>Polymorfismus</a:t>
            </a:r>
            <a:endParaRPr lang="en-US" dirty="0"/>
          </a:p>
          <a:p>
            <a:r>
              <a:rPr lang="en-US" dirty="0" err="1"/>
              <a:t>Abstrakce</a:t>
            </a:r>
            <a:endParaRPr lang="en-US" dirty="0"/>
          </a:p>
          <a:p>
            <a:r>
              <a:rPr lang="en-US" dirty="0" err="1"/>
              <a:t>Zapouzdření</a:t>
            </a:r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5476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5D37B-3CBC-2815-F889-CC2174863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Další</a:t>
            </a:r>
            <a:r>
              <a:rPr lang="en-US" dirty="0"/>
              <a:t> </a:t>
            </a:r>
            <a:r>
              <a:rPr lang="en-US" dirty="0" err="1"/>
              <a:t>pojmy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70031-6872-3A12-C9E1-09C9B1C7E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Strojové</a:t>
            </a:r>
            <a:r>
              <a:rPr lang="en-US" dirty="0"/>
              <a:t> </a:t>
            </a:r>
            <a:r>
              <a:rPr lang="en-US" dirty="0" err="1"/>
              <a:t>učení</a:t>
            </a:r>
            <a:r>
              <a:rPr lang="en-US" dirty="0"/>
              <a:t> – </a:t>
            </a:r>
            <a:r>
              <a:rPr lang="en-US" dirty="0" err="1"/>
              <a:t>logistická</a:t>
            </a:r>
            <a:r>
              <a:rPr lang="en-US" dirty="0"/>
              <a:t> </a:t>
            </a:r>
            <a:r>
              <a:rPr lang="en-US" dirty="0" err="1"/>
              <a:t>regrese</a:t>
            </a:r>
            <a:r>
              <a:rPr lang="en-US" dirty="0"/>
              <a:t>, SVM, RF, CNN</a:t>
            </a:r>
          </a:p>
          <a:p>
            <a:r>
              <a:rPr lang="en-US" dirty="0" err="1"/>
              <a:t>Optmalizační</a:t>
            </a:r>
            <a:r>
              <a:rPr lang="en-US" dirty="0"/>
              <a:t> </a:t>
            </a:r>
            <a:r>
              <a:rPr lang="en-US" dirty="0" err="1"/>
              <a:t>metody</a:t>
            </a:r>
            <a:r>
              <a:rPr lang="en-US" dirty="0"/>
              <a:t> - </a:t>
            </a:r>
            <a:r>
              <a:rPr lang="en-US" dirty="0" err="1"/>
              <a:t>genetické</a:t>
            </a:r>
            <a:r>
              <a:rPr lang="en-US" dirty="0"/>
              <a:t> </a:t>
            </a:r>
            <a:r>
              <a:rPr lang="en-US" dirty="0" err="1"/>
              <a:t>algoritmy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9008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ál 4">
            <a:extLst>
              <a:ext uri="{FF2B5EF4-FFF2-40B4-BE49-F238E27FC236}">
                <a16:creationId xmlns:a16="http://schemas.microsoft.com/office/drawing/2014/main" id="{E376B96D-7C1F-2E9B-8ECA-5BD2BAA9B5C6}"/>
              </a:ext>
            </a:extLst>
          </p:cNvPr>
          <p:cNvSpPr/>
          <p:nvPr/>
        </p:nvSpPr>
        <p:spPr>
          <a:xfrm>
            <a:off x="2876008" y="3718245"/>
            <a:ext cx="614482" cy="61448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5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C3A66644-1822-2867-86BD-EDC513E3B5D6}"/>
              </a:ext>
            </a:extLst>
          </p:cNvPr>
          <p:cNvSpPr txBox="1"/>
          <p:nvPr/>
        </p:nvSpPr>
        <p:spPr>
          <a:xfrm>
            <a:off x="449599" y="653348"/>
            <a:ext cx="239328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Uzel u1 = </a:t>
            </a:r>
            <a:r>
              <a:rPr lang="cs-CZ" dirty="0" err="1"/>
              <a:t>new</a:t>
            </a:r>
            <a:r>
              <a:rPr lang="cs-CZ" dirty="0"/>
              <a:t> Uzel(5);</a:t>
            </a:r>
          </a:p>
          <a:p>
            <a:r>
              <a:rPr lang="cs-CZ" dirty="0"/>
              <a:t>Uzel u2 = </a:t>
            </a:r>
            <a:r>
              <a:rPr lang="cs-CZ" dirty="0" err="1"/>
              <a:t>new</a:t>
            </a:r>
            <a:r>
              <a:rPr lang="cs-CZ" dirty="0"/>
              <a:t> Uzel(8);</a:t>
            </a:r>
          </a:p>
          <a:p>
            <a:r>
              <a:rPr lang="cs-CZ" dirty="0"/>
              <a:t>Uzel u3 = </a:t>
            </a:r>
            <a:r>
              <a:rPr lang="cs-CZ" dirty="0" err="1"/>
              <a:t>new</a:t>
            </a:r>
            <a:r>
              <a:rPr lang="cs-CZ" dirty="0"/>
              <a:t> Uzel(13);</a:t>
            </a:r>
          </a:p>
          <a:p>
            <a:r>
              <a:rPr lang="cs-CZ" dirty="0"/>
              <a:t>Uzel u4 = </a:t>
            </a:r>
            <a:r>
              <a:rPr lang="cs-CZ" dirty="0" err="1"/>
              <a:t>new</a:t>
            </a:r>
            <a:r>
              <a:rPr lang="cs-CZ" dirty="0"/>
              <a:t> Uzel(15);</a:t>
            </a:r>
          </a:p>
          <a:p>
            <a:r>
              <a:rPr lang="cs-CZ" dirty="0"/>
              <a:t>Uzel u5 = </a:t>
            </a:r>
            <a:r>
              <a:rPr lang="cs-CZ" dirty="0" err="1"/>
              <a:t>new</a:t>
            </a:r>
            <a:r>
              <a:rPr lang="cs-CZ" dirty="0"/>
              <a:t> Uzel(-1);</a:t>
            </a:r>
          </a:p>
          <a:p>
            <a:endParaRPr lang="cs-CZ" dirty="0"/>
          </a:p>
          <a:p>
            <a:r>
              <a:rPr lang="cs-CZ" dirty="0"/>
              <a:t>u1.setLevy(u2);</a:t>
            </a:r>
          </a:p>
          <a:p>
            <a:r>
              <a:rPr lang="cs-CZ" dirty="0"/>
              <a:t>u1.setPravy(u3);</a:t>
            </a:r>
          </a:p>
          <a:p>
            <a:r>
              <a:rPr lang="cs-CZ" dirty="0"/>
              <a:t>u2.setLevy(u4);</a:t>
            </a:r>
          </a:p>
          <a:p>
            <a:r>
              <a:rPr lang="cs-CZ" dirty="0"/>
              <a:t>u2.setPravy(u5);</a:t>
            </a:r>
          </a:p>
          <a:p>
            <a:endParaRPr lang="cs-CZ" dirty="0"/>
          </a:p>
          <a:p>
            <a:endParaRPr lang="cs-CZ" dirty="0"/>
          </a:p>
          <a:p>
            <a:endParaRPr lang="cs-CZ" dirty="0"/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79EB17C1-EB2F-462B-EF1E-458457841273}"/>
              </a:ext>
            </a:extLst>
          </p:cNvPr>
          <p:cNvSpPr txBox="1"/>
          <p:nvPr/>
        </p:nvSpPr>
        <p:spPr>
          <a:xfrm>
            <a:off x="1024004" y="135031"/>
            <a:ext cx="77367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cs-CZ"/>
              <a:t>Krok 1</a:t>
            </a:r>
          </a:p>
        </p:txBody>
      </p:sp>
      <p:sp>
        <p:nvSpPr>
          <p:cNvPr id="8" name="Ovál 7">
            <a:extLst>
              <a:ext uri="{FF2B5EF4-FFF2-40B4-BE49-F238E27FC236}">
                <a16:creationId xmlns:a16="http://schemas.microsoft.com/office/drawing/2014/main" id="{E376B96D-7C1F-2E9B-8ECA-5BD2BAA9B5C6}"/>
              </a:ext>
            </a:extLst>
          </p:cNvPr>
          <p:cNvSpPr/>
          <p:nvPr/>
        </p:nvSpPr>
        <p:spPr>
          <a:xfrm>
            <a:off x="2228401" y="4769546"/>
            <a:ext cx="614482" cy="61448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8</a:t>
            </a:r>
          </a:p>
        </p:txBody>
      </p:sp>
      <p:sp>
        <p:nvSpPr>
          <p:cNvPr id="10" name="Ovál 9">
            <a:extLst>
              <a:ext uri="{FF2B5EF4-FFF2-40B4-BE49-F238E27FC236}">
                <a16:creationId xmlns:a16="http://schemas.microsoft.com/office/drawing/2014/main" id="{E376B96D-7C1F-2E9B-8ECA-5BD2BAA9B5C6}"/>
              </a:ext>
            </a:extLst>
          </p:cNvPr>
          <p:cNvSpPr/>
          <p:nvPr/>
        </p:nvSpPr>
        <p:spPr>
          <a:xfrm>
            <a:off x="3490490" y="4769546"/>
            <a:ext cx="614482" cy="61448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13</a:t>
            </a:r>
          </a:p>
        </p:txBody>
      </p:sp>
      <p:cxnSp>
        <p:nvCxnSpPr>
          <p:cNvPr id="3" name="Přímá spojnice se šipkou 2"/>
          <p:cNvCxnSpPr>
            <a:endCxn id="8" idx="7"/>
          </p:cNvCxnSpPr>
          <p:nvPr/>
        </p:nvCxnSpPr>
        <p:spPr>
          <a:xfrm flipH="1">
            <a:off x="2752894" y="4332727"/>
            <a:ext cx="352235" cy="526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Přímá spojnice se šipkou 13"/>
          <p:cNvCxnSpPr>
            <a:endCxn id="10" idx="1"/>
          </p:cNvCxnSpPr>
          <p:nvPr/>
        </p:nvCxnSpPr>
        <p:spPr>
          <a:xfrm>
            <a:off x="3283973" y="4332727"/>
            <a:ext cx="296506" cy="526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ál 15">
            <a:extLst>
              <a:ext uri="{FF2B5EF4-FFF2-40B4-BE49-F238E27FC236}">
                <a16:creationId xmlns:a16="http://schemas.microsoft.com/office/drawing/2014/main" id="{E376B96D-7C1F-2E9B-8ECA-5BD2BAA9B5C6}"/>
              </a:ext>
            </a:extLst>
          </p:cNvPr>
          <p:cNvSpPr/>
          <p:nvPr/>
        </p:nvSpPr>
        <p:spPr>
          <a:xfrm>
            <a:off x="1526899" y="5820847"/>
            <a:ext cx="614482" cy="61448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15</a:t>
            </a:r>
          </a:p>
        </p:txBody>
      </p:sp>
      <p:sp>
        <p:nvSpPr>
          <p:cNvPr id="17" name="Ovál 16">
            <a:extLst>
              <a:ext uri="{FF2B5EF4-FFF2-40B4-BE49-F238E27FC236}">
                <a16:creationId xmlns:a16="http://schemas.microsoft.com/office/drawing/2014/main" id="{E376B96D-7C1F-2E9B-8ECA-5BD2BAA9B5C6}"/>
              </a:ext>
            </a:extLst>
          </p:cNvPr>
          <p:cNvSpPr/>
          <p:nvPr/>
        </p:nvSpPr>
        <p:spPr>
          <a:xfrm>
            <a:off x="2788988" y="5820847"/>
            <a:ext cx="614482" cy="61448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-1</a:t>
            </a:r>
          </a:p>
        </p:txBody>
      </p:sp>
      <p:cxnSp>
        <p:nvCxnSpPr>
          <p:cNvPr id="18" name="Přímá spojnice se šipkou 17"/>
          <p:cNvCxnSpPr>
            <a:endCxn id="16" idx="7"/>
          </p:cNvCxnSpPr>
          <p:nvPr/>
        </p:nvCxnSpPr>
        <p:spPr>
          <a:xfrm flipH="1">
            <a:off x="2051392" y="5384028"/>
            <a:ext cx="352235" cy="526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Přímá spojnice se šipkou 18"/>
          <p:cNvCxnSpPr>
            <a:endCxn id="17" idx="1"/>
          </p:cNvCxnSpPr>
          <p:nvPr/>
        </p:nvCxnSpPr>
        <p:spPr>
          <a:xfrm>
            <a:off x="2582471" y="5384028"/>
            <a:ext cx="296506" cy="526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bdélník 19"/>
          <p:cNvSpPr/>
          <p:nvPr/>
        </p:nvSpPr>
        <p:spPr>
          <a:xfrm>
            <a:off x="2631126" y="3559845"/>
            <a:ext cx="423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dirty="0"/>
              <a:t>u1</a:t>
            </a:r>
          </a:p>
        </p:txBody>
      </p:sp>
      <p:sp>
        <p:nvSpPr>
          <p:cNvPr id="21" name="Obdélník 20"/>
          <p:cNvSpPr/>
          <p:nvPr/>
        </p:nvSpPr>
        <p:spPr>
          <a:xfrm>
            <a:off x="2005577" y="4525181"/>
            <a:ext cx="423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dirty="0"/>
              <a:t>u2</a:t>
            </a:r>
          </a:p>
        </p:txBody>
      </p:sp>
      <p:sp>
        <p:nvSpPr>
          <p:cNvPr id="22" name="Obdélník 21"/>
          <p:cNvSpPr/>
          <p:nvPr/>
        </p:nvSpPr>
        <p:spPr>
          <a:xfrm>
            <a:off x="1380028" y="5490517"/>
            <a:ext cx="423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dirty="0"/>
              <a:t>u4</a:t>
            </a:r>
          </a:p>
        </p:txBody>
      </p:sp>
      <p:sp>
        <p:nvSpPr>
          <p:cNvPr id="23" name="Obdélník 22"/>
          <p:cNvSpPr/>
          <p:nvPr/>
        </p:nvSpPr>
        <p:spPr>
          <a:xfrm>
            <a:off x="3105129" y="4778112"/>
            <a:ext cx="423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dirty="0"/>
              <a:t>u3</a:t>
            </a:r>
          </a:p>
        </p:txBody>
      </p:sp>
      <p:sp>
        <p:nvSpPr>
          <p:cNvPr id="24" name="Obdélník 23"/>
          <p:cNvSpPr/>
          <p:nvPr/>
        </p:nvSpPr>
        <p:spPr>
          <a:xfrm>
            <a:off x="2479580" y="5743448"/>
            <a:ext cx="423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dirty="0"/>
              <a:t>u5</a:t>
            </a: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79EB17C1-EB2F-462B-EF1E-458457841273}"/>
              </a:ext>
            </a:extLst>
          </p:cNvPr>
          <p:cNvSpPr txBox="1"/>
          <p:nvPr/>
        </p:nvSpPr>
        <p:spPr>
          <a:xfrm>
            <a:off x="6104865" y="135031"/>
            <a:ext cx="77367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cs-CZ" dirty="0"/>
              <a:t>Krok 2</a:t>
            </a:r>
          </a:p>
        </p:txBody>
      </p:sp>
      <p:sp>
        <p:nvSpPr>
          <p:cNvPr id="26" name="TextovéPole 25"/>
          <p:cNvSpPr txBox="1"/>
          <p:nvPr/>
        </p:nvSpPr>
        <p:spPr>
          <a:xfrm>
            <a:off x="6121831" y="1146875"/>
            <a:ext cx="543990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A) Vytvořte algoritmus, který sečte sumu všech hodnot jednotlivých uzlů ve stromu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B) Vytvořte algoritmus, který sečte sumu všech hodnot jednotlivých </a:t>
            </a:r>
            <a:r>
              <a:rPr lang="cs-CZ" u="sng" dirty="0"/>
              <a:t>listů</a:t>
            </a:r>
            <a:r>
              <a:rPr lang="cs-CZ" dirty="0"/>
              <a:t> ve stromu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C) Vytvořte algoritmus, který sečte sumu všech hodnot </a:t>
            </a:r>
            <a:r>
              <a:rPr lang="cs-CZ" u="sng" dirty="0"/>
              <a:t>vnitřních</a:t>
            </a:r>
            <a:r>
              <a:rPr lang="cs-CZ" dirty="0"/>
              <a:t> uzlů ve stromu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D) Vytvořte algoritmus, který vypíše uzly v hloubce  3 (tj. u4, u5)</a:t>
            </a:r>
          </a:p>
          <a:p>
            <a:endParaRPr lang="cs-CZ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dirty="0"/>
          </a:p>
        </p:txBody>
      </p:sp>
      <p:sp>
        <p:nvSpPr>
          <p:cNvPr id="2" name="TextovéPole 3">
            <a:extLst>
              <a:ext uri="{FF2B5EF4-FFF2-40B4-BE49-F238E27FC236}">
                <a16:creationId xmlns:a16="http://schemas.microsoft.com/office/drawing/2014/main" id="{CA51570C-896D-36BF-43DD-73B470BA167B}"/>
              </a:ext>
            </a:extLst>
          </p:cNvPr>
          <p:cNvSpPr txBox="1"/>
          <p:nvPr/>
        </p:nvSpPr>
        <p:spPr>
          <a:xfrm>
            <a:off x="6236589" y="5996555"/>
            <a:ext cx="5619615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cs-CZ" dirty="0"/>
              <a:t>Pro bodové hodnocení jsou povoleny materiály i internet, </a:t>
            </a:r>
            <a:br>
              <a:rPr lang="cs-CZ" dirty="0"/>
            </a:br>
            <a:r>
              <a:rPr lang="cs-CZ" dirty="0"/>
              <a:t>není povoleno kopírování kódu z minula</a:t>
            </a:r>
          </a:p>
        </p:txBody>
      </p:sp>
    </p:spTree>
    <p:extLst>
      <p:ext uri="{BB962C8B-B14F-4D97-AF65-F5344CB8AC3E}">
        <p14:creationId xmlns:p14="http://schemas.microsoft.com/office/powerpoint/2010/main" val="3876655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ál 4">
            <a:extLst>
              <a:ext uri="{FF2B5EF4-FFF2-40B4-BE49-F238E27FC236}">
                <a16:creationId xmlns:a16="http://schemas.microsoft.com/office/drawing/2014/main" id="{E376B96D-7C1F-2E9B-8ECA-5BD2BAA9B5C6}"/>
              </a:ext>
            </a:extLst>
          </p:cNvPr>
          <p:cNvSpPr/>
          <p:nvPr/>
        </p:nvSpPr>
        <p:spPr>
          <a:xfrm>
            <a:off x="1896253" y="3754287"/>
            <a:ext cx="614482" cy="61448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5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C3A66644-1822-2867-86BD-EDC513E3B5D6}"/>
              </a:ext>
            </a:extLst>
          </p:cNvPr>
          <p:cNvSpPr txBox="1"/>
          <p:nvPr/>
        </p:nvSpPr>
        <p:spPr>
          <a:xfrm>
            <a:off x="449599" y="653348"/>
            <a:ext cx="239328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Uzel u1 = </a:t>
            </a:r>
            <a:r>
              <a:rPr lang="cs-CZ" dirty="0" err="1"/>
              <a:t>new</a:t>
            </a:r>
            <a:r>
              <a:rPr lang="cs-CZ" dirty="0"/>
              <a:t> Uzel(5);</a:t>
            </a:r>
          </a:p>
          <a:p>
            <a:r>
              <a:rPr lang="cs-CZ" dirty="0"/>
              <a:t>Uzel u2 = </a:t>
            </a:r>
            <a:r>
              <a:rPr lang="cs-CZ" dirty="0" err="1"/>
              <a:t>new</a:t>
            </a:r>
            <a:r>
              <a:rPr lang="cs-CZ" dirty="0"/>
              <a:t> Uzel(8);</a:t>
            </a:r>
          </a:p>
          <a:p>
            <a:r>
              <a:rPr lang="cs-CZ" dirty="0"/>
              <a:t>Uzel u3 = </a:t>
            </a:r>
            <a:r>
              <a:rPr lang="cs-CZ" dirty="0" err="1"/>
              <a:t>new</a:t>
            </a:r>
            <a:r>
              <a:rPr lang="cs-CZ" dirty="0"/>
              <a:t> Uzel(13);</a:t>
            </a:r>
          </a:p>
          <a:p>
            <a:r>
              <a:rPr lang="cs-CZ" dirty="0"/>
              <a:t>Uzel u4 = </a:t>
            </a:r>
            <a:r>
              <a:rPr lang="cs-CZ" dirty="0" err="1"/>
              <a:t>new</a:t>
            </a:r>
            <a:r>
              <a:rPr lang="cs-CZ" dirty="0"/>
              <a:t> Uzel(15);</a:t>
            </a:r>
          </a:p>
          <a:p>
            <a:r>
              <a:rPr lang="cs-CZ" dirty="0"/>
              <a:t>Uzel u5 = </a:t>
            </a:r>
            <a:r>
              <a:rPr lang="cs-CZ" dirty="0" err="1"/>
              <a:t>new</a:t>
            </a:r>
            <a:r>
              <a:rPr lang="cs-CZ" dirty="0"/>
              <a:t> Uzel(-1);</a:t>
            </a:r>
          </a:p>
          <a:p>
            <a:endParaRPr lang="cs-CZ" dirty="0"/>
          </a:p>
          <a:p>
            <a:r>
              <a:rPr lang="cs-CZ" dirty="0"/>
              <a:t>u1.setLevy(u2);</a:t>
            </a:r>
          </a:p>
          <a:p>
            <a:r>
              <a:rPr lang="cs-CZ" dirty="0"/>
              <a:t>u1.setPravy(u3);</a:t>
            </a:r>
          </a:p>
          <a:p>
            <a:r>
              <a:rPr lang="cs-CZ" dirty="0"/>
              <a:t>u2.setLevy(u4);</a:t>
            </a:r>
          </a:p>
          <a:p>
            <a:r>
              <a:rPr lang="cs-CZ" dirty="0"/>
              <a:t>u2.setPravy(u5);</a:t>
            </a:r>
          </a:p>
          <a:p>
            <a:endParaRPr lang="cs-CZ" dirty="0"/>
          </a:p>
          <a:p>
            <a:endParaRPr lang="cs-CZ" dirty="0"/>
          </a:p>
          <a:p>
            <a:endParaRPr lang="cs-CZ" dirty="0"/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79EB17C1-EB2F-462B-EF1E-458457841273}"/>
              </a:ext>
            </a:extLst>
          </p:cNvPr>
          <p:cNvSpPr txBox="1"/>
          <p:nvPr/>
        </p:nvSpPr>
        <p:spPr>
          <a:xfrm>
            <a:off x="1024004" y="135031"/>
            <a:ext cx="77367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cs-CZ"/>
              <a:t>Krok 1</a:t>
            </a:r>
          </a:p>
        </p:txBody>
      </p:sp>
      <p:sp>
        <p:nvSpPr>
          <p:cNvPr id="8" name="Ovál 7">
            <a:extLst>
              <a:ext uri="{FF2B5EF4-FFF2-40B4-BE49-F238E27FC236}">
                <a16:creationId xmlns:a16="http://schemas.microsoft.com/office/drawing/2014/main" id="{E376B96D-7C1F-2E9B-8ECA-5BD2BAA9B5C6}"/>
              </a:ext>
            </a:extLst>
          </p:cNvPr>
          <p:cNvSpPr/>
          <p:nvPr/>
        </p:nvSpPr>
        <p:spPr>
          <a:xfrm>
            <a:off x="1248646" y="4805588"/>
            <a:ext cx="614482" cy="61448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8</a:t>
            </a:r>
          </a:p>
        </p:txBody>
      </p:sp>
      <p:sp>
        <p:nvSpPr>
          <p:cNvPr id="10" name="Ovál 9">
            <a:extLst>
              <a:ext uri="{FF2B5EF4-FFF2-40B4-BE49-F238E27FC236}">
                <a16:creationId xmlns:a16="http://schemas.microsoft.com/office/drawing/2014/main" id="{E376B96D-7C1F-2E9B-8ECA-5BD2BAA9B5C6}"/>
              </a:ext>
            </a:extLst>
          </p:cNvPr>
          <p:cNvSpPr/>
          <p:nvPr/>
        </p:nvSpPr>
        <p:spPr>
          <a:xfrm>
            <a:off x="2510735" y="4805588"/>
            <a:ext cx="614482" cy="61448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13</a:t>
            </a:r>
          </a:p>
        </p:txBody>
      </p:sp>
      <p:cxnSp>
        <p:nvCxnSpPr>
          <p:cNvPr id="3" name="Přímá spojnice se šipkou 2"/>
          <p:cNvCxnSpPr>
            <a:endCxn id="8" idx="7"/>
          </p:cNvCxnSpPr>
          <p:nvPr/>
        </p:nvCxnSpPr>
        <p:spPr>
          <a:xfrm flipH="1">
            <a:off x="1773139" y="4368769"/>
            <a:ext cx="352235" cy="526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Přímá spojnice se šipkou 13"/>
          <p:cNvCxnSpPr>
            <a:endCxn id="10" idx="1"/>
          </p:cNvCxnSpPr>
          <p:nvPr/>
        </p:nvCxnSpPr>
        <p:spPr>
          <a:xfrm>
            <a:off x="2304218" y="4368769"/>
            <a:ext cx="296506" cy="526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ál 15">
            <a:extLst>
              <a:ext uri="{FF2B5EF4-FFF2-40B4-BE49-F238E27FC236}">
                <a16:creationId xmlns:a16="http://schemas.microsoft.com/office/drawing/2014/main" id="{E376B96D-7C1F-2E9B-8ECA-5BD2BAA9B5C6}"/>
              </a:ext>
            </a:extLst>
          </p:cNvPr>
          <p:cNvSpPr/>
          <p:nvPr/>
        </p:nvSpPr>
        <p:spPr>
          <a:xfrm>
            <a:off x="547144" y="5856889"/>
            <a:ext cx="614482" cy="61448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15</a:t>
            </a:r>
          </a:p>
        </p:txBody>
      </p:sp>
      <p:sp>
        <p:nvSpPr>
          <p:cNvPr id="17" name="Ovál 16">
            <a:extLst>
              <a:ext uri="{FF2B5EF4-FFF2-40B4-BE49-F238E27FC236}">
                <a16:creationId xmlns:a16="http://schemas.microsoft.com/office/drawing/2014/main" id="{E376B96D-7C1F-2E9B-8ECA-5BD2BAA9B5C6}"/>
              </a:ext>
            </a:extLst>
          </p:cNvPr>
          <p:cNvSpPr/>
          <p:nvPr/>
        </p:nvSpPr>
        <p:spPr>
          <a:xfrm>
            <a:off x="1809233" y="5856889"/>
            <a:ext cx="614482" cy="61448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-1</a:t>
            </a:r>
          </a:p>
        </p:txBody>
      </p:sp>
      <p:cxnSp>
        <p:nvCxnSpPr>
          <p:cNvPr id="18" name="Přímá spojnice se šipkou 17"/>
          <p:cNvCxnSpPr>
            <a:endCxn id="16" idx="7"/>
          </p:cNvCxnSpPr>
          <p:nvPr/>
        </p:nvCxnSpPr>
        <p:spPr>
          <a:xfrm flipH="1">
            <a:off x="1071637" y="5420070"/>
            <a:ext cx="352235" cy="526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Přímá spojnice se šipkou 18"/>
          <p:cNvCxnSpPr>
            <a:endCxn id="17" idx="1"/>
          </p:cNvCxnSpPr>
          <p:nvPr/>
        </p:nvCxnSpPr>
        <p:spPr>
          <a:xfrm>
            <a:off x="1602716" y="5420070"/>
            <a:ext cx="296506" cy="526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bdélník 19"/>
          <p:cNvSpPr/>
          <p:nvPr/>
        </p:nvSpPr>
        <p:spPr>
          <a:xfrm>
            <a:off x="1651371" y="3595887"/>
            <a:ext cx="423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dirty="0"/>
              <a:t>u1</a:t>
            </a:r>
          </a:p>
        </p:txBody>
      </p:sp>
      <p:sp>
        <p:nvSpPr>
          <p:cNvPr id="21" name="Obdélník 20"/>
          <p:cNvSpPr/>
          <p:nvPr/>
        </p:nvSpPr>
        <p:spPr>
          <a:xfrm>
            <a:off x="1025822" y="4561223"/>
            <a:ext cx="423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dirty="0"/>
              <a:t>u2</a:t>
            </a:r>
          </a:p>
        </p:txBody>
      </p:sp>
      <p:sp>
        <p:nvSpPr>
          <p:cNvPr id="22" name="Obdélník 21"/>
          <p:cNvSpPr/>
          <p:nvPr/>
        </p:nvSpPr>
        <p:spPr>
          <a:xfrm>
            <a:off x="400273" y="5526559"/>
            <a:ext cx="423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dirty="0"/>
              <a:t>u4</a:t>
            </a:r>
          </a:p>
        </p:txBody>
      </p:sp>
      <p:sp>
        <p:nvSpPr>
          <p:cNvPr id="23" name="Obdélník 22"/>
          <p:cNvSpPr/>
          <p:nvPr/>
        </p:nvSpPr>
        <p:spPr>
          <a:xfrm>
            <a:off x="2125374" y="4814154"/>
            <a:ext cx="423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dirty="0"/>
              <a:t>u3</a:t>
            </a:r>
          </a:p>
        </p:txBody>
      </p:sp>
      <p:sp>
        <p:nvSpPr>
          <p:cNvPr id="24" name="Obdélník 23"/>
          <p:cNvSpPr/>
          <p:nvPr/>
        </p:nvSpPr>
        <p:spPr>
          <a:xfrm>
            <a:off x="1499825" y="5779490"/>
            <a:ext cx="423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dirty="0"/>
              <a:t>u5</a:t>
            </a: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79EB17C1-EB2F-462B-EF1E-458457841273}"/>
              </a:ext>
            </a:extLst>
          </p:cNvPr>
          <p:cNvSpPr txBox="1"/>
          <p:nvPr/>
        </p:nvSpPr>
        <p:spPr>
          <a:xfrm>
            <a:off x="5107043" y="135031"/>
            <a:ext cx="77367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cs-CZ" dirty="0"/>
              <a:t>Krok 2</a:t>
            </a:r>
          </a:p>
        </p:txBody>
      </p:sp>
      <p:sp>
        <p:nvSpPr>
          <p:cNvPr id="26" name="TextovéPole 25"/>
          <p:cNvSpPr txBox="1"/>
          <p:nvPr/>
        </p:nvSpPr>
        <p:spPr>
          <a:xfrm>
            <a:off x="5148465" y="870909"/>
            <a:ext cx="5439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Vytvořte algoritmus, který strom převede na lineární seznam (níže jsou uvedeny kroky algoritmu)</a:t>
            </a:r>
          </a:p>
        </p:txBody>
      </p:sp>
      <p:sp>
        <p:nvSpPr>
          <p:cNvPr id="27" name="Ovál 26">
            <a:extLst>
              <a:ext uri="{FF2B5EF4-FFF2-40B4-BE49-F238E27FC236}">
                <a16:creationId xmlns:a16="http://schemas.microsoft.com/office/drawing/2014/main" id="{E376B96D-7C1F-2E9B-8ECA-5BD2BAA9B5C6}"/>
              </a:ext>
            </a:extLst>
          </p:cNvPr>
          <p:cNvSpPr/>
          <p:nvPr/>
        </p:nvSpPr>
        <p:spPr>
          <a:xfrm>
            <a:off x="8375149" y="1909766"/>
            <a:ext cx="614482" cy="61448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5</a:t>
            </a:r>
          </a:p>
        </p:txBody>
      </p:sp>
      <p:sp>
        <p:nvSpPr>
          <p:cNvPr id="28" name="Ovál 27">
            <a:extLst>
              <a:ext uri="{FF2B5EF4-FFF2-40B4-BE49-F238E27FC236}">
                <a16:creationId xmlns:a16="http://schemas.microsoft.com/office/drawing/2014/main" id="{E376B96D-7C1F-2E9B-8ECA-5BD2BAA9B5C6}"/>
              </a:ext>
            </a:extLst>
          </p:cNvPr>
          <p:cNvSpPr/>
          <p:nvPr/>
        </p:nvSpPr>
        <p:spPr>
          <a:xfrm>
            <a:off x="9117077" y="3103763"/>
            <a:ext cx="614482" cy="61448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8</a:t>
            </a:r>
          </a:p>
        </p:txBody>
      </p:sp>
      <p:sp>
        <p:nvSpPr>
          <p:cNvPr id="29" name="Ovál 28">
            <a:extLst>
              <a:ext uri="{FF2B5EF4-FFF2-40B4-BE49-F238E27FC236}">
                <a16:creationId xmlns:a16="http://schemas.microsoft.com/office/drawing/2014/main" id="{E376B96D-7C1F-2E9B-8ECA-5BD2BAA9B5C6}"/>
              </a:ext>
            </a:extLst>
          </p:cNvPr>
          <p:cNvSpPr/>
          <p:nvPr/>
        </p:nvSpPr>
        <p:spPr>
          <a:xfrm>
            <a:off x="11385708" y="6175317"/>
            <a:ext cx="614482" cy="61448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13</a:t>
            </a:r>
          </a:p>
        </p:txBody>
      </p:sp>
      <p:cxnSp>
        <p:nvCxnSpPr>
          <p:cNvPr id="30" name="Přímá spojnice se šipkou 29"/>
          <p:cNvCxnSpPr/>
          <p:nvPr/>
        </p:nvCxnSpPr>
        <p:spPr>
          <a:xfrm flipH="1">
            <a:off x="8160218" y="2502447"/>
            <a:ext cx="352235" cy="526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Přímá spojnice se šipkou 30"/>
          <p:cNvCxnSpPr>
            <a:endCxn id="29" idx="1"/>
          </p:cNvCxnSpPr>
          <p:nvPr/>
        </p:nvCxnSpPr>
        <p:spPr>
          <a:xfrm>
            <a:off x="11179191" y="5738498"/>
            <a:ext cx="296506" cy="526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ál 32">
            <a:extLst>
              <a:ext uri="{FF2B5EF4-FFF2-40B4-BE49-F238E27FC236}">
                <a16:creationId xmlns:a16="http://schemas.microsoft.com/office/drawing/2014/main" id="{E376B96D-7C1F-2E9B-8ECA-5BD2BAA9B5C6}"/>
              </a:ext>
            </a:extLst>
          </p:cNvPr>
          <p:cNvSpPr/>
          <p:nvPr/>
        </p:nvSpPr>
        <p:spPr>
          <a:xfrm>
            <a:off x="10693106" y="5099746"/>
            <a:ext cx="614482" cy="61448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-1</a:t>
            </a:r>
          </a:p>
        </p:txBody>
      </p:sp>
      <p:cxnSp>
        <p:nvCxnSpPr>
          <p:cNvPr id="34" name="Přímá spojnice se šipkou 33"/>
          <p:cNvCxnSpPr>
            <a:endCxn id="32" idx="1"/>
          </p:cNvCxnSpPr>
          <p:nvPr/>
        </p:nvCxnSpPr>
        <p:spPr>
          <a:xfrm>
            <a:off x="9653340" y="3780782"/>
            <a:ext cx="312830" cy="624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Přímá spojnice se šipkou 34"/>
          <p:cNvCxnSpPr>
            <a:endCxn id="33" idx="1"/>
          </p:cNvCxnSpPr>
          <p:nvPr/>
        </p:nvCxnSpPr>
        <p:spPr>
          <a:xfrm>
            <a:off x="10486589" y="4662927"/>
            <a:ext cx="296506" cy="526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bdélník 35"/>
          <p:cNvSpPr/>
          <p:nvPr/>
        </p:nvSpPr>
        <p:spPr>
          <a:xfrm>
            <a:off x="8130267" y="1751366"/>
            <a:ext cx="423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dirty="0"/>
              <a:t>u1</a:t>
            </a:r>
          </a:p>
        </p:txBody>
      </p:sp>
      <p:sp>
        <p:nvSpPr>
          <p:cNvPr id="37" name="Obdélník 36"/>
          <p:cNvSpPr/>
          <p:nvPr/>
        </p:nvSpPr>
        <p:spPr>
          <a:xfrm>
            <a:off x="8894253" y="2859398"/>
            <a:ext cx="423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dirty="0"/>
              <a:t>u2</a:t>
            </a:r>
          </a:p>
        </p:txBody>
      </p:sp>
      <p:sp>
        <p:nvSpPr>
          <p:cNvPr id="32" name="Ovál 31">
            <a:extLst>
              <a:ext uri="{FF2B5EF4-FFF2-40B4-BE49-F238E27FC236}">
                <a16:creationId xmlns:a16="http://schemas.microsoft.com/office/drawing/2014/main" id="{E376B96D-7C1F-2E9B-8ECA-5BD2BAA9B5C6}"/>
              </a:ext>
            </a:extLst>
          </p:cNvPr>
          <p:cNvSpPr/>
          <p:nvPr/>
        </p:nvSpPr>
        <p:spPr>
          <a:xfrm>
            <a:off x="9876181" y="4315111"/>
            <a:ext cx="614482" cy="61448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15</a:t>
            </a:r>
          </a:p>
        </p:txBody>
      </p:sp>
      <p:sp>
        <p:nvSpPr>
          <p:cNvPr id="38" name="Obdélník 37"/>
          <p:cNvSpPr/>
          <p:nvPr/>
        </p:nvSpPr>
        <p:spPr>
          <a:xfrm>
            <a:off x="9971121" y="3926599"/>
            <a:ext cx="423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dirty="0"/>
              <a:t>u4</a:t>
            </a:r>
          </a:p>
        </p:txBody>
      </p:sp>
      <p:sp>
        <p:nvSpPr>
          <p:cNvPr id="39" name="Obdélník 38"/>
          <p:cNvSpPr/>
          <p:nvPr/>
        </p:nvSpPr>
        <p:spPr>
          <a:xfrm>
            <a:off x="11000347" y="6183883"/>
            <a:ext cx="423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dirty="0"/>
              <a:t>u3</a:t>
            </a:r>
          </a:p>
        </p:txBody>
      </p:sp>
      <p:sp>
        <p:nvSpPr>
          <p:cNvPr id="40" name="Obdélník 39"/>
          <p:cNvSpPr/>
          <p:nvPr/>
        </p:nvSpPr>
        <p:spPr>
          <a:xfrm>
            <a:off x="10383698" y="5022347"/>
            <a:ext cx="423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dirty="0"/>
              <a:t>u5</a:t>
            </a:r>
          </a:p>
        </p:txBody>
      </p:sp>
      <p:cxnSp>
        <p:nvCxnSpPr>
          <p:cNvPr id="41" name="Přímá spojnice se šipkou 40"/>
          <p:cNvCxnSpPr/>
          <p:nvPr/>
        </p:nvCxnSpPr>
        <p:spPr>
          <a:xfrm>
            <a:off x="8902611" y="2524248"/>
            <a:ext cx="296506" cy="526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Přímá spojnice se šipkou 41"/>
          <p:cNvCxnSpPr/>
          <p:nvPr/>
        </p:nvCxnSpPr>
        <p:spPr>
          <a:xfrm flipH="1">
            <a:off x="8840006" y="3754287"/>
            <a:ext cx="352235" cy="526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Přímá spojnice se šipkou 42"/>
          <p:cNvCxnSpPr/>
          <p:nvPr/>
        </p:nvCxnSpPr>
        <p:spPr>
          <a:xfrm flipH="1">
            <a:off x="9538773" y="4772384"/>
            <a:ext cx="352235" cy="526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Přímá spojnice se šipkou 43"/>
          <p:cNvCxnSpPr/>
          <p:nvPr/>
        </p:nvCxnSpPr>
        <p:spPr>
          <a:xfrm flipH="1">
            <a:off x="10310471" y="5634920"/>
            <a:ext cx="352235" cy="526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ál 45">
            <a:extLst>
              <a:ext uri="{FF2B5EF4-FFF2-40B4-BE49-F238E27FC236}">
                <a16:creationId xmlns:a16="http://schemas.microsoft.com/office/drawing/2014/main" id="{E376B96D-7C1F-2E9B-8ECA-5BD2BAA9B5C6}"/>
              </a:ext>
            </a:extLst>
          </p:cNvPr>
          <p:cNvSpPr/>
          <p:nvPr/>
        </p:nvSpPr>
        <p:spPr>
          <a:xfrm>
            <a:off x="5229505" y="2540157"/>
            <a:ext cx="614482" cy="61448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5</a:t>
            </a:r>
          </a:p>
        </p:txBody>
      </p:sp>
      <p:sp>
        <p:nvSpPr>
          <p:cNvPr id="47" name="Ovál 46">
            <a:extLst>
              <a:ext uri="{FF2B5EF4-FFF2-40B4-BE49-F238E27FC236}">
                <a16:creationId xmlns:a16="http://schemas.microsoft.com/office/drawing/2014/main" id="{E376B96D-7C1F-2E9B-8ECA-5BD2BAA9B5C6}"/>
              </a:ext>
            </a:extLst>
          </p:cNvPr>
          <p:cNvSpPr/>
          <p:nvPr/>
        </p:nvSpPr>
        <p:spPr>
          <a:xfrm>
            <a:off x="5900641" y="3442388"/>
            <a:ext cx="614482" cy="61448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8</a:t>
            </a:r>
          </a:p>
        </p:txBody>
      </p:sp>
      <p:sp>
        <p:nvSpPr>
          <p:cNvPr id="48" name="Ovál 47">
            <a:extLst>
              <a:ext uri="{FF2B5EF4-FFF2-40B4-BE49-F238E27FC236}">
                <a16:creationId xmlns:a16="http://schemas.microsoft.com/office/drawing/2014/main" id="{E376B96D-7C1F-2E9B-8ECA-5BD2BAA9B5C6}"/>
              </a:ext>
            </a:extLst>
          </p:cNvPr>
          <p:cNvSpPr/>
          <p:nvPr/>
        </p:nvSpPr>
        <p:spPr>
          <a:xfrm>
            <a:off x="7162730" y="5525929"/>
            <a:ext cx="614482" cy="61448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13</a:t>
            </a:r>
          </a:p>
        </p:txBody>
      </p:sp>
      <p:cxnSp>
        <p:nvCxnSpPr>
          <p:cNvPr id="49" name="Přímá spojnice se šipkou 48"/>
          <p:cNvCxnSpPr/>
          <p:nvPr/>
        </p:nvCxnSpPr>
        <p:spPr>
          <a:xfrm flipH="1">
            <a:off x="5191037" y="3154639"/>
            <a:ext cx="267590" cy="426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Přímá spojnice se šipkou 49"/>
          <p:cNvCxnSpPr>
            <a:endCxn id="48" idx="1"/>
          </p:cNvCxnSpPr>
          <p:nvPr/>
        </p:nvCxnSpPr>
        <p:spPr>
          <a:xfrm>
            <a:off x="6956213" y="5089110"/>
            <a:ext cx="296506" cy="526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ál 50">
            <a:extLst>
              <a:ext uri="{FF2B5EF4-FFF2-40B4-BE49-F238E27FC236}">
                <a16:creationId xmlns:a16="http://schemas.microsoft.com/office/drawing/2014/main" id="{E376B96D-7C1F-2E9B-8ECA-5BD2BAA9B5C6}"/>
              </a:ext>
            </a:extLst>
          </p:cNvPr>
          <p:cNvSpPr/>
          <p:nvPr/>
        </p:nvSpPr>
        <p:spPr>
          <a:xfrm>
            <a:off x="5199139" y="4493689"/>
            <a:ext cx="614482" cy="61448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15</a:t>
            </a:r>
          </a:p>
        </p:txBody>
      </p:sp>
      <p:sp>
        <p:nvSpPr>
          <p:cNvPr id="52" name="Ovál 51">
            <a:extLst>
              <a:ext uri="{FF2B5EF4-FFF2-40B4-BE49-F238E27FC236}">
                <a16:creationId xmlns:a16="http://schemas.microsoft.com/office/drawing/2014/main" id="{E376B96D-7C1F-2E9B-8ECA-5BD2BAA9B5C6}"/>
              </a:ext>
            </a:extLst>
          </p:cNvPr>
          <p:cNvSpPr/>
          <p:nvPr/>
        </p:nvSpPr>
        <p:spPr>
          <a:xfrm>
            <a:off x="6461228" y="4493689"/>
            <a:ext cx="614482" cy="61448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-1</a:t>
            </a:r>
          </a:p>
        </p:txBody>
      </p:sp>
      <p:cxnSp>
        <p:nvCxnSpPr>
          <p:cNvPr id="53" name="Přímá spojnice se šipkou 52"/>
          <p:cNvCxnSpPr>
            <a:endCxn id="51" idx="7"/>
          </p:cNvCxnSpPr>
          <p:nvPr/>
        </p:nvCxnSpPr>
        <p:spPr>
          <a:xfrm flipH="1">
            <a:off x="5723632" y="4056870"/>
            <a:ext cx="352235" cy="526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Přímá spojnice se šipkou 53"/>
          <p:cNvCxnSpPr>
            <a:endCxn id="52" idx="1"/>
          </p:cNvCxnSpPr>
          <p:nvPr/>
        </p:nvCxnSpPr>
        <p:spPr>
          <a:xfrm>
            <a:off x="6254711" y="4056870"/>
            <a:ext cx="296506" cy="526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bdélník 54"/>
          <p:cNvSpPr/>
          <p:nvPr/>
        </p:nvSpPr>
        <p:spPr>
          <a:xfrm>
            <a:off x="6066364" y="3073056"/>
            <a:ext cx="423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dirty="0"/>
              <a:t>u2</a:t>
            </a:r>
          </a:p>
        </p:txBody>
      </p:sp>
      <p:sp>
        <p:nvSpPr>
          <p:cNvPr id="56" name="Obdélník 55"/>
          <p:cNvSpPr/>
          <p:nvPr/>
        </p:nvSpPr>
        <p:spPr>
          <a:xfrm>
            <a:off x="5052268" y="4163359"/>
            <a:ext cx="423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dirty="0"/>
              <a:t>u4</a:t>
            </a:r>
          </a:p>
        </p:txBody>
      </p:sp>
      <p:sp>
        <p:nvSpPr>
          <p:cNvPr id="57" name="Obdélník 56"/>
          <p:cNvSpPr/>
          <p:nvPr/>
        </p:nvSpPr>
        <p:spPr>
          <a:xfrm>
            <a:off x="6777369" y="5534495"/>
            <a:ext cx="423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dirty="0"/>
              <a:t>u3</a:t>
            </a:r>
          </a:p>
        </p:txBody>
      </p:sp>
      <p:sp>
        <p:nvSpPr>
          <p:cNvPr id="58" name="Obdélník 57"/>
          <p:cNvSpPr/>
          <p:nvPr/>
        </p:nvSpPr>
        <p:spPr>
          <a:xfrm>
            <a:off x="6151820" y="4416290"/>
            <a:ext cx="423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dirty="0"/>
              <a:t>u5</a:t>
            </a:r>
          </a:p>
        </p:txBody>
      </p:sp>
      <p:cxnSp>
        <p:nvCxnSpPr>
          <p:cNvPr id="59" name="Přímá spojnice se šipkou 58"/>
          <p:cNvCxnSpPr/>
          <p:nvPr/>
        </p:nvCxnSpPr>
        <p:spPr>
          <a:xfrm>
            <a:off x="5738987" y="3003358"/>
            <a:ext cx="296506" cy="526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Šipka doprava 14">
            <a:extLst>
              <a:ext uri="{FF2B5EF4-FFF2-40B4-BE49-F238E27FC236}">
                <a16:creationId xmlns:a16="http://schemas.microsoft.com/office/drawing/2014/main" id="{B3E16227-6A16-0717-FDE5-04B9EEA41CA2}"/>
              </a:ext>
            </a:extLst>
          </p:cNvPr>
          <p:cNvSpPr/>
          <p:nvPr/>
        </p:nvSpPr>
        <p:spPr>
          <a:xfrm>
            <a:off x="3487536" y="2986631"/>
            <a:ext cx="357187" cy="30921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5" name="Šipka doprava 14">
            <a:extLst>
              <a:ext uri="{FF2B5EF4-FFF2-40B4-BE49-F238E27FC236}">
                <a16:creationId xmlns:a16="http://schemas.microsoft.com/office/drawing/2014/main" id="{B3E16227-6A16-0717-FDE5-04B9EEA41CA2}"/>
              </a:ext>
            </a:extLst>
          </p:cNvPr>
          <p:cNvSpPr/>
          <p:nvPr/>
        </p:nvSpPr>
        <p:spPr>
          <a:xfrm>
            <a:off x="7777462" y="2830768"/>
            <a:ext cx="357187" cy="30921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TextovéPole 3">
            <a:extLst>
              <a:ext uri="{FF2B5EF4-FFF2-40B4-BE49-F238E27FC236}">
                <a16:creationId xmlns:a16="http://schemas.microsoft.com/office/drawing/2014/main" id="{0C764896-715A-B6B9-FF55-9EF06EE6A4DF}"/>
              </a:ext>
            </a:extLst>
          </p:cNvPr>
          <p:cNvSpPr txBox="1"/>
          <p:nvPr/>
        </p:nvSpPr>
        <p:spPr>
          <a:xfrm>
            <a:off x="2684071" y="6204652"/>
            <a:ext cx="5619615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cs-CZ" dirty="0"/>
              <a:t>Pro bodové hodnocení jsou povoleny materiály i internet, </a:t>
            </a:r>
            <a:br>
              <a:rPr lang="cs-CZ" dirty="0"/>
            </a:br>
            <a:r>
              <a:rPr lang="cs-CZ" dirty="0"/>
              <a:t>není povoleno kopírování kódu z minula</a:t>
            </a:r>
          </a:p>
        </p:txBody>
      </p:sp>
    </p:spTree>
    <p:extLst>
      <p:ext uri="{BB962C8B-B14F-4D97-AF65-F5344CB8AC3E}">
        <p14:creationId xmlns:p14="http://schemas.microsoft.com/office/powerpoint/2010/main" val="16801837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ovéPole 6">
            <a:extLst>
              <a:ext uri="{FF2B5EF4-FFF2-40B4-BE49-F238E27FC236}">
                <a16:creationId xmlns:a16="http://schemas.microsoft.com/office/drawing/2014/main" id="{C3A66644-1822-2867-86BD-EDC513E3B5D6}"/>
              </a:ext>
            </a:extLst>
          </p:cNvPr>
          <p:cNvSpPr txBox="1"/>
          <p:nvPr/>
        </p:nvSpPr>
        <p:spPr>
          <a:xfrm>
            <a:off x="449599" y="653348"/>
            <a:ext cx="3320140" cy="313932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cs-CZ" dirty="0"/>
              <a:t>Seznam s = </a:t>
            </a:r>
            <a:r>
              <a:rPr lang="cs-CZ" dirty="0" err="1"/>
              <a:t>new</a:t>
            </a:r>
            <a:r>
              <a:rPr lang="cs-CZ" dirty="0"/>
              <a:t> Seznam();</a:t>
            </a:r>
          </a:p>
          <a:p>
            <a:r>
              <a:rPr lang="cs-CZ" dirty="0" err="1"/>
              <a:t>s.vloz</a:t>
            </a:r>
            <a:r>
              <a:rPr lang="cs-CZ" dirty="0"/>
              <a:t>("E");</a:t>
            </a:r>
            <a:endParaRPr lang="cs-CZ" dirty="0">
              <a:cs typeface="Calibri"/>
            </a:endParaRPr>
          </a:p>
          <a:p>
            <a:r>
              <a:rPr lang="cs-CZ" dirty="0" err="1"/>
              <a:t>s.vloz</a:t>
            </a:r>
            <a:r>
              <a:rPr lang="cs-CZ" dirty="0"/>
              <a:t>("D");</a:t>
            </a:r>
            <a:endParaRPr lang="cs-CZ" dirty="0">
              <a:cs typeface="Calibri"/>
            </a:endParaRPr>
          </a:p>
          <a:p>
            <a:r>
              <a:rPr lang="cs-CZ" dirty="0" err="1"/>
              <a:t>s.vloz</a:t>
            </a:r>
            <a:r>
              <a:rPr lang="cs-CZ" dirty="0"/>
              <a:t>("C");</a:t>
            </a:r>
            <a:endParaRPr lang="cs-CZ" dirty="0">
              <a:cs typeface="Calibri"/>
            </a:endParaRPr>
          </a:p>
          <a:p>
            <a:r>
              <a:rPr lang="cs-CZ" dirty="0" err="1"/>
              <a:t>s.vloz</a:t>
            </a:r>
            <a:r>
              <a:rPr lang="cs-CZ" dirty="0"/>
              <a:t>("B");</a:t>
            </a:r>
            <a:endParaRPr lang="cs-CZ" dirty="0">
              <a:cs typeface="Calibri"/>
            </a:endParaRPr>
          </a:p>
          <a:p>
            <a:r>
              <a:rPr lang="cs-CZ" dirty="0" err="1"/>
              <a:t>s.vloz</a:t>
            </a:r>
            <a:r>
              <a:rPr lang="cs-CZ"/>
              <a:t>("A</a:t>
            </a:r>
            <a:r>
              <a:rPr lang="cs-CZ" dirty="0"/>
              <a:t>");</a:t>
            </a:r>
          </a:p>
          <a:p>
            <a:endParaRPr lang="cs-CZ" dirty="0">
              <a:cs typeface="Calibri" panose="020F0502020204030204"/>
            </a:endParaRPr>
          </a:p>
          <a:p>
            <a:r>
              <a:rPr lang="cs-CZ" dirty="0" err="1">
                <a:cs typeface="Calibri" panose="020F0502020204030204"/>
              </a:rPr>
              <a:t>s.odstranPredposledni</a:t>
            </a:r>
            <a:r>
              <a:rPr lang="cs-CZ" dirty="0">
                <a:cs typeface="Calibri" panose="020F0502020204030204"/>
              </a:rPr>
              <a:t>(); 	// A</a:t>
            </a:r>
          </a:p>
          <a:p>
            <a:r>
              <a:rPr lang="cs-CZ" dirty="0" err="1">
                <a:cs typeface="Calibri" panose="020F0502020204030204"/>
              </a:rPr>
              <a:t>s.vratProstredni</a:t>
            </a:r>
            <a:r>
              <a:rPr lang="cs-CZ" dirty="0">
                <a:cs typeface="Calibri" panose="020F0502020204030204"/>
              </a:rPr>
              <a:t>();		// B</a:t>
            </a:r>
          </a:p>
          <a:p>
            <a:endParaRPr lang="cs-CZ" dirty="0"/>
          </a:p>
          <a:p>
            <a:endParaRPr lang="cs-CZ" dirty="0"/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79EB17C1-EB2F-462B-EF1E-458457841273}"/>
              </a:ext>
            </a:extLst>
          </p:cNvPr>
          <p:cNvSpPr txBox="1"/>
          <p:nvPr/>
        </p:nvSpPr>
        <p:spPr>
          <a:xfrm>
            <a:off x="1024004" y="135031"/>
            <a:ext cx="77367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cs-CZ"/>
              <a:t>Krok 1</a:t>
            </a:r>
          </a:p>
        </p:txBody>
      </p:sp>
      <p:sp>
        <p:nvSpPr>
          <p:cNvPr id="16" name="Ovál 15">
            <a:extLst>
              <a:ext uri="{FF2B5EF4-FFF2-40B4-BE49-F238E27FC236}">
                <a16:creationId xmlns:a16="http://schemas.microsoft.com/office/drawing/2014/main" id="{E376B96D-7C1F-2E9B-8ECA-5BD2BAA9B5C6}"/>
              </a:ext>
            </a:extLst>
          </p:cNvPr>
          <p:cNvSpPr/>
          <p:nvPr/>
        </p:nvSpPr>
        <p:spPr>
          <a:xfrm>
            <a:off x="524537" y="3888311"/>
            <a:ext cx="614482" cy="61448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cs-CZ" dirty="0"/>
              <a:t>A</a:t>
            </a:r>
          </a:p>
        </p:txBody>
      </p:sp>
      <p:cxnSp>
        <p:nvCxnSpPr>
          <p:cNvPr id="18" name="Přímá spojnice se šipkou 17"/>
          <p:cNvCxnSpPr/>
          <p:nvPr/>
        </p:nvCxnSpPr>
        <p:spPr>
          <a:xfrm flipV="1">
            <a:off x="1133667" y="4205177"/>
            <a:ext cx="347643" cy="19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79EB17C1-EB2F-462B-EF1E-458457841273}"/>
              </a:ext>
            </a:extLst>
          </p:cNvPr>
          <p:cNvSpPr txBox="1"/>
          <p:nvPr/>
        </p:nvSpPr>
        <p:spPr>
          <a:xfrm>
            <a:off x="6104865" y="135031"/>
            <a:ext cx="77367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cs-CZ" dirty="0"/>
              <a:t>Krok 2</a:t>
            </a:r>
          </a:p>
        </p:txBody>
      </p:sp>
      <p:sp>
        <p:nvSpPr>
          <p:cNvPr id="26" name="TextovéPole 25"/>
          <p:cNvSpPr txBox="1"/>
          <p:nvPr/>
        </p:nvSpPr>
        <p:spPr>
          <a:xfrm>
            <a:off x="6121831" y="1146875"/>
            <a:ext cx="5439905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A) Smažte předposlední uzel</a:t>
            </a:r>
            <a:endParaRPr lang="cs-CZ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>
                <a:cs typeface="Calibri"/>
              </a:rPr>
              <a:t>B) Nalezněte střed (lineární časová složitost)</a:t>
            </a:r>
          </a:p>
          <a:p>
            <a:endParaRPr lang="cs-CZ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dirty="0"/>
          </a:p>
        </p:txBody>
      </p:sp>
      <p:sp>
        <p:nvSpPr>
          <p:cNvPr id="4" name="TextovéPole 3"/>
          <p:cNvSpPr txBox="1"/>
          <p:nvPr/>
        </p:nvSpPr>
        <p:spPr>
          <a:xfrm>
            <a:off x="6236589" y="5996555"/>
            <a:ext cx="5619615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 rtlCol="0" anchor="t">
            <a:spAutoFit/>
          </a:bodyPr>
          <a:lstStyle/>
          <a:p>
            <a:r>
              <a:rPr lang="cs-CZ" dirty="0"/>
              <a:t>Pro bodové hodnocení jsou povoleny materiály i internet, </a:t>
            </a:r>
            <a:br>
              <a:rPr lang="cs-CZ" dirty="0"/>
            </a:br>
            <a:r>
              <a:rPr lang="cs-CZ" dirty="0"/>
              <a:t>není povoleno kopírování kódu ze cvičení</a:t>
            </a:r>
          </a:p>
        </p:txBody>
      </p:sp>
      <p:sp>
        <p:nvSpPr>
          <p:cNvPr id="24" name="Ovál 23">
            <a:extLst>
              <a:ext uri="{FF2B5EF4-FFF2-40B4-BE49-F238E27FC236}">
                <a16:creationId xmlns:a16="http://schemas.microsoft.com/office/drawing/2014/main" id="{E376B96D-7C1F-2E9B-8ECA-5BD2BAA9B5C6}"/>
              </a:ext>
            </a:extLst>
          </p:cNvPr>
          <p:cNvSpPr/>
          <p:nvPr/>
        </p:nvSpPr>
        <p:spPr>
          <a:xfrm>
            <a:off x="1481310" y="3917923"/>
            <a:ext cx="614482" cy="61448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cs-CZ" dirty="0"/>
              <a:t>B</a:t>
            </a:r>
          </a:p>
        </p:txBody>
      </p:sp>
      <p:cxnSp>
        <p:nvCxnSpPr>
          <p:cNvPr id="31" name="Přímá spojnice se šipkou 30"/>
          <p:cNvCxnSpPr/>
          <p:nvPr/>
        </p:nvCxnSpPr>
        <p:spPr>
          <a:xfrm flipV="1">
            <a:off x="2090440" y="4234789"/>
            <a:ext cx="347643" cy="19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ál 31">
            <a:extLst>
              <a:ext uri="{FF2B5EF4-FFF2-40B4-BE49-F238E27FC236}">
                <a16:creationId xmlns:a16="http://schemas.microsoft.com/office/drawing/2014/main" id="{E376B96D-7C1F-2E9B-8ECA-5BD2BAA9B5C6}"/>
              </a:ext>
            </a:extLst>
          </p:cNvPr>
          <p:cNvSpPr/>
          <p:nvPr/>
        </p:nvSpPr>
        <p:spPr>
          <a:xfrm>
            <a:off x="2438083" y="3927548"/>
            <a:ext cx="614482" cy="61448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cs-CZ" dirty="0"/>
              <a:t>C</a:t>
            </a:r>
          </a:p>
        </p:txBody>
      </p:sp>
      <p:cxnSp>
        <p:nvCxnSpPr>
          <p:cNvPr id="33" name="Přímá spojnice se šipkou 32"/>
          <p:cNvCxnSpPr/>
          <p:nvPr/>
        </p:nvCxnSpPr>
        <p:spPr>
          <a:xfrm flipV="1">
            <a:off x="3047213" y="4244414"/>
            <a:ext cx="347643" cy="19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ál 33">
            <a:extLst>
              <a:ext uri="{FF2B5EF4-FFF2-40B4-BE49-F238E27FC236}">
                <a16:creationId xmlns:a16="http://schemas.microsoft.com/office/drawing/2014/main" id="{E376B96D-7C1F-2E9B-8ECA-5BD2BAA9B5C6}"/>
              </a:ext>
            </a:extLst>
          </p:cNvPr>
          <p:cNvSpPr/>
          <p:nvPr/>
        </p:nvSpPr>
        <p:spPr>
          <a:xfrm>
            <a:off x="3380186" y="3957160"/>
            <a:ext cx="614482" cy="61448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cs-CZ" dirty="0"/>
              <a:t>D</a:t>
            </a:r>
          </a:p>
        </p:txBody>
      </p:sp>
      <p:cxnSp>
        <p:nvCxnSpPr>
          <p:cNvPr id="35" name="Přímá spojnice se šipkou 34"/>
          <p:cNvCxnSpPr/>
          <p:nvPr/>
        </p:nvCxnSpPr>
        <p:spPr>
          <a:xfrm flipV="1">
            <a:off x="3989316" y="4274026"/>
            <a:ext cx="347643" cy="19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ál 35">
            <a:extLst>
              <a:ext uri="{FF2B5EF4-FFF2-40B4-BE49-F238E27FC236}">
                <a16:creationId xmlns:a16="http://schemas.microsoft.com/office/drawing/2014/main" id="{E376B96D-7C1F-2E9B-8ECA-5BD2BAA9B5C6}"/>
              </a:ext>
            </a:extLst>
          </p:cNvPr>
          <p:cNvSpPr/>
          <p:nvPr/>
        </p:nvSpPr>
        <p:spPr>
          <a:xfrm>
            <a:off x="4393573" y="3937173"/>
            <a:ext cx="614482" cy="61448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cs-CZ" dirty="0"/>
              <a:t>E</a:t>
            </a:r>
          </a:p>
        </p:txBody>
      </p:sp>
      <p:cxnSp>
        <p:nvCxnSpPr>
          <p:cNvPr id="37" name="Přímá spojnice se šipkou 36"/>
          <p:cNvCxnSpPr/>
          <p:nvPr/>
        </p:nvCxnSpPr>
        <p:spPr>
          <a:xfrm flipV="1">
            <a:off x="5002703" y="4254039"/>
            <a:ext cx="347643" cy="19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7647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27AF0F4-A90A-FB80-9727-EE752153E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Cíl</a:t>
            </a:r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99D3834-DF77-4DB1-1E2A-C0A1940C9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Opakování</a:t>
            </a:r>
            <a:endParaRPr lang="en-US" dirty="0"/>
          </a:p>
          <a:p>
            <a:r>
              <a:rPr lang="en-US" dirty="0" err="1"/>
              <a:t>Ověřit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nabyté</a:t>
            </a:r>
            <a:r>
              <a:rPr lang="en-US" dirty="0"/>
              <a:t> </a:t>
            </a:r>
            <a:r>
              <a:rPr lang="en-US" dirty="0" err="1"/>
              <a:t>zkušenosti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zadaných</a:t>
            </a:r>
            <a:r>
              <a:rPr lang="en-US" dirty="0"/>
              <a:t> </a:t>
            </a:r>
            <a:r>
              <a:rPr lang="en-US" dirty="0" err="1"/>
              <a:t>příkladech</a:t>
            </a:r>
            <a:endParaRPr lang="en-US" dirty="0"/>
          </a:p>
          <a:p>
            <a:r>
              <a:rPr lang="en-US" dirty="0" err="1"/>
              <a:t>Osnova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Úvod</a:t>
            </a:r>
            <a:endParaRPr lang="en-US" dirty="0"/>
          </a:p>
          <a:p>
            <a:pPr lvl="1"/>
            <a:r>
              <a:rPr lang="en-US" dirty="0" err="1"/>
              <a:t>Samostatné</a:t>
            </a:r>
            <a:r>
              <a:rPr lang="en-US" dirty="0"/>
              <a:t> </a:t>
            </a:r>
            <a:r>
              <a:rPr lang="en-US" dirty="0" err="1"/>
              <a:t>řešení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20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35354-DF6C-42CF-F00D-2A083CEF5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Třída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079E6-08A0-E252-00E0-3AF237F63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Třída</a:t>
            </a:r>
            <a:endParaRPr lang="en-US" dirty="0"/>
          </a:p>
          <a:p>
            <a:r>
              <a:rPr lang="en-US" dirty="0" err="1"/>
              <a:t>Základní</a:t>
            </a:r>
            <a:r>
              <a:rPr lang="en-US" dirty="0"/>
              <a:t> </a:t>
            </a:r>
            <a:r>
              <a:rPr lang="en-US" dirty="0" err="1"/>
              <a:t>konstrukční</a:t>
            </a:r>
            <a:r>
              <a:rPr lang="en-US" dirty="0"/>
              <a:t> </a:t>
            </a:r>
            <a:r>
              <a:rPr lang="en-US" dirty="0" err="1"/>
              <a:t>prvek</a:t>
            </a:r>
            <a:r>
              <a:rPr lang="en-US" dirty="0"/>
              <a:t> OOP</a:t>
            </a:r>
          </a:p>
          <a:p>
            <a:r>
              <a:rPr lang="en-US" dirty="0" err="1"/>
              <a:t>Třída</a:t>
            </a:r>
            <a:r>
              <a:rPr lang="en-US" dirty="0"/>
              <a:t> je </a:t>
            </a:r>
            <a:r>
              <a:rPr lang="en-US" dirty="0" err="1"/>
              <a:t>předpisem</a:t>
            </a:r>
            <a:r>
              <a:rPr lang="en-US" dirty="0"/>
              <a:t> pro </a:t>
            </a:r>
            <a:r>
              <a:rPr lang="en-US" dirty="0" err="1"/>
              <a:t>vytvoření</a:t>
            </a:r>
            <a:r>
              <a:rPr lang="en-US" dirty="0"/>
              <a:t> instance (instance </a:t>
            </a:r>
            <a:r>
              <a:rPr lang="en-US" dirty="0" err="1"/>
              <a:t>třídy</a:t>
            </a:r>
            <a:r>
              <a:rPr lang="en-US" dirty="0"/>
              <a:t> se </a:t>
            </a:r>
            <a:r>
              <a:rPr lang="en-US" dirty="0" err="1"/>
              <a:t>nazývá</a:t>
            </a:r>
            <a:r>
              <a:rPr lang="en-US" dirty="0"/>
              <a:t> </a:t>
            </a:r>
            <a:r>
              <a:rPr lang="en-US" dirty="0" err="1"/>
              <a:t>objekt</a:t>
            </a:r>
            <a:r>
              <a:rPr lang="en-US" dirty="0"/>
              <a:t>)</a:t>
            </a:r>
          </a:p>
          <a:p>
            <a:r>
              <a:rPr lang="en-US" dirty="0"/>
              <a:t>Relace </a:t>
            </a:r>
          </a:p>
          <a:p>
            <a:pPr lvl="1"/>
            <a:r>
              <a:rPr lang="en-US" dirty="0" err="1"/>
              <a:t>Asociace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Generalizace</a:t>
            </a:r>
            <a:r>
              <a:rPr lang="en-US" dirty="0"/>
              <a:t> (</a:t>
            </a:r>
            <a:r>
              <a:rPr lang="en-US" dirty="0" err="1"/>
              <a:t>dědičnost</a:t>
            </a:r>
            <a:r>
              <a:rPr lang="en-US" dirty="0"/>
              <a:t>)</a:t>
            </a:r>
          </a:p>
          <a:p>
            <a:r>
              <a:rPr lang="en-US" dirty="0" err="1"/>
              <a:t>Atributy</a:t>
            </a:r>
            <a:r>
              <a:rPr lang="en-US" dirty="0"/>
              <a:t> (</a:t>
            </a:r>
            <a:r>
              <a:rPr lang="en-US" dirty="0" err="1"/>
              <a:t>přístupové</a:t>
            </a:r>
            <a:r>
              <a:rPr lang="en-US" dirty="0"/>
              <a:t> </a:t>
            </a:r>
            <a:r>
              <a:rPr lang="en-US" dirty="0" err="1"/>
              <a:t>metody</a:t>
            </a:r>
            <a:r>
              <a:rPr lang="en-US" dirty="0"/>
              <a:t> get, set) </a:t>
            </a:r>
          </a:p>
          <a:p>
            <a:r>
              <a:rPr lang="en-US" dirty="0" err="1"/>
              <a:t>Metody</a:t>
            </a:r>
            <a:endParaRPr lang="en-US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289CC4-0F3B-FA69-25CB-FC91F592F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7275" y="4095750"/>
            <a:ext cx="3733800" cy="990600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4ECD20EA-7C06-943A-325F-34F28C4F0B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6150" y="541826"/>
            <a:ext cx="3733800" cy="2297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2731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Diagram&#10;&#10;Description automatically generated">
            <a:extLst>
              <a:ext uri="{FF2B5EF4-FFF2-40B4-BE49-F238E27FC236}">
                <a16:creationId xmlns:a16="http://schemas.microsoft.com/office/drawing/2014/main" id="{5D62A595-5138-F515-973A-B97A95B56A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342" y="900727"/>
            <a:ext cx="8151857" cy="5495311"/>
          </a:xfrm>
        </p:spPr>
      </p:pic>
      <p:sp>
        <p:nvSpPr>
          <p:cNvPr id="4" name="AutoShape 8">
            <a:extLst>
              <a:ext uri="{FF2B5EF4-FFF2-40B4-BE49-F238E27FC236}">
                <a16:creationId xmlns:a16="http://schemas.microsoft.com/office/drawing/2014/main" id="{AD4A2F2F-5E77-655A-7E11-CD54AFEC662D}"/>
              </a:ext>
            </a:extLst>
          </p:cNvPr>
          <p:cNvSpPr>
            <a:spLocks noGrp="1" noChangeAspect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DE9CEA99-03CE-6D6F-FF7A-C2734058E37D}"/>
              </a:ext>
            </a:extLst>
          </p:cNvPr>
          <p:cNvSpPr/>
          <p:nvPr/>
        </p:nvSpPr>
        <p:spPr>
          <a:xfrm rot="10800000">
            <a:off x="6096000" y="2514600"/>
            <a:ext cx="847725" cy="3238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9A75D703-51B0-16C7-FEB2-30D609FE39C1}"/>
              </a:ext>
            </a:extLst>
          </p:cNvPr>
          <p:cNvSpPr/>
          <p:nvPr/>
        </p:nvSpPr>
        <p:spPr>
          <a:xfrm rot="10800000">
            <a:off x="3181350" y="3124200"/>
            <a:ext cx="847725" cy="3238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8163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9AAA9-5654-1994-0B73-BC5E81C55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Množiny</a:t>
            </a:r>
            <a:r>
              <a:rPr lang="en-US" dirty="0"/>
              <a:t> – HashSet, </a:t>
            </a:r>
            <a:r>
              <a:rPr lang="en-US" dirty="0" err="1"/>
              <a:t>TreeSet</a:t>
            </a:r>
            <a:endParaRPr lang="en-US" dirty="0"/>
          </a:p>
          <a:p>
            <a:r>
              <a:rPr lang="en-US" dirty="0" err="1"/>
              <a:t>Linární</a:t>
            </a:r>
            <a:r>
              <a:rPr lang="en-US" dirty="0"/>
              <a:t> </a:t>
            </a:r>
            <a:r>
              <a:rPr lang="en-US" dirty="0" err="1"/>
              <a:t>seznamy</a:t>
            </a:r>
            <a:r>
              <a:rPr lang="en-US" dirty="0"/>
              <a:t> – LinkedList, </a:t>
            </a:r>
            <a:r>
              <a:rPr lang="en-US" dirty="0" err="1"/>
              <a:t>ArrayList</a:t>
            </a:r>
            <a:r>
              <a:rPr lang="en-US" dirty="0"/>
              <a:t>, Vector</a:t>
            </a:r>
          </a:p>
          <a:p>
            <a:r>
              <a:rPr lang="en-US" dirty="0" err="1"/>
              <a:t>Lineární</a:t>
            </a:r>
            <a:r>
              <a:rPr lang="en-US" dirty="0"/>
              <a:t> pole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83D5F72-D7E5-6CDD-41EE-7BBD4763E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Asociace</a:t>
            </a:r>
            <a:r>
              <a:rPr lang="en-US" dirty="0"/>
              <a:t> 1:N</a:t>
            </a:r>
            <a:endParaRPr lang="en-GB" dirty="0"/>
          </a:p>
        </p:txBody>
      </p:sp>
      <p:pic>
        <p:nvPicPr>
          <p:cNvPr id="6" name="Picture 2" descr="Java HashSet Example | Java Tutorial Network">
            <a:extLst>
              <a:ext uri="{FF2B5EF4-FFF2-40B4-BE49-F238E27FC236}">
                <a16:creationId xmlns:a16="http://schemas.microsoft.com/office/drawing/2014/main" id="{632A65C8-D214-ECBF-116F-692CF231B7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54" y="3429000"/>
            <a:ext cx="3665913" cy="2566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Set and Map">
            <a:extLst>
              <a:ext uri="{FF2B5EF4-FFF2-40B4-BE49-F238E27FC236}">
                <a16:creationId xmlns:a16="http://schemas.microsoft.com/office/drawing/2014/main" id="{3418E575-66B9-7B6E-E375-236E1BB354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4575" y="3569256"/>
            <a:ext cx="5903919" cy="2521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B32ED208-AFA4-C737-F9CD-AA95EDE18E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125" y="681037"/>
            <a:ext cx="4237544" cy="1356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5785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FE3AE-2076-37A2-839E-D5C21ECAE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Abstraktní</a:t>
            </a:r>
            <a:r>
              <a:rPr lang="en-US" dirty="0"/>
              <a:t> </a:t>
            </a:r>
            <a:r>
              <a:rPr lang="en-US" dirty="0" err="1"/>
              <a:t>datové</a:t>
            </a:r>
            <a:r>
              <a:rPr lang="en-US" dirty="0"/>
              <a:t> </a:t>
            </a:r>
            <a:r>
              <a:rPr lang="en-US" dirty="0" err="1"/>
              <a:t>typy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9B435-12B6-D545-965A-90319271C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Nezávislé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implementaci</a:t>
            </a:r>
            <a:r>
              <a:rPr lang="en-US" dirty="0"/>
              <a:t> </a:t>
            </a:r>
          </a:p>
          <a:p>
            <a:r>
              <a:rPr lang="en-US" dirty="0" err="1"/>
              <a:t>Stavební</a:t>
            </a:r>
            <a:r>
              <a:rPr lang="en-US" dirty="0"/>
              <a:t> </a:t>
            </a:r>
            <a:r>
              <a:rPr lang="en-US" dirty="0" err="1"/>
              <a:t>prvky</a:t>
            </a:r>
            <a:r>
              <a:rPr lang="en-US" dirty="0"/>
              <a:t> pro </a:t>
            </a:r>
            <a:r>
              <a:rPr lang="en-US" dirty="0" err="1"/>
              <a:t>složitější</a:t>
            </a:r>
            <a:r>
              <a:rPr lang="en-US" dirty="0"/>
              <a:t> </a:t>
            </a:r>
            <a:r>
              <a:rPr lang="en-US" dirty="0" err="1"/>
              <a:t>datové</a:t>
            </a:r>
            <a:r>
              <a:rPr lang="en-US" dirty="0"/>
              <a:t> </a:t>
            </a:r>
            <a:r>
              <a:rPr lang="en-US" dirty="0" err="1"/>
              <a:t>typy</a:t>
            </a:r>
            <a:endParaRPr lang="en-US" dirty="0"/>
          </a:p>
          <a:p>
            <a:pPr lvl="1"/>
            <a:r>
              <a:rPr lang="en-US" dirty="0" err="1"/>
              <a:t>Zásobník</a:t>
            </a:r>
            <a:r>
              <a:rPr lang="en-US" dirty="0"/>
              <a:t>, </a:t>
            </a:r>
            <a:r>
              <a:rPr lang="en-US" dirty="0" err="1"/>
              <a:t>fronta</a:t>
            </a:r>
            <a:endParaRPr lang="en-US" dirty="0"/>
          </a:p>
          <a:p>
            <a:pPr lvl="1"/>
            <a:r>
              <a:rPr lang="en-US" dirty="0" err="1"/>
              <a:t>Asociativní</a:t>
            </a:r>
            <a:r>
              <a:rPr lang="en-US" dirty="0"/>
              <a:t> pole (</a:t>
            </a:r>
            <a:r>
              <a:rPr lang="en-US" dirty="0" err="1"/>
              <a:t>mapy</a:t>
            </a:r>
            <a:r>
              <a:rPr lang="en-US" dirty="0"/>
              <a:t>)</a:t>
            </a:r>
          </a:p>
          <a:p>
            <a:r>
              <a:rPr lang="en-US" dirty="0" err="1"/>
              <a:t>Př</a:t>
            </a:r>
            <a:r>
              <a:rPr lang="en-US" dirty="0"/>
              <a:t>. </a:t>
            </a:r>
          </a:p>
          <a:p>
            <a:pPr lvl="1"/>
            <a:r>
              <a:rPr lang="en-US" dirty="0" err="1"/>
              <a:t>Lineární</a:t>
            </a:r>
            <a:r>
              <a:rPr lang="en-US" dirty="0"/>
              <a:t> </a:t>
            </a:r>
            <a:r>
              <a:rPr lang="en-US" dirty="0" err="1"/>
              <a:t>seznamy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Stromy</a:t>
            </a:r>
            <a:endParaRPr lang="en-US" dirty="0"/>
          </a:p>
          <a:p>
            <a:pPr lvl="1"/>
            <a:r>
              <a:rPr lang="en-US" dirty="0" err="1"/>
              <a:t>Grafy</a:t>
            </a:r>
            <a:endParaRPr lang="en-US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0341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71904-5FC8-40A4-F90B-3F575D777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Lineární</a:t>
            </a:r>
            <a:r>
              <a:rPr lang="en-US" dirty="0"/>
              <a:t> </a:t>
            </a:r>
            <a:r>
              <a:rPr lang="en-US" dirty="0" err="1"/>
              <a:t>seznam</a:t>
            </a:r>
            <a:endParaRPr lang="en-GB" dirty="0"/>
          </a:p>
        </p:txBody>
      </p:sp>
      <p:pic>
        <p:nvPicPr>
          <p:cNvPr id="4" name="Picture 2" descr="Types of Linked List - GeeksforGeeks">
            <a:extLst>
              <a:ext uri="{FF2B5EF4-FFF2-40B4-BE49-F238E27FC236}">
                <a16:creationId xmlns:a16="http://schemas.microsoft.com/office/drawing/2014/main" id="{306D0DB3-C56A-FD1F-876F-C56411C1596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6829" y="2981325"/>
            <a:ext cx="6238342" cy="2039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5800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BE7B8-DEBD-4C49-1A5E-FE09ED424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Binární</a:t>
            </a:r>
            <a:r>
              <a:rPr lang="en-US" dirty="0"/>
              <a:t> </a:t>
            </a:r>
            <a:r>
              <a:rPr lang="en-US" dirty="0" err="1"/>
              <a:t>strom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9AD6E-9830-CAA8-7DBA-46825EB97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Reprezentace</a:t>
            </a:r>
            <a:r>
              <a:rPr lang="en-US" dirty="0"/>
              <a:t> – </a:t>
            </a:r>
            <a:r>
              <a:rPr lang="en-US" dirty="0" err="1"/>
              <a:t>množin</a:t>
            </a:r>
            <a:r>
              <a:rPr lang="en-US" dirty="0"/>
              <a:t> a map</a:t>
            </a:r>
          </a:p>
          <a:p>
            <a:r>
              <a:rPr lang="en-US" dirty="0" err="1"/>
              <a:t>Prohledávání</a:t>
            </a:r>
            <a:r>
              <a:rPr lang="en-US" dirty="0"/>
              <a:t> - do </a:t>
            </a:r>
            <a:r>
              <a:rPr lang="en-US" dirty="0" err="1"/>
              <a:t>šířky</a:t>
            </a:r>
            <a:r>
              <a:rPr lang="en-US" dirty="0"/>
              <a:t> (BFS) x do </a:t>
            </a:r>
            <a:r>
              <a:rPr lang="en-US" dirty="0" err="1"/>
              <a:t>hloubky</a:t>
            </a:r>
            <a:r>
              <a:rPr lang="en-US" dirty="0"/>
              <a:t> (DFS)</a:t>
            </a:r>
          </a:p>
          <a:p>
            <a:endParaRPr lang="en-GB" dirty="0"/>
          </a:p>
        </p:txBody>
      </p:sp>
      <p:grpSp>
        <p:nvGrpSpPr>
          <p:cNvPr id="6" name="Skupina 1">
            <a:extLst>
              <a:ext uri="{FF2B5EF4-FFF2-40B4-BE49-F238E27FC236}">
                <a16:creationId xmlns:a16="http://schemas.microsoft.com/office/drawing/2014/main" id="{42501420-656B-8A3D-3CEE-5A02E7436918}"/>
              </a:ext>
            </a:extLst>
          </p:cNvPr>
          <p:cNvGrpSpPr/>
          <p:nvPr/>
        </p:nvGrpSpPr>
        <p:grpSpPr>
          <a:xfrm>
            <a:off x="6365788" y="2948839"/>
            <a:ext cx="4121666" cy="2762442"/>
            <a:chOff x="4473690" y="3097988"/>
            <a:chExt cx="3414127" cy="2101079"/>
          </a:xfrm>
        </p:grpSpPr>
        <p:sp>
          <p:nvSpPr>
            <p:cNvPr id="7" name="Obdélník 2">
              <a:extLst>
                <a:ext uri="{FF2B5EF4-FFF2-40B4-BE49-F238E27FC236}">
                  <a16:creationId xmlns:a16="http://schemas.microsoft.com/office/drawing/2014/main" id="{C4B2C45E-72C6-1D1D-78F8-82E6FF7C89F4}"/>
                </a:ext>
              </a:extLst>
            </p:cNvPr>
            <p:cNvSpPr/>
            <p:nvPr/>
          </p:nvSpPr>
          <p:spPr bwMode="auto">
            <a:xfrm>
              <a:off x="5675710" y="3097988"/>
              <a:ext cx="223356" cy="28803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40000"/>
                </a:spcAft>
              </a:pPr>
              <a:r>
                <a:rPr lang="cs-CZ" sz="1600" dirty="0">
                  <a:solidFill>
                    <a:schemeClr val="tx1"/>
                  </a:solidFill>
                  <a:latin typeface="Arial" charset="0"/>
                </a:rPr>
                <a:t>L</a:t>
              </a:r>
            </a:p>
          </p:txBody>
        </p:sp>
        <p:sp>
          <p:nvSpPr>
            <p:cNvPr id="8" name="Obdélník 3">
              <a:extLst>
                <a:ext uri="{FF2B5EF4-FFF2-40B4-BE49-F238E27FC236}">
                  <a16:creationId xmlns:a16="http://schemas.microsoft.com/office/drawing/2014/main" id="{8ED1017D-1969-6EAE-EA26-C6DAB106D677}"/>
                </a:ext>
              </a:extLst>
            </p:cNvPr>
            <p:cNvSpPr/>
            <p:nvPr/>
          </p:nvSpPr>
          <p:spPr bwMode="auto">
            <a:xfrm>
              <a:off x="6530801" y="3097988"/>
              <a:ext cx="223356" cy="28803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40000"/>
                </a:spcAft>
              </a:pPr>
              <a:r>
                <a:rPr lang="cs-CZ" sz="1600" dirty="0">
                  <a:solidFill>
                    <a:schemeClr val="tx1"/>
                  </a:solidFill>
                  <a:latin typeface="Arial" charset="0"/>
                </a:rPr>
                <a:t>P</a:t>
              </a:r>
            </a:p>
          </p:txBody>
        </p:sp>
        <p:sp>
          <p:nvSpPr>
            <p:cNvPr id="9" name="Obdélník 4">
              <a:extLst>
                <a:ext uri="{FF2B5EF4-FFF2-40B4-BE49-F238E27FC236}">
                  <a16:creationId xmlns:a16="http://schemas.microsoft.com/office/drawing/2014/main" id="{1191A7FF-E25A-9701-AEF8-7039332A758B}"/>
                </a:ext>
              </a:extLst>
            </p:cNvPr>
            <p:cNvSpPr/>
            <p:nvPr/>
          </p:nvSpPr>
          <p:spPr bwMode="auto">
            <a:xfrm>
              <a:off x="5899065" y="3097988"/>
              <a:ext cx="631735" cy="28803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40000"/>
                </a:spcAft>
              </a:pPr>
              <a:r>
                <a:rPr lang="cs-CZ" sz="1600" dirty="0">
                  <a:solidFill>
                    <a:schemeClr val="tx1"/>
                  </a:solidFill>
                  <a:latin typeface="Arial" charset="0"/>
                </a:rPr>
                <a:t>5</a:t>
              </a:r>
            </a:p>
          </p:txBody>
        </p:sp>
        <p:sp>
          <p:nvSpPr>
            <p:cNvPr id="10" name="Obdélník 5">
              <a:extLst>
                <a:ext uri="{FF2B5EF4-FFF2-40B4-BE49-F238E27FC236}">
                  <a16:creationId xmlns:a16="http://schemas.microsoft.com/office/drawing/2014/main" id="{2FA2333F-BE5A-1B99-3A18-BC4935E9BD67}"/>
                </a:ext>
              </a:extLst>
            </p:cNvPr>
            <p:cNvSpPr/>
            <p:nvPr/>
          </p:nvSpPr>
          <p:spPr bwMode="auto">
            <a:xfrm>
              <a:off x="6307446" y="3697606"/>
              <a:ext cx="223356" cy="28803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40000"/>
                </a:spcAft>
              </a:pPr>
              <a:r>
                <a:rPr lang="cs-CZ" sz="1600" dirty="0">
                  <a:solidFill>
                    <a:schemeClr val="tx1"/>
                  </a:solidFill>
                  <a:latin typeface="Arial" charset="0"/>
                </a:rPr>
                <a:t>L</a:t>
              </a:r>
            </a:p>
          </p:txBody>
        </p:sp>
        <p:sp>
          <p:nvSpPr>
            <p:cNvPr id="11" name="Obdélník 6">
              <a:extLst>
                <a:ext uri="{FF2B5EF4-FFF2-40B4-BE49-F238E27FC236}">
                  <a16:creationId xmlns:a16="http://schemas.microsoft.com/office/drawing/2014/main" id="{79239FBB-D0C6-042C-F379-C66616FCBFCA}"/>
                </a:ext>
              </a:extLst>
            </p:cNvPr>
            <p:cNvSpPr/>
            <p:nvPr/>
          </p:nvSpPr>
          <p:spPr bwMode="auto">
            <a:xfrm>
              <a:off x="7162537" y="3697606"/>
              <a:ext cx="223356" cy="28803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40000"/>
                </a:spcAft>
              </a:pPr>
              <a:r>
                <a:rPr lang="cs-CZ" sz="1600" dirty="0">
                  <a:solidFill>
                    <a:schemeClr val="tx1"/>
                  </a:solidFill>
                  <a:latin typeface="Arial" charset="0"/>
                </a:rPr>
                <a:t>P</a:t>
              </a:r>
            </a:p>
          </p:txBody>
        </p:sp>
        <p:sp>
          <p:nvSpPr>
            <p:cNvPr id="12" name="Obdélník 7">
              <a:extLst>
                <a:ext uri="{FF2B5EF4-FFF2-40B4-BE49-F238E27FC236}">
                  <a16:creationId xmlns:a16="http://schemas.microsoft.com/office/drawing/2014/main" id="{394BAC6F-674B-91A1-0859-BCC6F1C47E95}"/>
                </a:ext>
              </a:extLst>
            </p:cNvPr>
            <p:cNvSpPr/>
            <p:nvPr/>
          </p:nvSpPr>
          <p:spPr bwMode="auto">
            <a:xfrm>
              <a:off x="6530801" y="3697606"/>
              <a:ext cx="631735" cy="28803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40000"/>
                </a:spcAft>
              </a:pPr>
              <a:r>
                <a:rPr lang="cs-CZ" sz="1600" dirty="0">
                  <a:solidFill>
                    <a:schemeClr val="tx1"/>
                  </a:solidFill>
                  <a:latin typeface="Arial" charset="0"/>
                </a:rPr>
                <a:t>7</a:t>
              </a:r>
            </a:p>
          </p:txBody>
        </p:sp>
        <p:cxnSp>
          <p:nvCxnSpPr>
            <p:cNvPr id="13" name="Přímá spojnice se šipkou 8">
              <a:extLst>
                <a:ext uri="{FF2B5EF4-FFF2-40B4-BE49-F238E27FC236}">
                  <a16:creationId xmlns:a16="http://schemas.microsoft.com/office/drawing/2014/main" id="{0C9ACC08-A2F8-3D1C-3576-9D01BB713D9A}"/>
                </a:ext>
              </a:extLst>
            </p:cNvPr>
            <p:cNvCxnSpPr>
              <a:stCxn id="10" idx="2"/>
              <a:endCxn id="15" idx="0"/>
            </p:cNvCxnSpPr>
            <p:nvPr/>
          </p:nvCxnSpPr>
          <p:spPr bwMode="auto">
            <a:xfrm>
              <a:off x="6642479" y="3386020"/>
              <a:ext cx="204190" cy="311586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Obdélník 9">
              <a:extLst>
                <a:ext uri="{FF2B5EF4-FFF2-40B4-BE49-F238E27FC236}">
                  <a16:creationId xmlns:a16="http://schemas.microsoft.com/office/drawing/2014/main" id="{6A06A548-5BE5-7BF1-00E1-5D53E07F9549}"/>
                </a:ext>
              </a:extLst>
            </p:cNvPr>
            <p:cNvSpPr/>
            <p:nvPr/>
          </p:nvSpPr>
          <p:spPr bwMode="auto">
            <a:xfrm>
              <a:off x="5012913" y="3697606"/>
              <a:ext cx="223356" cy="28803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40000"/>
                </a:spcAft>
              </a:pPr>
              <a:r>
                <a:rPr lang="cs-CZ" sz="1600" dirty="0">
                  <a:solidFill>
                    <a:schemeClr val="tx1"/>
                  </a:solidFill>
                  <a:latin typeface="Arial" charset="0"/>
                </a:rPr>
                <a:t>L</a:t>
              </a:r>
            </a:p>
          </p:txBody>
        </p:sp>
        <p:sp>
          <p:nvSpPr>
            <p:cNvPr id="15" name="Obdélník 10">
              <a:extLst>
                <a:ext uri="{FF2B5EF4-FFF2-40B4-BE49-F238E27FC236}">
                  <a16:creationId xmlns:a16="http://schemas.microsoft.com/office/drawing/2014/main" id="{73A67563-1653-B30C-096E-ACFB19C1E0C5}"/>
                </a:ext>
              </a:extLst>
            </p:cNvPr>
            <p:cNvSpPr/>
            <p:nvPr/>
          </p:nvSpPr>
          <p:spPr bwMode="auto">
            <a:xfrm>
              <a:off x="5868004" y="3697606"/>
              <a:ext cx="223356" cy="28803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40000"/>
                </a:spcAft>
              </a:pPr>
              <a:r>
                <a:rPr lang="cs-CZ" sz="1600" dirty="0">
                  <a:solidFill>
                    <a:schemeClr val="tx1"/>
                  </a:solidFill>
                  <a:latin typeface="Arial" charset="0"/>
                </a:rPr>
                <a:t>P</a:t>
              </a:r>
            </a:p>
          </p:txBody>
        </p:sp>
        <p:sp>
          <p:nvSpPr>
            <p:cNvPr id="16" name="Obdélník 11">
              <a:extLst>
                <a:ext uri="{FF2B5EF4-FFF2-40B4-BE49-F238E27FC236}">
                  <a16:creationId xmlns:a16="http://schemas.microsoft.com/office/drawing/2014/main" id="{A606F5A0-C6D0-A305-225A-07A329B7B64D}"/>
                </a:ext>
              </a:extLst>
            </p:cNvPr>
            <p:cNvSpPr/>
            <p:nvPr/>
          </p:nvSpPr>
          <p:spPr bwMode="auto">
            <a:xfrm>
              <a:off x="5236268" y="3697606"/>
              <a:ext cx="631735" cy="28803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40000"/>
                </a:spcAft>
              </a:pPr>
              <a:r>
                <a:rPr lang="cs-CZ" sz="1600" dirty="0">
                  <a:solidFill>
                    <a:schemeClr val="tx1"/>
                  </a:solidFill>
                  <a:latin typeface="Arial" charset="0"/>
                </a:rPr>
                <a:t>2</a:t>
              </a:r>
            </a:p>
          </p:txBody>
        </p:sp>
        <p:cxnSp>
          <p:nvCxnSpPr>
            <p:cNvPr id="17" name="Přímá spojnice se šipkou 12">
              <a:extLst>
                <a:ext uri="{FF2B5EF4-FFF2-40B4-BE49-F238E27FC236}">
                  <a16:creationId xmlns:a16="http://schemas.microsoft.com/office/drawing/2014/main" id="{F2FDC95E-5044-6D21-5393-4FC0AB189F1F}"/>
                </a:ext>
              </a:extLst>
            </p:cNvPr>
            <p:cNvCxnSpPr>
              <a:stCxn id="9" idx="2"/>
              <a:endCxn id="19" idx="0"/>
            </p:cNvCxnSpPr>
            <p:nvPr/>
          </p:nvCxnSpPr>
          <p:spPr bwMode="auto">
            <a:xfrm flipH="1">
              <a:off x="5552136" y="3386020"/>
              <a:ext cx="235252" cy="311586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Obdélník 13">
              <a:extLst>
                <a:ext uri="{FF2B5EF4-FFF2-40B4-BE49-F238E27FC236}">
                  <a16:creationId xmlns:a16="http://schemas.microsoft.com/office/drawing/2014/main" id="{4D84A911-1FF5-441F-E36B-FCCD6C3009DD}"/>
                </a:ext>
              </a:extLst>
            </p:cNvPr>
            <p:cNvSpPr/>
            <p:nvPr/>
          </p:nvSpPr>
          <p:spPr bwMode="auto">
            <a:xfrm>
              <a:off x="4473690" y="4279241"/>
              <a:ext cx="223356" cy="28803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40000"/>
                </a:spcAft>
              </a:pPr>
              <a:r>
                <a:rPr lang="cs-CZ" sz="1600" dirty="0">
                  <a:solidFill>
                    <a:schemeClr val="tx1"/>
                  </a:solidFill>
                  <a:latin typeface="Arial" charset="0"/>
                </a:rPr>
                <a:t>L</a:t>
              </a:r>
            </a:p>
          </p:txBody>
        </p:sp>
        <p:sp>
          <p:nvSpPr>
            <p:cNvPr id="19" name="Obdélník 14">
              <a:extLst>
                <a:ext uri="{FF2B5EF4-FFF2-40B4-BE49-F238E27FC236}">
                  <a16:creationId xmlns:a16="http://schemas.microsoft.com/office/drawing/2014/main" id="{566BB097-DE49-48A7-7F46-7AF7F5B274D4}"/>
                </a:ext>
              </a:extLst>
            </p:cNvPr>
            <p:cNvSpPr/>
            <p:nvPr/>
          </p:nvSpPr>
          <p:spPr bwMode="auto">
            <a:xfrm>
              <a:off x="5328781" y="4279241"/>
              <a:ext cx="223356" cy="28803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40000"/>
                </a:spcAft>
              </a:pPr>
              <a:r>
                <a:rPr lang="cs-CZ" sz="1600" dirty="0">
                  <a:solidFill>
                    <a:schemeClr val="tx1"/>
                  </a:solidFill>
                  <a:latin typeface="Arial" charset="0"/>
                </a:rPr>
                <a:t>P</a:t>
              </a:r>
            </a:p>
          </p:txBody>
        </p:sp>
        <p:sp>
          <p:nvSpPr>
            <p:cNvPr id="20" name="Obdélník 15">
              <a:extLst>
                <a:ext uri="{FF2B5EF4-FFF2-40B4-BE49-F238E27FC236}">
                  <a16:creationId xmlns:a16="http://schemas.microsoft.com/office/drawing/2014/main" id="{A29FD749-3323-0616-F5D1-47B5A98348BA}"/>
                </a:ext>
              </a:extLst>
            </p:cNvPr>
            <p:cNvSpPr/>
            <p:nvPr/>
          </p:nvSpPr>
          <p:spPr bwMode="auto">
            <a:xfrm>
              <a:off x="4697045" y="4279241"/>
              <a:ext cx="631735" cy="28803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40000"/>
                </a:spcAft>
              </a:pPr>
              <a:r>
                <a:rPr lang="cs-CZ" sz="1600" dirty="0">
                  <a:solidFill>
                    <a:schemeClr val="tx1"/>
                  </a:solidFill>
                  <a:latin typeface="Arial" charset="0"/>
                </a:rPr>
                <a:t>1</a:t>
              </a:r>
            </a:p>
          </p:txBody>
        </p:sp>
        <p:cxnSp>
          <p:nvCxnSpPr>
            <p:cNvPr id="21" name="Přímá spojnice se šipkou 16">
              <a:extLst>
                <a:ext uri="{FF2B5EF4-FFF2-40B4-BE49-F238E27FC236}">
                  <a16:creationId xmlns:a16="http://schemas.microsoft.com/office/drawing/2014/main" id="{CFB20409-89DF-4848-58B9-1AC87EF243C1}"/>
                </a:ext>
              </a:extLst>
            </p:cNvPr>
            <p:cNvCxnSpPr>
              <a:endCxn id="23" idx="0"/>
            </p:cNvCxnSpPr>
            <p:nvPr/>
          </p:nvCxnSpPr>
          <p:spPr bwMode="auto">
            <a:xfrm flipH="1">
              <a:off x="5012913" y="3967655"/>
              <a:ext cx="235252" cy="311586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Obdélník 17">
              <a:extLst>
                <a:ext uri="{FF2B5EF4-FFF2-40B4-BE49-F238E27FC236}">
                  <a16:creationId xmlns:a16="http://schemas.microsoft.com/office/drawing/2014/main" id="{EB5322A6-9D30-0480-1677-43FAD45E6CF2}"/>
                </a:ext>
              </a:extLst>
            </p:cNvPr>
            <p:cNvSpPr/>
            <p:nvPr/>
          </p:nvSpPr>
          <p:spPr bwMode="auto">
            <a:xfrm>
              <a:off x="6809370" y="4334475"/>
              <a:ext cx="223356" cy="28803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40000"/>
                </a:spcAft>
              </a:pPr>
              <a:r>
                <a:rPr lang="cs-CZ" sz="1600" dirty="0">
                  <a:solidFill>
                    <a:schemeClr val="tx1"/>
                  </a:solidFill>
                  <a:latin typeface="Arial" charset="0"/>
                </a:rPr>
                <a:t>L</a:t>
              </a:r>
            </a:p>
          </p:txBody>
        </p:sp>
        <p:sp>
          <p:nvSpPr>
            <p:cNvPr id="23" name="Obdélník 18">
              <a:extLst>
                <a:ext uri="{FF2B5EF4-FFF2-40B4-BE49-F238E27FC236}">
                  <a16:creationId xmlns:a16="http://schemas.microsoft.com/office/drawing/2014/main" id="{17C7EE54-937F-43A1-DFAA-5DCD20DCAE79}"/>
                </a:ext>
              </a:extLst>
            </p:cNvPr>
            <p:cNvSpPr/>
            <p:nvPr/>
          </p:nvSpPr>
          <p:spPr bwMode="auto">
            <a:xfrm>
              <a:off x="7664461" y="4334475"/>
              <a:ext cx="223356" cy="28803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40000"/>
                </a:spcAft>
              </a:pPr>
              <a:r>
                <a:rPr lang="cs-CZ" sz="1600" dirty="0">
                  <a:solidFill>
                    <a:schemeClr val="tx1"/>
                  </a:solidFill>
                  <a:latin typeface="Arial" charset="0"/>
                </a:rPr>
                <a:t>P</a:t>
              </a:r>
            </a:p>
          </p:txBody>
        </p:sp>
        <p:sp>
          <p:nvSpPr>
            <p:cNvPr id="24" name="Obdélník 19">
              <a:extLst>
                <a:ext uri="{FF2B5EF4-FFF2-40B4-BE49-F238E27FC236}">
                  <a16:creationId xmlns:a16="http://schemas.microsoft.com/office/drawing/2014/main" id="{2D7B750E-32F3-8B9B-F01D-3FF0FD7F6EFE}"/>
                </a:ext>
              </a:extLst>
            </p:cNvPr>
            <p:cNvSpPr/>
            <p:nvPr/>
          </p:nvSpPr>
          <p:spPr bwMode="auto">
            <a:xfrm>
              <a:off x="7032725" y="4334475"/>
              <a:ext cx="631735" cy="28803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40000"/>
                </a:spcAft>
              </a:pPr>
              <a:r>
                <a:rPr lang="cs-CZ" sz="1600" dirty="0">
                  <a:solidFill>
                    <a:schemeClr val="tx1"/>
                  </a:solidFill>
                  <a:latin typeface="Arial" charset="0"/>
                </a:rPr>
                <a:t>9</a:t>
              </a:r>
            </a:p>
          </p:txBody>
        </p:sp>
        <p:cxnSp>
          <p:nvCxnSpPr>
            <p:cNvPr id="25" name="Přímá spojnice se šipkou 20">
              <a:extLst>
                <a:ext uri="{FF2B5EF4-FFF2-40B4-BE49-F238E27FC236}">
                  <a16:creationId xmlns:a16="http://schemas.microsoft.com/office/drawing/2014/main" id="{ABA713B9-9A35-39AD-2C06-B03BFD4D5E55}"/>
                </a:ext>
              </a:extLst>
            </p:cNvPr>
            <p:cNvCxnSpPr>
              <a:endCxn id="27" idx="0"/>
            </p:cNvCxnSpPr>
            <p:nvPr/>
          </p:nvCxnSpPr>
          <p:spPr bwMode="auto">
            <a:xfrm>
              <a:off x="7144403" y="4022889"/>
              <a:ext cx="204190" cy="311586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Přímá spojnice se šipkou 21">
              <a:extLst>
                <a:ext uri="{FF2B5EF4-FFF2-40B4-BE49-F238E27FC236}">
                  <a16:creationId xmlns:a16="http://schemas.microsoft.com/office/drawing/2014/main" id="{8A11EB80-E239-D2FB-30B2-755210AD67D4}"/>
                </a:ext>
              </a:extLst>
            </p:cNvPr>
            <p:cNvCxnSpPr/>
            <p:nvPr/>
          </p:nvCxnSpPr>
          <p:spPr bwMode="auto">
            <a:xfrm>
              <a:off x="5786270" y="3992087"/>
              <a:ext cx="305090" cy="287154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Přímá spojnice se šipkou 22">
              <a:extLst>
                <a:ext uri="{FF2B5EF4-FFF2-40B4-BE49-F238E27FC236}">
                  <a16:creationId xmlns:a16="http://schemas.microsoft.com/office/drawing/2014/main" id="{E85AE097-099F-0128-CD06-428AFD21B70D}"/>
                </a:ext>
              </a:extLst>
            </p:cNvPr>
            <p:cNvCxnSpPr/>
            <p:nvPr/>
          </p:nvCxnSpPr>
          <p:spPr bwMode="auto">
            <a:xfrm flipH="1">
              <a:off x="6846668" y="4640833"/>
              <a:ext cx="213774" cy="311586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Obdélník 23">
              <a:extLst>
                <a:ext uri="{FF2B5EF4-FFF2-40B4-BE49-F238E27FC236}">
                  <a16:creationId xmlns:a16="http://schemas.microsoft.com/office/drawing/2014/main" id="{5CC56688-0467-A266-9898-9EDD82C0426E}"/>
                </a:ext>
              </a:extLst>
            </p:cNvPr>
            <p:cNvSpPr/>
            <p:nvPr/>
          </p:nvSpPr>
          <p:spPr bwMode="auto">
            <a:xfrm>
              <a:off x="6312558" y="4911035"/>
              <a:ext cx="223356" cy="28803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40000"/>
                </a:spcAft>
              </a:pPr>
              <a:r>
                <a:rPr lang="cs-CZ" sz="1600" dirty="0">
                  <a:solidFill>
                    <a:schemeClr val="tx1"/>
                  </a:solidFill>
                  <a:latin typeface="Arial" charset="0"/>
                </a:rPr>
                <a:t>L</a:t>
              </a:r>
            </a:p>
          </p:txBody>
        </p:sp>
        <p:sp>
          <p:nvSpPr>
            <p:cNvPr id="29" name="Obdélník 24">
              <a:extLst>
                <a:ext uri="{FF2B5EF4-FFF2-40B4-BE49-F238E27FC236}">
                  <a16:creationId xmlns:a16="http://schemas.microsoft.com/office/drawing/2014/main" id="{9DF52B46-8B36-C936-7E21-DE10E3AC58D7}"/>
                </a:ext>
              </a:extLst>
            </p:cNvPr>
            <p:cNvSpPr/>
            <p:nvPr/>
          </p:nvSpPr>
          <p:spPr bwMode="auto">
            <a:xfrm>
              <a:off x="7167649" y="4911035"/>
              <a:ext cx="223356" cy="28803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40000"/>
                </a:spcAft>
              </a:pPr>
              <a:r>
                <a:rPr lang="cs-CZ" sz="1600" dirty="0">
                  <a:solidFill>
                    <a:schemeClr val="tx1"/>
                  </a:solidFill>
                  <a:latin typeface="Arial" charset="0"/>
                </a:rPr>
                <a:t>P</a:t>
              </a:r>
            </a:p>
          </p:txBody>
        </p:sp>
        <p:sp>
          <p:nvSpPr>
            <p:cNvPr id="30" name="Obdélník 25">
              <a:extLst>
                <a:ext uri="{FF2B5EF4-FFF2-40B4-BE49-F238E27FC236}">
                  <a16:creationId xmlns:a16="http://schemas.microsoft.com/office/drawing/2014/main" id="{0AE61D69-4DBE-650C-7F71-9BFAE5B44580}"/>
                </a:ext>
              </a:extLst>
            </p:cNvPr>
            <p:cNvSpPr/>
            <p:nvPr/>
          </p:nvSpPr>
          <p:spPr bwMode="auto">
            <a:xfrm>
              <a:off x="6535913" y="4911035"/>
              <a:ext cx="631735" cy="28803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40000"/>
                </a:spcAft>
              </a:pPr>
              <a:r>
                <a:rPr lang="cs-CZ" sz="1600" dirty="0">
                  <a:solidFill>
                    <a:schemeClr val="tx1"/>
                  </a:solidFill>
                  <a:latin typeface="Arial" charset="0"/>
                </a:rPr>
                <a:t>8</a:t>
              </a:r>
            </a:p>
          </p:txBody>
        </p:sp>
        <p:sp>
          <p:nvSpPr>
            <p:cNvPr id="31" name="Obdélník 26">
              <a:extLst>
                <a:ext uri="{FF2B5EF4-FFF2-40B4-BE49-F238E27FC236}">
                  <a16:creationId xmlns:a16="http://schemas.microsoft.com/office/drawing/2014/main" id="{611303B0-8E12-7D4A-C07A-25D5D7D68631}"/>
                </a:ext>
              </a:extLst>
            </p:cNvPr>
            <p:cNvSpPr/>
            <p:nvPr/>
          </p:nvSpPr>
          <p:spPr bwMode="auto">
            <a:xfrm>
              <a:off x="5644649" y="4288582"/>
              <a:ext cx="223356" cy="28803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40000"/>
                </a:spcAft>
              </a:pPr>
              <a:r>
                <a:rPr lang="cs-CZ" sz="1600" dirty="0">
                  <a:solidFill>
                    <a:schemeClr val="tx1"/>
                  </a:solidFill>
                  <a:latin typeface="Arial" charset="0"/>
                </a:rPr>
                <a:t>L</a:t>
              </a:r>
            </a:p>
          </p:txBody>
        </p:sp>
        <p:sp>
          <p:nvSpPr>
            <p:cNvPr id="32" name="Obdélník 27">
              <a:extLst>
                <a:ext uri="{FF2B5EF4-FFF2-40B4-BE49-F238E27FC236}">
                  <a16:creationId xmlns:a16="http://schemas.microsoft.com/office/drawing/2014/main" id="{4511E472-9F0F-5E75-92B2-1276257B5930}"/>
                </a:ext>
              </a:extLst>
            </p:cNvPr>
            <p:cNvSpPr/>
            <p:nvPr/>
          </p:nvSpPr>
          <p:spPr bwMode="auto">
            <a:xfrm>
              <a:off x="6499740" y="4288582"/>
              <a:ext cx="223356" cy="28803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40000"/>
                </a:spcAft>
              </a:pPr>
              <a:r>
                <a:rPr lang="cs-CZ" sz="1600" dirty="0">
                  <a:solidFill>
                    <a:schemeClr val="tx1"/>
                  </a:solidFill>
                  <a:latin typeface="Arial" charset="0"/>
                </a:rPr>
                <a:t>P</a:t>
              </a:r>
            </a:p>
          </p:txBody>
        </p:sp>
        <p:sp>
          <p:nvSpPr>
            <p:cNvPr id="33" name="Obdélník 28">
              <a:extLst>
                <a:ext uri="{FF2B5EF4-FFF2-40B4-BE49-F238E27FC236}">
                  <a16:creationId xmlns:a16="http://schemas.microsoft.com/office/drawing/2014/main" id="{AFCE3925-B50C-8225-C5E4-CBD40D131A47}"/>
                </a:ext>
              </a:extLst>
            </p:cNvPr>
            <p:cNvSpPr/>
            <p:nvPr/>
          </p:nvSpPr>
          <p:spPr bwMode="auto">
            <a:xfrm>
              <a:off x="5868004" y="4288582"/>
              <a:ext cx="631735" cy="28803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40000"/>
                </a:spcAft>
              </a:pPr>
              <a:r>
                <a:rPr lang="cs-CZ" sz="1600" dirty="0">
                  <a:solidFill>
                    <a:schemeClr val="tx1"/>
                  </a:solidFill>
                  <a:latin typeface="Arial" charset="0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9693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35FFD-2A7D-E467-4B4C-2CF20875A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Graf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772C6-05CE-82D2-0BFC-63AAA59FA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Obecnější</a:t>
            </a:r>
            <a:r>
              <a:rPr lang="en-US" dirty="0"/>
              <a:t> </a:t>
            </a:r>
            <a:r>
              <a:rPr lang="en-US" dirty="0" err="1"/>
              <a:t>než</a:t>
            </a:r>
            <a:r>
              <a:rPr lang="en-US" dirty="0"/>
              <a:t> </a:t>
            </a:r>
            <a:r>
              <a:rPr lang="en-US" dirty="0" err="1"/>
              <a:t>stromy</a:t>
            </a:r>
            <a:r>
              <a:rPr lang="en-US" dirty="0"/>
              <a:t> a </a:t>
            </a:r>
            <a:r>
              <a:rPr lang="en-US" dirty="0" err="1"/>
              <a:t>seznamy</a:t>
            </a:r>
            <a:r>
              <a:rPr lang="en-US" dirty="0"/>
              <a:t> (</a:t>
            </a:r>
            <a:r>
              <a:rPr lang="en-US" dirty="0" err="1"/>
              <a:t>vyšší</a:t>
            </a:r>
            <a:r>
              <a:rPr lang="en-US" dirty="0"/>
              <a:t> </a:t>
            </a:r>
            <a:r>
              <a:rPr lang="en-US" dirty="0" err="1"/>
              <a:t>vyjadřovací</a:t>
            </a:r>
            <a:r>
              <a:rPr lang="en-US" dirty="0"/>
              <a:t> </a:t>
            </a:r>
            <a:r>
              <a:rPr lang="en-US" dirty="0" err="1"/>
              <a:t>síla</a:t>
            </a:r>
            <a:r>
              <a:rPr lang="en-US" dirty="0"/>
              <a:t>)</a:t>
            </a:r>
          </a:p>
          <a:p>
            <a:r>
              <a:rPr lang="en-GB" dirty="0" err="1"/>
              <a:t>Vyhledávací</a:t>
            </a:r>
            <a:r>
              <a:rPr lang="en-GB" dirty="0"/>
              <a:t> </a:t>
            </a:r>
            <a:r>
              <a:rPr lang="en-GB" dirty="0" err="1"/>
              <a:t>algoritmy</a:t>
            </a:r>
            <a:r>
              <a:rPr lang="en-GB" dirty="0"/>
              <a:t> </a:t>
            </a:r>
            <a:r>
              <a:rPr lang="en-GB" dirty="0" err="1"/>
              <a:t>mají</a:t>
            </a:r>
            <a:r>
              <a:rPr lang="en-GB" dirty="0"/>
              <a:t> o </a:t>
            </a:r>
            <a:r>
              <a:rPr lang="en-GB" dirty="0" err="1"/>
              <a:t>řád</a:t>
            </a:r>
            <a:r>
              <a:rPr lang="en-GB" dirty="0"/>
              <a:t> </a:t>
            </a:r>
            <a:r>
              <a:rPr lang="en-GB" dirty="0" err="1"/>
              <a:t>vyšší</a:t>
            </a:r>
            <a:r>
              <a:rPr lang="en-GB" dirty="0"/>
              <a:t> </a:t>
            </a:r>
            <a:r>
              <a:rPr lang="en-GB" dirty="0" err="1"/>
              <a:t>složitost</a:t>
            </a:r>
            <a:endParaRPr lang="en-GB" dirty="0"/>
          </a:p>
          <a:p>
            <a:r>
              <a:rPr lang="en-GB" dirty="0" err="1"/>
              <a:t>Vyhledávání</a:t>
            </a:r>
            <a:r>
              <a:rPr lang="en-GB" dirty="0"/>
              <a:t> </a:t>
            </a:r>
            <a:r>
              <a:rPr lang="en-GB" dirty="0" err="1"/>
              <a:t>např</a:t>
            </a:r>
            <a:r>
              <a:rPr lang="en-GB" dirty="0"/>
              <a:t>. </a:t>
            </a:r>
            <a:r>
              <a:rPr lang="en-GB" dirty="0" err="1"/>
              <a:t>Dijkstrův</a:t>
            </a:r>
            <a:r>
              <a:rPr lang="en-GB" dirty="0"/>
              <a:t> </a:t>
            </a:r>
            <a:r>
              <a:rPr lang="en-GB" dirty="0" err="1"/>
              <a:t>algoritmus</a:t>
            </a:r>
            <a:endParaRPr lang="en-GB" dirty="0"/>
          </a:p>
        </p:txBody>
      </p:sp>
      <p:grpSp>
        <p:nvGrpSpPr>
          <p:cNvPr id="4" name="Skupina 1">
            <a:extLst>
              <a:ext uri="{FF2B5EF4-FFF2-40B4-BE49-F238E27FC236}">
                <a16:creationId xmlns:a16="http://schemas.microsoft.com/office/drawing/2014/main" id="{5C9E612F-0353-2BEE-AD0D-54D6CCC309FF}"/>
              </a:ext>
            </a:extLst>
          </p:cNvPr>
          <p:cNvGrpSpPr/>
          <p:nvPr/>
        </p:nvGrpSpPr>
        <p:grpSpPr>
          <a:xfrm>
            <a:off x="4040105" y="3615340"/>
            <a:ext cx="5189820" cy="2877535"/>
            <a:chOff x="939800" y="2344738"/>
            <a:chExt cx="3848100" cy="213360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5F7874D-18C5-8F2E-922A-336F917C1D1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39800" y="2589213"/>
              <a:ext cx="246063" cy="246062"/>
            </a:xfrm>
            <a:prstGeom prst="ellipse">
              <a:avLst/>
            </a:prstGeom>
            <a:solidFill>
              <a:schemeClr val="accent2"/>
            </a:solidFill>
            <a:ln w="158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76729" tIns="38365" rIns="76729" bIns="38365" anchor="ctr"/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67" b="1">
                  <a:latin typeface="Arial" charset="0"/>
                </a:rPr>
                <a:t>1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EDB6CA3-8241-8F45-4C52-1C4B9738285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541838" y="2344738"/>
              <a:ext cx="246062" cy="246062"/>
            </a:xfrm>
            <a:prstGeom prst="ellipse">
              <a:avLst/>
            </a:prstGeom>
            <a:solidFill>
              <a:schemeClr val="accent2"/>
            </a:solidFill>
            <a:ln w="158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76729" tIns="38365" rIns="76729" bIns="38365" anchor="ctr"/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67" b="1">
                  <a:latin typeface="Arial" charset="0"/>
                </a:rPr>
                <a:t>3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44C7DB8-319E-E285-948F-DAFF6BA1B13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286250" y="3879850"/>
              <a:ext cx="246063" cy="246063"/>
            </a:xfrm>
            <a:prstGeom prst="ellipse">
              <a:avLst/>
            </a:prstGeom>
            <a:solidFill>
              <a:schemeClr val="accent2"/>
            </a:solidFill>
            <a:ln w="158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76729" tIns="38365" rIns="76729" bIns="38365" anchor="ctr"/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67" b="1">
                  <a:latin typeface="Arial" charset="0"/>
                </a:rPr>
                <a:t>8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17DFE60-FA60-AC58-D189-E520B03E3D5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733550" y="2344738"/>
              <a:ext cx="246063" cy="246062"/>
            </a:xfrm>
            <a:prstGeom prst="ellipse">
              <a:avLst/>
            </a:prstGeom>
            <a:solidFill>
              <a:schemeClr val="accent2"/>
            </a:solidFill>
            <a:ln w="158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76729" tIns="38365" rIns="76729" bIns="38365" anchor="ctr"/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67" b="1" dirty="0">
                  <a:latin typeface="Arial" charset="0"/>
                </a:rPr>
                <a:t>2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55464F0-EDB3-2C74-CA3D-66C84BC5833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39913" y="2943225"/>
              <a:ext cx="246062" cy="246063"/>
            </a:xfrm>
            <a:prstGeom prst="ellipse">
              <a:avLst/>
            </a:prstGeom>
            <a:solidFill>
              <a:schemeClr val="accent2"/>
            </a:solidFill>
            <a:ln w="158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76729" tIns="38365" rIns="76729" bIns="38365" anchor="ctr"/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67" b="1">
                  <a:latin typeface="Arial" charset="0"/>
                </a:rPr>
                <a:t>6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207D507-9463-6F25-EFD1-7611253BA2F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24013" y="3856038"/>
              <a:ext cx="246062" cy="246062"/>
            </a:xfrm>
            <a:prstGeom prst="ellipse">
              <a:avLst/>
            </a:prstGeom>
            <a:solidFill>
              <a:schemeClr val="accent2"/>
            </a:solidFill>
            <a:ln w="158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76729" tIns="38365" rIns="76729" bIns="38365" anchor="ctr"/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67" b="1">
                  <a:latin typeface="Arial" charset="0"/>
                </a:rPr>
                <a:t>7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5C275A8-D7EE-CBA4-35EC-EB00F9AAFC0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917950" y="3117850"/>
              <a:ext cx="246063" cy="249238"/>
            </a:xfrm>
            <a:prstGeom prst="ellipse">
              <a:avLst/>
            </a:prstGeom>
            <a:solidFill>
              <a:schemeClr val="accent2"/>
            </a:solidFill>
            <a:ln w="158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76729" tIns="38365" rIns="76729" bIns="38365" anchor="ctr"/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67" b="1">
                  <a:latin typeface="Arial" charset="0"/>
                </a:rPr>
                <a:t>4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1B41851-0803-BEE2-C968-493E8E672A0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687638" y="3324225"/>
              <a:ext cx="246062" cy="246063"/>
            </a:xfrm>
            <a:prstGeom prst="ellipse">
              <a:avLst/>
            </a:prstGeom>
            <a:solidFill>
              <a:schemeClr val="accent2"/>
            </a:solidFill>
            <a:ln w="158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76729" tIns="38365" rIns="76729" bIns="38365" anchor="ctr"/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67" b="1">
                  <a:latin typeface="Arial" charset="0"/>
                </a:rPr>
                <a:t>5</a:t>
              </a:r>
            </a:p>
          </p:txBody>
        </p:sp>
        <p:cxnSp>
          <p:nvCxnSpPr>
            <p:cNvPr id="13" name="AutoShape 13">
              <a:extLst>
                <a:ext uri="{FF2B5EF4-FFF2-40B4-BE49-F238E27FC236}">
                  <a16:creationId xmlns:a16="http://schemas.microsoft.com/office/drawing/2014/main" id="{980B5E21-877C-AED8-33ED-DEC4786115D0}"/>
                </a:ext>
              </a:extLst>
            </p:cNvPr>
            <p:cNvCxnSpPr>
              <a:cxnSpLocks noChangeShapeType="1"/>
              <a:stCxn id="6" idx="6"/>
              <a:endCxn id="9" idx="3"/>
            </p:cNvCxnSpPr>
            <p:nvPr/>
          </p:nvCxnSpPr>
          <p:spPr bwMode="auto">
            <a:xfrm flipV="1">
              <a:off x="1193800" y="2562225"/>
              <a:ext cx="576263" cy="150813"/>
            </a:xfrm>
            <a:prstGeom prst="straightConnector1">
              <a:avLst/>
            </a:prstGeom>
            <a:noFill/>
            <a:ln w="25400">
              <a:solidFill>
                <a:srgbClr val="969696"/>
              </a:solidFill>
              <a:round/>
              <a:headEnd/>
              <a:tailEnd/>
            </a:ln>
            <a:effectLst/>
          </p:spPr>
        </p:cxnSp>
        <p:cxnSp>
          <p:nvCxnSpPr>
            <p:cNvPr id="14" name="AutoShape 14">
              <a:extLst>
                <a:ext uri="{FF2B5EF4-FFF2-40B4-BE49-F238E27FC236}">
                  <a16:creationId xmlns:a16="http://schemas.microsoft.com/office/drawing/2014/main" id="{35EAE8BA-EA35-61BC-54E6-9707D0487365}"/>
                </a:ext>
              </a:extLst>
            </p:cNvPr>
            <p:cNvCxnSpPr>
              <a:cxnSpLocks noChangeShapeType="1"/>
              <a:stCxn id="6" idx="5"/>
              <a:endCxn id="10" idx="2"/>
            </p:cNvCxnSpPr>
            <p:nvPr/>
          </p:nvCxnSpPr>
          <p:spPr bwMode="auto">
            <a:xfrm>
              <a:off x="1149350" y="2806700"/>
              <a:ext cx="682625" cy="260350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15" name="AutoShape 15">
              <a:extLst>
                <a:ext uri="{FF2B5EF4-FFF2-40B4-BE49-F238E27FC236}">
                  <a16:creationId xmlns:a16="http://schemas.microsoft.com/office/drawing/2014/main" id="{A23F5811-E88A-603C-EAAA-DA261F3E2AC5}"/>
                </a:ext>
              </a:extLst>
            </p:cNvPr>
            <p:cNvCxnSpPr>
              <a:cxnSpLocks noChangeShapeType="1"/>
              <a:stCxn id="6" idx="4"/>
              <a:endCxn id="11" idx="0"/>
            </p:cNvCxnSpPr>
            <p:nvPr/>
          </p:nvCxnSpPr>
          <p:spPr bwMode="auto">
            <a:xfrm>
              <a:off x="1063625" y="2843213"/>
              <a:ext cx="684213" cy="1004887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16" name="AutoShape 16">
              <a:extLst>
                <a:ext uri="{FF2B5EF4-FFF2-40B4-BE49-F238E27FC236}">
                  <a16:creationId xmlns:a16="http://schemas.microsoft.com/office/drawing/2014/main" id="{D1CFA063-5DA5-E2F2-F5D5-8A3C9A8A3BCB}"/>
                </a:ext>
              </a:extLst>
            </p:cNvPr>
            <p:cNvCxnSpPr>
              <a:cxnSpLocks noChangeShapeType="1"/>
              <a:stCxn id="10" idx="6"/>
              <a:endCxn id="7" idx="2"/>
            </p:cNvCxnSpPr>
            <p:nvPr/>
          </p:nvCxnSpPr>
          <p:spPr bwMode="auto">
            <a:xfrm flipV="1">
              <a:off x="2093913" y="2468563"/>
              <a:ext cx="2439987" cy="598487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17" name="AutoShape 17">
              <a:extLst>
                <a:ext uri="{FF2B5EF4-FFF2-40B4-BE49-F238E27FC236}">
                  <a16:creationId xmlns:a16="http://schemas.microsoft.com/office/drawing/2014/main" id="{A89A5B96-B427-693D-3A6E-7EB50E29010A}"/>
                </a:ext>
              </a:extLst>
            </p:cNvPr>
            <p:cNvCxnSpPr>
              <a:cxnSpLocks noChangeShapeType="1"/>
              <a:stCxn id="12" idx="7"/>
              <a:endCxn id="7" idx="4"/>
            </p:cNvCxnSpPr>
            <p:nvPr/>
          </p:nvCxnSpPr>
          <p:spPr bwMode="auto">
            <a:xfrm flipV="1">
              <a:off x="4127500" y="2598738"/>
              <a:ext cx="538163" cy="547687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18" name="AutoShape 18">
              <a:extLst>
                <a:ext uri="{FF2B5EF4-FFF2-40B4-BE49-F238E27FC236}">
                  <a16:creationId xmlns:a16="http://schemas.microsoft.com/office/drawing/2014/main" id="{D2DED486-A219-46EE-3A70-68045EFAEF5B}"/>
                </a:ext>
              </a:extLst>
            </p:cNvPr>
            <p:cNvCxnSpPr>
              <a:cxnSpLocks noChangeShapeType="1"/>
              <a:stCxn id="10" idx="5"/>
              <a:endCxn id="13" idx="1"/>
            </p:cNvCxnSpPr>
            <p:nvPr/>
          </p:nvCxnSpPr>
          <p:spPr bwMode="auto">
            <a:xfrm>
              <a:off x="2049463" y="3160713"/>
              <a:ext cx="674687" cy="192087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19" name="AutoShape 19">
              <a:extLst>
                <a:ext uri="{FF2B5EF4-FFF2-40B4-BE49-F238E27FC236}">
                  <a16:creationId xmlns:a16="http://schemas.microsoft.com/office/drawing/2014/main" id="{88D13318-4C34-0057-3789-EBDB4F8C38FF}"/>
                </a:ext>
              </a:extLst>
            </p:cNvPr>
            <p:cNvCxnSpPr>
              <a:cxnSpLocks noChangeShapeType="1"/>
              <a:stCxn id="13" idx="5"/>
              <a:endCxn id="8" idx="2"/>
            </p:cNvCxnSpPr>
            <p:nvPr/>
          </p:nvCxnSpPr>
          <p:spPr bwMode="auto">
            <a:xfrm>
              <a:off x="2897188" y="3541713"/>
              <a:ext cx="1381125" cy="461962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20" name="AutoShape 20">
              <a:extLst>
                <a:ext uri="{FF2B5EF4-FFF2-40B4-BE49-F238E27FC236}">
                  <a16:creationId xmlns:a16="http://schemas.microsoft.com/office/drawing/2014/main" id="{6F1CD1CA-378B-F518-AA60-DCBD8CCBB4F0}"/>
                </a:ext>
              </a:extLst>
            </p:cNvPr>
            <p:cNvCxnSpPr>
              <a:cxnSpLocks noChangeShapeType="1"/>
              <a:stCxn id="13" idx="6"/>
              <a:endCxn id="12" idx="2"/>
            </p:cNvCxnSpPr>
            <p:nvPr/>
          </p:nvCxnSpPr>
          <p:spPr bwMode="auto">
            <a:xfrm flipV="1">
              <a:off x="2941638" y="3243263"/>
              <a:ext cx="968375" cy="204787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21" name="AutoShape 21">
              <a:extLst>
                <a:ext uri="{FF2B5EF4-FFF2-40B4-BE49-F238E27FC236}">
                  <a16:creationId xmlns:a16="http://schemas.microsoft.com/office/drawing/2014/main" id="{C00E50D4-AF88-AA05-65AF-7ADB89D04374}"/>
                </a:ext>
              </a:extLst>
            </p:cNvPr>
            <p:cNvCxnSpPr>
              <a:cxnSpLocks noChangeShapeType="1"/>
              <a:stCxn id="12" idx="5"/>
              <a:endCxn id="8" idx="0"/>
            </p:cNvCxnSpPr>
            <p:nvPr/>
          </p:nvCxnSpPr>
          <p:spPr bwMode="auto">
            <a:xfrm>
              <a:off x="4127500" y="3338513"/>
              <a:ext cx="282575" cy="533400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22" name="AutoShape 22">
              <a:extLst>
                <a:ext uri="{FF2B5EF4-FFF2-40B4-BE49-F238E27FC236}">
                  <a16:creationId xmlns:a16="http://schemas.microsoft.com/office/drawing/2014/main" id="{BBC2270E-EDE4-5879-1262-FB9D727F6DDB}"/>
                </a:ext>
              </a:extLst>
            </p:cNvPr>
            <p:cNvCxnSpPr>
              <a:cxnSpLocks noChangeShapeType="1"/>
              <a:stCxn id="7" idx="3"/>
              <a:endCxn id="13" idx="7"/>
            </p:cNvCxnSpPr>
            <p:nvPr/>
          </p:nvCxnSpPr>
          <p:spPr bwMode="auto">
            <a:xfrm flipH="1">
              <a:off x="2897188" y="2562225"/>
              <a:ext cx="1681162" cy="790575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23" name="AutoShape 23">
              <a:extLst>
                <a:ext uri="{FF2B5EF4-FFF2-40B4-BE49-F238E27FC236}">
                  <a16:creationId xmlns:a16="http://schemas.microsoft.com/office/drawing/2014/main" id="{6DB8E292-1BFD-F284-3E9A-C4746ABAE289}"/>
                </a:ext>
              </a:extLst>
            </p:cNvPr>
            <p:cNvCxnSpPr>
              <a:cxnSpLocks noChangeShapeType="1"/>
              <a:stCxn id="10" idx="4"/>
              <a:endCxn id="11" idx="7"/>
            </p:cNvCxnSpPr>
            <p:nvPr/>
          </p:nvCxnSpPr>
          <p:spPr bwMode="auto">
            <a:xfrm flipH="1">
              <a:off x="1833563" y="3197225"/>
              <a:ext cx="130175" cy="687388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24" name="AutoShape 24">
              <a:extLst>
                <a:ext uri="{FF2B5EF4-FFF2-40B4-BE49-F238E27FC236}">
                  <a16:creationId xmlns:a16="http://schemas.microsoft.com/office/drawing/2014/main" id="{98493BCC-DBD3-F71F-99D5-7B957668F140}"/>
                </a:ext>
              </a:extLst>
            </p:cNvPr>
            <p:cNvCxnSpPr>
              <a:cxnSpLocks noChangeShapeType="1"/>
              <a:stCxn id="11" idx="6"/>
              <a:endCxn id="13" idx="3"/>
            </p:cNvCxnSpPr>
            <p:nvPr/>
          </p:nvCxnSpPr>
          <p:spPr bwMode="auto">
            <a:xfrm flipV="1">
              <a:off x="1878013" y="3541713"/>
              <a:ext cx="846137" cy="438150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25" name="AutoShape 25">
              <a:extLst>
                <a:ext uri="{FF2B5EF4-FFF2-40B4-BE49-F238E27FC236}">
                  <a16:creationId xmlns:a16="http://schemas.microsoft.com/office/drawing/2014/main" id="{B24DF32A-E6AE-7F68-FABD-62D1290354EA}"/>
                </a:ext>
              </a:extLst>
            </p:cNvPr>
            <p:cNvCxnSpPr>
              <a:cxnSpLocks noChangeShapeType="1"/>
              <a:stCxn id="9" idx="6"/>
              <a:endCxn id="7" idx="1"/>
            </p:cNvCxnSpPr>
            <p:nvPr/>
          </p:nvCxnSpPr>
          <p:spPr bwMode="auto">
            <a:xfrm flipV="1">
              <a:off x="1987550" y="2373313"/>
              <a:ext cx="2590800" cy="95250"/>
            </a:xfrm>
            <a:prstGeom prst="straightConnector1">
              <a:avLst/>
            </a:prstGeom>
            <a:noFill/>
            <a:ln w="25400">
              <a:solidFill>
                <a:srgbClr val="969696"/>
              </a:solidFill>
              <a:round/>
              <a:headEnd/>
              <a:tailEnd/>
            </a:ln>
            <a:effectLst/>
          </p:spPr>
        </p:cxnSp>
        <p:cxnSp>
          <p:nvCxnSpPr>
            <p:cNvPr id="26" name="AutoShape 26">
              <a:extLst>
                <a:ext uri="{FF2B5EF4-FFF2-40B4-BE49-F238E27FC236}">
                  <a16:creationId xmlns:a16="http://schemas.microsoft.com/office/drawing/2014/main" id="{D34FB558-E53D-32FA-C9FF-D2BFD9FCC840}"/>
                </a:ext>
              </a:extLst>
            </p:cNvPr>
            <p:cNvCxnSpPr>
              <a:cxnSpLocks noChangeShapeType="1"/>
              <a:stCxn id="11" idx="6"/>
              <a:endCxn id="8" idx="3"/>
            </p:cNvCxnSpPr>
            <p:nvPr/>
          </p:nvCxnSpPr>
          <p:spPr bwMode="auto">
            <a:xfrm>
              <a:off x="1878013" y="3979863"/>
              <a:ext cx="2444750" cy="117475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</p:cxnSp>
        <p:sp>
          <p:nvSpPr>
            <p:cNvPr id="27" name="Text Box 27">
              <a:extLst>
                <a:ext uri="{FF2B5EF4-FFF2-40B4-BE49-F238E27FC236}">
                  <a16:creationId xmlns:a16="http://schemas.microsoft.com/office/drawing/2014/main" id="{AC83DC29-F171-C763-D58D-644CFC0E5F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4725" y="3138488"/>
              <a:ext cx="217488" cy="114103"/>
            </a:xfrm>
            <a:prstGeom prst="rect">
              <a:avLst/>
            </a:prstGeom>
            <a:solidFill>
              <a:schemeClr val="bg1"/>
            </a:solidFill>
            <a:ln w="1587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sz="1000" b="1">
                  <a:latin typeface="Arial" charset="0"/>
                </a:rPr>
                <a:t> 5</a:t>
              </a:r>
            </a:p>
          </p:txBody>
        </p:sp>
        <p:sp>
          <p:nvSpPr>
            <p:cNvPr id="28" name="Text Box 28">
              <a:extLst>
                <a:ext uri="{FF2B5EF4-FFF2-40B4-BE49-F238E27FC236}">
                  <a16:creationId xmlns:a16="http://schemas.microsoft.com/office/drawing/2014/main" id="{62DD38AA-2623-E7E0-BFFA-2C216DA506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6375" y="2776538"/>
              <a:ext cx="277813" cy="114103"/>
            </a:xfrm>
            <a:prstGeom prst="rect">
              <a:avLst/>
            </a:prstGeom>
            <a:solidFill>
              <a:schemeClr val="bg1"/>
            </a:solidFill>
            <a:ln w="1587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sz="1000" b="1">
                  <a:latin typeface="Arial" charset="0"/>
                </a:rPr>
                <a:t>23</a:t>
              </a:r>
            </a:p>
          </p:txBody>
        </p:sp>
        <p:sp>
          <p:nvSpPr>
            <p:cNvPr id="29" name="Text Box 29">
              <a:extLst>
                <a:ext uri="{FF2B5EF4-FFF2-40B4-BE49-F238E27FC236}">
                  <a16:creationId xmlns:a16="http://schemas.microsoft.com/office/drawing/2014/main" id="{79B5E904-1BB8-E641-F8DA-F7FC9AA7E2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9000" y="3667125"/>
              <a:ext cx="254000" cy="114103"/>
            </a:xfrm>
            <a:prstGeom prst="rect">
              <a:avLst/>
            </a:prstGeom>
            <a:solidFill>
              <a:schemeClr val="bg1"/>
            </a:solidFill>
            <a:ln w="1587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sz="1000" b="1">
                  <a:latin typeface="Arial" charset="0"/>
                </a:rPr>
                <a:t>10 </a:t>
              </a:r>
            </a:p>
          </p:txBody>
        </p:sp>
        <p:sp>
          <p:nvSpPr>
            <p:cNvPr id="30" name="Text Box 30">
              <a:extLst>
                <a:ext uri="{FF2B5EF4-FFF2-40B4-BE49-F238E27FC236}">
                  <a16:creationId xmlns:a16="http://schemas.microsoft.com/office/drawing/2014/main" id="{9BA952C9-BB26-D0DF-6FD7-31BB2F82DA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7963" y="3917950"/>
              <a:ext cx="266700" cy="114103"/>
            </a:xfrm>
            <a:prstGeom prst="rect">
              <a:avLst/>
            </a:prstGeom>
            <a:solidFill>
              <a:schemeClr val="bg1"/>
            </a:solidFill>
            <a:ln w="1587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sz="1000" b="1">
                  <a:latin typeface="Arial" charset="0"/>
                </a:rPr>
                <a:t>21</a:t>
              </a:r>
            </a:p>
          </p:txBody>
        </p:sp>
        <p:sp>
          <p:nvSpPr>
            <p:cNvPr id="31" name="Text Box 31">
              <a:extLst>
                <a:ext uri="{FF2B5EF4-FFF2-40B4-BE49-F238E27FC236}">
                  <a16:creationId xmlns:a16="http://schemas.microsoft.com/office/drawing/2014/main" id="{38062702-F133-6D87-5CC5-9063482B60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6600" y="3619500"/>
              <a:ext cx="217488" cy="114103"/>
            </a:xfrm>
            <a:prstGeom prst="rect">
              <a:avLst/>
            </a:prstGeom>
            <a:solidFill>
              <a:schemeClr val="bg1"/>
            </a:solidFill>
            <a:ln w="1587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sz="1000" b="1">
                  <a:latin typeface="Arial" charset="0"/>
                </a:rPr>
                <a:t> 14</a:t>
              </a:r>
            </a:p>
          </p:txBody>
        </p:sp>
        <p:sp>
          <p:nvSpPr>
            <p:cNvPr id="32" name="Text Box 33">
              <a:extLst>
                <a:ext uri="{FF2B5EF4-FFF2-40B4-BE49-F238E27FC236}">
                  <a16:creationId xmlns:a16="http://schemas.microsoft.com/office/drawing/2014/main" id="{BEB94933-DDD5-A072-4A45-ABBE6048F5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0800" y="3279775"/>
              <a:ext cx="217488" cy="114103"/>
            </a:xfrm>
            <a:prstGeom prst="rect">
              <a:avLst/>
            </a:prstGeom>
            <a:solidFill>
              <a:schemeClr val="bg1"/>
            </a:solidFill>
            <a:ln w="1587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sz="1000" b="1">
                  <a:latin typeface="Arial" charset="0"/>
                </a:rPr>
                <a:t> 16</a:t>
              </a:r>
            </a:p>
          </p:txBody>
        </p:sp>
        <p:sp>
          <p:nvSpPr>
            <p:cNvPr id="33" name="Text Box 34">
              <a:extLst>
                <a:ext uri="{FF2B5EF4-FFF2-40B4-BE49-F238E27FC236}">
                  <a16:creationId xmlns:a16="http://schemas.microsoft.com/office/drawing/2014/main" id="{BC981885-1D3E-6F93-0713-3D325482AF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7800" y="2857500"/>
              <a:ext cx="217488" cy="114103"/>
            </a:xfrm>
            <a:prstGeom prst="rect">
              <a:avLst/>
            </a:prstGeom>
            <a:solidFill>
              <a:schemeClr val="bg1"/>
            </a:solidFill>
            <a:ln w="1587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sz="1000" b="1">
                  <a:latin typeface="Arial" charset="0"/>
                </a:rPr>
                <a:t> 6</a:t>
              </a:r>
            </a:p>
          </p:txBody>
        </p:sp>
        <p:sp>
          <p:nvSpPr>
            <p:cNvPr id="34" name="Text Box 36">
              <a:extLst>
                <a:ext uri="{FF2B5EF4-FFF2-40B4-BE49-F238E27FC236}">
                  <a16:creationId xmlns:a16="http://schemas.microsoft.com/office/drawing/2014/main" id="{6B94E958-D985-B460-DAFA-E1F005D7B8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5825" y="2892425"/>
              <a:ext cx="277813" cy="114103"/>
            </a:xfrm>
            <a:prstGeom prst="rect">
              <a:avLst/>
            </a:prstGeom>
            <a:solidFill>
              <a:schemeClr val="bg1"/>
            </a:solidFill>
            <a:ln w="1587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sz="1000" b="1">
                  <a:latin typeface="Arial" charset="0"/>
                </a:rPr>
                <a:t>18</a:t>
              </a:r>
            </a:p>
          </p:txBody>
        </p:sp>
        <p:sp>
          <p:nvSpPr>
            <p:cNvPr id="35" name="Text Box 37">
              <a:extLst>
                <a:ext uri="{FF2B5EF4-FFF2-40B4-BE49-F238E27FC236}">
                  <a16:creationId xmlns:a16="http://schemas.microsoft.com/office/drawing/2014/main" id="{A5AFEC9D-6E4E-FB76-A07B-42B100616F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7200" y="2781300"/>
              <a:ext cx="277813" cy="114103"/>
            </a:xfrm>
            <a:prstGeom prst="rect">
              <a:avLst/>
            </a:prstGeom>
            <a:solidFill>
              <a:schemeClr val="bg1"/>
            </a:solidFill>
            <a:ln w="1587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sz="1000" b="1">
                  <a:latin typeface="Arial" charset="0"/>
                </a:rPr>
                <a:t>9</a:t>
              </a:r>
            </a:p>
          </p:txBody>
        </p:sp>
        <p:sp>
          <p:nvSpPr>
            <p:cNvPr id="36" name="Text Box 38">
              <a:extLst>
                <a:ext uri="{FF2B5EF4-FFF2-40B4-BE49-F238E27FC236}">
                  <a16:creationId xmlns:a16="http://schemas.microsoft.com/office/drawing/2014/main" id="{2E8317CD-CB19-4A9C-573F-8C4487CDF1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7663" y="3524250"/>
              <a:ext cx="277812" cy="114103"/>
            </a:xfrm>
            <a:prstGeom prst="rect">
              <a:avLst/>
            </a:prstGeom>
            <a:solidFill>
              <a:schemeClr val="bg1"/>
            </a:solidFill>
            <a:ln w="1587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sz="1000" b="1">
                  <a:latin typeface="Arial" charset="0"/>
                </a:rPr>
                <a:t>7</a:t>
              </a:r>
            </a:p>
          </p:txBody>
        </p:sp>
        <p:sp>
          <p:nvSpPr>
            <p:cNvPr id="37" name="Text Box 39">
              <a:extLst>
                <a:ext uri="{FF2B5EF4-FFF2-40B4-BE49-F238E27FC236}">
                  <a16:creationId xmlns:a16="http://schemas.microsoft.com/office/drawing/2014/main" id="{84200C5B-6C54-C8C4-CF9D-3C2EE9688C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9788" y="3259138"/>
              <a:ext cx="277812" cy="114103"/>
            </a:xfrm>
            <a:prstGeom prst="rect">
              <a:avLst/>
            </a:prstGeom>
            <a:solidFill>
              <a:schemeClr val="bg1"/>
            </a:solidFill>
            <a:ln w="1587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sz="1000" b="1">
                  <a:latin typeface="Arial" charset="0"/>
                </a:rPr>
                <a:t>11</a:t>
              </a:r>
            </a:p>
          </p:txBody>
        </p:sp>
        <p:sp>
          <p:nvSpPr>
            <p:cNvPr id="38" name="Text Box 40">
              <a:extLst>
                <a:ext uri="{FF2B5EF4-FFF2-40B4-BE49-F238E27FC236}">
                  <a16:creationId xmlns:a16="http://schemas.microsoft.com/office/drawing/2014/main" id="{B7861FD5-2207-F8A6-E148-04203DBD0A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01813" y="3411538"/>
              <a:ext cx="217487" cy="114103"/>
            </a:xfrm>
            <a:prstGeom prst="rect">
              <a:avLst/>
            </a:prstGeom>
            <a:solidFill>
              <a:schemeClr val="bg1"/>
            </a:solidFill>
            <a:ln w="1587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sz="1000" b="1">
                  <a:latin typeface="Arial" charset="0"/>
                </a:rPr>
                <a:t> 8</a:t>
              </a:r>
            </a:p>
          </p:txBody>
        </p:sp>
        <p:sp>
          <p:nvSpPr>
            <p:cNvPr id="39" name="Text Box 70">
              <a:extLst>
                <a:ext uri="{FF2B5EF4-FFF2-40B4-BE49-F238E27FC236}">
                  <a16:creationId xmlns:a16="http://schemas.microsoft.com/office/drawing/2014/main" id="{CE848A51-2C80-A9D7-21D5-182730A2BD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5200" y="4249738"/>
              <a:ext cx="1295400" cy="228604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 lIns="76729" tIns="38365" rIns="76729" bIns="38365">
              <a:spAutoFit/>
            </a:bodyPr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kumimoji="1" lang="en-US" sz="1500" i="1">
                  <a:solidFill>
                    <a:srgbClr val="000000"/>
                  </a:solidFill>
                </a:rPr>
                <a:t>G</a:t>
              </a:r>
              <a:r>
                <a:rPr kumimoji="1" lang="en-US" sz="1500">
                  <a:solidFill>
                    <a:srgbClr val="000000"/>
                  </a:solidFill>
                </a:rPr>
                <a:t> = (</a:t>
              </a:r>
              <a:r>
                <a:rPr kumimoji="1" lang="en-US" sz="1500" i="1">
                  <a:solidFill>
                    <a:srgbClr val="000000"/>
                  </a:solidFill>
                </a:rPr>
                <a:t>V, E</a:t>
              </a:r>
              <a:r>
                <a:rPr kumimoji="1" lang="en-US" sz="1500">
                  <a:solidFill>
                    <a:srgbClr val="000000"/>
                  </a:solidFill>
                </a:rPr>
                <a:t>)</a:t>
              </a:r>
            </a:p>
          </p:txBody>
        </p:sp>
        <p:cxnSp>
          <p:nvCxnSpPr>
            <p:cNvPr id="40" name="AutoShape 73">
              <a:extLst>
                <a:ext uri="{FF2B5EF4-FFF2-40B4-BE49-F238E27FC236}">
                  <a16:creationId xmlns:a16="http://schemas.microsoft.com/office/drawing/2014/main" id="{4B6D62FD-28E2-7F34-E066-565B6F37F5F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193800" y="2562225"/>
              <a:ext cx="576263" cy="150813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41" name="AutoShape 74">
              <a:extLst>
                <a:ext uri="{FF2B5EF4-FFF2-40B4-BE49-F238E27FC236}">
                  <a16:creationId xmlns:a16="http://schemas.microsoft.com/office/drawing/2014/main" id="{AFEECE1C-98E6-56C7-FEB5-954803A5BC5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987550" y="2373313"/>
              <a:ext cx="2590800" cy="95250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</p:cxnSp>
        <p:sp>
          <p:nvSpPr>
            <p:cNvPr id="42" name="Text Box 32">
              <a:extLst>
                <a:ext uri="{FF2B5EF4-FFF2-40B4-BE49-F238E27FC236}">
                  <a16:creationId xmlns:a16="http://schemas.microsoft.com/office/drawing/2014/main" id="{F0A6153F-22DE-EB17-0922-3E53F34D8B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6863" y="2352675"/>
              <a:ext cx="277812" cy="114103"/>
            </a:xfrm>
            <a:prstGeom prst="rect">
              <a:avLst/>
            </a:prstGeom>
            <a:solidFill>
              <a:schemeClr val="bg1"/>
            </a:solidFill>
            <a:ln w="1587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sz="1000" b="1">
                  <a:latin typeface="Arial" charset="0"/>
                </a:rPr>
                <a:t>24</a:t>
              </a:r>
            </a:p>
          </p:txBody>
        </p:sp>
        <p:sp>
          <p:nvSpPr>
            <p:cNvPr id="43" name="Text Box 35">
              <a:extLst>
                <a:ext uri="{FF2B5EF4-FFF2-40B4-BE49-F238E27FC236}">
                  <a16:creationId xmlns:a16="http://schemas.microsoft.com/office/drawing/2014/main" id="{0EE1298C-FE18-4709-F4F8-65A3FBC5E7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9375" y="2533650"/>
              <a:ext cx="217488" cy="114103"/>
            </a:xfrm>
            <a:prstGeom prst="rect">
              <a:avLst/>
            </a:prstGeom>
            <a:solidFill>
              <a:schemeClr val="bg1"/>
            </a:solidFill>
            <a:ln w="1587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sz="1000" b="1">
                  <a:latin typeface="Arial" charset="0"/>
                </a:rPr>
                <a:t> 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11791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626</Words>
  <Application>Microsoft Office PowerPoint</Application>
  <PresentationFormat>Widescreen</PresentationFormat>
  <Paragraphs>188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Arial Narrow</vt:lpstr>
      <vt:lpstr>Calibri</vt:lpstr>
      <vt:lpstr>Calibri Light</vt:lpstr>
      <vt:lpstr>Office Theme</vt:lpstr>
      <vt:lpstr>PŘÍPRAVA NA ZÁPOČET</vt:lpstr>
      <vt:lpstr>Cíl</vt:lpstr>
      <vt:lpstr>Třída</vt:lpstr>
      <vt:lpstr>PowerPoint Presentation</vt:lpstr>
      <vt:lpstr>Asociace 1:N</vt:lpstr>
      <vt:lpstr>Abstraktní datové typy</vt:lpstr>
      <vt:lpstr>Lineární seznam</vt:lpstr>
      <vt:lpstr>Binární strom</vt:lpstr>
      <vt:lpstr>Graf</vt:lpstr>
      <vt:lpstr>Vlastnosti OOP </vt:lpstr>
      <vt:lpstr>Další pojmy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Optimalizace: Genetické Algoritmy</dc:title>
  <dc:creator>Cicatka, Michal</dc:creator>
  <cp:lastModifiedBy>Cicatka, Michal</cp:lastModifiedBy>
  <cp:revision>5</cp:revision>
  <dcterms:created xsi:type="dcterms:W3CDTF">2022-11-29T19:24:03Z</dcterms:created>
  <dcterms:modified xsi:type="dcterms:W3CDTF">2022-11-30T07:59:13Z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340eb20-1c5f-4409-b1a4-85adc943d5d7_Enabled">
    <vt:lpwstr>true</vt:lpwstr>
  </property>
  <property fmtid="{D5CDD505-2E9C-101B-9397-08002B2CF9AE}" pid="3" name="MSIP_Label_e340eb20-1c5f-4409-b1a4-85adc943d5d7_SetDate">
    <vt:lpwstr>2022-11-30T07:59:13Z</vt:lpwstr>
  </property>
  <property fmtid="{D5CDD505-2E9C-101B-9397-08002B2CF9AE}" pid="4" name="MSIP_Label_e340eb20-1c5f-4409-b1a4-85adc943d5d7_Method">
    <vt:lpwstr>Standard</vt:lpwstr>
  </property>
  <property fmtid="{D5CDD505-2E9C-101B-9397-08002B2CF9AE}" pid="5" name="MSIP_Label_e340eb20-1c5f-4409-b1a4-85adc943d5d7_Name">
    <vt:lpwstr>Confidential</vt:lpwstr>
  </property>
  <property fmtid="{D5CDD505-2E9C-101B-9397-08002B2CF9AE}" pid="6" name="MSIP_Label_e340eb20-1c5f-4409-b1a4-85adc943d5d7_SiteId">
    <vt:lpwstr>375ce1b8-8db1-479b-a12c-06fa9d2a2eaf</vt:lpwstr>
  </property>
  <property fmtid="{D5CDD505-2E9C-101B-9397-08002B2CF9AE}" pid="7" name="MSIP_Label_e340eb20-1c5f-4409-b1a4-85adc943d5d7_ActionId">
    <vt:lpwstr>d94edb23-cc6d-453f-97de-66729acbb9a4</vt:lpwstr>
  </property>
  <property fmtid="{D5CDD505-2E9C-101B-9397-08002B2CF9AE}" pid="8" name="MSIP_Label_e340eb20-1c5f-4409-b1a4-85adc943d5d7_ContentBits">
    <vt:lpwstr>2</vt:lpwstr>
  </property>
</Properties>
</file>