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51" r:id="rId1"/>
    <p:sldMasterId id="2147484363" r:id="rId2"/>
    <p:sldMasterId id="2147484375" r:id="rId3"/>
  </p:sldMasterIdLst>
  <p:notesMasterIdLst>
    <p:notesMasterId r:id="rId26"/>
  </p:notesMasterIdLst>
  <p:handoutMasterIdLst>
    <p:handoutMasterId r:id="rId27"/>
  </p:handoutMasterIdLst>
  <p:sldIdLst>
    <p:sldId id="331" r:id="rId4"/>
    <p:sldId id="420" r:id="rId5"/>
    <p:sldId id="488" r:id="rId6"/>
    <p:sldId id="424" r:id="rId7"/>
    <p:sldId id="489" r:id="rId8"/>
    <p:sldId id="490" r:id="rId9"/>
    <p:sldId id="338" r:id="rId10"/>
    <p:sldId id="339" r:id="rId11"/>
    <p:sldId id="441" r:id="rId12"/>
    <p:sldId id="491" r:id="rId13"/>
    <p:sldId id="446" r:id="rId14"/>
    <p:sldId id="453" r:id="rId15"/>
    <p:sldId id="492" r:id="rId16"/>
    <p:sldId id="493" r:id="rId17"/>
    <p:sldId id="494" r:id="rId18"/>
    <p:sldId id="476" r:id="rId19"/>
    <p:sldId id="495" r:id="rId20"/>
    <p:sldId id="496" r:id="rId21"/>
    <p:sldId id="407" r:id="rId22"/>
    <p:sldId id="497" r:id="rId23"/>
    <p:sldId id="498" r:id="rId24"/>
    <p:sldId id="477" r:id="rId2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6600"/>
    <a:srgbClr val="9933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 varScale="1">
        <p:scale>
          <a:sx n="76" d="100"/>
          <a:sy n="76" d="100"/>
        </p:scale>
        <p:origin x="1488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9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7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47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60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250ECC2-FC4B-46DB-89D7-55DF85A33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9FBAAB-179F-41AC-9AF5-3C3DF7A078A9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F67B4AE-F5A0-4856-997C-FCCD44F4D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E57E25D-FDCC-4715-B327-4C4A03791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250ECC2-FC4B-46DB-89D7-55DF85A33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9FBAAB-179F-41AC-9AF5-3C3DF7A078A9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F67B4AE-F5A0-4856-997C-FCCD44F4D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E57E25D-FDCC-4715-B327-4C4A03791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9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250ECC2-FC4B-46DB-89D7-55DF85A33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9FBAAB-179F-41AC-9AF5-3C3DF7A078A9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F67B4AE-F5A0-4856-997C-FCCD44F4D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E57E25D-FDCC-4715-B327-4C4A03791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6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250ECC2-FC4B-46DB-89D7-55DF85A33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9FBAAB-179F-41AC-9AF5-3C3DF7A078A9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F67B4AE-F5A0-4856-997C-FCCD44F4D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E57E25D-FDCC-4715-B327-4C4A03791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3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1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9AD83C5C-EFF0-4CBC-AB6B-8147CA9BE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2D9CB2-90B3-4921-94FF-0D8482609EBF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681B6BB-30EB-45AC-93F0-9ECF7F764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BB4423B-A623-4913-ABDD-D216A1D6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4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9AD83C5C-EFF0-4CBC-AB6B-8147CA9BE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2D9CB2-90B3-4921-94FF-0D8482609EBF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681B6BB-30EB-45AC-93F0-9ECF7F764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BB4423B-A623-4913-ABDD-D216A1D6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0779462F-49C5-470C-A817-7DEB12F2B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98D082-7383-4246-8E8F-663A25F3E07E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E36FB94-316E-4486-9139-DC5DC314D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4D6D5C0-4B5F-4ADF-A7EC-4DF1ED3AA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8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3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87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8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0" name="Google Shape;20;p2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044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FFC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044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30383" y="4329314"/>
            <a:ext cx="3483235" cy="6634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25">
                <a:solidFill>
                  <a:srgbClr val="04438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7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4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 preserve="1">
  <p:cSld name="General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3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7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 preserve="1">
  <p:cSld name="Titre de sec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1pPr>
            <a:lvl2pPr marL="685800" lvl="1" indent="-17145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25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 preserve="1">
  <p:cSld name="Deux contenu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0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0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86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 preserve="1">
  <p:cSld name="Compara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95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 preserve="1">
  <p:cSld name="Titre seul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550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 preserve="1">
  <p:cSld name="V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14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 preserve="1">
  <p:cSld name="Contenu avec légen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1500"/>
            </a:lvl5pPr>
            <a:lvl6pPr marL="2057400" lvl="5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576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 preserve="1">
  <p:cSld name="Image avec légen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0" name="Google Shape;70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6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95577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 preserve="1">
  <p:cSld name="Titre et texte vertical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 rot="5400000">
            <a:off x="2309020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4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 preserve="1">
  <p:cSld name="Titre vertical et tex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 rot="5400000">
            <a:off x="4732339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515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0" name="Google Shape;20;p2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044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FFC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044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30383" y="4329314"/>
            <a:ext cx="3483235" cy="6634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25">
                <a:solidFill>
                  <a:srgbClr val="04438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15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525"/>
              </a:spcBef>
              <a:spcAft>
                <a:spcPts val="0"/>
              </a:spcAft>
              <a:buSzPts val="2200"/>
              <a:buNone/>
              <a:defRPr sz="1500"/>
            </a:lvl1pPr>
            <a:lvl2pPr marL="685800" lvl="1" indent="-171450" algn="l">
              <a:spcBef>
                <a:spcPts val="472"/>
              </a:spcBef>
              <a:spcAft>
                <a:spcPts val="0"/>
              </a:spcAft>
              <a:buSzPts val="1980"/>
              <a:buNone/>
              <a:defRPr sz="1350"/>
            </a:lvl2pPr>
            <a:lvl3pPr marL="1028700" lvl="2" indent="-171450" algn="l">
              <a:spcBef>
                <a:spcPts val="420"/>
              </a:spcBef>
              <a:spcAft>
                <a:spcPts val="0"/>
              </a:spcAft>
              <a:buSzPts val="1200"/>
              <a:buNone/>
              <a:defRPr sz="1200"/>
            </a:lvl3pPr>
            <a:lvl4pPr marL="1371600" lvl="3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4pPr>
            <a:lvl5pPr marL="1714500" lvl="4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5pPr>
            <a:lvl6pPr marL="2057400" lvl="5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6pPr>
            <a:lvl7pPr marL="2400300" lvl="6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7pPr>
            <a:lvl8pPr marL="2743200" lvl="7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8pPr>
            <a:lvl9pPr marL="3086100" lvl="8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73943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56085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18135" algn="l">
              <a:spcBef>
                <a:spcPts val="735"/>
              </a:spcBef>
              <a:spcAft>
                <a:spcPts val="0"/>
              </a:spcAft>
              <a:buSzPts val="3080"/>
              <a:buChar char="▪"/>
              <a:defRPr sz="2100"/>
            </a:lvl1pPr>
            <a:lvl2pPr marL="685800" lvl="1" indent="-297180" algn="l">
              <a:spcBef>
                <a:spcPts val="630"/>
              </a:spcBef>
              <a:spcAft>
                <a:spcPts val="0"/>
              </a:spcAft>
              <a:buSzPts val="2640"/>
              <a:buChar char="•"/>
              <a:defRPr sz="1800"/>
            </a:lvl2pPr>
            <a:lvl3pPr marL="1028700" lvl="2" indent="-242888" algn="l">
              <a:spcBef>
                <a:spcPts val="525"/>
              </a:spcBef>
              <a:spcAft>
                <a:spcPts val="0"/>
              </a:spcAft>
              <a:buSzPts val="1500"/>
              <a:buChar char="4"/>
              <a:defRPr sz="1500"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–"/>
              <a:defRPr sz="1350"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997450" y="123349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18135" algn="l">
              <a:spcBef>
                <a:spcPts val="735"/>
              </a:spcBef>
              <a:spcAft>
                <a:spcPts val="0"/>
              </a:spcAft>
              <a:buSzPts val="3080"/>
              <a:buChar char="▪"/>
              <a:defRPr sz="2100"/>
            </a:lvl1pPr>
            <a:lvl2pPr marL="685800" lvl="1" indent="-297180" algn="l">
              <a:spcBef>
                <a:spcPts val="630"/>
              </a:spcBef>
              <a:spcAft>
                <a:spcPts val="0"/>
              </a:spcAft>
              <a:buSzPts val="2640"/>
              <a:buChar char="•"/>
              <a:defRPr sz="1800"/>
            </a:lvl2pPr>
            <a:lvl3pPr marL="1028700" lvl="2" indent="-242888" algn="l">
              <a:spcBef>
                <a:spcPts val="525"/>
              </a:spcBef>
              <a:spcAft>
                <a:spcPts val="0"/>
              </a:spcAft>
              <a:buSzPts val="1500"/>
              <a:buChar char="4"/>
              <a:defRPr sz="1500"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–"/>
              <a:defRPr sz="1350"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644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630"/>
              </a:spcBef>
              <a:spcAft>
                <a:spcPts val="0"/>
              </a:spcAft>
              <a:buSzPts val="2640"/>
              <a:buNone/>
              <a:defRPr sz="1800" b="1"/>
            </a:lvl1pPr>
            <a:lvl2pPr marL="685800" lvl="1" indent="-171450" algn="l">
              <a:spcBef>
                <a:spcPts val="525"/>
              </a:spcBef>
              <a:spcAft>
                <a:spcPts val="0"/>
              </a:spcAft>
              <a:buSzPts val="2200"/>
              <a:buNone/>
              <a:defRPr sz="1500" b="1"/>
            </a:lvl2pPr>
            <a:lvl3pPr marL="1028700" lvl="2" indent="-171450" algn="l">
              <a:spcBef>
                <a:spcPts val="472"/>
              </a:spcBef>
              <a:spcAft>
                <a:spcPts val="0"/>
              </a:spcAft>
              <a:buSzPts val="1350"/>
              <a:buNone/>
              <a:defRPr sz="1350" b="1"/>
            </a:lvl3pPr>
            <a:lvl4pPr marL="1371600" lvl="3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4pPr>
            <a:lvl5pPr marL="1714500" lvl="4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5pPr>
            <a:lvl6pPr marL="2057400" lvl="5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6pPr>
            <a:lvl7pPr marL="2400300" lvl="6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7pPr>
            <a:lvl8pPr marL="2743200" lvl="7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8pPr>
            <a:lvl9pPr marL="3086100" lvl="8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7180" algn="l">
              <a:spcBef>
                <a:spcPts val="630"/>
              </a:spcBef>
              <a:spcAft>
                <a:spcPts val="0"/>
              </a:spcAft>
              <a:buSzPts val="2640"/>
              <a:buChar char="▪"/>
              <a:defRPr sz="1800"/>
            </a:lvl1pPr>
            <a:lvl2pPr marL="685800" lvl="1" indent="-276225" algn="l">
              <a:spcBef>
                <a:spcPts val="525"/>
              </a:spcBef>
              <a:spcAft>
                <a:spcPts val="0"/>
              </a:spcAft>
              <a:buSzPts val="2200"/>
              <a:buChar char="•"/>
              <a:defRPr sz="1500"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 sz="1350"/>
            </a:lvl3pPr>
            <a:lvl4pPr marL="1371600" lvl="3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–"/>
              <a:defRPr sz="1200"/>
            </a:lvl4pPr>
            <a:lvl5pPr marL="1714500" lvl="4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5pPr>
            <a:lvl6pPr marL="2057400" lvl="5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6pPr>
            <a:lvl7pPr marL="2400300" lvl="6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7pPr>
            <a:lvl8pPr marL="2743200" lvl="7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8pPr>
            <a:lvl9pPr marL="3086100" lvl="8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630"/>
              </a:spcBef>
              <a:spcAft>
                <a:spcPts val="0"/>
              </a:spcAft>
              <a:buSzPts val="2640"/>
              <a:buNone/>
              <a:defRPr sz="1800" b="1"/>
            </a:lvl1pPr>
            <a:lvl2pPr marL="685800" lvl="1" indent="-171450" algn="l">
              <a:spcBef>
                <a:spcPts val="525"/>
              </a:spcBef>
              <a:spcAft>
                <a:spcPts val="0"/>
              </a:spcAft>
              <a:buSzPts val="2200"/>
              <a:buNone/>
              <a:defRPr sz="1500" b="1"/>
            </a:lvl2pPr>
            <a:lvl3pPr marL="1028700" lvl="2" indent="-171450" algn="l">
              <a:spcBef>
                <a:spcPts val="472"/>
              </a:spcBef>
              <a:spcAft>
                <a:spcPts val="0"/>
              </a:spcAft>
              <a:buSzPts val="1350"/>
              <a:buNone/>
              <a:defRPr sz="1350" b="1"/>
            </a:lvl3pPr>
            <a:lvl4pPr marL="1371600" lvl="3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4pPr>
            <a:lvl5pPr marL="1714500" lvl="4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5pPr>
            <a:lvl6pPr marL="2057400" lvl="5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6pPr>
            <a:lvl7pPr marL="2400300" lvl="6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7pPr>
            <a:lvl8pPr marL="2743200" lvl="7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8pPr>
            <a:lvl9pPr marL="3086100" lvl="8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7180" algn="l">
              <a:spcBef>
                <a:spcPts val="630"/>
              </a:spcBef>
              <a:spcAft>
                <a:spcPts val="0"/>
              </a:spcAft>
              <a:buSzPts val="2640"/>
              <a:buChar char="▪"/>
              <a:defRPr sz="1800"/>
            </a:lvl1pPr>
            <a:lvl2pPr marL="685800" lvl="1" indent="-276225" algn="l">
              <a:spcBef>
                <a:spcPts val="525"/>
              </a:spcBef>
              <a:spcAft>
                <a:spcPts val="0"/>
              </a:spcAft>
              <a:buSzPts val="2200"/>
              <a:buChar char="•"/>
              <a:defRPr sz="1500"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 sz="1350"/>
            </a:lvl3pPr>
            <a:lvl4pPr marL="1371600" lvl="3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–"/>
              <a:defRPr sz="1200"/>
            </a:lvl4pPr>
            <a:lvl5pPr marL="1714500" lvl="4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5pPr>
            <a:lvl6pPr marL="2057400" lvl="5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6pPr>
            <a:lvl7pPr marL="2400300" lvl="6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7pPr>
            <a:lvl8pPr marL="2743200" lvl="7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8pPr>
            <a:lvl9pPr marL="3086100" lvl="8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896824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403933" y="843367"/>
            <a:ext cx="8313938" cy="3817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3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71142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758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39089" algn="l">
              <a:spcBef>
                <a:spcPts val="840"/>
              </a:spcBef>
              <a:spcAft>
                <a:spcPts val="0"/>
              </a:spcAft>
              <a:buSzPts val="3520"/>
              <a:buChar char="▪"/>
              <a:defRPr sz="2400"/>
            </a:lvl1pPr>
            <a:lvl2pPr marL="685800" lvl="1" indent="-318135" algn="l">
              <a:spcBef>
                <a:spcPts val="735"/>
              </a:spcBef>
              <a:spcAft>
                <a:spcPts val="0"/>
              </a:spcAft>
              <a:buSzPts val="3080"/>
              <a:buFont typeface="Noto Sans Symbols"/>
              <a:buChar char="▪"/>
              <a:defRPr sz="2100"/>
            </a:lvl2pPr>
            <a:lvl3pPr marL="1028700" lvl="2" indent="-257175" algn="l">
              <a:spcBef>
                <a:spcPts val="630"/>
              </a:spcBef>
              <a:spcAft>
                <a:spcPts val="0"/>
              </a:spcAft>
              <a:buSzPts val="1800"/>
              <a:buChar char="4"/>
              <a:defRPr sz="1800"/>
            </a:lvl3pPr>
            <a:lvl4pPr marL="1371600" lvl="3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–"/>
              <a:defRPr sz="1500"/>
            </a:lvl4pPr>
            <a:lvl5pPr marL="1714500" lvl="4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5pPr>
            <a:lvl6pPr marL="2057400" lvl="5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6pPr>
            <a:lvl7pPr marL="2400300" lvl="6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7pPr>
            <a:lvl8pPr marL="2743200" lvl="7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8pPr>
            <a:lvl9pPr marL="3086100" lvl="8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368"/>
              </a:spcBef>
              <a:spcAft>
                <a:spcPts val="0"/>
              </a:spcAft>
              <a:buSzPts val="1540"/>
              <a:buNone/>
              <a:defRPr sz="1050"/>
            </a:lvl1pPr>
            <a:lvl2pPr marL="685800" lvl="1" indent="-171450" algn="l">
              <a:spcBef>
                <a:spcPts val="315"/>
              </a:spcBef>
              <a:spcAft>
                <a:spcPts val="0"/>
              </a:spcAft>
              <a:buSzPts val="1320"/>
              <a:buNone/>
              <a:defRPr sz="900"/>
            </a:lvl2pPr>
            <a:lvl3pPr marL="1028700" lvl="2" indent="-171450" algn="l">
              <a:spcBef>
                <a:spcPts val="263"/>
              </a:spcBef>
              <a:spcAft>
                <a:spcPts val="0"/>
              </a:spcAft>
              <a:buSzPts val="750"/>
              <a:buNone/>
              <a:defRPr sz="750"/>
            </a:lvl3pPr>
            <a:lvl4pPr marL="1371600" lvl="3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4pPr>
            <a:lvl5pPr marL="1714500" lvl="4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5pPr>
            <a:lvl6pPr marL="2057400" lvl="5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6pPr>
            <a:lvl7pPr marL="2400300" lvl="6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7pPr>
            <a:lvl8pPr marL="2743200" lvl="7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8pPr>
            <a:lvl9pPr marL="3086100" lvl="8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468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18135" algn="l">
              <a:spcBef>
                <a:spcPts val="735"/>
              </a:spcBef>
              <a:spcAft>
                <a:spcPts val="0"/>
              </a:spcAft>
              <a:buSzPts val="3080"/>
              <a:buChar char="▪"/>
              <a:defRPr sz="2100"/>
            </a:lvl1pPr>
            <a:lvl2pPr marL="685800" lvl="1" indent="-297180" algn="l">
              <a:spcBef>
                <a:spcPts val="630"/>
              </a:spcBef>
              <a:spcAft>
                <a:spcPts val="0"/>
              </a:spcAft>
              <a:buSzPts val="2640"/>
              <a:buChar char="•"/>
              <a:defRPr sz="1800"/>
            </a:lvl2pPr>
            <a:lvl3pPr marL="1028700" lvl="2" indent="-242888" algn="l">
              <a:spcBef>
                <a:spcPts val="525"/>
              </a:spcBef>
              <a:spcAft>
                <a:spcPts val="0"/>
              </a:spcAft>
              <a:buSzPts val="1500"/>
              <a:buChar char="4"/>
              <a:defRPr sz="1500"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–"/>
              <a:defRPr sz="1350"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997450" y="123349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18135" algn="l">
              <a:spcBef>
                <a:spcPts val="735"/>
              </a:spcBef>
              <a:spcAft>
                <a:spcPts val="0"/>
              </a:spcAft>
              <a:buSzPts val="3080"/>
              <a:buChar char="▪"/>
              <a:defRPr sz="2100"/>
            </a:lvl1pPr>
            <a:lvl2pPr marL="685800" lvl="1" indent="-297180" algn="l">
              <a:spcBef>
                <a:spcPts val="630"/>
              </a:spcBef>
              <a:spcAft>
                <a:spcPts val="0"/>
              </a:spcAft>
              <a:buSzPts val="2640"/>
              <a:buChar char="•"/>
              <a:defRPr sz="1800"/>
            </a:lvl2pPr>
            <a:lvl3pPr marL="1028700" lvl="2" indent="-242888" algn="l">
              <a:spcBef>
                <a:spcPts val="525"/>
              </a:spcBef>
              <a:spcAft>
                <a:spcPts val="0"/>
              </a:spcAft>
              <a:buSzPts val="1500"/>
              <a:buChar char="4"/>
              <a:defRPr sz="1500"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–"/>
              <a:defRPr sz="1350"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66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368"/>
              </a:spcBef>
              <a:spcAft>
                <a:spcPts val="0"/>
              </a:spcAft>
              <a:buSzPts val="1540"/>
              <a:buNone/>
              <a:defRPr sz="1050"/>
            </a:lvl1pPr>
            <a:lvl2pPr marL="685800" lvl="1" indent="-171450" algn="l">
              <a:spcBef>
                <a:spcPts val="315"/>
              </a:spcBef>
              <a:spcAft>
                <a:spcPts val="0"/>
              </a:spcAft>
              <a:buSzPts val="1320"/>
              <a:buNone/>
              <a:defRPr sz="900"/>
            </a:lvl2pPr>
            <a:lvl3pPr marL="1028700" lvl="2" indent="-171450" algn="l">
              <a:spcBef>
                <a:spcPts val="263"/>
              </a:spcBef>
              <a:spcAft>
                <a:spcPts val="0"/>
              </a:spcAft>
              <a:buSzPts val="750"/>
              <a:buNone/>
              <a:defRPr sz="750"/>
            </a:lvl3pPr>
            <a:lvl4pPr marL="1371600" lvl="3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4pPr>
            <a:lvl5pPr marL="1714500" lvl="4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5pPr>
            <a:lvl6pPr marL="2057400" lvl="5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6pPr>
            <a:lvl7pPr marL="2400300" lvl="6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7pPr>
            <a:lvl8pPr marL="2743200" lvl="7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8pPr>
            <a:lvl9pPr marL="3086100" lvl="8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310152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 rot="5400000">
            <a:off x="2655888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09716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07236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16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630"/>
              </a:spcBef>
              <a:spcAft>
                <a:spcPts val="0"/>
              </a:spcAft>
              <a:buSzPts val="2640"/>
              <a:buNone/>
              <a:defRPr sz="1800" b="1"/>
            </a:lvl1pPr>
            <a:lvl2pPr marL="685800" lvl="1" indent="-171450" algn="l">
              <a:spcBef>
                <a:spcPts val="525"/>
              </a:spcBef>
              <a:spcAft>
                <a:spcPts val="0"/>
              </a:spcAft>
              <a:buSzPts val="2200"/>
              <a:buNone/>
              <a:defRPr sz="1500" b="1"/>
            </a:lvl2pPr>
            <a:lvl3pPr marL="1028700" lvl="2" indent="-171450" algn="l">
              <a:spcBef>
                <a:spcPts val="472"/>
              </a:spcBef>
              <a:spcAft>
                <a:spcPts val="0"/>
              </a:spcAft>
              <a:buSzPts val="1350"/>
              <a:buNone/>
              <a:defRPr sz="1350" b="1"/>
            </a:lvl3pPr>
            <a:lvl4pPr marL="1371600" lvl="3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4pPr>
            <a:lvl5pPr marL="1714500" lvl="4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5pPr>
            <a:lvl6pPr marL="2057400" lvl="5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6pPr>
            <a:lvl7pPr marL="2400300" lvl="6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7pPr>
            <a:lvl8pPr marL="2743200" lvl="7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8pPr>
            <a:lvl9pPr marL="3086100" lvl="8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7180" algn="l">
              <a:spcBef>
                <a:spcPts val="630"/>
              </a:spcBef>
              <a:spcAft>
                <a:spcPts val="0"/>
              </a:spcAft>
              <a:buSzPts val="2640"/>
              <a:buChar char="▪"/>
              <a:defRPr sz="1800"/>
            </a:lvl1pPr>
            <a:lvl2pPr marL="685800" lvl="1" indent="-276225" algn="l">
              <a:spcBef>
                <a:spcPts val="525"/>
              </a:spcBef>
              <a:spcAft>
                <a:spcPts val="0"/>
              </a:spcAft>
              <a:buSzPts val="2200"/>
              <a:buChar char="•"/>
              <a:defRPr sz="1500"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 sz="1350"/>
            </a:lvl3pPr>
            <a:lvl4pPr marL="1371600" lvl="3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–"/>
              <a:defRPr sz="1200"/>
            </a:lvl4pPr>
            <a:lvl5pPr marL="1714500" lvl="4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5pPr>
            <a:lvl6pPr marL="2057400" lvl="5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6pPr>
            <a:lvl7pPr marL="2400300" lvl="6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7pPr>
            <a:lvl8pPr marL="2743200" lvl="7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8pPr>
            <a:lvl9pPr marL="3086100" lvl="8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630"/>
              </a:spcBef>
              <a:spcAft>
                <a:spcPts val="0"/>
              </a:spcAft>
              <a:buSzPts val="2640"/>
              <a:buNone/>
              <a:defRPr sz="1800" b="1"/>
            </a:lvl1pPr>
            <a:lvl2pPr marL="685800" lvl="1" indent="-171450" algn="l">
              <a:spcBef>
                <a:spcPts val="525"/>
              </a:spcBef>
              <a:spcAft>
                <a:spcPts val="0"/>
              </a:spcAft>
              <a:buSzPts val="2200"/>
              <a:buNone/>
              <a:defRPr sz="1500" b="1"/>
            </a:lvl2pPr>
            <a:lvl3pPr marL="1028700" lvl="2" indent="-171450" algn="l">
              <a:spcBef>
                <a:spcPts val="472"/>
              </a:spcBef>
              <a:spcAft>
                <a:spcPts val="0"/>
              </a:spcAft>
              <a:buSzPts val="1350"/>
              <a:buNone/>
              <a:defRPr sz="1350" b="1"/>
            </a:lvl3pPr>
            <a:lvl4pPr marL="1371600" lvl="3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4pPr>
            <a:lvl5pPr marL="1714500" lvl="4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5pPr>
            <a:lvl6pPr marL="2057400" lvl="5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6pPr>
            <a:lvl7pPr marL="2400300" lvl="6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7pPr>
            <a:lvl8pPr marL="2743200" lvl="7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8pPr>
            <a:lvl9pPr marL="3086100" lvl="8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7180" algn="l">
              <a:spcBef>
                <a:spcPts val="630"/>
              </a:spcBef>
              <a:spcAft>
                <a:spcPts val="0"/>
              </a:spcAft>
              <a:buSzPts val="2640"/>
              <a:buChar char="▪"/>
              <a:defRPr sz="1800"/>
            </a:lvl1pPr>
            <a:lvl2pPr marL="685800" lvl="1" indent="-276225" algn="l">
              <a:spcBef>
                <a:spcPts val="525"/>
              </a:spcBef>
              <a:spcAft>
                <a:spcPts val="0"/>
              </a:spcAft>
              <a:buSzPts val="2200"/>
              <a:buChar char="•"/>
              <a:defRPr sz="1500"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 sz="1350"/>
            </a:lvl3pPr>
            <a:lvl4pPr marL="1371600" lvl="3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–"/>
              <a:defRPr sz="1200"/>
            </a:lvl4pPr>
            <a:lvl5pPr marL="1714500" lvl="4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5pPr>
            <a:lvl6pPr marL="2057400" lvl="5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6pPr>
            <a:lvl7pPr marL="2400300" lvl="6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7pPr>
            <a:lvl8pPr marL="2743200" lvl="7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8pPr>
            <a:lvl9pPr marL="3086100" lvl="8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207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47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39089" algn="l">
              <a:spcBef>
                <a:spcPts val="840"/>
              </a:spcBef>
              <a:spcAft>
                <a:spcPts val="0"/>
              </a:spcAft>
              <a:buSzPts val="3520"/>
              <a:buChar char="▪"/>
              <a:defRPr sz="2400"/>
            </a:lvl1pPr>
            <a:lvl2pPr marL="685800" lvl="1" indent="-318135" algn="l">
              <a:spcBef>
                <a:spcPts val="735"/>
              </a:spcBef>
              <a:spcAft>
                <a:spcPts val="0"/>
              </a:spcAft>
              <a:buSzPts val="3080"/>
              <a:buFont typeface="Noto Sans Symbols"/>
              <a:buChar char="▪"/>
              <a:defRPr sz="2100"/>
            </a:lvl2pPr>
            <a:lvl3pPr marL="1028700" lvl="2" indent="-257175" algn="l">
              <a:spcBef>
                <a:spcPts val="630"/>
              </a:spcBef>
              <a:spcAft>
                <a:spcPts val="0"/>
              </a:spcAft>
              <a:buSzPts val="1800"/>
              <a:buChar char="4"/>
              <a:defRPr sz="1800"/>
            </a:lvl3pPr>
            <a:lvl4pPr marL="1371600" lvl="3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–"/>
              <a:defRPr sz="1500"/>
            </a:lvl4pPr>
            <a:lvl5pPr marL="1714500" lvl="4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5pPr>
            <a:lvl6pPr marL="2057400" lvl="5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6pPr>
            <a:lvl7pPr marL="2400300" lvl="6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7pPr>
            <a:lvl8pPr marL="2743200" lvl="7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8pPr>
            <a:lvl9pPr marL="3086100" lvl="8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368"/>
              </a:spcBef>
              <a:spcAft>
                <a:spcPts val="0"/>
              </a:spcAft>
              <a:buSzPts val="1540"/>
              <a:buNone/>
              <a:defRPr sz="1050"/>
            </a:lvl1pPr>
            <a:lvl2pPr marL="685800" lvl="1" indent="-171450" algn="l">
              <a:spcBef>
                <a:spcPts val="315"/>
              </a:spcBef>
              <a:spcAft>
                <a:spcPts val="0"/>
              </a:spcAft>
              <a:buSzPts val="1320"/>
              <a:buNone/>
              <a:defRPr sz="900"/>
            </a:lvl2pPr>
            <a:lvl3pPr marL="1028700" lvl="2" indent="-171450" algn="l">
              <a:spcBef>
                <a:spcPts val="263"/>
              </a:spcBef>
              <a:spcAft>
                <a:spcPts val="0"/>
              </a:spcAft>
              <a:buSzPts val="750"/>
              <a:buNone/>
              <a:defRPr sz="750"/>
            </a:lvl3pPr>
            <a:lvl4pPr marL="1371600" lvl="3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4pPr>
            <a:lvl5pPr marL="1714500" lvl="4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5pPr>
            <a:lvl6pPr marL="2057400" lvl="5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6pPr>
            <a:lvl7pPr marL="2400300" lvl="6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7pPr>
            <a:lvl8pPr marL="2743200" lvl="7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8pPr>
            <a:lvl9pPr marL="3086100" lvl="8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784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368"/>
              </a:spcBef>
              <a:spcAft>
                <a:spcPts val="0"/>
              </a:spcAft>
              <a:buSzPts val="1540"/>
              <a:buNone/>
              <a:defRPr sz="1050"/>
            </a:lvl1pPr>
            <a:lvl2pPr marL="685800" lvl="1" indent="-171450" algn="l">
              <a:spcBef>
                <a:spcPts val="315"/>
              </a:spcBef>
              <a:spcAft>
                <a:spcPts val="0"/>
              </a:spcAft>
              <a:buSzPts val="1320"/>
              <a:buNone/>
              <a:defRPr sz="900"/>
            </a:lvl2pPr>
            <a:lvl3pPr marL="1028700" lvl="2" indent="-171450" algn="l">
              <a:spcBef>
                <a:spcPts val="263"/>
              </a:spcBef>
              <a:spcAft>
                <a:spcPts val="0"/>
              </a:spcAft>
              <a:buSzPts val="750"/>
              <a:buNone/>
              <a:defRPr sz="750"/>
            </a:lvl3pPr>
            <a:lvl4pPr marL="1371600" lvl="3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4pPr>
            <a:lvl5pPr marL="1714500" lvl="4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5pPr>
            <a:lvl6pPr marL="2057400" lvl="5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6pPr>
            <a:lvl7pPr marL="2400300" lvl="6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7pPr>
            <a:lvl8pPr marL="2743200" lvl="7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8pPr>
            <a:lvl9pPr marL="3086100" lvl="8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4290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 rot="5400000">
            <a:off x="2655888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522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9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443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330" algn="l" rtl="0">
              <a:spcBef>
                <a:spcPts val="630"/>
              </a:spcBef>
              <a:spcAft>
                <a:spcPts val="0"/>
              </a:spcAft>
              <a:buClr>
                <a:srgbClr val="044389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4330" algn="l" rtl="0">
              <a:spcBef>
                <a:spcPts val="630"/>
              </a:spcBef>
              <a:spcAft>
                <a:spcPts val="0"/>
              </a:spcAft>
              <a:buClr>
                <a:srgbClr val="FFCB0C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044389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1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FFCB0C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044389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257676" y="6613527"/>
            <a:ext cx="444500" cy="18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 b="1" i="0" u="none" strike="noStrike" cap="none">
                <a:solidFill>
                  <a:srgbClr val="0443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fld id="{00000000-1234-1234-1234-123412341234}" type="slidenum">
              <a:rPr lang="fr-FR" sz="750" b="1" i="0" u="none" strike="noStrike" cap="none">
                <a:solidFill>
                  <a:srgbClr val="0443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50" b="1" i="0" u="none" strike="noStrike" cap="none">
              <a:solidFill>
                <a:srgbClr val="0443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197526" y="6394810"/>
            <a:ext cx="1946475" cy="37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012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5393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443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330" algn="l" rtl="0">
              <a:spcBef>
                <a:spcPts val="630"/>
              </a:spcBef>
              <a:spcAft>
                <a:spcPts val="0"/>
              </a:spcAft>
              <a:buClr>
                <a:srgbClr val="044389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4330" algn="l" rtl="0">
              <a:spcBef>
                <a:spcPts val="630"/>
              </a:spcBef>
              <a:spcAft>
                <a:spcPts val="0"/>
              </a:spcAft>
              <a:buClr>
                <a:srgbClr val="FFCB0C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044389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1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FFCB0C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044389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257676" y="6613527"/>
            <a:ext cx="444500" cy="18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50" b="1" i="0" u="none" strike="noStrike" cap="none">
                <a:solidFill>
                  <a:srgbClr val="0443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fld id="{00000000-1234-1234-1234-123412341234}" type="slidenum">
              <a:rPr lang="fr-FR" sz="750" b="1" i="0" u="none" strike="noStrike" cap="none">
                <a:solidFill>
                  <a:srgbClr val="0443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50" b="1" i="0" u="none" strike="noStrike" cap="none">
              <a:solidFill>
                <a:srgbClr val="0443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97526" y="6394810"/>
            <a:ext cx="1946475" cy="37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0332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:  Synchronization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0492801-590C-4595-B50B-48839BE59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557" y="223256"/>
            <a:ext cx="7994821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Requirements for Critical-Section Solutions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34120D2B-C00D-4788-A304-48C827DAA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557" y="1052180"/>
            <a:ext cx="8081606" cy="4513604"/>
          </a:xfrm>
        </p:spPr>
        <p:txBody>
          <a:bodyPr/>
          <a:lstStyle/>
          <a:p>
            <a:pPr marL="77152" indent="0" algn="just"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Requirements</a:t>
            </a:r>
            <a:r>
              <a:rPr lang="en-US" altLang="en-US" dirty="0"/>
              <a:t> for a solution to critical-section problem: Criteria for a perfect synchronization between processes. </a:t>
            </a:r>
          </a:p>
          <a:p>
            <a:pPr algn="just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Progress: </a:t>
            </a:r>
            <a:r>
              <a:rPr lang="en-US" altLang="en-US" dirty="0"/>
              <a:t>If there is a process outside of the critical section, it can’t prevent other processes to access to the critical section.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If the teacher leaves the class, it mustn't prevent other teachers to enter.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How this can be possible? : The door is kept closed.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The process leaves the critical section and forget to liberate the lock.   </a:t>
            </a:r>
            <a:endParaRPr lang="en-US" altLang="en-US" dirty="0"/>
          </a:p>
          <a:p>
            <a:pPr marL="77152" indent="0" algn="just">
              <a:buNone/>
            </a:pPr>
            <a:r>
              <a:rPr lang="en-US" altLang="en-US" dirty="0">
                <a:solidFill>
                  <a:srgbClr val="993300"/>
                </a:solidFill>
              </a:rPr>
              <a:t> </a:t>
            </a:r>
            <a:endParaRPr lang="en-US" altLang="en-US" b="1" dirty="0">
              <a:solidFill>
                <a:srgbClr val="993300"/>
              </a:solidFill>
              <a:latin typeface="+mj-lt"/>
            </a:endParaRPr>
          </a:p>
          <a:p>
            <a:pPr algn="just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Bounded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Waiting</a:t>
            </a:r>
            <a:r>
              <a:rPr lang="en-US" altLang="en-US" b="1" dirty="0">
                <a:solidFill>
                  <a:srgbClr val="3366FF"/>
                </a:solidFill>
                <a:latin typeface="+mj-lt"/>
              </a:rPr>
              <a:t>: </a:t>
            </a:r>
            <a:r>
              <a:rPr lang="en-US" altLang="en-US" dirty="0"/>
              <a:t>A process can’t wait indefinitely to enter the critical section.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The first teacher leaves the class, when a second teacher try to enter a third one comes and enter directly. For example, because the third teacher is older than him, have a higher grade, etc.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The second teacher will wait indefinitely.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187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DBE0950-3B65-44CE-A578-E49302B90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60522"/>
            <a:ext cx="8397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Active-Waiting Solutions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3230E0EE-52C7-4A95-B889-DCDC6B78B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2" y="1103614"/>
            <a:ext cx="7724775" cy="1079749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89B339E-16D0-4D9A-9C3B-E4769D0C87A8}"/>
              </a:ext>
            </a:extLst>
          </p:cNvPr>
          <p:cNvGrpSpPr/>
          <p:nvPr/>
        </p:nvGrpSpPr>
        <p:grpSpPr>
          <a:xfrm>
            <a:off x="653143" y="1103614"/>
            <a:ext cx="5160375" cy="4453525"/>
            <a:chOff x="457200" y="1685874"/>
            <a:chExt cx="5160375" cy="4453525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39E257E1-A99A-CBA2-03F4-4B86BD72C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685874"/>
              <a:ext cx="5160375" cy="445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33BFDB-F3B4-304A-DCD9-40BC871EFD05}"/>
                </a:ext>
              </a:extLst>
            </p:cNvPr>
            <p:cNvSpPr/>
            <p:nvPr/>
          </p:nvSpPr>
          <p:spPr>
            <a:xfrm>
              <a:off x="2323070" y="2582562"/>
              <a:ext cx="1359244" cy="51898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EF51E6-C7FA-5838-82A5-074F7B3765A8}"/>
                </a:ext>
              </a:extLst>
            </p:cNvPr>
            <p:cNvSpPr/>
            <p:nvPr/>
          </p:nvSpPr>
          <p:spPr>
            <a:xfrm>
              <a:off x="2644346" y="3329979"/>
              <a:ext cx="1720850" cy="5189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D07391-02E4-2C62-F8D3-852906E58A7B}"/>
                </a:ext>
              </a:extLst>
            </p:cNvPr>
            <p:cNvSpPr/>
            <p:nvPr/>
          </p:nvSpPr>
          <p:spPr>
            <a:xfrm>
              <a:off x="2323070" y="4109650"/>
              <a:ext cx="1193128" cy="4152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4D4BFF4-AEA2-7B2A-99BA-17AA1E82EB40}"/>
              </a:ext>
            </a:extLst>
          </p:cNvPr>
          <p:cNvSpPr txBox="1"/>
          <p:nvPr/>
        </p:nvSpPr>
        <p:spPr>
          <a:xfrm>
            <a:off x="5525093" y="1482811"/>
            <a:ext cx="3159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sz="1800" b="1" dirty="0">
                <a:solidFill>
                  <a:srgbClr val="00B050"/>
                </a:solidFill>
              </a:rPr>
              <a:t>Active (</a:t>
            </a:r>
            <a:r>
              <a:rPr lang="en-US" altLang="en-US" sz="1800" b="1" dirty="0">
                <a:solidFill>
                  <a:srgbClr val="00B050"/>
                </a:solidFill>
              </a:rPr>
              <a:t>busy)</a:t>
            </a:r>
            <a:r>
              <a:rPr lang="en-ZA" sz="1800" b="1" dirty="0">
                <a:solidFill>
                  <a:srgbClr val="00B050"/>
                </a:solidFill>
              </a:rPr>
              <a:t> waiting</a:t>
            </a:r>
            <a:r>
              <a:rPr lang="en-ZA" sz="1800" dirty="0"/>
              <a:t>: When a process can’t enter to a critical section, it will not be blocked in a waiting state. It will execute. </a:t>
            </a:r>
          </a:p>
          <a:p>
            <a:pPr algn="just"/>
            <a:endParaRPr lang="en-ZA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sz="1800" dirty="0"/>
              <a:t>Active-Waiting solutions </a:t>
            </a:r>
            <a:r>
              <a:rPr lang="en-US" sz="1800" dirty="0"/>
              <a:t>vary depending on the code to be written in the </a:t>
            </a:r>
            <a:r>
              <a:rPr lang="en-US" sz="1800" dirty="0" err="1"/>
              <a:t>entry_section</a:t>
            </a:r>
            <a:r>
              <a:rPr lang="en-US" sz="1800" dirty="0"/>
              <a:t>  and </a:t>
            </a:r>
            <a:r>
              <a:rPr lang="en-US" sz="1800" dirty="0" err="1"/>
              <a:t>exit_section</a:t>
            </a:r>
            <a:r>
              <a:rPr lang="en-US" sz="1800" dirty="0"/>
              <a:t> function</a:t>
            </a:r>
            <a:r>
              <a:rPr lang="en-ZA" sz="1800" dirty="0"/>
              <a:t>s. </a:t>
            </a:r>
          </a:p>
        </p:txBody>
      </p:sp>
    </p:spTree>
    <p:extLst>
      <p:ext uri="{BB962C8B-B14F-4D97-AF65-F5344CB8AC3E}">
        <p14:creationId xmlns:p14="http://schemas.microsoft.com/office/powerpoint/2010/main" val="173470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820" y="152524"/>
            <a:ext cx="8070980" cy="576262"/>
          </a:xfrm>
        </p:spPr>
        <p:txBody>
          <a:bodyPr/>
          <a:lstStyle/>
          <a:p>
            <a:pPr eaLnBrk="1" hangingPunct="1"/>
            <a:r>
              <a:rPr lang="en-US" altLang="ja-JP" dirty="0"/>
              <a:t>Software </a:t>
            </a:r>
            <a:r>
              <a:rPr kumimoji="1" lang="en-US" altLang="ja-JP" dirty="0"/>
              <a:t>Solution</a:t>
            </a:r>
            <a:r>
              <a:rPr lang="en-US" altLang="ja-JP" dirty="0"/>
              <a:t> 1: Lock variable</a:t>
            </a:r>
            <a:endParaRPr lang="en-US" altLang="en-US" dirty="0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D1B96C2-FAFE-4916-8C1A-F8AF728D5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3" y="933255"/>
            <a:ext cx="7730257" cy="448329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The two processes share one variable: </a:t>
            </a:r>
            <a:r>
              <a:rPr lang="en-US" altLang="en-US" sz="2000" b="1" dirty="0">
                <a:latin typeface="Courier New" panose="02070309020205020404" pitchFamily="49" charset="0"/>
              </a:rPr>
              <a:t>int turn; 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The variable </a:t>
            </a:r>
            <a:r>
              <a:rPr lang="en-US" altLang="en-US" sz="2000" b="1" dirty="0">
                <a:latin typeface="Courier New" panose="02070309020205020404" pitchFamily="49" charset="0"/>
              </a:rPr>
              <a:t>turn</a:t>
            </a:r>
            <a:r>
              <a:rPr lang="en-US" altLang="en-US" sz="2000" dirty="0">
                <a:solidFill>
                  <a:srgbClr val="000000"/>
                </a:solidFill>
              </a:rPr>
              <a:t> indicates whose turn it is to enter the critical section. 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Initially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2000" b="1" dirty="0">
                <a:latin typeface="Courier New" panose="02070309020205020404" pitchFamily="49" charset="0"/>
              </a:rPr>
              <a:t>urn = 1 ; No process uses the critical section.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95F5712-9566-1513-3A79-C92B1B8DF255}"/>
              </a:ext>
            </a:extLst>
          </p:cNvPr>
          <p:cNvGrpSpPr/>
          <p:nvPr/>
        </p:nvGrpSpPr>
        <p:grpSpPr>
          <a:xfrm>
            <a:off x="601980" y="2613813"/>
            <a:ext cx="8332237" cy="1938992"/>
            <a:chOff x="811763" y="3282232"/>
            <a:chExt cx="8332237" cy="1938992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763EF13A-1C2B-A1B6-586A-C3B78CA6B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763" y="3282232"/>
              <a:ext cx="3760237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buFont typeface="Monotype Sorts" pitchFamily="-84" charset="2"/>
                <a:buNone/>
              </a:pPr>
              <a:r>
                <a:rPr lang="en-US" altLang="en-US" sz="2400" b="1" dirty="0" err="1">
                  <a:latin typeface="Courier New" panose="02070309020205020404" pitchFamily="49" charset="0"/>
                </a:rPr>
                <a:t>Entry_section</a:t>
              </a:r>
              <a:r>
                <a:rPr lang="en-US" altLang="en-US" sz="2400" b="1" dirty="0">
                  <a:latin typeface="Courier New" panose="02070309020205020404" pitchFamily="49" charset="0"/>
                </a:rPr>
                <a:t>(){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2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while (</a:t>
              </a:r>
              <a:r>
                <a:rPr lang="en-US" altLang="en-US" sz="2400" b="1" dirty="0">
                  <a:latin typeface="Courier New" panose="02070309020205020404" pitchFamily="49" charset="0"/>
                </a:rPr>
                <a:t>Turn = = 0</a:t>
              </a:r>
              <a:r>
                <a:rPr lang="en-US" altLang="en-US" sz="2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);</a:t>
              </a:r>
            </a:p>
            <a:p>
              <a:pPr>
                <a:buFont typeface="Monotype Sorts" pitchFamily="-84" charset="2"/>
                <a:buNone/>
              </a:pPr>
              <a:endPara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2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Turn --;  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2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3" name="Accolade fermante 2">
              <a:extLst>
                <a:ext uri="{FF2B5EF4-FFF2-40B4-BE49-F238E27FC236}">
                  <a16:creationId xmlns:a16="http://schemas.microsoft.com/office/drawing/2014/main" id="{B5ADF126-A224-99C4-C934-1F36F5F10BF2}"/>
                </a:ext>
              </a:extLst>
            </p:cNvPr>
            <p:cNvSpPr/>
            <p:nvPr/>
          </p:nvSpPr>
          <p:spPr>
            <a:xfrm>
              <a:off x="4355184" y="3619893"/>
              <a:ext cx="216816" cy="490194"/>
            </a:xfrm>
            <a:prstGeom prst="righ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ccolade fermante 3">
              <a:extLst>
                <a:ext uri="{FF2B5EF4-FFF2-40B4-BE49-F238E27FC236}">
                  <a16:creationId xmlns:a16="http://schemas.microsoft.com/office/drawing/2014/main" id="{FBBBEABA-021C-735D-6350-07E57B5688CD}"/>
                </a:ext>
              </a:extLst>
            </p:cNvPr>
            <p:cNvSpPr/>
            <p:nvPr/>
          </p:nvSpPr>
          <p:spPr>
            <a:xfrm>
              <a:off x="2405680" y="4425207"/>
              <a:ext cx="112591" cy="363610"/>
            </a:xfrm>
            <a:prstGeom prst="righ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F5AE7CA-89BB-4994-2AB1-95589CC37339}"/>
                </a:ext>
              </a:extLst>
            </p:cNvPr>
            <p:cNvSpPr txBox="1"/>
            <p:nvPr/>
          </p:nvSpPr>
          <p:spPr>
            <a:xfrm>
              <a:off x="4713402" y="3619893"/>
              <a:ext cx="4430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Verify if the lock is taking; Turn ==0 </a:t>
              </a:r>
              <a:r>
                <a:rPr lang="en-ZA" dirty="0">
                  <a:sym typeface="Wingdings" panose="05000000000000000000" pitchFamily="2" charset="2"/>
                </a:rPr>
                <a:t> Lock taking  while==True process blocked in the while. </a:t>
              </a:r>
              <a:r>
                <a:rPr lang="en-ZA" dirty="0"/>
                <a:t>  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3EFE835-B746-938D-09E4-86CC5F506747}"/>
                </a:ext>
              </a:extLst>
            </p:cNvPr>
            <p:cNvSpPr txBox="1"/>
            <p:nvPr/>
          </p:nvSpPr>
          <p:spPr>
            <a:xfrm>
              <a:off x="2622105" y="4391879"/>
              <a:ext cx="6220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If the lock is not taking </a:t>
              </a:r>
              <a:r>
                <a:rPr lang="en-ZA" dirty="0">
                  <a:sym typeface="Wingdings" panose="05000000000000000000" pitchFamily="2" charset="2"/>
                </a:rPr>
                <a:t> Turn !=0  Turn - -  (take the lock)</a:t>
              </a:r>
              <a:r>
                <a:rPr lang="en-ZA" dirty="0"/>
                <a:t>  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5CCDB6C-E179-9930-F709-957B4B4D032A}"/>
              </a:ext>
            </a:extLst>
          </p:cNvPr>
          <p:cNvGrpSpPr/>
          <p:nvPr/>
        </p:nvGrpSpPr>
        <p:grpSpPr>
          <a:xfrm>
            <a:off x="601980" y="4847925"/>
            <a:ext cx="8073137" cy="1569660"/>
            <a:chOff x="759915" y="4757274"/>
            <a:chExt cx="8073137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CE80352-1621-8609-DF22-021DB2334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15" y="4757274"/>
              <a:ext cx="3760237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buFont typeface="Monotype Sorts" pitchFamily="-84" charset="2"/>
                <a:buNone/>
              </a:pPr>
              <a:r>
                <a:rPr lang="en-US" altLang="en-US" sz="2400" b="1" dirty="0" err="1">
                  <a:latin typeface="Courier New" panose="02070309020205020404" pitchFamily="49" charset="0"/>
                </a:rPr>
                <a:t>Exit_section</a:t>
              </a:r>
              <a:r>
                <a:rPr lang="en-US" altLang="en-US" sz="2400" b="1" dirty="0">
                  <a:latin typeface="Courier New" panose="02070309020205020404" pitchFamily="49" charset="0"/>
                </a:rPr>
                <a:t>(){</a:t>
              </a:r>
            </a:p>
            <a:p>
              <a:pPr>
                <a:buFont typeface="Monotype Sorts" pitchFamily="-84" charset="2"/>
                <a:buNone/>
              </a:pPr>
              <a:endParaRPr lang="en-US" altLang="en-US" sz="2400" b="1" dirty="0">
                <a:latin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2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Turn ++;  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2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Accolade fermante 8">
              <a:extLst>
                <a:ext uri="{FF2B5EF4-FFF2-40B4-BE49-F238E27FC236}">
                  <a16:creationId xmlns:a16="http://schemas.microsoft.com/office/drawing/2014/main" id="{E9878B24-76A4-45F7-31FF-FDF7FA8AFD17}"/>
                </a:ext>
              </a:extLst>
            </p:cNvPr>
            <p:cNvSpPr/>
            <p:nvPr/>
          </p:nvSpPr>
          <p:spPr>
            <a:xfrm>
              <a:off x="2395722" y="5577782"/>
              <a:ext cx="112591" cy="363610"/>
            </a:xfrm>
            <a:prstGeom prst="righ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444E022-E56D-0CF2-60F0-ADF30E908BF1}"/>
                </a:ext>
              </a:extLst>
            </p:cNvPr>
            <p:cNvSpPr txBox="1"/>
            <p:nvPr/>
          </p:nvSpPr>
          <p:spPr>
            <a:xfrm>
              <a:off x="2612147" y="5544454"/>
              <a:ext cx="6220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Execution terminated </a:t>
              </a:r>
              <a:r>
                <a:rPr lang="en-ZA" dirty="0">
                  <a:sym typeface="Wingdings" panose="05000000000000000000" pitchFamily="2" charset="2"/>
                </a:rPr>
                <a:t> Process leaves the critical section  Turn + + </a:t>
              </a:r>
            </a:p>
            <a:p>
              <a:r>
                <a:rPr lang="en-ZA" dirty="0">
                  <a:sym typeface="Wingdings" panose="05000000000000000000" pitchFamily="2" charset="2"/>
                </a:rPr>
                <a:t> (unlock ). 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81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202" y="152524"/>
            <a:ext cx="8061897" cy="576262"/>
          </a:xfrm>
        </p:spPr>
        <p:txBody>
          <a:bodyPr/>
          <a:lstStyle/>
          <a:p>
            <a:pPr eaLnBrk="1" hangingPunct="1"/>
            <a:r>
              <a:rPr lang="en-US" altLang="ja-JP" dirty="0"/>
              <a:t>Lock variable solution weakness</a:t>
            </a: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63EF13A-1C2B-A1B6-586A-C3B78CA6B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72" y="1131230"/>
            <a:ext cx="40612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Entry_section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(1)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while(</a:t>
            </a:r>
            <a:r>
              <a:rPr lang="en-US" altLang="en-US" sz="2400" b="1" dirty="0">
                <a:latin typeface="Courier New" panose="02070309020205020404" pitchFamily="49" charset="0"/>
              </a:rPr>
              <a:t>Turn = = 0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(2)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Turn --;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E80352-1621-8609-DF22-021DB233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471" y="1131230"/>
            <a:ext cx="3760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Exit_section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(3)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Turn ++;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7E557560-6132-36F7-78E4-50525B1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17508"/>
              </p:ext>
            </p:extLst>
          </p:nvPr>
        </p:nvGraphicFramePr>
        <p:xfrm>
          <a:off x="2023364" y="2363810"/>
          <a:ext cx="6856685" cy="3441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33">
                  <a:extLst>
                    <a:ext uri="{9D8B030D-6E8A-4147-A177-3AD203B41FA5}">
                      <a16:colId xmlns:a16="http://schemas.microsoft.com/office/drawing/2014/main" val="2314304174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843285681"/>
                    </a:ext>
                  </a:extLst>
                </a:gridCol>
                <a:gridCol w="2495179">
                  <a:extLst>
                    <a:ext uri="{9D8B030D-6E8A-4147-A177-3AD203B41FA5}">
                      <a16:colId xmlns:a16="http://schemas.microsoft.com/office/drawing/2014/main" val="1521905923"/>
                    </a:ext>
                  </a:extLst>
                </a:gridCol>
                <a:gridCol w="2340771">
                  <a:extLst>
                    <a:ext uri="{9D8B030D-6E8A-4147-A177-3AD203B41FA5}">
                      <a16:colId xmlns:a16="http://schemas.microsoft.com/office/drawing/2014/main" val="2353971512"/>
                    </a:ext>
                  </a:extLst>
                </a:gridCol>
              </a:tblGrid>
              <a:tr h="39429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solidFill>
                            <a:schemeClr val="tx1"/>
                          </a:solidFill>
                        </a:rPr>
                        <a:t>Turn</a:t>
                      </a:r>
                      <a:endParaRPr lang="fr-F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53423"/>
                  </a:ext>
                </a:extLst>
              </a:tr>
              <a:tr h="363969">
                <a:tc>
                  <a:txBody>
                    <a:bodyPr/>
                    <a:lstStyle/>
                    <a:p>
                      <a:r>
                        <a:rPr lang="fr-F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48207"/>
                  </a:ext>
                </a:extLst>
              </a:tr>
              <a:tr h="363969">
                <a:tc>
                  <a:txBody>
                    <a:bodyPr/>
                    <a:lstStyle/>
                    <a:p>
                      <a:r>
                        <a:rPr lang="fr-F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Blocked</a:t>
                      </a:r>
                      <a:r>
                        <a:rPr lang="fr-FR" sz="1800" dirty="0"/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66012"/>
                  </a:ext>
                </a:extLst>
              </a:tr>
              <a:tr h="363969">
                <a:tc>
                  <a:txBody>
                    <a:bodyPr/>
                    <a:lstStyle/>
                    <a:p>
                      <a:r>
                        <a:rPr lang="fr-F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 err="1"/>
                        <a:t>Blocked</a:t>
                      </a:r>
                      <a:r>
                        <a:rPr lang="fr-FR" sz="1800" dirty="0"/>
                        <a:t>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404452"/>
                  </a:ext>
                </a:extLst>
              </a:tr>
              <a:tr h="363969"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99831"/>
                  </a:ext>
                </a:extLst>
              </a:tr>
              <a:tr h="363969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  (1) Passes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4038"/>
                  </a:ext>
                </a:extLst>
              </a:tr>
              <a:tr h="363969"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   (1)  Passes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96767"/>
                  </a:ext>
                </a:extLst>
              </a:tr>
              <a:tr h="446949">
                <a:tc>
                  <a:txBody>
                    <a:bodyPr/>
                    <a:lstStyle/>
                    <a:p>
                      <a:r>
                        <a:rPr lang="fr-F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  (2)   </a:t>
                      </a:r>
                      <a:r>
                        <a:rPr lang="fr-FR" sz="1800" dirty="0" err="1"/>
                        <a:t>Turn</a:t>
                      </a:r>
                      <a:r>
                        <a:rPr lang="fr-FR" sz="1800" dirty="0"/>
                        <a:t> - - </a:t>
                      </a:r>
                      <a:r>
                        <a:rPr lang="fr-FR" sz="1800" dirty="0">
                          <a:sym typeface="Wingdings" panose="05000000000000000000" pitchFamily="2" charset="2"/>
                        </a:rPr>
                        <a:t> CS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88348"/>
                  </a:ext>
                </a:extLst>
              </a:tr>
              <a:tr h="403892">
                <a:tc>
                  <a:txBody>
                    <a:bodyPr/>
                    <a:lstStyle/>
                    <a:p>
                      <a:r>
                        <a:rPr lang="fr-FR" sz="1800" dirty="0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1800" dirty="0"/>
                        <a:t>(2)     </a:t>
                      </a:r>
                      <a:r>
                        <a:rPr lang="fr-FR" sz="1800" dirty="0" err="1"/>
                        <a:t>Turn</a:t>
                      </a:r>
                      <a:r>
                        <a:rPr lang="fr-FR" sz="1800" dirty="0"/>
                        <a:t> - -  </a:t>
                      </a:r>
                      <a:r>
                        <a:rPr lang="fr-FR" sz="1800" dirty="0">
                          <a:sym typeface="Wingdings" panose="05000000000000000000" pitchFamily="2" charset="2"/>
                        </a:rPr>
                        <a:t> CS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29107"/>
                  </a:ext>
                </a:extLst>
              </a:tr>
            </a:tbl>
          </a:graphicData>
        </a:graphic>
      </p:graphicFrame>
      <p:grpSp>
        <p:nvGrpSpPr>
          <p:cNvPr id="15" name="Groupe 14">
            <a:extLst>
              <a:ext uri="{FF2B5EF4-FFF2-40B4-BE49-F238E27FC236}">
                <a16:creationId xmlns:a16="http://schemas.microsoft.com/office/drawing/2014/main" id="{E472457B-E325-8F15-5835-3F6041C60790}"/>
              </a:ext>
            </a:extLst>
          </p:cNvPr>
          <p:cNvGrpSpPr/>
          <p:nvPr/>
        </p:nvGrpSpPr>
        <p:grpSpPr>
          <a:xfrm>
            <a:off x="361298" y="4139414"/>
            <a:ext cx="3852484" cy="460866"/>
            <a:chOff x="615820" y="4633082"/>
            <a:chExt cx="4809620" cy="392998"/>
          </a:xfrm>
        </p:grpSpPr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D24FA59D-0CD3-9D94-F76B-C2415F78E2E1}"/>
                </a:ext>
              </a:extLst>
            </p:cNvPr>
            <p:cNvSpPr/>
            <p:nvPr/>
          </p:nvSpPr>
          <p:spPr>
            <a:xfrm>
              <a:off x="615820" y="4863762"/>
              <a:ext cx="4809620" cy="16231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8526BF8-EF0F-51CA-7E93-9D0F30C8EC6D}"/>
                </a:ext>
              </a:extLst>
            </p:cNvPr>
            <p:cNvSpPr txBox="1"/>
            <p:nvPr/>
          </p:nvSpPr>
          <p:spPr>
            <a:xfrm>
              <a:off x="763017" y="4633082"/>
              <a:ext cx="1659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P2 interrupted</a:t>
              </a:r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B9E16D9C-F4A4-D62C-8CCC-EF3BCE2B7555}"/>
              </a:ext>
            </a:extLst>
          </p:cNvPr>
          <p:cNvSpPr/>
          <p:nvPr/>
        </p:nvSpPr>
        <p:spPr>
          <a:xfrm>
            <a:off x="4572000" y="5373278"/>
            <a:ext cx="1819373" cy="464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B9D6DD3-B574-716E-EDB6-318B90B6FFA3}"/>
              </a:ext>
            </a:extLst>
          </p:cNvPr>
          <p:cNvSpPr/>
          <p:nvPr/>
        </p:nvSpPr>
        <p:spPr>
          <a:xfrm>
            <a:off x="7060676" y="4908854"/>
            <a:ext cx="1819373" cy="464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DF889DDA-5B4B-7FBA-E926-B8A971B4BAF8}"/>
              </a:ext>
            </a:extLst>
          </p:cNvPr>
          <p:cNvSpPr/>
          <p:nvPr/>
        </p:nvSpPr>
        <p:spPr>
          <a:xfrm rot="16200000">
            <a:off x="673243" y="5927647"/>
            <a:ext cx="271653" cy="386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A927FDE-9F9F-090E-65DF-9239EF0CA16C}"/>
              </a:ext>
            </a:extLst>
          </p:cNvPr>
          <p:cNvSpPr txBox="1"/>
          <p:nvPr/>
        </p:nvSpPr>
        <p:spPr>
          <a:xfrm>
            <a:off x="1143789" y="5985070"/>
            <a:ext cx="610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ZA" sz="1800" dirty="0"/>
              <a:t>Two processes in the CS at the same time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ZA" sz="1800" dirty="0"/>
              <a:t> </a:t>
            </a:r>
            <a:r>
              <a:rPr lang="en-US" altLang="en-US" sz="1800" dirty="0">
                <a:highlight>
                  <a:srgbClr val="FFFF00"/>
                </a:highlight>
              </a:rPr>
              <a:t>Mutual Exclusion problem</a:t>
            </a:r>
            <a:endParaRPr lang="en-ZA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629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820" y="152524"/>
            <a:ext cx="8070980" cy="576262"/>
          </a:xfrm>
        </p:spPr>
        <p:txBody>
          <a:bodyPr/>
          <a:lstStyle/>
          <a:p>
            <a:pPr eaLnBrk="1" hangingPunct="1"/>
            <a:r>
              <a:rPr lang="en-US" altLang="ja-JP" dirty="0"/>
              <a:t>Software </a:t>
            </a:r>
            <a:r>
              <a:rPr kumimoji="1" lang="en-US" altLang="ja-JP" dirty="0"/>
              <a:t>Solution</a:t>
            </a:r>
            <a:r>
              <a:rPr lang="en-US" altLang="ja-JP" dirty="0"/>
              <a:t> 2: Strict alternating</a:t>
            </a:r>
            <a:endParaRPr lang="en-US" altLang="en-US" dirty="0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D1B96C2-FAFE-4916-8C1A-F8AF728D5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3" y="933255"/>
            <a:ext cx="7730257" cy="448329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The two processes share one variable: </a:t>
            </a:r>
            <a:r>
              <a:rPr lang="en-US" altLang="en-US" sz="2000" b="1" dirty="0">
                <a:latin typeface="Courier New" panose="02070309020205020404" pitchFamily="49" charset="0"/>
              </a:rPr>
              <a:t>int turn; 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The variable </a:t>
            </a:r>
            <a:r>
              <a:rPr lang="en-US" altLang="en-US" sz="2000" b="1" dirty="0">
                <a:latin typeface="Courier New" panose="02070309020205020404" pitchFamily="49" charset="0"/>
              </a:rPr>
              <a:t>turn </a:t>
            </a:r>
            <a:r>
              <a:rPr lang="en-US" altLang="en-US" sz="2000" dirty="0">
                <a:solidFill>
                  <a:srgbClr val="000000"/>
                </a:solidFill>
              </a:rPr>
              <a:t>is an index associated to each process that wants to enter to CS.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Initially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2000" b="1" dirty="0">
                <a:latin typeface="Courier New" panose="02070309020205020404" pitchFamily="49" charset="0"/>
              </a:rPr>
              <a:t>urn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; Process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uses the critical section. After that,</a:t>
            </a:r>
            <a:r>
              <a:rPr lang="en-US" altLang="en-US" sz="2000" b="1" dirty="0">
                <a:latin typeface="Courier New" panose="02070309020205020404" pitchFamily="49" charset="0"/>
                <a:sym typeface="Wingdings" panose="05000000000000000000" pitchFamily="2" charset="2"/>
              </a:rPr>
              <a:t> Process i+1 enter to CS.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</a:p>
          <a:p>
            <a:pPr marL="77152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63EF13A-1C2B-A1B6-586A-C3B78CA6B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63" y="2828835"/>
            <a:ext cx="55043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Entry_section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sz="2400" b="1" dirty="0">
                <a:latin typeface="Courier New" panose="02070309020205020404" pitchFamily="49" charset="0"/>
              </a:rPr>
              <a:t>Turn #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E80352-1621-8609-DF22-021DB233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63" y="4216222"/>
            <a:ext cx="57841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Exit_section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Turn = (Turn + 1)% N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94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820" y="152524"/>
            <a:ext cx="8070980" cy="576262"/>
          </a:xfrm>
        </p:spPr>
        <p:txBody>
          <a:bodyPr/>
          <a:lstStyle/>
          <a:p>
            <a:pPr eaLnBrk="1" hangingPunct="1"/>
            <a:r>
              <a:rPr lang="en-US" altLang="ja-JP" dirty="0"/>
              <a:t>Strict alternating solution weakness</a:t>
            </a:r>
            <a:endParaRPr lang="en-US" altLang="en-US" dirty="0"/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7E557560-6132-36F7-78E4-50525B1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24149"/>
              </p:ext>
            </p:extLst>
          </p:nvPr>
        </p:nvGraphicFramePr>
        <p:xfrm>
          <a:off x="2314043" y="2368905"/>
          <a:ext cx="451591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33">
                  <a:extLst>
                    <a:ext uri="{9D8B030D-6E8A-4147-A177-3AD203B41FA5}">
                      <a16:colId xmlns:a16="http://schemas.microsoft.com/office/drawing/2014/main" val="2314304174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843285681"/>
                    </a:ext>
                  </a:extLst>
                </a:gridCol>
                <a:gridCol w="2495179">
                  <a:extLst>
                    <a:ext uri="{9D8B030D-6E8A-4147-A177-3AD203B41FA5}">
                      <a16:colId xmlns:a16="http://schemas.microsoft.com/office/drawing/2014/main" val="1521905923"/>
                    </a:ext>
                  </a:extLst>
                </a:gridCol>
              </a:tblGrid>
              <a:tr h="330565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solidFill>
                            <a:schemeClr val="tx1"/>
                          </a:solidFill>
                        </a:rPr>
                        <a:t>Turn</a:t>
                      </a:r>
                      <a:endParaRPr lang="fr-F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53423"/>
                  </a:ext>
                </a:extLst>
              </a:tr>
              <a:tr h="305137">
                <a:tc>
                  <a:txBody>
                    <a:bodyPr/>
                    <a:lstStyle/>
                    <a:p>
                      <a:r>
                        <a:rPr lang="fr-F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E_S</a:t>
                      </a:r>
                    </a:p>
                    <a:p>
                      <a:r>
                        <a:rPr lang="fr-FR" sz="1800" dirty="0"/>
                        <a:t>CS</a:t>
                      </a:r>
                    </a:p>
                    <a:p>
                      <a:r>
                        <a:rPr lang="fr-FR" sz="1800" dirty="0" err="1"/>
                        <a:t>Ex_S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E_S</a:t>
                      </a:r>
                    </a:p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4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E_S</a:t>
                      </a:r>
                    </a:p>
                    <a:p>
                      <a:r>
                        <a:rPr lang="fr-FR" sz="1800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66012"/>
                  </a:ext>
                </a:extLst>
              </a:tr>
              <a:tr h="305137"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… (</a:t>
                      </a:r>
                      <a:r>
                        <a:rPr lang="en-US" sz="1400" noProof="0" dirty="0"/>
                        <a:t>ready </a:t>
                      </a:r>
                      <a:r>
                        <a:rPr lang="fr-FR" sz="1400" dirty="0"/>
                        <a:t>queue)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96767"/>
                  </a:ext>
                </a:extLst>
              </a:tr>
            </a:tbl>
          </a:graphicData>
        </a:graphic>
      </p:graphicFrame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D24FA59D-0CD3-9D94-F76B-C2415F78E2E1}"/>
              </a:ext>
            </a:extLst>
          </p:cNvPr>
          <p:cNvSpPr/>
          <p:nvPr/>
        </p:nvSpPr>
        <p:spPr>
          <a:xfrm rot="10800000">
            <a:off x="1775650" y="3274029"/>
            <a:ext cx="1520970" cy="1549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526BF8-EF0F-51CA-7E93-9D0F30C8EC6D}"/>
              </a:ext>
            </a:extLst>
          </p:cNvPr>
          <p:cNvSpPr txBox="1"/>
          <p:nvPr/>
        </p:nvSpPr>
        <p:spPr>
          <a:xfrm>
            <a:off x="186386" y="3165041"/>
            <a:ext cx="177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P0 terminates the execution of CS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B9D6DD3-B574-716E-EDB6-318B90B6FFA3}"/>
              </a:ext>
            </a:extLst>
          </p:cNvPr>
          <p:cNvSpPr/>
          <p:nvPr/>
        </p:nvSpPr>
        <p:spPr>
          <a:xfrm>
            <a:off x="4182870" y="4240404"/>
            <a:ext cx="1819373" cy="588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DF889DDA-5B4B-7FBA-E926-B8A971B4BAF8}"/>
              </a:ext>
            </a:extLst>
          </p:cNvPr>
          <p:cNvSpPr/>
          <p:nvPr/>
        </p:nvSpPr>
        <p:spPr>
          <a:xfrm rot="16200000" flipH="1">
            <a:off x="897657" y="5324391"/>
            <a:ext cx="201130" cy="386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A927FDE-9F9F-090E-65DF-9239EF0CA16C}"/>
              </a:ext>
            </a:extLst>
          </p:cNvPr>
          <p:cNvSpPr txBox="1"/>
          <p:nvPr/>
        </p:nvSpPr>
        <p:spPr>
          <a:xfrm>
            <a:off x="1362661" y="5335515"/>
            <a:ext cx="745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ZA" sz="1800" dirty="0"/>
              <a:t>The turn is given to a process (P1) infinitively.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ZA" sz="1800" dirty="0"/>
              <a:t>Starvation problem for P0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ZA" sz="1800" dirty="0"/>
              <a:t> </a:t>
            </a:r>
            <a:r>
              <a:rPr lang="en-US" sz="1800" dirty="0">
                <a:highlight>
                  <a:srgbClr val="FFFF00"/>
                </a:highlight>
              </a:rPr>
              <a:t>Progress</a:t>
            </a:r>
            <a:r>
              <a:rPr lang="en-US" altLang="en-US" sz="1800" dirty="0">
                <a:highlight>
                  <a:srgbClr val="FFFF00"/>
                </a:highlight>
              </a:rPr>
              <a:t> problem</a:t>
            </a:r>
            <a:endParaRPr lang="en-ZA" sz="1800" dirty="0">
              <a:highlight>
                <a:srgbClr val="FFFF00"/>
              </a:highligh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D4C14F-D7FD-0782-AE8F-DA8B0291A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2" y="903965"/>
            <a:ext cx="43975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Entry_section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sz="2400" b="1" dirty="0">
                <a:latin typeface="Courier New" panose="02070309020205020404" pitchFamily="49" charset="0"/>
              </a:rPr>
              <a:t>Turn #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D9A6F-7110-7BC2-C2F5-C51758B2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104" y="876154"/>
            <a:ext cx="4230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Exit_section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Turn = (Turn + 1)% 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C3219A-7203-A267-FFF3-91F4EF50F119}"/>
              </a:ext>
            </a:extLst>
          </p:cNvPr>
          <p:cNvSpPr txBox="1"/>
          <p:nvPr/>
        </p:nvSpPr>
        <p:spPr>
          <a:xfrm>
            <a:off x="7338968" y="4314332"/>
            <a:ext cx="1626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schedular removes the CPU from P1 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037C181F-F374-FB01-81BC-B34B8C387AF6}"/>
              </a:ext>
            </a:extLst>
          </p:cNvPr>
          <p:cNvSpPr/>
          <p:nvPr/>
        </p:nvSpPr>
        <p:spPr>
          <a:xfrm rot="5400000">
            <a:off x="6637573" y="3957975"/>
            <a:ext cx="124112" cy="11909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BAF1D28D-DF7A-3DB4-7E88-B310280BE111}"/>
              </a:ext>
            </a:extLst>
          </p:cNvPr>
          <p:cNvSpPr txBox="1"/>
          <p:nvPr/>
        </p:nvSpPr>
        <p:spPr>
          <a:xfrm>
            <a:off x="302934" y="4311295"/>
            <a:ext cx="1777075" cy="53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P0 wants to enter the CS</a:t>
            </a:r>
          </a:p>
        </p:txBody>
      </p:sp>
      <p:sp>
        <p:nvSpPr>
          <p:cNvPr id="7" name="Flèche : droite 12">
            <a:extLst>
              <a:ext uri="{FF2B5EF4-FFF2-40B4-BE49-F238E27FC236}">
                <a16:creationId xmlns:a16="http://schemas.microsoft.com/office/drawing/2014/main" id="{5145D001-6562-BEA3-15A3-A6CFC5F35FFA}"/>
              </a:ext>
            </a:extLst>
          </p:cNvPr>
          <p:cNvSpPr/>
          <p:nvPr/>
        </p:nvSpPr>
        <p:spPr>
          <a:xfrm rot="10800000">
            <a:off x="1805033" y="4615504"/>
            <a:ext cx="1520970" cy="1549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0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152524"/>
            <a:ext cx="8054340" cy="576262"/>
          </a:xfrm>
        </p:spPr>
        <p:txBody>
          <a:bodyPr/>
          <a:lstStyle/>
          <a:p>
            <a:pPr eaLnBrk="1" hangingPunct="1"/>
            <a:r>
              <a:rPr lang="en-US" altLang="ja-JP" dirty="0"/>
              <a:t>Strict alternating solution V2</a:t>
            </a:r>
            <a:endParaRPr lang="en-US" altLang="en-US" dirty="0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D1B96C2-FAFE-4916-8C1A-F8AF728D5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" y="1139855"/>
            <a:ext cx="7932627" cy="413122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This solution proposes the use of  </a:t>
            </a:r>
            <a:r>
              <a:rPr lang="en-US" altLang="en-US" dirty="0">
                <a:solidFill>
                  <a:srgbClr val="00B0F0"/>
                </a:solidFill>
              </a:rPr>
              <a:t>a flag array</a:t>
            </a:r>
            <a:r>
              <a:rPr lang="en-US" altLang="en-US" dirty="0">
                <a:solidFill>
                  <a:srgbClr val="000000"/>
                </a:solidFill>
              </a:rPr>
              <a:t>: </a:t>
            </a:r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latin typeface="Courier New" panose="02070309020205020404" pitchFamily="49" charset="0"/>
              </a:rPr>
              <a:t> flag[N]; N is the number of processes.   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altLang="en-US" sz="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flag </a:t>
            </a:r>
            <a:r>
              <a:rPr lang="en-US" altLang="en-US" dirty="0">
                <a:solidFill>
                  <a:srgbClr val="000000"/>
                </a:solidFill>
              </a:rPr>
              <a:t>array is used to indicate if a process is ready to enter the critical section.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flag[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= </a:t>
            </a:r>
            <a:r>
              <a:rPr lang="en-US" altLang="en-US" b="1" i="1" dirty="0">
                <a:latin typeface="Courier New" panose="02070309020205020404" pitchFamily="49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</a:rPr>
              <a:t>  implies that process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20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is ready!</a:t>
            </a:r>
          </a:p>
          <a:p>
            <a:pPr marL="420052" lvl="1" indent="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endParaRPr lang="en-US" altLang="en-US" u="sng" dirty="0">
              <a:solidFill>
                <a:srgbClr val="000000"/>
              </a:solidFill>
            </a:endParaRPr>
          </a:p>
          <a:p>
            <a:pPr marL="419100" lvl="1" indent="-419100">
              <a:lnSpc>
                <a:spcPct val="90000"/>
              </a:lnSpc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u="sng" dirty="0">
                <a:solidFill>
                  <a:srgbClr val="000000"/>
                </a:solidFill>
              </a:rPr>
              <a:t>Example with 2 processes</a:t>
            </a:r>
            <a:r>
              <a:rPr lang="en-US" altLang="en-US" dirty="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667512B-2E6A-8BB7-4358-B71A6A82C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170" y="3512320"/>
            <a:ext cx="55043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Entry_section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flag[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] =1;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While(</a:t>
            </a:r>
            <a:r>
              <a:rPr lang="en-US" altLang="en-US" sz="2400" b="1" dirty="0">
                <a:latin typeface="Courier New" panose="02070309020205020404" pitchFamily="49" charset="0"/>
              </a:rPr>
              <a:t>flag[1-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]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83B6621-9C31-FECE-E3D2-6774E373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170" y="5081980"/>
            <a:ext cx="57841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Exit_section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){</a:t>
            </a:r>
          </a:p>
          <a:p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flag[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] =0;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24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152524"/>
            <a:ext cx="8054340" cy="576262"/>
          </a:xfrm>
        </p:spPr>
        <p:txBody>
          <a:bodyPr/>
          <a:lstStyle/>
          <a:p>
            <a:pPr eaLnBrk="1" hangingPunct="1"/>
            <a:r>
              <a:rPr lang="en-US" altLang="ja-JP" sz="2800" dirty="0"/>
              <a:t>Strict alternating solution V2 ; Weakness</a:t>
            </a:r>
            <a:endParaRPr lang="en-US" altLang="en-US" sz="28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11EC51D-424B-1141-5C86-987B5502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" y="940216"/>
            <a:ext cx="55043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Entry_section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(1) </a:t>
            </a:r>
            <a:r>
              <a:rPr lang="en-US" altLang="en-US" sz="2400" b="1" dirty="0">
                <a:latin typeface="Courier New" panose="02070309020205020404" pitchFamily="49" charset="0"/>
              </a:rPr>
              <a:t>flag[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] =1;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(2)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While(</a:t>
            </a:r>
            <a:r>
              <a:rPr lang="en-US" altLang="en-US" sz="2400" b="1" dirty="0">
                <a:latin typeface="Courier New" panose="02070309020205020404" pitchFamily="49" charset="0"/>
              </a:rPr>
              <a:t>flag[1-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]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FE9EC18-2043-896E-678B-C37A85739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" y="2348654"/>
            <a:ext cx="57841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Exit_section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){</a:t>
            </a:r>
          </a:p>
          <a:p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(3)</a:t>
            </a:r>
            <a:r>
              <a:rPr lang="en-US" altLang="en-US" sz="2400" b="1" dirty="0">
                <a:latin typeface="Courier New" panose="02070309020205020404" pitchFamily="49" charset="0"/>
              </a:rPr>
              <a:t>flag[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] =0;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" name="Tableau 12">
            <a:extLst>
              <a:ext uri="{FF2B5EF4-FFF2-40B4-BE49-F238E27FC236}">
                <a16:creationId xmlns:a16="http://schemas.microsoft.com/office/drawing/2014/main" id="{150AD0CD-FA26-B861-09A2-196210555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02116"/>
              </p:ext>
            </p:extLst>
          </p:nvPr>
        </p:nvGraphicFramePr>
        <p:xfrm>
          <a:off x="2401721" y="3175690"/>
          <a:ext cx="4515915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085">
                  <a:extLst>
                    <a:ext uri="{9D8B030D-6E8A-4147-A177-3AD203B41FA5}">
                      <a16:colId xmlns:a16="http://schemas.microsoft.com/office/drawing/2014/main" val="2314304174"/>
                    </a:ext>
                  </a:extLst>
                </a:gridCol>
                <a:gridCol w="855735">
                  <a:extLst>
                    <a:ext uri="{9D8B030D-6E8A-4147-A177-3AD203B41FA5}">
                      <a16:colId xmlns:a16="http://schemas.microsoft.com/office/drawing/2014/main" val="2843285681"/>
                    </a:ext>
                  </a:extLst>
                </a:gridCol>
                <a:gridCol w="1317431">
                  <a:extLst>
                    <a:ext uri="{9D8B030D-6E8A-4147-A177-3AD203B41FA5}">
                      <a16:colId xmlns:a16="http://schemas.microsoft.com/office/drawing/2014/main" val="3308991225"/>
                    </a:ext>
                  </a:extLst>
                </a:gridCol>
                <a:gridCol w="1560664">
                  <a:extLst>
                    <a:ext uri="{9D8B030D-6E8A-4147-A177-3AD203B41FA5}">
                      <a16:colId xmlns:a16="http://schemas.microsoft.com/office/drawing/2014/main" val="1521905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Flag[0]</a:t>
                      </a:r>
                    </a:p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Flag[1]</a:t>
                      </a:r>
                    </a:p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53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8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66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27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8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9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88597"/>
                  </a:ext>
                </a:extLst>
              </a:tr>
            </a:tbl>
          </a:graphicData>
        </a:graphic>
      </p:graphicFrame>
      <p:sp>
        <p:nvSpPr>
          <p:cNvPr id="5" name="Flèche : bas 4">
            <a:extLst>
              <a:ext uri="{FF2B5EF4-FFF2-40B4-BE49-F238E27FC236}">
                <a16:creationId xmlns:a16="http://schemas.microsoft.com/office/drawing/2014/main" id="{36B60A7F-3353-A2D3-C468-C13329AC8F3B}"/>
              </a:ext>
            </a:extLst>
          </p:cNvPr>
          <p:cNvSpPr/>
          <p:nvPr/>
        </p:nvSpPr>
        <p:spPr>
          <a:xfrm rot="16200000">
            <a:off x="2122512" y="4585161"/>
            <a:ext cx="45719" cy="3660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FED02260-7B59-96DD-E594-F981BA5551DE}"/>
              </a:ext>
            </a:extLst>
          </p:cNvPr>
          <p:cNvSpPr/>
          <p:nvPr/>
        </p:nvSpPr>
        <p:spPr>
          <a:xfrm rot="16200000" flipH="1">
            <a:off x="2566357" y="4501647"/>
            <a:ext cx="45719" cy="12537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7D8669-D4E9-6CD6-6B16-BFA74239B2F7}"/>
              </a:ext>
            </a:extLst>
          </p:cNvPr>
          <p:cNvSpPr txBox="1"/>
          <p:nvPr/>
        </p:nvSpPr>
        <p:spPr>
          <a:xfrm>
            <a:off x="744010" y="4666269"/>
            <a:ext cx="114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P0 blocked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F3AD6A-C2F4-AB0D-016C-0E1BA5DC4AB2}"/>
              </a:ext>
            </a:extLst>
          </p:cNvPr>
          <p:cNvSpPr txBox="1"/>
          <p:nvPr/>
        </p:nvSpPr>
        <p:spPr>
          <a:xfrm>
            <a:off x="856861" y="4978760"/>
            <a:ext cx="114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P1 blocked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05F7F704-35C8-E835-4E5B-C49110885D3A}"/>
              </a:ext>
            </a:extLst>
          </p:cNvPr>
          <p:cNvSpPr/>
          <p:nvPr/>
        </p:nvSpPr>
        <p:spPr>
          <a:xfrm rot="16200000">
            <a:off x="801433" y="5662978"/>
            <a:ext cx="271653" cy="386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BC4D9D-7C25-CE1A-0566-47D496A6E9AD}"/>
              </a:ext>
            </a:extLst>
          </p:cNvPr>
          <p:cNvSpPr txBox="1"/>
          <p:nvPr/>
        </p:nvSpPr>
        <p:spPr>
          <a:xfrm>
            <a:off x="1247284" y="5654382"/>
            <a:ext cx="610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Inter-block</a:t>
            </a:r>
          </a:p>
          <a:p>
            <a:r>
              <a:rPr lang="en-US" alt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</a:t>
            </a:r>
            <a:r>
              <a:rPr lang="en-US" altLang="en-US" sz="1800" dirty="0">
                <a:highlight>
                  <a:srgbClr val="FFFF00"/>
                </a:highlight>
              </a:rPr>
              <a:t>Bounded Waiting problem</a:t>
            </a:r>
            <a:endParaRPr lang="en-ZA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896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152524"/>
            <a:ext cx="805434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Software Solution -- Peterson’</a:t>
            </a:r>
            <a:r>
              <a:rPr lang="en-US" altLang="ja-JP" sz="2800" dirty="0"/>
              <a:t>s Algorithm</a:t>
            </a:r>
            <a:endParaRPr lang="en-US" altLang="en-US" sz="2800" dirty="0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D1B96C2-FAFE-4916-8C1A-F8AF728D5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" y="835055"/>
            <a:ext cx="7932627" cy="413122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This solution proposes the use of  </a:t>
            </a:r>
            <a:r>
              <a:rPr lang="en-US" altLang="en-US" dirty="0">
                <a:solidFill>
                  <a:srgbClr val="00B0F0"/>
                </a:solidFill>
              </a:rPr>
              <a:t>two variables</a:t>
            </a:r>
            <a:r>
              <a:rPr lang="en-US" altLang="en-US" dirty="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int turn;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latin typeface="Courier New" panose="02070309020205020404" pitchFamily="49" charset="0"/>
              </a:rPr>
              <a:t> flag[N];</a:t>
            </a:r>
            <a:endParaRPr lang="en-US" altLang="en-US" sz="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variable </a:t>
            </a:r>
            <a:r>
              <a:rPr lang="en-US" altLang="en-US" sz="2000" b="1" dirty="0">
                <a:latin typeface="Courier New" panose="02070309020205020404" pitchFamily="49" charset="0"/>
              </a:rPr>
              <a:t>turn</a:t>
            </a:r>
            <a:r>
              <a:rPr lang="en-US" altLang="en-US" dirty="0">
                <a:solidFill>
                  <a:srgbClr val="000000"/>
                </a:solidFill>
              </a:rPr>
              <a:t> indicates whose turn it is to enter the critical section.</a:t>
            </a:r>
            <a:endParaRPr lang="en-US" altLang="en-US" sz="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flag </a:t>
            </a:r>
            <a:r>
              <a:rPr lang="en-US" altLang="en-US" dirty="0">
                <a:solidFill>
                  <a:srgbClr val="000000"/>
                </a:solidFill>
              </a:rPr>
              <a:t>array is used to indicate if a process is ready to enter the critical section.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flag[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= </a:t>
            </a:r>
            <a:r>
              <a:rPr lang="en-US" altLang="en-US" b="1" i="1" dirty="0">
                <a:latin typeface="Courier New" panose="02070309020205020404" pitchFamily="49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</a:rPr>
              <a:t>  implies that process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20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is ready!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C1ED893-F7D9-05FA-C53B-F99F66BE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3055120"/>
            <a:ext cx="84201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Entry_section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(int process){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autre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autre</a:t>
            </a:r>
            <a:r>
              <a:rPr lang="en-US" altLang="en-US" sz="2400" b="1" dirty="0">
                <a:latin typeface="Courier New" panose="02070309020205020404" pitchFamily="49" charset="0"/>
              </a:rPr>
              <a:t>=1-process;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flag[process] =true;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turn=process;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While(</a:t>
            </a:r>
            <a:r>
              <a:rPr lang="en-US" altLang="en-US" sz="2400" b="1" dirty="0">
                <a:latin typeface="Courier New" panose="02070309020205020404" pitchFamily="49" charset="0"/>
              </a:rPr>
              <a:t>flag[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autre</a:t>
            </a:r>
            <a:r>
              <a:rPr lang="en-US" altLang="en-US" sz="2400" b="1" dirty="0">
                <a:latin typeface="Courier New" panose="02070309020205020404" pitchFamily="49" charset="0"/>
              </a:rPr>
              <a:t>] &amp;&amp; turn ==process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D2CB1F-CD9B-92E5-28C5-0BBB52BB4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5657671"/>
            <a:ext cx="70073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Exit_section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indice</a:t>
            </a:r>
            <a:r>
              <a:rPr lang="en-US" altLang="en-US" sz="2400" b="1" dirty="0">
                <a:latin typeface="Courier New" panose="02070309020205020404" pitchFamily="49" charset="0"/>
              </a:rPr>
              <a:t>){</a:t>
            </a:r>
          </a:p>
          <a:p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flag[process] =false;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2AFE5C-83BB-E0B1-6CE9-E453762D4923}"/>
              </a:ext>
            </a:extLst>
          </p:cNvPr>
          <p:cNvSpPr txBox="1"/>
          <p:nvPr/>
        </p:nvSpPr>
        <p:spPr>
          <a:xfrm>
            <a:off x="4806950" y="4209282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>
                <a:solidFill>
                  <a:srgbClr val="FF0000"/>
                </a:solidFill>
              </a:rPr>
              <a:t>Process is interested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177D28-ECB7-0B69-899A-3160FE9470A7}"/>
              </a:ext>
            </a:extLst>
          </p:cNvPr>
          <p:cNvSpPr txBox="1"/>
          <p:nvPr/>
        </p:nvSpPr>
        <p:spPr>
          <a:xfrm>
            <a:off x="4806950" y="4596944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>
                <a:solidFill>
                  <a:srgbClr val="FF0000"/>
                </a:solidFill>
              </a:rPr>
              <a:t>Process demand the turn</a:t>
            </a:r>
          </a:p>
        </p:txBody>
      </p:sp>
    </p:spTree>
    <p:extLst>
      <p:ext uri="{BB962C8B-B14F-4D97-AF65-F5344CB8AC3E}">
        <p14:creationId xmlns:p14="http://schemas.microsoft.com/office/powerpoint/2010/main" val="313383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4735745B-8EF9-43B8-B481-A54E5AACD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3175" cy="4422775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Provable that the three CS requirement are met: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    1.   Mutual exclusion is preserved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           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enters CS only if: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              either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flag[j] = false </a:t>
            </a:r>
            <a:r>
              <a:rPr lang="en-US" altLang="en-US" sz="2400" dirty="0">
                <a:solidFill>
                  <a:srgbClr val="000000"/>
                </a:solidFill>
              </a:rPr>
              <a:t>or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turn = i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    2.   Progress requirement is satisfied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    3.   Bounded-waiting requirement is met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8A21BBB-68B5-5BF4-124B-54CBD04E8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152524"/>
            <a:ext cx="805434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Software Solution -- Peterson’</a:t>
            </a:r>
            <a:r>
              <a:rPr lang="en-US" altLang="ja-JP" sz="2800" dirty="0"/>
              <a:t>s Algorithm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8" y="215318"/>
            <a:ext cx="807877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Context 1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r>
              <a:rPr lang="en-US" altLang="en-US" sz="2000" dirty="0"/>
              <a:t>Processes can execute concurrently: </a:t>
            </a:r>
          </a:p>
          <a:p>
            <a:pPr lvl="1"/>
            <a:r>
              <a:rPr lang="en-US" altLang="en-US" sz="2000" dirty="0"/>
              <a:t>May be interrupted at any time, partially completing execution.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en-US" sz="2000" dirty="0"/>
              <a:t>Process 1 can Read the data, then interrupted.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en-US" sz="2000" dirty="0"/>
              <a:t>Process 2 Write the same data.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en-US" sz="2000" dirty="0"/>
              <a:t>Process 1 continue to execute based on a false value of data.</a:t>
            </a:r>
          </a:p>
          <a:p>
            <a:r>
              <a:rPr lang="en-US" altLang="en-US" sz="2000" dirty="0"/>
              <a:t>Concurrent access to shared data may result in data inconsistency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9F845D-D4E4-6EA5-9988-9DF1551D6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73" y="3288290"/>
            <a:ext cx="6540674" cy="20750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4735745B-8EF9-43B8-B481-A54E5AACD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" y="1233488"/>
            <a:ext cx="7949565" cy="4422775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/>
              <a:t>We propose to synchronize the passage of people on a bridge that supports only one person going from one side to another.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/>
              <a:t>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/>
              <a:t>You are asked to write a program for a person that will allow him to pass from one side to the other across the bridge.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/>
              <a:t>You must use the Peterson’s Algorithm to synchronize between the people.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8A21BBB-68B5-5BF4-124B-54CBD04E8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152524"/>
            <a:ext cx="805434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Peterson’</a:t>
            </a:r>
            <a:r>
              <a:rPr lang="en-US" altLang="ja-JP" sz="2800" dirty="0"/>
              <a:t>s Algorithm: Illustrative example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234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4735745B-8EF9-43B8-B481-A54E5AACD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" y="1233488"/>
            <a:ext cx="7949565" cy="4422775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/>
              <a:t>Pass (int </a:t>
            </a:r>
            <a:r>
              <a:rPr lang="en-US" altLang="en-US" sz="2400" dirty="0" err="1"/>
              <a:t>numPerson</a:t>
            </a:r>
            <a:r>
              <a:rPr lang="en-US" altLang="en-US" sz="2400" dirty="0"/>
              <a:t>){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/>
              <a:t>       </a:t>
            </a:r>
            <a:r>
              <a:rPr lang="en-US" altLang="en-US" sz="2400" dirty="0" err="1"/>
              <a:t>Enter_SC</a:t>
            </a:r>
            <a:r>
              <a:rPr lang="en-US" altLang="en-US" sz="2400" dirty="0"/>
              <a:t>( );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/>
              <a:t>        Passing( );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/>
              <a:t>       </a:t>
            </a:r>
            <a:r>
              <a:rPr lang="en-US" altLang="en-US" sz="2400" dirty="0" err="1"/>
              <a:t>Exit_SC</a:t>
            </a:r>
            <a:r>
              <a:rPr lang="en-US" altLang="en-US" sz="2400" dirty="0"/>
              <a:t>( );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8A21BBB-68B5-5BF4-124B-54CBD04E8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152524"/>
            <a:ext cx="805434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Peterson’</a:t>
            </a:r>
            <a:r>
              <a:rPr lang="en-US" altLang="ja-JP" sz="2800" dirty="0"/>
              <a:t>s Algorithm: Illustrative example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2541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6EE5EE8-951A-4FEB-8184-6A9E5E369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921" y="149090"/>
            <a:ext cx="808482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Peterson’</a:t>
            </a:r>
            <a:r>
              <a:rPr lang="en-US" altLang="ja-JP" dirty="0"/>
              <a:t>s Solution </a:t>
            </a:r>
            <a:endParaRPr lang="en-US" altLang="en-US" dirty="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4735745B-8EF9-43B8-B481-A54E5AACD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1" y="1087120"/>
            <a:ext cx="8084820" cy="45720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Solution works for 2 process.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What about modifying it to handle 10 processes?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Solution requires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busy waiting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Processes waste CPU cycles to ask if they can enter the critical section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516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215318"/>
            <a:ext cx="79025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Context 1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1376516"/>
            <a:ext cx="8078772" cy="4337284"/>
          </a:xfrm>
        </p:spPr>
        <p:txBody>
          <a:bodyPr/>
          <a:lstStyle/>
          <a:p>
            <a:pPr algn="just"/>
            <a:r>
              <a:rPr lang="en-US" altLang="en-US" sz="2000" b="1" dirty="0">
                <a:solidFill>
                  <a:srgbClr val="0070C0"/>
                </a:solidFill>
              </a:rPr>
              <a:t>Race Condition</a:t>
            </a:r>
            <a:r>
              <a:rPr lang="en-US" altLang="en-US" sz="2000" dirty="0"/>
              <a:t>: An undesirable situation that occurs when two or more processes or threads access a </a:t>
            </a:r>
            <a:r>
              <a:rPr lang="en-US" altLang="en-US" sz="2000" u="sng" dirty="0"/>
              <a:t>shared resource</a:t>
            </a:r>
            <a:r>
              <a:rPr lang="en-US" altLang="en-US" sz="2000" dirty="0"/>
              <a:t>, such as a file or memory location, in an unpredictable order. </a:t>
            </a:r>
          </a:p>
          <a:p>
            <a:pPr algn="just"/>
            <a:endParaRPr lang="en-US" altLang="en-US" sz="2000" dirty="0"/>
          </a:p>
          <a:p>
            <a:pPr algn="just"/>
            <a:r>
              <a:rPr lang="en-US" altLang="en-US" sz="2000" dirty="0"/>
              <a:t>This can result in unexpected behavior, such as incorrect data being written to the resource or a deadlock situation where the processes are unable to proceed.  </a:t>
            </a:r>
          </a:p>
        </p:txBody>
      </p:sp>
    </p:spTree>
    <p:extLst>
      <p:ext uri="{BB962C8B-B14F-4D97-AF65-F5344CB8AC3E}">
        <p14:creationId xmlns:p14="http://schemas.microsoft.com/office/powerpoint/2010/main" val="146006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E482B5E1-768E-44E1-9684-3A2EF367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Race Condition: Example 1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C072253D-19DC-4079-95A8-696F6DDE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450" y="895546"/>
            <a:ext cx="7684407" cy="4909330"/>
          </a:xfrm>
        </p:spPr>
        <p:txBody>
          <a:bodyPr/>
          <a:lstStyle/>
          <a:p>
            <a:pPr algn="just"/>
            <a:r>
              <a:rPr lang="en-US" altLang="en-US" dirty="0"/>
              <a:t>Processes P</a:t>
            </a:r>
            <a:r>
              <a:rPr lang="en-US" altLang="en-US" baseline="-25000" dirty="0"/>
              <a:t>0</a:t>
            </a:r>
            <a:r>
              <a:rPr lang="en-US" altLang="en-US" dirty="0"/>
              <a:t> and P</a:t>
            </a:r>
            <a:r>
              <a:rPr lang="en-US" altLang="en-US" baseline="-25000" dirty="0"/>
              <a:t>1</a:t>
            </a:r>
            <a:r>
              <a:rPr lang="en-US" altLang="en-US" dirty="0"/>
              <a:t> are creating child processes 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dirty="0"/>
              <a:t>system call </a:t>
            </a:r>
            <a:r>
              <a:rPr lang="en-US" altLang="en-US" u="sng" dirty="0"/>
              <a:t>at the same time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/>
              <a:t>Race condition on kernel variable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next_available_pid</a:t>
            </a:r>
            <a:r>
              <a:rPr lang="en-US" altLang="en-US" b="1" dirty="0"/>
              <a:t> </a:t>
            </a:r>
            <a:r>
              <a:rPr lang="en-US" altLang="en-US" dirty="0"/>
              <a:t>which represents the next available process identifier (</a:t>
            </a:r>
            <a:r>
              <a:rPr lang="en-US" altLang="en-US" dirty="0" err="1"/>
              <a:t>pid</a:t>
            </a:r>
            <a:r>
              <a:rPr lang="en-US" altLang="en-US" dirty="0"/>
              <a:t>)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Unless there is a mechanism to prevent P</a:t>
            </a:r>
            <a:r>
              <a:rPr lang="en-US" altLang="en-US" baseline="-25000" dirty="0"/>
              <a:t>0</a:t>
            </a:r>
            <a:r>
              <a:rPr lang="en-US" altLang="en-US" dirty="0"/>
              <a:t> and P</a:t>
            </a:r>
            <a:r>
              <a:rPr lang="en-US" altLang="en-US" baseline="-25000" dirty="0"/>
              <a:t>1</a:t>
            </a:r>
            <a:r>
              <a:rPr lang="en-US" altLang="en-US" dirty="0"/>
              <a:t> from accessing  the variable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next_available_pid</a:t>
            </a:r>
            <a:r>
              <a:rPr lang="en-US" altLang="en-US" b="1" dirty="0"/>
              <a:t>  </a:t>
            </a:r>
            <a:r>
              <a:rPr lang="en-US" altLang="en-US" dirty="0"/>
              <a:t>the same </a:t>
            </a:r>
            <a:r>
              <a:rPr lang="en-US" altLang="en-US" dirty="0" err="1"/>
              <a:t>pid</a:t>
            </a:r>
            <a:r>
              <a:rPr lang="en-US" altLang="en-US" dirty="0"/>
              <a:t> could be assigned to two different processes!</a:t>
            </a:r>
          </a:p>
          <a:p>
            <a:pPr algn="just"/>
            <a:endParaRPr lang="en-US" altLang="en-US" dirty="0"/>
          </a:p>
        </p:txBody>
      </p:sp>
      <p:pic>
        <p:nvPicPr>
          <p:cNvPr id="90115" name="Picture 3">
            <a:extLst>
              <a:ext uri="{FF2B5EF4-FFF2-40B4-BE49-F238E27FC236}">
                <a16:creationId xmlns:a16="http://schemas.microsoft.com/office/drawing/2014/main" id="{9A24033E-60D2-44D6-A559-9793D47A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61" y="2211650"/>
            <a:ext cx="4595386" cy="287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E482B5E1-768E-44E1-9684-3A2EF367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Race Condition: Example 2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C072253D-19DC-4079-95A8-696F6DDE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450" y="895546"/>
            <a:ext cx="7684407" cy="5505254"/>
          </a:xfrm>
        </p:spPr>
        <p:txBody>
          <a:bodyPr/>
          <a:lstStyle/>
          <a:p>
            <a:pPr algn="just"/>
            <a:r>
              <a:rPr lang="en-US" altLang="en-US" dirty="0"/>
              <a:t>Ticket booking application : (Many persons can access at the same time),</a:t>
            </a:r>
          </a:p>
          <a:p>
            <a:pPr algn="just"/>
            <a:r>
              <a:rPr lang="en-US" altLang="en-US" dirty="0"/>
              <a:t> One process for each person. (The same program will be executed by all the persons). 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marL="77152" indent="0" algn="just">
              <a:buNone/>
            </a:pPr>
            <a:endParaRPr lang="en-US" altLang="en-US" dirty="0"/>
          </a:p>
          <a:p>
            <a:pPr marL="77152" indent="0" algn="just">
              <a:buNone/>
            </a:pPr>
            <a:r>
              <a:rPr lang="en-US" altLang="en-US" dirty="0"/>
              <a:t>NBR ticket: Shared resource between all persons' processes.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CB23B3-18C7-E34E-E3AE-876F0ABB4B03}"/>
              </a:ext>
            </a:extLst>
          </p:cNvPr>
          <p:cNvSpPr/>
          <p:nvPr/>
        </p:nvSpPr>
        <p:spPr>
          <a:xfrm>
            <a:off x="2029906" y="2648936"/>
            <a:ext cx="138574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5A7D2-635E-84CA-7074-536F923D41E7}"/>
              </a:ext>
            </a:extLst>
          </p:cNvPr>
          <p:cNvSpPr/>
          <p:nvPr/>
        </p:nvSpPr>
        <p:spPr>
          <a:xfrm>
            <a:off x="6402371" y="2667789"/>
            <a:ext cx="138574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30392-A6BB-20DE-F2F1-E2F7F7A6302A}"/>
              </a:ext>
            </a:extLst>
          </p:cNvPr>
          <p:cNvSpPr/>
          <p:nvPr/>
        </p:nvSpPr>
        <p:spPr>
          <a:xfrm>
            <a:off x="3497344" y="3429000"/>
            <a:ext cx="2905027" cy="167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If (</a:t>
            </a:r>
            <a:r>
              <a:rPr lang="fr-FR" sz="2000" dirty="0">
                <a:solidFill>
                  <a:schemeClr val="tx1"/>
                </a:solidFill>
                <a:highlight>
                  <a:srgbClr val="FFFF00"/>
                </a:highlight>
              </a:rPr>
              <a:t>NBR</a:t>
            </a:r>
            <a:r>
              <a:rPr lang="fr-FR" sz="2000" dirty="0">
                <a:solidFill>
                  <a:schemeClr val="tx1"/>
                </a:solidFill>
              </a:rPr>
              <a:t> &gt;0)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fr-FR" sz="2000" dirty="0" err="1">
                <a:solidFill>
                  <a:schemeClr val="tx1"/>
                </a:solidFill>
              </a:rPr>
              <a:t>Booking_ticket</a:t>
            </a:r>
            <a:r>
              <a:rPr lang="fr-FR" sz="20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  <a:highlight>
                  <a:srgbClr val="FFFF00"/>
                </a:highlight>
              </a:rPr>
              <a:t>NBR</a:t>
            </a:r>
            <a:r>
              <a:rPr lang="fr-FR" sz="2000" dirty="0">
                <a:solidFill>
                  <a:schemeClr val="tx1"/>
                </a:solidFill>
              </a:rPr>
              <a:t>  - - ;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 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9B731-7D33-983A-0B39-05A1CB0ABCD5}"/>
              </a:ext>
            </a:extLst>
          </p:cNvPr>
          <p:cNvSpPr/>
          <p:nvPr/>
        </p:nvSpPr>
        <p:spPr>
          <a:xfrm>
            <a:off x="3742441" y="3091995"/>
            <a:ext cx="301658" cy="2422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89FF87-4E87-5A55-ECA4-384E9B16DCA2}"/>
              </a:ext>
            </a:extLst>
          </p:cNvPr>
          <p:cNvSpPr txBox="1"/>
          <p:nvPr/>
        </p:nvSpPr>
        <p:spPr>
          <a:xfrm>
            <a:off x="4128940" y="3091995"/>
            <a:ext cx="204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Variable: NBR ticket</a:t>
            </a:r>
          </a:p>
        </p:txBody>
      </p:sp>
    </p:spTree>
    <p:extLst>
      <p:ext uri="{BB962C8B-B14F-4D97-AF65-F5344CB8AC3E}">
        <p14:creationId xmlns:p14="http://schemas.microsoft.com/office/powerpoint/2010/main" val="224357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E482B5E1-768E-44E1-9684-3A2EF367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Race Condition: Example 2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C072253D-19DC-4079-95A8-696F6DDE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812" y="920260"/>
            <a:ext cx="7684407" cy="5505254"/>
          </a:xfrm>
        </p:spPr>
        <p:txBody>
          <a:bodyPr/>
          <a:lstStyle/>
          <a:p>
            <a:pPr algn="just"/>
            <a:r>
              <a:rPr lang="en-US" altLang="en-US" dirty="0"/>
              <a:t>Problem ?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marL="77152" indent="0" algn="just">
              <a:buNone/>
            </a:pPr>
            <a:r>
              <a:rPr lang="en-US" altLang="en-US" dirty="0"/>
              <a:t>Let’s consider the following situation: </a:t>
            </a:r>
          </a:p>
          <a:p>
            <a:pPr algn="just">
              <a:buFontTx/>
              <a:buChar char="-"/>
            </a:pPr>
            <a:r>
              <a:rPr lang="en-US" altLang="en-US" dirty="0"/>
              <a:t>NBR =1</a:t>
            </a:r>
          </a:p>
          <a:p>
            <a:pPr algn="just">
              <a:buFontTx/>
              <a:buChar char="-"/>
            </a:pPr>
            <a:r>
              <a:rPr lang="en-US" altLang="en-US" dirty="0"/>
              <a:t>P1 execute the if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>
                <a:highlight>
                  <a:srgbClr val="00FF00"/>
                </a:highlight>
                <a:sym typeface="Wingdings" panose="05000000000000000000" pitchFamily="2" charset="2"/>
              </a:rPr>
              <a:t>True</a:t>
            </a:r>
            <a:r>
              <a:rPr lang="en-US" altLang="en-US" dirty="0">
                <a:sym typeface="Wingdings" panose="05000000000000000000" pitchFamily="2" charset="2"/>
              </a:rPr>
              <a:t> returned  P1 interrupted (for a certain reason).</a:t>
            </a:r>
          </a:p>
          <a:p>
            <a:pPr algn="just">
              <a:buFontTx/>
              <a:buChar char="-"/>
            </a:pPr>
            <a:r>
              <a:rPr lang="en-US" altLang="en-US" dirty="0">
                <a:sym typeface="Wingdings" panose="05000000000000000000" pitchFamily="2" charset="2"/>
              </a:rPr>
              <a:t>P2 comes, executes the if  True returned  </a:t>
            </a:r>
            <a:r>
              <a:rPr lang="en-US" altLang="en-US" dirty="0" err="1">
                <a:sym typeface="Wingdings" panose="05000000000000000000" pitchFamily="2" charset="2"/>
              </a:rPr>
              <a:t>Booking_Ticket</a:t>
            </a:r>
            <a:r>
              <a:rPr lang="en-US" altLang="en-US" dirty="0">
                <a:sym typeface="Wingdings" panose="05000000000000000000" pitchFamily="2" charset="2"/>
              </a:rPr>
              <a:t>() executed NBR decremented NBR =0 </a:t>
            </a:r>
          </a:p>
          <a:p>
            <a:pPr algn="just">
              <a:buFontTx/>
              <a:buChar char="-"/>
            </a:pPr>
            <a:r>
              <a:rPr lang="en-US" altLang="en-US" dirty="0">
                <a:sym typeface="Wingdings" panose="05000000000000000000" pitchFamily="2" charset="2"/>
              </a:rPr>
              <a:t>P1 returns to execute </a:t>
            </a:r>
            <a:r>
              <a:rPr lang="en-US" altLang="en-US" dirty="0" err="1">
                <a:sym typeface="Wingdings" panose="05000000000000000000" pitchFamily="2" charset="2"/>
              </a:rPr>
              <a:t>Booking_Ticket</a:t>
            </a:r>
            <a:r>
              <a:rPr lang="en-US" altLang="en-US" dirty="0">
                <a:sym typeface="Wingdings" panose="05000000000000000000" pitchFamily="2" charset="2"/>
              </a:rPr>
              <a:t>()  NBR decremented  </a:t>
            </a:r>
            <a:r>
              <a:rPr lang="en-US" altLang="en-US" dirty="0">
                <a:highlight>
                  <a:srgbClr val="FF0000"/>
                </a:highlight>
                <a:sym typeface="Wingdings" panose="05000000000000000000" pitchFamily="2" charset="2"/>
              </a:rPr>
              <a:t>NBR=-1</a:t>
            </a:r>
          </a:p>
          <a:p>
            <a:pPr algn="just">
              <a:buFontTx/>
              <a:buChar char="-"/>
            </a:pPr>
            <a:endParaRPr lang="en-US" altLang="en-US" dirty="0">
              <a:sym typeface="Wingdings" panose="05000000000000000000" pitchFamily="2" charset="2"/>
            </a:endParaRPr>
          </a:p>
          <a:p>
            <a:pPr algn="just">
              <a:buFontTx/>
              <a:buChar char="-"/>
            </a:pPr>
            <a:endParaRPr lang="en-US" altLang="en-US" dirty="0">
              <a:sym typeface="Wingdings" panose="05000000000000000000" pitchFamily="2" charset="2"/>
            </a:endParaRPr>
          </a:p>
          <a:p>
            <a:pPr marL="77152" indent="0" algn="just">
              <a:buNone/>
            </a:pP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marL="77152" indent="0" algn="just">
              <a:buNone/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CB23B3-18C7-E34E-E3AE-876F0ABB4B03}"/>
              </a:ext>
            </a:extLst>
          </p:cNvPr>
          <p:cNvSpPr/>
          <p:nvPr/>
        </p:nvSpPr>
        <p:spPr>
          <a:xfrm>
            <a:off x="813781" y="1487402"/>
            <a:ext cx="138574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5A7D2-635E-84CA-7074-536F923D41E7}"/>
              </a:ext>
            </a:extLst>
          </p:cNvPr>
          <p:cNvSpPr/>
          <p:nvPr/>
        </p:nvSpPr>
        <p:spPr>
          <a:xfrm>
            <a:off x="5186246" y="1506255"/>
            <a:ext cx="138574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30392-A6BB-20DE-F2F1-E2F7F7A6302A}"/>
              </a:ext>
            </a:extLst>
          </p:cNvPr>
          <p:cNvSpPr/>
          <p:nvPr/>
        </p:nvSpPr>
        <p:spPr>
          <a:xfrm>
            <a:off x="2281219" y="2267466"/>
            <a:ext cx="2905027" cy="167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If (</a:t>
            </a:r>
            <a:r>
              <a:rPr lang="fr-FR" sz="2000" dirty="0">
                <a:solidFill>
                  <a:schemeClr val="tx1"/>
                </a:solidFill>
                <a:highlight>
                  <a:srgbClr val="FFFF00"/>
                </a:highlight>
              </a:rPr>
              <a:t>NBR</a:t>
            </a:r>
            <a:r>
              <a:rPr lang="fr-FR" sz="2000" dirty="0">
                <a:solidFill>
                  <a:schemeClr val="tx1"/>
                </a:solidFill>
              </a:rPr>
              <a:t> &gt;0)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fr-FR" sz="2000" dirty="0" err="1">
                <a:solidFill>
                  <a:schemeClr val="tx1"/>
                </a:solidFill>
              </a:rPr>
              <a:t>Booking_Ticket</a:t>
            </a:r>
            <a:r>
              <a:rPr lang="fr-FR" sz="20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  <a:highlight>
                  <a:srgbClr val="FFFF00"/>
                </a:highlight>
              </a:rPr>
              <a:t>NBR</a:t>
            </a:r>
            <a:r>
              <a:rPr lang="fr-FR" sz="2000" dirty="0">
                <a:solidFill>
                  <a:schemeClr val="tx1"/>
                </a:solidFill>
              </a:rPr>
              <a:t>  - - ;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 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9B731-7D33-983A-0B39-05A1CB0ABCD5}"/>
              </a:ext>
            </a:extLst>
          </p:cNvPr>
          <p:cNvSpPr/>
          <p:nvPr/>
        </p:nvSpPr>
        <p:spPr>
          <a:xfrm>
            <a:off x="2526316" y="1930461"/>
            <a:ext cx="301658" cy="2422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89FF87-4E87-5A55-ECA4-384E9B16DCA2}"/>
              </a:ext>
            </a:extLst>
          </p:cNvPr>
          <p:cNvSpPr txBox="1"/>
          <p:nvPr/>
        </p:nvSpPr>
        <p:spPr>
          <a:xfrm>
            <a:off x="2912815" y="1930461"/>
            <a:ext cx="204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Variable: NBR ticket</a:t>
            </a:r>
          </a:p>
        </p:txBody>
      </p:sp>
    </p:spTree>
    <p:extLst>
      <p:ext uri="{BB962C8B-B14F-4D97-AF65-F5344CB8AC3E}">
        <p14:creationId xmlns:p14="http://schemas.microsoft.com/office/powerpoint/2010/main" val="420727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41C86DA-5745-4F87-B29A-C8244F47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806"/>
            <a:ext cx="8229600" cy="576262"/>
          </a:xfrm>
        </p:spPr>
        <p:txBody>
          <a:bodyPr/>
          <a:lstStyle/>
          <a:p>
            <a:r>
              <a:rPr lang="en-US" altLang="en-US" dirty="0"/>
              <a:t>Critical Section Problem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B338794A-A20C-44DB-8F23-B3455E71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4621"/>
            <a:ext cx="8149472" cy="4570359"/>
          </a:xfrm>
        </p:spPr>
        <p:txBody>
          <a:bodyPr/>
          <a:lstStyle/>
          <a:p>
            <a:pPr algn="just"/>
            <a:r>
              <a:rPr lang="en-US" altLang="en-US" sz="2000" dirty="0"/>
              <a:t>What I’m supposed to do to avoid this situation? </a:t>
            </a:r>
          </a:p>
          <a:p>
            <a:pPr algn="just"/>
            <a:r>
              <a:rPr lang="en-US" altLang="en-US" sz="2000" dirty="0"/>
              <a:t>Each process has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critical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section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segment of code in which process may be changing common variables, updating table, writing file, etc.</a:t>
            </a:r>
          </a:p>
          <a:p>
            <a:pPr algn="just"/>
            <a:r>
              <a:rPr lang="en-US" altLang="en-US" sz="2000" dirty="0"/>
              <a:t>When one process enters in critical section, no other may be there: </a:t>
            </a:r>
            <a:r>
              <a:rPr lang="en-US" altLang="en-US" sz="2000" b="1" dirty="0">
                <a:solidFill>
                  <a:srgbClr val="0070C0"/>
                </a:solidFill>
              </a:rPr>
              <a:t>Lock code principal</a:t>
            </a:r>
            <a:r>
              <a:rPr lang="en-US" altLang="en-US" sz="2000" dirty="0"/>
              <a:t>.  </a:t>
            </a:r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r>
              <a:rPr lang="en-US" altLang="en-US" sz="2000" dirty="0"/>
              <a:t>It is the role of the programmer to define where the lock must be opened and when it must be retrieved. </a:t>
            </a:r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marL="77152" indent="0" algn="just">
              <a:buNone/>
            </a:pPr>
            <a:endParaRPr lang="en-US" altLang="en-US" sz="2000" dirty="0"/>
          </a:p>
          <a:p>
            <a:pPr algn="just"/>
            <a:endParaRPr lang="en-US" altLang="en-US" sz="2000" b="1" dirty="0">
              <a:solidFill>
                <a:srgbClr val="3366FF"/>
              </a:solidFill>
            </a:endParaRPr>
          </a:p>
          <a:p>
            <a:pPr algn="just">
              <a:buFont typeface="Monotype Sorts" pitchFamily="-84" charset="2"/>
              <a:buNone/>
            </a:pP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B1C65-E988-5E28-FBA1-29B1EBE901F2}"/>
              </a:ext>
            </a:extLst>
          </p:cNvPr>
          <p:cNvSpPr/>
          <p:nvPr/>
        </p:nvSpPr>
        <p:spPr>
          <a:xfrm>
            <a:off x="578601" y="3305151"/>
            <a:ext cx="3993399" cy="220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If (</a:t>
            </a:r>
            <a:r>
              <a:rPr lang="fr-FR" sz="2000" dirty="0">
                <a:solidFill>
                  <a:schemeClr val="tx1"/>
                </a:solidFill>
                <a:highlight>
                  <a:srgbClr val="FFFF00"/>
                </a:highlight>
              </a:rPr>
              <a:t>NBR</a:t>
            </a:r>
            <a:r>
              <a:rPr lang="fr-FR" sz="2000" dirty="0">
                <a:solidFill>
                  <a:schemeClr val="tx1"/>
                </a:solidFill>
              </a:rPr>
              <a:t> &gt;0)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fr-FR" sz="2000" dirty="0" err="1">
                <a:solidFill>
                  <a:schemeClr val="tx1"/>
                </a:solidFill>
              </a:rPr>
              <a:t>Booking_Ticket</a:t>
            </a:r>
            <a:r>
              <a:rPr lang="fr-FR" sz="2000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  <a:highlight>
                  <a:srgbClr val="FFFF00"/>
                </a:highlight>
              </a:rPr>
              <a:t>NBR</a:t>
            </a:r>
            <a:r>
              <a:rPr lang="fr-FR" sz="2000" dirty="0">
                <a:solidFill>
                  <a:schemeClr val="tx1"/>
                </a:solidFill>
              </a:rPr>
              <a:t>  - - ;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 } 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81F0FBB4-1652-10B8-E273-D5F334FB9F1B}"/>
              </a:ext>
            </a:extLst>
          </p:cNvPr>
          <p:cNvSpPr/>
          <p:nvPr/>
        </p:nvSpPr>
        <p:spPr>
          <a:xfrm>
            <a:off x="3471739" y="3528537"/>
            <a:ext cx="1221662" cy="1637352"/>
          </a:xfrm>
          <a:prstGeom prst="rightBrace">
            <a:avLst>
              <a:gd name="adj1" fmla="val 8333"/>
              <a:gd name="adj2" fmla="val 5053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DE252-BB04-4D90-C88A-9C11EB222AA3}"/>
              </a:ext>
            </a:extLst>
          </p:cNvPr>
          <p:cNvSpPr txBox="1"/>
          <p:nvPr/>
        </p:nvSpPr>
        <p:spPr>
          <a:xfrm>
            <a:off x="4693401" y="4086099"/>
            <a:ext cx="417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rgbClr val="FF0000"/>
                </a:solidFill>
              </a:rPr>
              <a:t>Critical section </a:t>
            </a:r>
            <a:r>
              <a:rPr lang="en-AU" sz="1800" dirty="0">
                <a:solidFill>
                  <a:srgbClr val="FF0000"/>
                </a:solidFill>
              </a:rPr>
              <a:t>: The code part that I must protect.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4C7F20DE-D280-45CC-980B-BCB54111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906"/>
            <a:ext cx="8229600" cy="576262"/>
          </a:xfrm>
        </p:spPr>
        <p:txBody>
          <a:bodyPr/>
          <a:lstStyle/>
          <a:p>
            <a:r>
              <a:rPr lang="en-US" altLang="en-US" dirty="0"/>
              <a:t>Critical Section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F974E91A-239B-4390-9863-29FFA57CC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General structure of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  </a:t>
            </a:r>
            <a:endParaRPr lang="en-US" altLang="en-US" dirty="0"/>
          </a:p>
          <a:p>
            <a:endParaRPr lang="en-US" altLang="en-US" b="1" dirty="0">
              <a:solidFill>
                <a:srgbClr val="0000FF"/>
              </a:solidFill>
            </a:endParaRPr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06076301-AB62-47B2-844A-A28D9D9D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5874"/>
            <a:ext cx="5160375" cy="445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8816A48-7877-ECBB-C598-075920A2F1C8}"/>
              </a:ext>
            </a:extLst>
          </p:cNvPr>
          <p:cNvSpPr txBox="1"/>
          <p:nvPr/>
        </p:nvSpPr>
        <p:spPr>
          <a:xfrm>
            <a:off x="4015946" y="234297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Entry section</a:t>
            </a:r>
            <a:r>
              <a:rPr lang="en-US" sz="1800" dirty="0">
                <a:solidFill>
                  <a:srgbClr val="00B050"/>
                </a:solidFill>
              </a:rPr>
              <a:t>:  Each process must ask permission to enter critical section. It tries to acquire the lock, </a:t>
            </a:r>
            <a:endParaRPr lang="fr-FR" sz="1800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3DFEE-C05E-98E8-9056-F9379BBDEF1F}"/>
              </a:ext>
            </a:extLst>
          </p:cNvPr>
          <p:cNvSpPr/>
          <p:nvPr/>
        </p:nvSpPr>
        <p:spPr>
          <a:xfrm>
            <a:off x="2323070" y="2582562"/>
            <a:ext cx="1359244" cy="5189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3E747-364F-799D-4744-27147D4F46B0}"/>
              </a:ext>
            </a:extLst>
          </p:cNvPr>
          <p:cNvSpPr txBox="1"/>
          <p:nvPr/>
        </p:nvSpPr>
        <p:spPr>
          <a:xfrm>
            <a:off x="4365196" y="326630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Critical section </a:t>
            </a:r>
            <a:r>
              <a:rPr lang="en-US" sz="1800" dirty="0">
                <a:solidFill>
                  <a:srgbClr val="FF0000"/>
                </a:solidFill>
              </a:rPr>
              <a:t>where the process accesses shared resources or variables. </a:t>
            </a: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CDDCD-37BC-7524-45BE-43CECA79976B}"/>
              </a:ext>
            </a:extLst>
          </p:cNvPr>
          <p:cNvSpPr/>
          <p:nvPr/>
        </p:nvSpPr>
        <p:spPr>
          <a:xfrm>
            <a:off x="2644346" y="3329979"/>
            <a:ext cx="1720850" cy="51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8F3686-A400-957A-DFFD-3462B1384A95}"/>
              </a:ext>
            </a:extLst>
          </p:cNvPr>
          <p:cNvSpPr txBox="1"/>
          <p:nvPr/>
        </p:nvSpPr>
        <p:spPr>
          <a:xfrm>
            <a:off x="3765550" y="4027675"/>
            <a:ext cx="4822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After completing the critical section, the process releases the lock in the </a:t>
            </a:r>
            <a:r>
              <a:rPr lang="en-US" sz="1800" b="1" dirty="0">
                <a:solidFill>
                  <a:srgbClr val="0070C0"/>
                </a:solidFill>
              </a:rPr>
              <a:t>exit section</a:t>
            </a:r>
            <a:r>
              <a:rPr lang="en-US" sz="1800" dirty="0">
                <a:solidFill>
                  <a:srgbClr val="0070C0"/>
                </a:solidFill>
              </a:rPr>
              <a:t>. </a:t>
            </a:r>
            <a:endParaRPr lang="fr-FR" sz="1800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A68DD-A7B4-2C2D-316A-5957C8B3E563}"/>
              </a:ext>
            </a:extLst>
          </p:cNvPr>
          <p:cNvSpPr/>
          <p:nvPr/>
        </p:nvSpPr>
        <p:spPr>
          <a:xfrm>
            <a:off x="2323070" y="4109650"/>
            <a:ext cx="1193128" cy="4152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30C87-ABA7-DC31-64A1-98840EB7CAB5}"/>
              </a:ext>
            </a:extLst>
          </p:cNvPr>
          <p:cNvSpPr/>
          <p:nvPr/>
        </p:nvSpPr>
        <p:spPr>
          <a:xfrm>
            <a:off x="2720567" y="4857066"/>
            <a:ext cx="2002262" cy="44205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F4A6C4E-4703-01F9-E673-74A138864E7A}"/>
              </a:ext>
            </a:extLst>
          </p:cNvPr>
          <p:cNvSpPr txBox="1"/>
          <p:nvPr/>
        </p:nvSpPr>
        <p:spPr>
          <a:xfrm>
            <a:off x="4813300" y="4810059"/>
            <a:ext cx="4222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+mj-lt"/>
              </a:rPr>
              <a:t>In remainder section </a:t>
            </a:r>
            <a:r>
              <a:rPr lang="en-US" sz="1800" dirty="0">
                <a:solidFill>
                  <a:srgbClr val="7030A0"/>
                </a:solidFill>
              </a:rPr>
              <a:t>where it executes non-critical code or operations</a:t>
            </a:r>
            <a:endParaRPr lang="fr-FR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34120D2B-C00D-4788-A304-48C827DAA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819" y="1027466"/>
            <a:ext cx="7976916" cy="4513604"/>
          </a:xfrm>
        </p:spPr>
        <p:txBody>
          <a:bodyPr/>
          <a:lstStyle/>
          <a:p>
            <a:pPr algn="just"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Requirements</a:t>
            </a:r>
            <a:r>
              <a:rPr lang="en-US" altLang="en-US" dirty="0"/>
              <a:t> for a solution to critical-section problem: Criteria for a perfect synchronization between processes. </a:t>
            </a:r>
          </a:p>
          <a:p>
            <a:pPr algn="just">
              <a:buNone/>
            </a:pPr>
            <a:r>
              <a:rPr lang="en-US" altLang="en-US" b="1" dirty="0">
                <a:solidFill>
                  <a:srgbClr val="993300"/>
                </a:solidFill>
                <a:latin typeface="+mj-lt"/>
              </a:rPr>
              <a:t>Let’s consider the following example in order to explain: </a:t>
            </a:r>
          </a:p>
          <a:p>
            <a:pPr algn="just">
              <a:buNone/>
            </a:pPr>
            <a:r>
              <a:rPr lang="en-US" altLang="en-US" b="1" dirty="0">
                <a:solidFill>
                  <a:srgbClr val="993300"/>
                </a:solidFill>
                <a:latin typeface="+mj-lt"/>
              </a:rPr>
              <a:t>Students in class and many teachers want to enter to teach them. </a:t>
            </a:r>
          </a:p>
          <a:p>
            <a:pPr algn="just">
              <a:buNone/>
            </a:pPr>
            <a:r>
              <a:rPr lang="en-US" altLang="en-US" b="1" dirty="0">
                <a:solidFill>
                  <a:srgbClr val="993300"/>
                </a:solidFill>
                <a:latin typeface="+mj-lt"/>
              </a:rPr>
              <a:t>Students: Shared resource </a:t>
            </a:r>
          </a:p>
          <a:p>
            <a:pPr algn="just">
              <a:buNone/>
            </a:pPr>
            <a:r>
              <a:rPr lang="en-US" altLang="en-US" b="1" dirty="0">
                <a:solidFill>
                  <a:srgbClr val="993300"/>
                </a:solidFill>
                <a:latin typeface="+mj-lt"/>
              </a:rPr>
              <a:t>Teachers: Processes. </a:t>
            </a:r>
          </a:p>
          <a:p>
            <a:pPr algn="just">
              <a:buNone/>
            </a:pPr>
            <a:endParaRPr lang="en-US" altLang="en-US" b="1" dirty="0">
              <a:solidFill>
                <a:srgbClr val="993300"/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Exclusion</a:t>
            </a:r>
            <a:r>
              <a:rPr lang="en-US" altLang="en-US" b="1" dirty="0">
                <a:solidFill>
                  <a:srgbClr val="3366FF"/>
                </a:solidFill>
                <a:latin typeface="+mj-lt"/>
              </a:rPr>
              <a:t>: </a:t>
            </a:r>
            <a:r>
              <a:rPr lang="en-US" altLang="en-US" dirty="0"/>
              <a:t>If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is executing in its critical section, then no other process can be executing in their critical section.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Two processes can’t be at the critical section at the same time.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If a teacher enter the class, the door is closed, other teachers try to open the door then must wait. </a:t>
            </a:r>
          </a:p>
          <a:p>
            <a:pPr algn="just">
              <a:buFont typeface="Wingdings" panose="05000000000000000000" pitchFamily="2" charset="2"/>
              <a:buChar char="è"/>
            </a:pPr>
            <a:endParaRPr lang="en-US" altLang="en-US" dirty="0">
              <a:sym typeface="Wingdings" panose="05000000000000000000" pitchFamily="2" charset="2"/>
            </a:endParaRPr>
          </a:p>
          <a:p>
            <a:pPr marL="77152" indent="0" algn="just">
              <a:buNone/>
            </a:pPr>
            <a:endParaRPr lang="en-US" altLang="en-US" dirty="0"/>
          </a:p>
          <a:p>
            <a:pPr algn="just"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22980D-DB51-2341-8A54-F7D8EEE27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557" y="223256"/>
            <a:ext cx="7994821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Requirements for Critical-Section Solutions</a:t>
            </a:r>
          </a:p>
        </p:txBody>
      </p:sp>
    </p:spTree>
    <p:extLst>
      <p:ext uri="{BB962C8B-B14F-4D97-AF65-F5344CB8AC3E}">
        <p14:creationId xmlns:p14="http://schemas.microsoft.com/office/powerpoint/2010/main" val="55517403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heme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rizonTheme" id="{5EB5F479-BFFF-477A-9620-96280CE7B3A3}" vid="{FBCA0AA8-5A59-4183-983A-CF543979D2F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orizontemplate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rizontemplate" id="{B519ADAE-BA0D-4EA8-B9CD-60B78BABF9F0}" vid="{AFDF93C9-9F2E-4EF4-8A15-1BB75CF460C9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HorizonTheme</Template>
  <TotalTime>24764</TotalTime>
  <Words>1791</Words>
  <Application>Microsoft Office PowerPoint</Application>
  <PresentationFormat>On-screen Show (4:3)</PresentationFormat>
  <Paragraphs>322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Courier New</vt:lpstr>
      <vt:lpstr>Helvetica</vt:lpstr>
      <vt:lpstr>Helvetica Neue</vt:lpstr>
      <vt:lpstr>Monotype Sorts</vt:lpstr>
      <vt:lpstr>Noto Sans Symbols</vt:lpstr>
      <vt:lpstr>Times New Roman</vt:lpstr>
      <vt:lpstr>Verdana</vt:lpstr>
      <vt:lpstr>Wingdings</vt:lpstr>
      <vt:lpstr>HorizonTheme</vt:lpstr>
      <vt:lpstr>Thème Office</vt:lpstr>
      <vt:lpstr>1_horizontemplate</vt:lpstr>
      <vt:lpstr>Chapter :  Synchronization Tools</vt:lpstr>
      <vt:lpstr>Context 1</vt:lpstr>
      <vt:lpstr>Context 1</vt:lpstr>
      <vt:lpstr>Race Condition: Example 1</vt:lpstr>
      <vt:lpstr>Race Condition: Example 2</vt:lpstr>
      <vt:lpstr>Race Condition: Example 2</vt:lpstr>
      <vt:lpstr>Critical Section Problem</vt:lpstr>
      <vt:lpstr>Critical Section</vt:lpstr>
      <vt:lpstr>Requirements for Critical-Section Solutions</vt:lpstr>
      <vt:lpstr>Requirements for Critical-Section Solutions</vt:lpstr>
      <vt:lpstr>Active-Waiting Solutions</vt:lpstr>
      <vt:lpstr>Software Solution 1: Lock variable</vt:lpstr>
      <vt:lpstr>Lock variable solution weakness</vt:lpstr>
      <vt:lpstr>Software Solution 2: Strict alternating</vt:lpstr>
      <vt:lpstr>Strict alternating solution weakness</vt:lpstr>
      <vt:lpstr>Strict alternating solution V2</vt:lpstr>
      <vt:lpstr>Strict alternating solution V2 ; Weakness</vt:lpstr>
      <vt:lpstr>Software Solution -- Peterson’s Algorithm</vt:lpstr>
      <vt:lpstr>Software Solution -- Peterson’s Algorithm</vt:lpstr>
      <vt:lpstr>Peterson’s Algorithm: Illustrative example</vt:lpstr>
      <vt:lpstr>Peterson’s Algorithm: Illustrative example</vt:lpstr>
      <vt:lpstr>Peterson’s Solution 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DELL</cp:lastModifiedBy>
  <cp:revision>442</cp:revision>
  <cp:lastPrinted>2013-09-18T17:45:18Z</cp:lastPrinted>
  <dcterms:created xsi:type="dcterms:W3CDTF">2011-01-13T23:43:38Z</dcterms:created>
  <dcterms:modified xsi:type="dcterms:W3CDTF">2024-04-21T11:32:56Z</dcterms:modified>
</cp:coreProperties>
</file>