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 id="2147484064" r:id="rId4"/>
    <p:sldMasterId id="2147484164" r:id="rId5"/>
  </p:sldMasterIdLst>
  <p:notesMasterIdLst>
    <p:notesMasterId r:id="rId60"/>
  </p:notesMasterIdLst>
  <p:handoutMasterIdLst>
    <p:handoutMasterId r:id="rId61"/>
  </p:handoutMasterIdLst>
  <p:sldIdLst>
    <p:sldId id="474" r:id="rId6"/>
    <p:sldId id="320" r:id="rId7"/>
    <p:sldId id="381" r:id="rId8"/>
    <p:sldId id="427" r:id="rId9"/>
    <p:sldId id="428"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75" r:id="rId45"/>
    <p:sldId id="464" r:id="rId46"/>
    <p:sldId id="465" r:id="rId47"/>
    <p:sldId id="466" r:id="rId48"/>
    <p:sldId id="467" r:id="rId49"/>
    <p:sldId id="468" r:id="rId50"/>
    <p:sldId id="469" r:id="rId51"/>
    <p:sldId id="470" r:id="rId52"/>
    <p:sldId id="471" r:id="rId53"/>
    <p:sldId id="472" r:id="rId54"/>
    <p:sldId id="473" r:id="rId55"/>
    <p:sldId id="367" r:id="rId56"/>
    <p:sldId id="376" r:id="rId57"/>
    <p:sldId id="425" r:id="rId58"/>
    <p:sldId id="426"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83" autoAdjust="0"/>
    <p:restoredTop sz="87406" autoAdjust="0"/>
  </p:normalViewPr>
  <p:slideViewPr>
    <p:cSldViewPr>
      <p:cViewPr varScale="1">
        <p:scale>
          <a:sx n="80" d="100"/>
          <a:sy n="80" d="100"/>
        </p:scale>
        <p:origin x="120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smtClean="0"/>
            </a:lvl1pPr>
          </a:lstStyle>
          <a:p>
            <a:pPr>
              <a:defRPr/>
            </a:pPr>
            <a:endParaRPr lang="en-US" dirty="0"/>
          </a:p>
        </p:txBody>
      </p:sp>
      <p:sp>
        <p:nvSpPr>
          <p:cNvPr id="186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E7D977D3-E97D-4816-A86A-DF8AA62C39F4}" type="datetimeFigureOut">
              <a:rPr lang="en-US"/>
              <a:pPr>
                <a:defRPr/>
              </a:pPr>
              <a:t>9/13/17</a:t>
            </a:fld>
            <a:endParaRPr lang="en-US" dirty="0"/>
          </a:p>
        </p:txBody>
      </p:sp>
      <p:sp>
        <p:nvSpPr>
          <p:cNvPr id="186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smtClean="0"/>
            </a:lvl1pPr>
          </a:lstStyle>
          <a:p>
            <a:pPr>
              <a:defRPr/>
            </a:pPr>
            <a:endParaRPr lang="en-US" dirty="0"/>
          </a:p>
        </p:txBody>
      </p:sp>
      <p:sp>
        <p:nvSpPr>
          <p:cNvPr id="186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6B76CA3-7C65-453B-A061-18D75EFFB058}" type="slidenum">
              <a:rPr lang="en-US"/>
              <a:pPr>
                <a:defRPr/>
              </a:pPr>
              <a:t>‹#›</a:t>
            </a:fld>
            <a:endParaRPr lang="en-US" dirty="0"/>
          </a:p>
        </p:txBody>
      </p:sp>
    </p:spTree>
    <p:extLst>
      <p:ext uri="{BB962C8B-B14F-4D97-AF65-F5344CB8AC3E}">
        <p14:creationId xmlns:p14="http://schemas.microsoft.com/office/powerpoint/2010/main" val="1264208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dirty="0"/>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4F33BE2-F50A-4647-B1FE-1406E3C50250}" type="datetimeFigureOut">
              <a:rPr lang="en-US"/>
              <a:pPr>
                <a:defRPr/>
              </a:pPr>
              <a:t>9/13/17</a:t>
            </a:fld>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dirty="0"/>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E39655-1142-4F1C-819C-1F572D7E4126}" type="slidenum">
              <a:rPr lang="en-US"/>
              <a:pPr>
                <a:defRPr/>
              </a:pPr>
              <a:t>‹#›</a:t>
            </a:fld>
            <a:endParaRPr lang="en-US" dirty="0"/>
          </a:p>
        </p:txBody>
      </p:sp>
    </p:spTree>
    <p:extLst>
      <p:ext uri="{BB962C8B-B14F-4D97-AF65-F5344CB8AC3E}">
        <p14:creationId xmlns:p14="http://schemas.microsoft.com/office/powerpoint/2010/main" val="68107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BFA0E2-BBA9-4F8F-B158-7053E3994D1B}" type="slidenum">
              <a:rPr lang="en-US" smtClean="0"/>
              <a:pPr/>
              <a:t>1</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Network+ Guide to Networks</a:t>
            </a:r>
            <a:br>
              <a:rPr lang="en-US" b="1" dirty="0" smtClean="0"/>
            </a:br>
            <a:r>
              <a:rPr lang="en-US" b="1" dirty="0" smtClean="0"/>
              <a:t>7</a:t>
            </a:r>
            <a:r>
              <a:rPr lang="en-US" b="1" baseline="30000" dirty="0" smtClean="0"/>
              <a:t>th</a:t>
            </a:r>
            <a:r>
              <a:rPr lang="en-US" b="1" dirty="0" smtClean="0"/>
              <a:t> Edition</a:t>
            </a:r>
          </a:p>
          <a:p>
            <a:pPr eaLnBrk="1" hangingPunct="1">
              <a:lnSpc>
                <a:spcPct val="90000"/>
              </a:lnSpc>
            </a:pPr>
            <a:r>
              <a:rPr lang="en-US" sz="1200" i="1" dirty="0" smtClean="0"/>
              <a:t>Chapter 1</a:t>
            </a:r>
          </a:p>
          <a:p>
            <a:pPr eaLnBrk="1" hangingPunct="1">
              <a:lnSpc>
                <a:spcPct val="90000"/>
              </a:lnSpc>
            </a:pPr>
            <a:r>
              <a:rPr lang="en-US" sz="1200" i="1" dirty="0" smtClean="0"/>
              <a:t>An Introduction to Networking</a:t>
            </a:r>
          </a:p>
          <a:p>
            <a:pPr eaLnBrk="1" hangingPunct="1"/>
            <a:endParaRPr lang="en-US" b="1" dirty="0" smtClean="0"/>
          </a:p>
          <a:p>
            <a:pPr eaLnBrk="1" hangingPunct="1"/>
            <a:endParaRPr lang="es-EC" dirty="0" smtClean="0"/>
          </a:p>
        </p:txBody>
      </p:sp>
    </p:spTree>
    <p:extLst>
      <p:ext uri="{BB962C8B-B14F-4D97-AF65-F5344CB8AC3E}">
        <p14:creationId xmlns:p14="http://schemas.microsoft.com/office/powerpoint/2010/main" val="29571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Name Servers Are Organized</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10</a:t>
            </a:fld>
            <a:endParaRPr lang="en-US" dirty="0"/>
          </a:p>
        </p:txBody>
      </p:sp>
    </p:spTree>
    <p:extLst>
      <p:ext uri="{BB962C8B-B14F-4D97-AF65-F5344CB8AC3E}">
        <p14:creationId xmlns:p14="http://schemas.microsoft.com/office/powerpoint/2010/main" val="2466652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Name Servers Are Organized</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11</a:t>
            </a:fld>
            <a:endParaRPr lang="en-US" dirty="0"/>
          </a:p>
        </p:txBody>
      </p:sp>
    </p:spTree>
    <p:extLst>
      <p:ext uri="{BB962C8B-B14F-4D97-AF65-F5344CB8AC3E}">
        <p14:creationId xmlns:p14="http://schemas.microsoft.com/office/powerpoint/2010/main" val="34641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Name Servers Are Organized</a:t>
            </a:r>
          </a:p>
          <a:p>
            <a:endParaRPr lang="en-US" dirty="0" smtClean="0"/>
          </a:p>
          <a:p>
            <a:pPr marL="171450" indent="-171450">
              <a:buFont typeface="Arial" panose="020B0604020202020204" pitchFamily="34" charset="0"/>
              <a:buChar char="•"/>
            </a:pPr>
            <a:r>
              <a:rPr lang="en-US" dirty="0" smtClean="0"/>
              <a:t>Ways the resolution process can get more complex:</a:t>
            </a:r>
          </a:p>
          <a:p>
            <a:pPr marL="628650" lvl="1" indent="-171450">
              <a:buFont typeface="Arial" panose="020B0604020202020204" pitchFamily="34" charset="0"/>
              <a:buChar char="•"/>
            </a:pPr>
            <a:r>
              <a:rPr lang="en-US" dirty="0" smtClean="0"/>
              <a:t>Caching-only server - when it receives a request for information that is not stored in its DNS cache, it will first query the company’s authoritative name server</a:t>
            </a:r>
          </a:p>
          <a:p>
            <a:pPr marL="628650" lvl="1" indent="-171450">
              <a:buFont typeface="Arial" panose="020B0604020202020204" pitchFamily="34" charset="0"/>
              <a:buChar char="•"/>
            </a:pPr>
            <a:r>
              <a:rPr lang="en-US" dirty="0" smtClean="0"/>
              <a:t>Name servers within a company might not have access to root servers</a:t>
            </a:r>
          </a:p>
          <a:p>
            <a:pPr marL="628650" lvl="1" indent="-171450">
              <a:buFont typeface="Arial" panose="020B0604020202020204" pitchFamily="34" charset="0"/>
              <a:buChar char="•"/>
            </a:pPr>
            <a:r>
              <a:rPr lang="en-US" dirty="0" smtClean="0"/>
              <a:t>A TLD name server might be aware of an intermediate name server rather than the authoritative name server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12</a:t>
            </a:fld>
            <a:endParaRPr lang="en-US" dirty="0"/>
          </a:p>
        </p:txBody>
      </p:sp>
    </p:spTree>
    <p:extLst>
      <p:ext uri="{BB962C8B-B14F-4D97-AF65-F5344CB8AC3E}">
        <p14:creationId xmlns:p14="http://schemas.microsoft.com/office/powerpoint/2010/main" val="346541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Recursive and Iterative Queries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Two types of DNS requests:</a:t>
            </a:r>
          </a:p>
          <a:p>
            <a:pPr marL="628650" lvl="1" indent="-171450">
              <a:buFont typeface="Arial" panose="020B0604020202020204" pitchFamily="34" charset="0"/>
              <a:buChar char="•"/>
            </a:pPr>
            <a:r>
              <a:rPr lang="en-US" dirty="0" smtClean="0"/>
              <a:t>Recursive - a query that demands a resolution or the answer “It can’t be found”</a:t>
            </a:r>
          </a:p>
          <a:p>
            <a:pPr marL="628650" lvl="1" indent="-171450">
              <a:buFont typeface="Arial" panose="020B0604020202020204" pitchFamily="34" charset="0"/>
              <a:buChar char="•"/>
            </a:pPr>
            <a:r>
              <a:rPr lang="en-US" dirty="0" smtClean="0"/>
              <a:t>Iterative - a query where the local server issues queries to other servers</a:t>
            </a:r>
          </a:p>
          <a:p>
            <a:pPr marL="1085850" lvl="2" indent="-171450">
              <a:buFont typeface="Arial" panose="020B0604020202020204" pitchFamily="34" charset="0"/>
              <a:buChar char="•"/>
            </a:pPr>
            <a:r>
              <a:rPr lang="en-US" dirty="0" smtClean="0"/>
              <a:t>Other servers only provide information if they have it</a:t>
            </a:r>
          </a:p>
          <a:p>
            <a:pPr marL="1085850" lvl="2" indent="-171450">
              <a:buFont typeface="Arial" panose="020B0604020202020204" pitchFamily="34" charset="0"/>
              <a:buChar char="•"/>
            </a:pPr>
            <a:r>
              <a:rPr lang="en-US" dirty="0" smtClean="0"/>
              <a:t>Do not demand a resolution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13</a:t>
            </a:fld>
            <a:endParaRPr lang="en-US" dirty="0"/>
          </a:p>
        </p:txBody>
      </p:sp>
    </p:spTree>
    <p:extLst>
      <p:ext uri="{BB962C8B-B14F-4D97-AF65-F5344CB8AC3E}">
        <p14:creationId xmlns:p14="http://schemas.microsoft.com/office/powerpoint/2010/main" val="1069800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Zones and Zone Transfers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DNS follows a distributed database model</a:t>
            </a:r>
          </a:p>
          <a:p>
            <a:pPr marL="628650" lvl="1" indent="-171450">
              <a:buFont typeface="Arial" panose="020B0604020202020204" pitchFamily="34" charset="0"/>
              <a:buChar char="•"/>
            </a:pPr>
            <a:r>
              <a:rPr lang="en-US" dirty="0" smtClean="0"/>
              <a:t>Data is distributed over thousands of server so that DNS will not fail if one or a handful of servers experience errors</a:t>
            </a:r>
          </a:p>
          <a:p>
            <a:pPr marL="171450" indent="-171450">
              <a:buFont typeface="Arial" panose="020B0604020202020204" pitchFamily="34" charset="0"/>
              <a:buChar char="•"/>
            </a:pPr>
            <a:r>
              <a:rPr lang="en-US" dirty="0" smtClean="0"/>
              <a:t>DNS zone - the domains an organization is responsible for managing</a:t>
            </a:r>
          </a:p>
          <a:p>
            <a:pPr marL="171450" indent="-171450">
              <a:buFont typeface="Arial" panose="020B0604020202020204" pitchFamily="34" charset="0"/>
              <a:buChar char="•"/>
            </a:pPr>
            <a:r>
              <a:rPr lang="en-US" dirty="0" smtClean="0"/>
              <a:t>Primary DNS server holds the authoritative DNS database for the organization</a:t>
            </a:r>
          </a:p>
          <a:p>
            <a:pPr marL="171450" indent="-171450">
              <a:buFont typeface="Arial" panose="020B0604020202020204" pitchFamily="34" charset="0"/>
              <a:buChar char="•"/>
            </a:pPr>
            <a:r>
              <a:rPr lang="en-US" dirty="0" smtClean="0"/>
              <a:t>Zone transfer - the process where a secondary DNS server makes a request to the primary server for a database update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14</a:t>
            </a:fld>
            <a:endParaRPr lang="en-US" dirty="0"/>
          </a:p>
        </p:txBody>
      </p:sp>
    </p:spTree>
    <p:extLst>
      <p:ext uri="{BB962C8B-B14F-4D97-AF65-F5344CB8AC3E}">
        <p14:creationId xmlns:p14="http://schemas.microsoft.com/office/powerpoint/2010/main" val="132388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Server Software</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BIND (Berkeley Internet Name Domain) - most popular DNS server software</a:t>
            </a:r>
          </a:p>
          <a:p>
            <a:pPr marL="628650" lvl="1" indent="-171450">
              <a:buFont typeface="Arial" panose="020B0604020202020204" pitchFamily="34" charset="0"/>
              <a:buChar char="•"/>
            </a:pPr>
            <a:r>
              <a:rPr lang="en-US" dirty="0" smtClean="0"/>
              <a:t>Open source - the term for software whose code is publicly available for use and modification</a:t>
            </a:r>
          </a:p>
          <a:p>
            <a:pPr marL="171450" indent="-171450">
              <a:buFont typeface="Arial" panose="020B0604020202020204" pitchFamily="34" charset="0"/>
              <a:buChar char="•"/>
            </a:pPr>
            <a:r>
              <a:rPr lang="en-US" dirty="0" smtClean="0"/>
              <a:t>Microsoft DNS Server - built-in DNS service in the Windows Server OS</a:t>
            </a:r>
          </a:p>
          <a:p>
            <a:pPr marL="171450" indent="-171450">
              <a:buFont typeface="Arial" panose="020B0604020202020204" pitchFamily="34" charset="0"/>
              <a:buChar char="•"/>
            </a:pPr>
            <a:r>
              <a:rPr lang="en-US" dirty="0" smtClean="0"/>
              <a:t>Split DNS design - Internal and external DNS queries are handled by different DNS servers</a:t>
            </a:r>
          </a:p>
          <a:p>
            <a:pPr marL="628650" lvl="1" indent="-171450">
              <a:buFont typeface="Arial" panose="020B0604020202020204" pitchFamily="34" charset="0"/>
              <a:buChar char="•"/>
            </a:pPr>
            <a:r>
              <a:rPr lang="en-US" dirty="0" smtClean="0"/>
              <a:t>Also called a split-horizon DNS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15</a:t>
            </a:fld>
            <a:endParaRPr lang="en-US" dirty="0"/>
          </a:p>
        </p:txBody>
      </p:sp>
    </p:spTree>
    <p:extLst>
      <p:ext uri="{BB962C8B-B14F-4D97-AF65-F5344CB8AC3E}">
        <p14:creationId xmlns:p14="http://schemas.microsoft.com/office/powerpoint/2010/main" val="2971678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Server Software</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16</a:t>
            </a:fld>
            <a:endParaRPr lang="en-US" dirty="0"/>
          </a:p>
        </p:txBody>
      </p:sp>
    </p:spTree>
    <p:extLst>
      <p:ext uri="{BB962C8B-B14F-4D97-AF65-F5344CB8AC3E}">
        <p14:creationId xmlns:p14="http://schemas.microsoft.com/office/powerpoint/2010/main" val="29207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 Namespace Database is Organized</a:t>
            </a:r>
          </a:p>
          <a:p>
            <a:endParaRPr lang="en-US" dirty="0" smtClean="0"/>
          </a:p>
          <a:p>
            <a:pPr marL="171450" indent="-171450">
              <a:buFont typeface="Arial" panose="020B0604020202020204" pitchFamily="34" charset="0"/>
              <a:buChar char="•"/>
            </a:pPr>
            <a:r>
              <a:rPr lang="en-US" dirty="0" smtClean="0"/>
              <a:t>Several types of records, called resource records are kept in a DNS database:</a:t>
            </a:r>
          </a:p>
          <a:p>
            <a:pPr marL="628650" lvl="1" indent="-171450">
              <a:buFont typeface="Arial" panose="020B0604020202020204" pitchFamily="34" charset="0"/>
              <a:buChar char="•"/>
            </a:pPr>
            <a:r>
              <a:rPr lang="en-US" dirty="0" smtClean="0"/>
              <a:t>A (Address) record - stores the name-to-address mapping for a host</a:t>
            </a:r>
          </a:p>
          <a:p>
            <a:pPr marL="628650" lvl="1" indent="-171450">
              <a:buFont typeface="Arial" panose="020B0604020202020204" pitchFamily="34" charset="0"/>
              <a:buChar char="•"/>
            </a:pPr>
            <a:r>
              <a:rPr lang="en-US" dirty="0" smtClean="0"/>
              <a:t>AAAA (Address) record - holds the name-to-address mapping, the IP address is an IPv6 type IP address</a:t>
            </a:r>
          </a:p>
          <a:p>
            <a:pPr marL="628650" lvl="1" indent="-171450">
              <a:buFont typeface="Arial" panose="020B0604020202020204" pitchFamily="34" charset="0"/>
              <a:buChar char="•"/>
            </a:pPr>
            <a:r>
              <a:rPr lang="en-US" dirty="0" smtClean="0"/>
              <a:t>CNAME (Canonical Name) record - holds alternative names for a host</a:t>
            </a:r>
          </a:p>
          <a:p>
            <a:pPr marL="628650" lvl="1" indent="-171450">
              <a:buFont typeface="Arial" panose="020B0604020202020204" pitchFamily="34" charset="0"/>
              <a:buChar char="•"/>
            </a:pPr>
            <a:r>
              <a:rPr lang="en-US" dirty="0" smtClean="0"/>
              <a:t>PTR (Pointer) record - used for reverse lookups</a:t>
            </a:r>
          </a:p>
          <a:p>
            <a:pPr marL="628650" lvl="1" indent="-171450">
              <a:buFont typeface="Arial" panose="020B0604020202020204" pitchFamily="34" charset="0"/>
              <a:buChar char="•"/>
            </a:pPr>
            <a:r>
              <a:rPr lang="en-US" dirty="0" smtClean="0"/>
              <a:t>MX (Mail Exchanger) record - identifies a mail server and is used for email traffic</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17</a:t>
            </a:fld>
            <a:endParaRPr lang="en-US" dirty="0"/>
          </a:p>
        </p:txBody>
      </p:sp>
    </p:spTree>
    <p:extLst>
      <p:ext uri="{BB962C8B-B14F-4D97-AF65-F5344CB8AC3E}">
        <p14:creationId xmlns:p14="http://schemas.microsoft.com/office/powerpoint/2010/main" val="361018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DDNS (Dynamic DNS)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DDNS - a protocol used along with monitoring software to monitor the IP addresses dynamically assigned to your home network by your ISP</a:t>
            </a:r>
          </a:p>
          <a:p>
            <a:pPr marL="628650" lvl="1" indent="-171450">
              <a:buFont typeface="Arial" panose="020B0604020202020204" pitchFamily="34" charset="0"/>
              <a:buChar char="•"/>
            </a:pPr>
            <a:r>
              <a:rPr lang="en-US" dirty="0" smtClean="0"/>
              <a:t>Manages dynamic updates to its DNS records for domain names for home Web sites</a:t>
            </a:r>
          </a:p>
          <a:p>
            <a:pPr marL="171450" indent="-171450">
              <a:buFont typeface="Arial" panose="020B0604020202020204" pitchFamily="34" charset="0"/>
              <a:buChar char="•"/>
            </a:pPr>
            <a:r>
              <a:rPr lang="en-US" dirty="0" smtClean="0"/>
              <a:t>Home routers sometimes provide the monitoring software embedded in the router firmware</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18</a:t>
            </a:fld>
            <a:endParaRPr lang="en-US" dirty="0"/>
          </a:p>
        </p:txBody>
      </p:sp>
    </p:spTree>
    <p:extLst>
      <p:ext uri="{BB962C8B-B14F-4D97-AF65-F5344CB8AC3E}">
        <p14:creationId xmlns:p14="http://schemas.microsoft.com/office/powerpoint/2010/main" val="3857395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1109 </a:t>
            </a:r>
            <a:r>
              <a:rPr lang="mr-IN" dirty="0" smtClean="0">
                <a:solidFill>
                  <a:srgbClr val="FF0000"/>
                </a:solidFill>
              </a:rPr>
              <a:t>–</a:t>
            </a:r>
            <a:r>
              <a:rPr lang="en-US" dirty="0" smtClean="0">
                <a:solidFill>
                  <a:srgbClr val="FF0000"/>
                </a:solidFill>
              </a:rPr>
              <a:t> Kerberos authentication protocol</a:t>
            </a:r>
          </a:p>
          <a:p>
            <a:r>
              <a:rPr lang="en-US" dirty="0" smtClean="0">
                <a:solidFill>
                  <a:srgbClr val="FF0000"/>
                </a:solidFill>
              </a:rPr>
              <a:t>1293 </a:t>
            </a:r>
            <a:r>
              <a:rPr lang="mr-IN" dirty="0" smtClean="0">
                <a:solidFill>
                  <a:srgbClr val="FF0000"/>
                </a:solidFill>
              </a:rPr>
              <a:t>–</a:t>
            </a:r>
            <a:r>
              <a:rPr lang="en-US" dirty="0" smtClean="0">
                <a:solidFill>
                  <a:srgbClr val="FF0000"/>
                </a:solidFill>
              </a:rPr>
              <a:t> </a:t>
            </a:r>
            <a:r>
              <a:rPr lang="en-US" dirty="0" err="1" smtClean="0">
                <a:solidFill>
                  <a:srgbClr val="FF0000"/>
                </a:solidFill>
              </a:rPr>
              <a:t>IPSec</a:t>
            </a:r>
            <a:r>
              <a:rPr lang="en-US" dirty="0" smtClean="0">
                <a:solidFill>
                  <a:srgbClr val="FF0000"/>
                </a:solidFill>
              </a:rPr>
              <a:t> encryption protocol</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19</a:t>
            </a:fld>
            <a:endParaRPr lang="en-US" dirty="0"/>
          </a:p>
        </p:txBody>
      </p:sp>
    </p:spTree>
    <p:extLst>
      <p:ext uri="{BB962C8B-B14F-4D97-AF65-F5344CB8AC3E}">
        <p14:creationId xmlns:p14="http://schemas.microsoft.com/office/powerpoint/2010/main" val="81725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Objectives</a:t>
            </a:r>
          </a:p>
          <a:p>
            <a:pPr eaLnBrk="1" hangingPunct="1"/>
            <a:endParaRPr lang="en-US" dirty="0" smtClean="0"/>
          </a:p>
          <a:p>
            <a:pPr marL="171450" indent="-171450">
              <a:buFont typeface="Arial" panose="020B0604020202020204" pitchFamily="34" charset="0"/>
              <a:buChar char="•"/>
            </a:pPr>
            <a:r>
              <a:rPr lang="en-US" dirty="0" smtClean="0"/>
              <a:t>Describe how computers and other devices are addressed on a network</a:t>
            </a:r>
          </a:p>
          <a:p>
            <a:pPr marL="171450" indent="-171450">
              <a:buFont typeface="Arial" panose="020B0604020202020204" pitchFamily="34" charset="0"/>
              <a:buChar char="•"/>
            </a:pPr>
            <a:r>
              <a:rPr lang="en-US" dirty="0" smtClean="0"/>
              <a:t>Explain how host names and domain names work</a:t>
            </a:r>
          </a:p>
          <a:p>
            <a:pPr marL="171450" indent="-171450">
              <a:buFont typeface="Arial" panose="020B0604020202020204" pitchFamily="34" charset="0"/>
              <a:buChar char="•"/>
            </a:pPr>
            <a:r>
              <a:rPr lang="en-US" dirty="0" smtClean="0"/>
              <a:t>Identify how ports and sockets work at the OSI Transport layer</a:t>
            </a:r>
          </a:p>
          <a:p>
            <a:pPr marL="171450" indent="-171450">
              <a:buFont typeface="Arial" panose="020B0604020202020204" pitchFamily="34" charset="0"/>
              <a:buChar char="•"/>
            </a:pPr>
            <a:r>
              <a:rPr lang="en-US" dirty="0" smtClean="0"/>
              <a:t>Demonstrate how IP addresses are assigned and formatted at the OSI Network layer</a:t>
            </a:r>
          </a:p>
          <a:p>
            <a:pPr marL="171450" indent="-171450">
              <a:buFont typeface="Arial" panose="020B0604020202020204" pitchFamily="34" charset="0"/>
              <a:buChar char="•"/>
            </a:pPr>
            <a:r>
              <a:rPr lang="en-US" dirty="0" smtClean="0"/>
              <a:t>Use command-line tools to troubleshoot problems with network addresses</a:t>
            </a:r>
          </a:p>
          <a:p>
            <a:pPr marL="171450" indent="-171450">
              <a:buFont typeface="Arial" panose="020B0604020202020204" pitchFamily="34" charset="0"/>
              <a:buChar char="•"/>
            </a:pPr>
            <a:endParaRPr lang="en-US" dirty="0" smtClean="0"/>
          </a:p>
          <a:p>
            <a:pPr eaLnBrk="1" hangingPunct="1"/>
            <a:endParaRPr lang="en-US" dirty="0" smtClean="0"/>
          </a:p>
        </p:txBody>
      </p:sp>
    </p:spTree>
    <p:extLst>
      <p:ext uri="{BB962C8B-B14F-4D97-AF65-F5344CB8AC3E}">
        <p14:creationId xmlns:p14="http://schemas.microsoft.com/office/powerpoint/2010/main" val="2812365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host receives a request to communicate on port 23, it establishes or opens a session for communication with the Telnet service and the socket is said to be open. When the TCP session is complete, the socket is closed or dissolved. You can think of. Socket as a virtual </a:t>
            </a:r>
            <a:r>
              <a:rPr lang="en-US" baseline="0" smtClean="0"/>
              <a:t>circuit between a server and client.</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20</a:t>
            </a:fld>
            <a:endParaRPr lang="en-US" dirty="0"/>
          </a:p>
        </p:txBody>
      </p:sp>
    </p:spTree>
    <p:extLst>
      <p:ext uri="{BB962C8B-B14F-4D97-AF65-F5344CB8AC3E}">
        <p14:creationId xmlns:p14="http://schemas.microsoft.com/office/powerpoint/2010/main" val="1818008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IP Addresses Are Formatted and Assigned</a:t>
            </a:r>
          </a:p>
          <a:p>
            <a:endParaRPr lang="en-US" dirty="0" smtClean="0"/>
          </a:p>
          <a:p>
            <a:pPr marL="171450" indent="-171450">
              <a:buFont typeface="Arial" panose="020B0604020202020204" pitchFamily="34" charset="0"/>
              <a:buChar char="•"/>
            </a:pPr>
            <a:r>
              <a:rPr lang="en-US" dirty="0" smtClean="0"/>
              <a:t>Two types of IP addresses:</a:t>
            </a:r>
          </a:p>
          <a:p>
            <a:pPr marL="628650" lvl="1" indent="-171450">
              <a:buFont typeface="Arial" panose="020B0604020202020204" pitchFamily="34" charset="0"/>
              <a:buChar char="•"/>
            </a:pPr>
            <a:r>
              <a:rPr lang="en-US" dirty="0" smtClean="0"/>
              <a:t>IPv4 - a 32-bit address</a:t>
            </a:r>
          </a:p>
          <a:p>
            <a:pPr marL="628650" lvl="1" indent="-171450">
              <a:buFont typeface="Arial" panose="020B0604020202020204" pitchFamily="34" charset="0"/>
              <a:buChar char="•"/>
            </a:pPr>
            <a:r>
              <a:rPr lang="en-US" dirty="0" smtClean="0"/>
              <a:t>IPv6 - a 128-bit address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21</a:t>
            </a:fld>
            <a:endParaRPr lang="en-US" dirty="0"/>
          </a:p>
        </p:txBody>
      </p:sp>
    </p:spTree>
    <p:extLst>
      <p:ext uri="{BB962C8B-B14F-4D97-AF65-F5344CB8AC3E}">
        <p14:creationId xmlns:p14="http://schemas.microsoft.com/office/powerpoint/2010/main" val="2545000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IPv4 Addresses Are Formatted and Assigned</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IPv4 addresses</a:t>
            </a:r>
          </a:p>
          <a:p>
            <a:pPr marL="628650" lvl="1" indent="-171450">
              <a:buFont typeface="Arial" panose="020B0604020202020204" pitchFamily="34" charset="0"/>
              <a:buChar char="•"/>
            </a:pPr>
            <a:r>
              <a:rPr lang="en-US" dirty="0" smtClean="0"/>
              <a:t>32-bit address organized into four groups of 8 bits each (known as octets)</a:t>
            </a:r>
          </a:p>
          <a:p>
            <a:pPr marL="628650" lvl="1" indent="-171450">
              <a:buFont typeface="Arial" panose="020B0604020202020204" pitchFamily="34" charset="0"/>
              <a:buChar char="•"/>
            </a:pPr>
            <a:r>
              <a:rPr lang="en-US" dirty="0" smtClean="0"/>
              <a:t>Each of the four octets can be any number from 0 to 255</a:t>
            </a:r>
          </a:p>
          <a:p>
            <a:pPr marL="628650" lvl="1" indent="-171450">
              <a:buFont typeface="Arial" panose="020B0604020202020204" pitchFamily="34" charset="0"/>
              <a:buChar char="•"/>
            </a:pPr>
            <a:r>
              <a:rPr lang="en-US" dirty="0" smtClean="0"/>
              <a:t>Some IP addresses are reserved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22</a:t>
            </a:fld>
            <a:endParaRPr lang="en-US" dirty="0"/>
          </a:p>
        </p:txBody>
      </p:sp>
    </p:spTree>
    <p:extLst>
      <p:ext uri="{BB962C8B-B14F-4D97-AF65-F5344CB8AC3E}">
        <p14:creationId xmlns:p14="http://schemas.microsoft.com/office/powerpoint/2010/main" val="1265149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of IP Addresses</a:t>
            </a:r>
          </a:p>
          <a:p>
            <a:endParaRPr lang="en-US" dirty="0" smtClean="0"/>
          </a:p>
          <a:p>
            <a:pPr marL="171450" indent="-171450">
              <a:buFont typeface="Arial" panose="020B0604020202020204" pitchFamily="34" charset="0"/>
              <a:buChar char="•"/>
            </a:pPr>
            <a:r>
              <a:rPr lang="en-US" dirty="0" smtClean="0"/>
              <a:t>IPv4 addresses are divided into five classes:</a:t>
            </a:r>
          </a:p>
          <a:p>
            <a:pPr marL="628650" lvl="1" indent="-171450">
              <a:buFont typeface="Arial" panose="020B0604020202020204" pitchFamily="34" charset="0"/>
              <a:buChar char="•"/>
            </a:pPr>
            <a:r>
              <a:rPr lang="en-US" dirty="0" smtClean="0"/>
              <a:t>Class A, Class B, Class C, Class D, and Class E</a:t>
            </a:r>
          </a:p>
          <a:p>
            <a:pPr marL="171450" indent="-171450">
              <a:buFont typeface="Arial" panose="020B0604020202020204" pitchFamily="34" charset="0"/>
              <a:buChar char="•"/>
            </a:pPr>
            <a:r>
              <a:rPr lang="en-US" dirty="0" smtClean="0"/>
              <a:t>When class licenses were available from IANA:</a:t>
            </a:r>
          </a:p>
          <a:p>
            <a:pPr marL="628650" lvl="1" indent="-171450">
              <a:buFont typeface="Arial" panose="020B0604020202020204" pitchFamily="34" charset="0"/>
              <a:buChar char="•"/>
            </a:pPr>
            <a:r>
              <a:rPr lang="en-US" dirty="0" smtClean="0"/>
              <a:t>Class A license was for a single octet</a:t>
            </a:r>
          </a:p>
          <a:p>
            <a:pPr marL="628650" lvl="1" indent="-171450">
              <a:buFont typeface="Arial" panose="020B0604020202020204" pitchFamily="34" charset="0"/>
              <a:buChar char="•"/>
            </a:pPr>
            <a:r>
              <a:rPr lang="en-US" dirty="0" smtClean="0"/>
              <a:t>Class B license was for the first two octets</a:t>
            </a:r>
          </a:p>
          <a:p>
            <a:pPr marL="628650" lvl="1" indent="-171450">
              <a:buFont typeface="Arial" panose="020B0604020202020204" pitchFamily="34" charset="0"/>
              <a:buChar char="•"/>
            </a:pPr>
            <a:r>
              <a:rPr lang="en-US" dirty="0" smtClean="0"/>
              <a:t>Class C license was for the first three octets</a:t>
            </a:r>
          </a:p>
          <a:p>
            <a:pPr marL="628650" lvl="1" indent="-171450">
              <a:buFont typeface="Arial" panose="020B0604020202020204" pitchFamily="34" charset="0"/>
              <a:buChar char="•"/>
            </a:pPr>
            <a:r>
              <a:rPr lang="en-US" dirty="0" smtClean="0"/>
              <a:t>Class D and Class E addresses were not available for general use</a:t>
            </a:r>
          </a:p>
          <a:p>
            <a:pPr marL="1085850" lvl="2" indent="-171450">
              <a:buFont typeface="Arial" panose="020B0604020202020204" pitchFamily="34" charset="0"/>
              <a:buChar char="•"/>
            </a:pPr>
            <a:r>
              <a:rPr lang="en-US" dirty="0" smtClean="0"/>
              <a:t>Class D begin with 224-239 and are used for multicasting and Class E begin with octets 240-254 and are used for research</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23</a:t>
            </a:fld>
            <a:endParaRPr lang="en-US" dirty="0"/>
          </a:p>
        </p:txBody>
      </p:sp>
    </p:spTree>
    <p:extLst>
      <p:ext uri="{BB962C8B-B14F-4D97-AF65-F5344CB8AC3E}">
        <p14:creationId xmlns:p14="http://schemas.microsoft.com/office/powerpoint/2010/main" val="2500010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of IP Addresses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24</a:t>
            </a:fld>
            <a:endParaRPr lang="en-US" dirty="0"/>
          </a:p>
        </p:txBody>
      </p:sp>
    </p:spTree>
    <p:extLst>
      <p:ext uri="{BB962C8B-B14F-4D97-AF65-F5344CB8AC3E}">
        <p14:creationId xmlns:p14="http://schemas.microsoft.com/office/powerpoint/2010/main" val="1645314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of IP Addresses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25</a:t>
            </a:fld>
            <a:endParaRPr lang="en-US" dirty="0"/>
          </a:p>
        </p:txBody>
      </p:sp>
    </p:spTree>
    <p:extLst>
      <p:ext uri="{BB962C8B-B14F-4D97-AF65-F5344CB8AC3E}">
        <p14:creationId xmlns:p14="http://schemas.microsoft.com/office/powerpoint/2010/main" val="3194628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 DHCP Server Assigns IP Addresses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Static IP addresses are assigned manually by the network administrator</a:t>
            </a:r>
          </a:p>
          <a:p>
            <a:pPr marL="171450" indent="-171450">
              <a:buFont typeface="Arial" panose="020B0604020202020204" pitchFamily="34" charset="0"/>
              <a:buChar char="•"/>
            </a:pPr>
            <a:r>
              <a:rPr lang="en-US" dirty="0" smtClean="0"/>
              <a:t>Dynamic IP addresses are automatically assigned by a DHCP server</a:t>
            </a:r>
          </a:p>
          <a:p>
            <a:pPr marL="171450" indent="-171450">
              <a:buFont typeface="Arial" panose="020B0604020202020204" pitchFamily="34" charset="0"/>
              <a:buChar char="•"/>
            </a:pPr>
            <a:r>
              <a:rPr lang="en-US" dirty="0" smtClean="0"/>
              <a:t>If a computer configured to use DHCP is unable to lease an IPv4 address from the DHCP server</a:t>
            </a:r>
          </a:p>
          <a:p>
            <a:pPr marL="628650" lvl="1" indent="-171450">
              <a:buFont typeface="Arial" panose="020B0604020202020204" pitchFamily="34" charset="0"/>
              <a:buChar char="•"/>
            </a:pPr>
            <a:r>
              <a:rPr lang="en-US" dirty="0" smtClean="0"/>
              <a:t>It uses an Automatic Private IP Addressing (APIPA) address in the address range 169.254.0.1 through 169.254.255.254</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26</a:t>
            </a:fld>
            <a:endParaRPr lang="en-US" dirty="0"/>
          </a:p>
        </p:txBody>
      </p:sp>
    </p:spTree>
    <p:extLst>
      <p:ext uri="{BB962C8B-B14F-4D97-AF65-F5344CB8AC3E}">
        <p14:creationId xmlns:p14="http://schemas.microsoft.com/office/powerpoint/2010/main" val="2112540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 and Private IP Addresses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Class A, B, and C licensed IP addresses are available for use on the Internet</a:t>
            </a:r>
          </a:p>
          <a:p>
            <a:pPr marL="628650" lvl="1" indent="-171450">
              <a:buFont typeface="Arial" panose="020B0604020202020204" pitchFamily="34" charset="0"/>
              <a:buChar char="•"/>
            </a:pPr>
            <a:r>
              <a:rPr lang="en-US" dirty="0" smtClean="0"/>
              <a:t>Called public IP addresses</a:t>
            </a:r>
          </a:p>
          <a:p>
            <a:pPr marL="171450" indent="-171450">
              <a:buFont typeface="Arial" panose="020B0604020202020204" pitchFamily="34" charset="0"/>
              <a:buChar char="•"/>
            </a:pPr>
            <a:r>
              <a:rPr lang="en-US" dirty="0" smtClean="0"/>
              <a:t>A company can use private IP addresses on its private networks</a:t>
            </a:r>
          </a:p>
          <a:p>
            <a:pPr marL="171450" indent="-171450">
              <a:buFont typeface="Arial" panose="020B0604020202020204" pitchFamily="34" charset="0"/>
              <a:buChar char="•"/>
            </a:pPr>
            <a:r>
              <a:rPr lang="en-US" dirty="0" smtClean="0"/>
              <a:t>IEEE recommends the following IP addresses be used for private networks:</a:t>
            </a:r>
          </a:p>
          <a:p>
            <a:pPr marL="628650" lvl="1" indent="-171450">
              <a:buFont typeface="Arial" panose="020B0604020202020204" pitchFamily="34" charset="0"/>
              <a:buChar char="•"/>
            </a:pPr>
            <a:r>
              <a:rPr lang="en-US" dirty="0" smtClean="0"/>
              <a:t>10.0.0.0 through 10.255.255.255</a:t>
            </a:r>
          </a:p>
          <a:p>
            <a:pPr marL="628650" lvl="1" indent="-171450">
              <a:buFont typeface="Arial" panose="020B0604020202020204" pitchFamily="34" charset="0"/>
              <a:buChar char="•"/>
            </a:pPr>
            <a:r>
              <a:rPr lang="en-US" dirty="0" smtClean="0"/>
              <a:t>172.16.0.0 through 172.31.255.255</a:t>
            </a:r>
          </a:p>
          <a:p>
            <a:pPr marL="628650" lvl="1" indent="-171450">
              <a:buFont typeface="Arial" panose="020B0604020202020204" pitchFamily="34" charset="0"/>
              <a:buChar char="•"/>
            </a:pPr>
            <a:r>
              <a:rPr lang="en-US" dirty="0" smtClean="0"/>
              <a:t>192.168.0.0 through 192.168.255.255</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27</a:t>
            </a:fld>
            <a:endParaRPr lang="en-US" dirty="0"/>
          </a:p>
        </p:txBody>
      </p:sp>
    </p:spTree>
    <p:extLst>
      <p:ext uri="{BB962C8B-B14F-4D97-AF65-F5344CB8AC3E}">
        <p14:creationId xmlns:p14="http://schemas.microsoft.com/office/powerpoint/2010/main" val="2780857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Address Translation, NAT, and PAT</a:t>
            </a:r>
          </a:p>
          <a:p>
            <a:endParaRPr lang="en-US" dirty="0" smtClean="0"/>
          </a:p>
          <a:p>
            <a:pPr marL="171450" indent="-171450">
              <a:buFont typeface="Arial" panose="020B0604020202020204" pitchFamily="34" charset="0"/>
              <a:buChar char="•"/>
            </a:pPr>
            <a:r>
              <a:rPr lang="en-US" dirty="0" smtClean="0"/>
              <a:t>Network Address Translation (NAT) - a technique designed to conserve public IP addresses needed by a network</a:t>
            </a:r>
          </a:p>
          <a:p>
            <a:pPr marL="171450" indent="-171450">
              <a:buFont typeface="Arial" panose="020B0604020202020204" pitchFamily="34" charset="0"/>
              <a:buChar char="•"/>
            </a:pPr>
            <a:r>
              <a:rPr lang="en-US" dirty="0" smtClean="0"/>
              <a:t>Address translation - process where a gateway device substitutes the private IP addresses with its own public address</a:t>
            </a:r>
          </a:p>
          <a:p>
            <a:pPr marL="628650" lvl="1" indent="-171450">
              <a:buFont typeface="Arial" panose="020B0604020202020204" pitchFamily="34" charset="0"/>
              <a:buChar char="•"/>
            </a:pPr>
            <a:r>
              <a:rPr lang="en-US" dirty="0" smtClean="0"/>
              <a:t>When these computers need access to other networks or Internet</a:t>
            </a:r>
          </a:p>
          <a:p>
            <a:pPr marL="171450" indent="-171450">
              <a:buFont typeface="Arial" panose="020B0604020202020204" pitchFamily="34" charset="0"/>
              <a:buChar char="•"/>
            </a:pPr>
            <a:r>
              <a:rPr lang="en-US" dirty="0" smtClean="0"/>
              <a:t>Port Address Translation (PAT) - process of assigning a TCP port number to each ongoing session between a local host and Internet host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28</a:t>
            </a:fld>
            <a:endParaRPr lang="en-US" dirty="0"/>
          </a:p>
        </p:txBody>
      </p:sp>
    </p:spTree>
    <p:extLst>
      <p:ext uri="{BB962C8B-B14F-4D97-AF65-F5344CB8AC3E}">
        <p14:creationId xmlns:p14="http://schemas.microsoft.com/office/powerpoint/2010/main" val="3837546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Address Translation, NAT, and PAT</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29</a:t>
            </a:fld>
            <a:endParaRPr lang="en-US" dirty="0"/>
          </a:p>
        </p:txBody>
      </p:sp>
    </p:spTree>
    <p:extLst>
      <p:ext uri="{BB962C8B-B14F-4D97-AF65-F5344CB8AC3E}">
        <p14:creationId xmlns:p14="http://schemas.microsoft.com/office/powerpoint/2010/main" val="237387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Overview of Addressing on Networks</a:t>
            </a:r>
          </a:p>
          <a:p>
            <a:endParaRPr lang="en-US" dirty="0" smtClean="0"/>
          </a:p>
          <a:p>
            <a:pPr marL="171450" indent="-171450">
              <a:buFont typeface="Arial" panose="020B0604020202020204" pitchFamily="34" charset="0"/>
              <a:buChar char="•"/>
            </a:pPr>
            <a:r>
              <a:rPr lang="en-US" dirty="0" smtClean="0"/>
              <a:t>Four addressing methods:</a:t>
            </a:r>
          </a:p>
          <a:p>
            <a:pPr marL="628650" lvl="1" indent="-171450">
              <a:buFont typeface="Arial" panose="020B0604020202020204" pitchFamily="34" charset="0"/>
              <a:buChar char="•"/>
            </a:pPr>
            <a:r>
              <a:rPr lang="en-US" dirty="0" smtClean="0"/>
              <a:t>Application layer FQDNs, computer names, and host names</a:t>
            </a:r>
          </a:p>
          <a:p>
            <a:pPr marL="628650" lvl="1" indent="-171450">
              <a:buFont typeface="Arial" panose="020B0604020202020204" pitchFamily="34" charset="0"/>
              <a:buChar char="•"/>
            </a:pPr>
            <a:r>
              <a:rPr lang="en-US" dirty="0" smtClean="0"/>
              <a:t>Transport layer port numbers</a:t>
            </a:r>
          </a:p>
          <a:p>
            <a:pPr marL="628650" lvl="1" indent="-171450">
              <a:buFont typeface="Arial" panose="020B0604020202020204" pitchFamily="34" charset="0"/>
              <a:buChar char="•"/>
            </a:pPr>
            <a:r>
              <a:rPr lang="en-US" dirty="0" smtClean="0"/>
              <a:t>Network layer IP address</a:t>
            </a:r>
          </a:p>
          <a:p>
            <a:pPr marL="1085850" lvl="2" indent="-171450">
              <a:buFont typeface="Arial" panose="020B0604020202020204" pitchFamily="34" charset="0"/>
              <a:buChar char="•"/>
            </a:pPr>
            <a:r>
              <a:rPr lang="en-US" dirty="0" smtClean="0"/>
              <a:t>IPv4 addresses have 32 bits and are written as four decimal numbers called octets</a:t>
            </a:r>
          </a:p>
          <a:p>
            <a:pPr marL="1085850" lvl="2" indent="-171450">
              <a:buFont typeface="Arial" panose="020B0604020202020204" pitchFamily="34" charset="0"/>
              <a:buChar char="•"/>
            </a:pPr>
            <a:r>
              <a:rPr lang="en-US" dirty="0" smtClean="0"/>
              <a:t>IPv6 addresses have 128 bits and are written as eight blocks of hexadecimal numbers</a:t>
            </a:r>
          </a:p>
          <a:p>
            <a:pPr marL="628650" lvl="1" indent="-171450">
              <a:buFont typeface="Arial" panose="020B0604020202020204" pitchFamily="34" charset="0"/>
              <a:buChar char="•"/>
            </a:pPr>
            <a:r>
              <a:rPr lang="en-US" dirty="0" smtClean="0"/>
              <a:t>Data Link layer MAC address</a:t>
            </a:r>
          </a:p>
          <a:p>
            <a:pPr marL="1085850" lvl="2" indent="-171450">
              <a:buFont typeface="Arial" panose="020B0604020202020204" pitchFamily="34" charset="0"/>
              <a:buChar char="•"/>
            </a:pPr>
            <a:r>
              <a:rPr lang="en-US" dirty="0" smtClean="0"/>
              <a:t>Also called physical address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a:t>
            </a:fld>
            <a:endParaRPr lang="en-US" dirty="0"/>
          </a:p>
        </p:txBody>
      </p:sp>
    </p:spTree>
    <p:extLst>
      <p:ext uri="{BB962C8B-B14F-4D97-AF65-F5344CB8AC3E}">
        <p14:creationId xmlns:p14="http://schemas.microsoft.com/office/powerpoint/2010/main" val="423719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Address Translation, NAT, and PAT</a:t>
            </a:r>
          </a:p>
          <a:p>
            <a:endParaRPr lang="en-US" dirty="0" smtClean="0"/>
          </a:p>
          <a:p>
            <a:pPr marL="171450" indent="-171450">
              <a:buFont typeface="Arial" panose="020B0604020202020204" pitchFamily="34" charset="0"/>
              <a:buChar char="•"/>
            </a:pPr>
            <a:r>
              <a:rPr lang="en-US" dirty="0" smtClean="0"/>
              <a:t>Two variations of NAT to be aware of:</a:t>
            </a:r>
          </a:p>
          <a:p>
            <a:pPr marL="628650" lvl="1" indent="-171450">
              <a:buFont typeface="Arial" panose="020B0604020202020204" pitchFamily="34" charset="0"/>
              <a:buChar char="•"/>
            </a:pPr>
            <a:r>
              <a:rPr lang="en-US" dirty="0" smtClean="0"/>
              <a:t>SNAT (Static Network Address Translation) - the gateway assigns the same public IP address to a host each time it makes a request to access the Internet</a:t>
            </a:r>
          </a:p>
          <a:p>
            <a:pPr marL="628650" lvl="1" indent="-171450">
              <a:buFont typeface="Arial" panose="020B0604020202020204" pitchFamily="34" charset="0"/>
              <a:buChar char="•"/>
            </a:pPr>
            <a:r>
              <a:rPr lang="en-US" dirty="0" smtClean="0"/>
              <a:t>DNAT (Dynamic Network Address Translation) - the gateway has a pool of public address that it is free to assign to a local host when it makes a request to access the Internet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30</a:t>
            </a:fld>
            <a:endParaRPr lang="en-US" dirty="0"/>
          </a:p>
        </p:txBody>
      </p:sp>
    </p:spTree>
    <p:extLst>
      <p:ext uri="{BB962C8B-B14F-4D97-AF65-F5344CB8AC3E}">
        <p14:creationId xmlns:p14="http://schemas.microsoft.com/office/powerpoint/2010/main" val="3825959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IPv6 Addresses Are Formatted and Assigned</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An IPv6 address has 128 bits written as eight blocks of hexadecimal numbers separated by colons</a:t>
            </a:r>
          </a:p>
          <a:p>
            <a:pPr marL="628650" lvl="1" indent="-171450">
              <a:buFont typeface="Arial" panose="020B0604020202020204" pitchFamily="34" charset="0"/>
              <a:buChar char="•"/>
            </a:pPr>
            <a:r>
              <a:rPr lang="en-US" dirty="0" smtClean="0"/>
              <a:t>Ex: 2001:0000:0B80:0000:0000:00D3:9C5A:00CC</a:t>
            </a:r>
          </a:p>
          <a:p>
            <a:pPr marL="628650" lvl="1" indent="-171450">
              <a:buFont typeface="Arial" panose="020B0604020202020204" pitchFamily="34" charset="0"/>
              <a:buChar char="•"/>
            </a:pPr>
            <a:r>
              <a:rPr lang="en-US" dirty="0" smtClean="0"/>
              <a:t>Each block is 16 bits</a:t>
            </a:r>
          </a:p>
          <a:p>
            <a:pPr marL="628650" lvl="1" indent="-171450">
              <a:buFont typeface="Arial" panose="020B0604020202020204" pitchFamily="34" charset="0"/>
              <a:buChar char="•"/>
            </a:pPr>
            <a:r>
              <a:rPr lang="en-US" dirty="0" smtClean="0"/>
              <a:t>Leading zeros in a four-character hex block can be eliminated</a:t>
            </a:r>
          </a:p>
          <a:p>
            <a:pPr marL="628650" lvl="1" indent="-171450">
              <a:buFont typeface="Arial" panose="020B0604020202020204" pitchFamily="34" charset="0"/>
              <a:buChar char="•"/>
            </a:pPr>
            <a:r>
              <a:rPr lang="en-US" dirty="0" smtClean="0"/>
              <a:t>If blocks contain all zeroes, they can be written as double colons (::), only one set of double colons is used in an IP address</a:t>
            </a:r>
          </a:p>
          <a:p>
            <a:pPr marL="628650" lvl="1" indent="-171450">
              <a:buFont typeface="Arial" panose="020B0604020202020204" pitchFamily="34" charset="0"/>
              <a:buChar char="•"/>
            </a:pPr>
            <a:r>
              <a:rPr lang="en-US" dirty="0" smtClean="0"/>
              <a:t>Therefore, above example can be written:</a:t>
            </a:r>
          </a:p>
          <a:p>
            <a:pPr marL="1085850" lvl="2" indent="-171450">
              <a:buFont typeface="Arial" panose="020B0604020202020204" pitchFamily="34" charset="0"/>
              <a:buChar char="•"/>
            </a:pPr>
            <a:r>
              <a:rPr lang="en-US" dirty="0" smtClean="0"/>
              <a:t>2001:0000:B80::D3:9C5A:CC</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3840182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IPv6 Addresses Are Formatted and Assigned</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IPv6 terminology:	</a:t>
            </a:r>
          </a:p>
          <a:p>
            <a:pPr marL="628650" lvl="1" indent="-171450">
              <a:buFont typeface="Arial" panose="020B0604020202020204" pitchFamily="34" charset="0"/>
              <a:buChar char="•"/>
            </a:pPr>
            <a:r>
              <a:rPr lang="en-US" dirty="0" smtClean="0"/>
              <a:t>Link (sometimes called local link) - any LAN bounded by routers</a:t>
            </a:r>
          </a:p>
          <a:p>
            <a:pPr marL="628650" lvl="1" indent="-171450">
              <a:buFont typeface="Arial" panose="020B0604020202020204" pitchFamily="34" charset="0"/>
              <a:buChar char="•"/>
            </a:pPr>
            <a:r>
              <a:rPr lang="en-US" dirty="0" smtClean="0"/>
              <a:t>An interface is a node’s attachment to a link</a:t>
            </a:r>
          </a:p>
          <a:p>
            <a:pPr marL="628650" lvl="1" indent="-171450">
              <a:buFont typeface="Arial" panose="020B0604020202020204" pitchFamily="34" charset="0"/>
              <a:buChar char="•"/>
            </a:pPr>
            <a:r>
              <a:rPr lang="en-US" dirty="0" smtClean="0"/>
              <a:t>Tunneling - a method used by IPv6 to transport IPv6 packets through or over an IPv4 network</a:t>
            </a:r>
          </a:p>
          <a:p>
            <a:pPr marL="628650" lvl="1" indent="-171450">
              <a:buFont typeface="Arial" panose="020B0604020202020204" pitchFamily="34" charset="0"/>
              <a:buChar char="•"/>
            </a:pPr>
            <a:r>
              <a:rPr lang="en-US" dirty="0" smtClean="0"/>
              <a:t>Interface ID - the last 64 bits or four blocks of an IPv6 address that identify the interface</a:t>
            </a:r>
          </a:p>
          <a:p>
            <a:pPr marL="628650" lvl="1" indent="-171450">
              <a:buFont typeface="Arial" panose="020B0604020202020204" pitchFamily="34" charset="0"/>
              <a:buChar char="•"/>
            </a:pPr>
            <a:r>
              <a:rPr lang="en-US" dirty="0" smtClean="0"/>
              <a:t>Neighbors - two or more nodes on the same link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3880367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IP Addresses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Unicast address - specifies a single node on a network</a:t>
            </a:r>
          </a:p>
          <a:p>
            <a:pPr marL="628650" lvl="1" indent="-171450">
              <a:buFont typeface="Arial" panose="020B0604020202020204" pitchFamily="34" charset="0"/>
              <a:buChar char="•"/>
            </a:pPr>
            <a:r>
              <a:rPr lang="en-US" dirty="0" smtClean="0"/>
              <a:t>Global unicast address - can be routed on the Internet</a:t>
            </a:r>
          </a:p>
          <a:p>
            <a:pPr marL="628650" lvl="1" indent="-171450">
              <a:buFont typeface="Arial" panose="020B0604020202020204" pitchFamily="34" charset="0"/>
              <a:buChar char="•"/>
            </a:pPr>
            <a:r>
              <a:rPr lang="en-US" dirty="0" smtClean="0"/>
              <a:t>Link local unicast address - can be used for communicating with nodes in the same link</a:t>
            </a:r>
          </a:p>
          <a:p>
            <a:pPr marL="171450" indent="-171450">
              <a:buFont typeface="Arial" panose="020B0604020202020204" pitchFamily="34" charset="0"/>
              <a:buChar char="•"/>
            </a:pPr>
            <a:r>
              <a:rPr lang="en-US" dirty="0" smtClean="0"/>
              <a:t>Multicast address - packets are delivered to all nodes on a network</a:t>
            </a:r>
          </a:p>
          <a:p>
            <a:pPr marL="171450" indent="-171450">
              <a:buFont typeface="Arial" panose="020B0604020202020204" pitchFamily="34" charset="0"/>
              <a:buChar char="•"/>
            </a:pPr>
            <a:r>
              <a:rPr lang="en-US" dirty="0" smtClean="0"/>
              <a:t>Anycast address - can identify multiple destinations, with packets delivered to the closest destination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1546864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IP Addresses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34</a:t>
            </a:fld>
            <a:endParaRPr lang="en-US" dirty="0"/>
          </a:p>
        </p:txBody>
      </p:sp>
    </p:spTree>
    <p:extLst>
      <p:ext uri="{BB962C8B-B14F-4D97-AF65-F5344CB8AC3E}">
        <p14:creationId xmlns:p14="http://schemas.microsoft.com/office/powerpoint/2010/main" val="2537785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IP Addresses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35</a:t>
            </a:fld>
            <a:endParaRPr lang="en-US" dirty="0"/>
          </a:p>
        </p:txBody>
      </p:sp>
    </p:spTree>
    <p:extLst>
      <p:ext uri="{BB962C8B-B14F-4D97-AF65-F5344CB8AC3E}">
        <p14:creationId xmlns:p14="http://schemas.microsoft.com/office/powerpoint/2010/main" val="2962619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IP Addresses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36</a:t>
            </a:fld>
            <a:endParaRPr lang="en-US" dirty="0"/>
          </a:p>
        </p:txBody>
      </p:sp>
    </p:spTree>
    <p:extLst>
      <p:ext uri="{BB962C8B-B14F-4D97-AF65-F5344CB8AC3E}">
        <p14:creationId xmlns:p14="http://schemas.microsoft.com/office/powerpoint/2010/main" val="2588701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IPv6 Autoconfiguration</a:t>
            </a:r>
          </a:p>
          <a:p>
            <a:endParaRPr lang="en-US" dirty="0" smtClean="0"/>
          </a:p>
          <a:p>
            <a:pPr marL="171450" indent="-171450">
              <a:buFont typeface="Arial" panose="020B0604020202020204" pitchFamily="34" charset="0"/>
              <a:buChar char="•"/>
            </a:pPr>
            <a:r>
              <a:rPr lang="en-US" dirty="0" smtClean="0"/>
              <a:t>IPv6 addressing is designed so that a computer can autoconfigure its own link local IP address</a:t>
            </a:r>
          </a:p>
          <a:p>
            <a:pPr marL="628650" lvl="1" indent="-171450">
              <a:buFont typeface="Arial" panose="020B0604020202020204" pitchFamily="34" charset="0"/>
              <a:buChar char="•"/>
            </a:pPr>
            <a:r>
              <a:rPr lang="en-US" dirty="0" smtClean="0"/>
              <a:t>Similar to how IPv4 uses an APIPA address</a:t>
            </a:r>
          </a:p>
          <a:p>
            <a:pPr marL="171450" indent="-171450">
              <a:buFont typeface="Arial" panose="020B0604020202020204" pitchFamily="34" charset="0"/>
              <a:buChar char="•"/>
            </a:pPr>
            <a:r>
              <a:rPr lang="en-US" dirty="0" smtClean="0"/>
              <a:t>Step 1 - The computer creates its IPv6 address</a:t>
            </a:r>
          </a:p>
          <a:p>
            <a:pPr marL="628650" lvl="1" indent="-171450">
              <a:buFont typeface="Arial" panose="020B0604020202020204" pitchFamily="34" charset="0"/>
              <a:buChar char="•"/>
            </a:pPr>
            <a:r>
              <a:rPr lang="en-US" dirty="0" smtClean="0"/>
              <a:t>Uses FE80::/64 as the first 64 bits</a:t>
            </a:r>
          </a:p>
          <a:p>
            <a:pPr marL="628650" lvl="1" indent="-171450">
              <a:buFont typeface="Arial" panose="020B0604020202020204" pitchFamily="34" charset="0"/>
              <a:buChar char="•"/>
            </a:pPr>
            <a:r>
              <a:rPr lang="en-US" dirty="0" smtClean="0"/>
              <a:t>Last 64 bits can be generated in two ways:</a:t>
            </a:r>
          </a:p>
          <a:p>
            <a:pPr marL="1085850" lvl="2" indent="-171450">
              <a:buFont typeface="Arial" panose="020B0604020202020204" pitchFamily="34" charset="0"/>
              <a:buChar char="•"/>
            </a:pPr>
            <a:r>
              <a:rPr lang="en-US" dirty="0" smtClean="0"/>
              <a:t>Randomly generated</a:t>
            </a:r>
          </a:p>
          <a:p>
            <a:pPr marL="1085850" lvl="2" indent="-171450">
              <a:buFont typeface="Arial" panose="020B0604020202020204" pitchFamily="34" charset="0"/>
              <a:buChar char="•"/>
            </a:pPr>
            <a:r>
              <a:rPr lang="en-US" dirty="0" smtClean="0"/>
              <a:t>Generated from the network adapter’s MAC address</a:t>
            </a:r>
          </a:p>
          <a:p>
            <a:pPr marL="171450" indent="-171450">
              <a:buFont typeface="Arial" panose="020B0604020202020204" pitchFamily="34" charset="0"/>
              <a:buChar char="•"/>
            </a:pPr>
            <a:r>
              <a:rPr lang="en-US" dirty="0" smtClean="0"/>
              <a:t>Step 2 - The computer checks to make sure its IP address is unique on the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37</a:t>
            </a:fld>
            <a:endParaRPr lang="en-US" dirty="0"/>
          </a:p>
        </p:txBody>
      </p:sp>
    </p:spTree>
    <p:extLst>
      <p:ext uri="{BB962C8B-B14F-4D97-AF65-F5344CB8AC3E}">
        <p14:creationId xmlns:p14="http://schemas.microsoft.com/office/powerpoint/2010/main" val="414737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IPv6 Autoconfiguration</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Step 3 - The computer asks if a router on the network can provide configuration information</a:t>
            </a:r>
          </a:p>
          <a:p>
            <a:pPr marL="628650" lvl="1" indent="-171450">
              <a:buFont typeface="Arial" panose="020B0604020202020204" pitchFamily="34" charset="0"/>
              <a:buChar char="•"/>
            </a:pPr>
            <a:r>
              <a:rPr lang="en-US" dirty="0" smtClean="0"/>
              <a:t>If a router responds with DHCP information, the computer uses whatever information this might be</a:t>
            </a:r>
          </a:p>
          <a:p>
            <a:pPr marL="1085850" lvl="2" indent="-171450">
              <a:buFont typeface="Arial" panose="020B0604020202020204" pitchFamily="34" charset="0"/>
              <a:buChar char="•"/>
            </a:pPr>
            <a:r>
              <a:rPr lang="en-US" dirty="0" smtClean="0"/>
              <a:t>Such as the IP addresses of DNS server or the network prefix</a:t>
            </a:r>
          </a:p>
          <a:p>
            <a:pPr marL="171450" indent="-171450">
              <a:buFont typeface="Arial" panose="020B0604020202020204" pitchFamily="34" charset="0"/>
              <a:buChar char="•"/>
            </a:pPr>
            <a:r>
              <a:rPr lang="en-US" dirty="0" smtClean="0"/>
              <a:t>If the network prefix is supplied, this will become the first 64 bits of its own IP address</a:t>
            </a:r>
          </a:p>
          <a:p>
            <a:pPr marL="628650" lvl="1" indent="-171450">
              <a:buFont typeface="Arial" panose="020B0604020202020204" pitchFamily="34" charset="0"/>
              <a:buChar char="•"/>
            </a:pPr>
            <a:r>
              <a:rPr lang="en-US" dirty="0" smtClean="0"/>
              <a:t>Process is called prefix discovery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38</a:t>
            </a:fld>
            <a:endParaRPr lang="en-US" dirty="0"/>
          </a:p>
        </p:txBody>
      </p:sp>
    </p:spTree>
    <p:extLst>
      <p:ext uri="{BB962C8B-B14F-4D97-AF65-F5344CB8AC3E}">
        <p14:creationId xmlns:p14="http://schemas.microsoft.com/office/powerpoint/2010/main" val="91234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Tunneling</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Dual stacked - term given when a network is configured to use both IPv4 and IPv6 protocols</a:t>
            </a:r>
          </a:p>
          <a:p>
            <a:pPr marL="171450" indent="-171450">
              <a:buFont typeface="Arial" panose="020B0604020202020204" pitchFamily="34" charset="0"/>
              <a:buChar char="•"/>
            </a:pPr>
            <a:r>
              <a:rPr lang="en-US" dirty="0" smtClean="0"/>
              <a:t>If packets on this network must traverse other networks where dual stacking is not used, tunneling is used</a:t>
            </a:r>
          </a:p>
          <a:p>
            <a:pPr marL="171450" indent="-171450">
              <a:buFont typeface="Arial" panose="020B0604020202020204" pitchFamily="34" charset="0"/>
              <a:buChar char="•"/>
            </a:pPr>
            <a:r>
              <a:rPr lang="en-US" dirty="0" smtClean="0"/>
              <a:t>Three tunneling protocols:</a:t>
            </a:r>
          </a:p>
          <a:p>
            <a:pPr marL="628650" lvl="1" indent="-171450">
              <a:buFont typeface="Arial" panose="020B0604020202020204" pitchFamily="34" charset="0"/>
              <a:buChar char="•"/>
            </a:pPr>
            <a:r>
              <a:rPr lang="en-US" dirty="0" smtClean="0"/>
              <a:t>6to4</a:t>
            </a:r>
          </a:p>
          <a:p>
            <a:pPr marL="628650" lvl="1" indent="-171450">
              <a:buFont typeface="Arial" panose="020B0604020202020204" pitchFamily="34" charset="0"/>
              <a:buChar char="•"/>
            </a:pPr>
            <a:r>
              <a:rPr lang="en-US" dirty="0" smtClean="0"/>
              <a:t>ISATAP (Intra-Site Automatic Tunnel Addressing)</a:t>
            </a:r>
          </a:p>
          <a:p>
            <a:pPr marL="628650" lvl="1" indent="-171450">
              <a:buFont typeface="Arial" panose="020B0604020202020204" pitchFamily="34" charset="0"/>
              <a:buChar char="•"/>
            </a:pPr>
            <a:r>
              <a:rPr lang="en-US" dirty="0" smtClean="0"/>
              <a:t>Teredo</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39</a:t>
            </a:fld>
            <a:endParaRPr lang="en-US" dirty="0"/>
          </a:p>
        </p:txBody>
      </p:sp>
    </p:spTree>
    <p:extLst>
      <p:ext uri="{BB962C8B-B14F-4D97-AF65-F5344CB8AC3E}">
        <p14:creationId xmlns:p14="http://schemas.microsoft.com/office/powerpoint/2010/main" val="338389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Addresses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Traditional MAC addresses contain two parts</a:t>
            </a:r>
          </a:p>
          <a:p>
            <a:pPr marL="628650" lvl="1" indent="-171450">
              <a:buFont typeface="Arial" panose="020B0604020202020204" pitchFamily="34" charset="0"/>
              <a:buChar char="•"/>
            </a:pPr>
            <a:r>
              <a:rPr lang="en-US" dirty="0" smtClean="0"/>
              <a:t>First 24 bits are known as the OUI (Organizationally Unique Identifier) or block ID or company-ID</a:t>
            </a:r>
          </a:p>
          <a:p>
            <a:pPr marL="1085850" lvl="2" indent="-171450">
              <a:buFont typeface="Arial" panose="020B0604020202020204" pitchFamily="34" charset="0"/>
              <a:buChar char="•"/>
            </a:pPr>
            <a:r>
              <a:rPr lang="en-US" dirty="0" smtClean="0"/>
              <a:t>Assigned by the IEEE</a:t>
            </a:r>
          </a:p>
          <a:p>
            <a:pPr marL="628650" lvl="1" indent="-171450">
              <a:buFont typeface="Arial" panose="020B0604020202020204" pitchFamily="34" charset="0"/>
              <a:buChar char="•"/>
            </a:pPr>
            <a:r>
              <a:rPr lang="en-US" dirty="0" smtClean="0"/>
              <a:t>Last 24 bits make up the extension identifier or device ID</a:t>
            </a:r>
          </a:p>
          <a:p>
            <a:pPr marL="1085850" lvl="2" indent="-171450">
              <a:buFont typeface="Arial" panose="020B0604020202020204" pitchFamily="34" charset="0"/>
              <a:buChar char="•"/>
            </a:pPr>
            <a:r>
              <a:rPr lang="en-US" dirty="0" smtClean="0"/>
              <a:t>Manufacturer’s assign each NIC a unique device ID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a:t>
            </a:fld>
            <a:endParaRPr lang="en-US" dirty="0"/>
          </a:p>
        </p:txBody>
      </p:sp>
    </p:spTree>
    <p:extLst>
      <p:ext uri="{BB962C8B-B14F-4D97-AF65-F5344CB8AC3E}">
        <p14:creationId xmlns:p14="http://schemas.microsoft.com/office/powerpoint/2010/main" val="4193039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Routers</a:t>
            </a:r>
            <a:r>
              <a:rPr lang="en-US" baseline="0" dirty="0" smtClean="0"/>
              <a:t> A, C, D and Z are configured to use the 4to6 protocol to tunnel IPv4 packets that arrive from outside the intranet at gateway routers A or Z and are routed through the 4to6 tunnel to the other side of the intranet.</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41</a:t>
            </a:fld>
            <a:endParaRPr lang="en-US" dirty="0"/>
          </a:p>
        </p:txBody>
      </p:sp>
    </p:spTree>
    <p:extLst>
      <p:ext uri="{BB962C8B-B14F-4D97-AF65-F5344CB8AC3E}">
        <p14:creationId xmlns:p14="http://schemas.microsoft.com/office/powerpoint/2010/main" val="436265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Provides</a:t>
            </a:r>
            <a:r>
              <a:rPr lang="en-US" baseline="0" dirty="0" smtClean="0"/>
              <a:t> lot of valuable information about the problems the computer is experiencing and even make suggestions for what to do next.</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4170303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ping</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ping (Packet Internet Groper) - used to verify that TCP/IP is installed, bound to the NIC, configured correctly, and communicating with the network</a:t>
            </a:r>
          </a:p>
          <a:p>
            <a:pPr marL="171450" indent="-171450">
              <a:buFont typeface="Arial" panose="020B0604020202020204" pitchFamily="34" charset="0"/>
              <a:buChar char="•"/>
            </a:pPr>
            <a:r>
              <a:rPr lang="en-US" dirty="0" smtClean="0"/>
              <a:t>The ping utility sends out a signal called an echo request to another device (request for a response)</a:t>
            </a:r>
          </a:p>
          <a:p>
            <a:pPr marL="628650" lvl="1" indent="-171450">
              <a:buFont typeface="Arial" panose="020B0604020202020204" pitchFamily="34" charset="0"/>
              <a:buChar char="•"/>
            </a:pPr>
            <a:r>
              <a:rPr lang="en-US" dirty="0" smtClean="0"/>
              <a:t>Other computer responds in the form of an echo reply</a:t>
            </a:r>
          </a:p>
          <a:p>
            <a:pPr marL="171450" indent="-171450">
              <a:buFont typeface="Arial" panose="020B0604020202020204" pitchFamily="34" charset="0"/>
              <a:buChar char="•"/>
            </a:pPr>
            <a:r>
              <a:rPr lang="en-US" dirty="0" smtClean="0"/>
              <a:t>ICMP - protocol used by the echo request/reply to carry error messages and information about the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43</a:t>
            </a:fld>
            <a:endParaRPr lang="en-US" dirty="0"/>
          </a:p>
        </p:txBody>
      </p:sp>
    </p:spTree>
    <p:extLst>
      <p:ext uri="{BB962C8B-B14F-4D97-AF65-F5344CB8AC3E}">
        <p14:creationId xmlns:p14="http://schemas.microsoft.com/office/powerpoint/2010/main" val="2470842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ping</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IPv6 networks use a version of ICMP called ICMPv6</a:t>
            </a:r>
          </a:p>
          <a:p>
            <a:pPr marL="628650" lvl="1" indent="-171450">
              <a:buFont typeface="Arial" panose="020B0604020202020204" pitchFamily="34" charset="0"/>
              <a:buChar char="•"/>
            </a:pPr>
            <a:r>
              <a:rPr lang="en-US" dirty="0" smtClean="0"/>
              <a:t>ping6 - on Linux computers running IPv6, use </a:t>
            </a:r>
            <a:r>
              <a:rPr lang="en-US" dirty="0" smtClean="0">
                <a:latin typeface="Courier New" panose="02070309020205020404" pitchFamily="49" charset="0"/>
                <a:cs typeface="Courier New" panose="02070309020205020404" pitchFamily="49" charset="0"/>
              </a:rPr>
              <a:t>ping6</a:t>
            </a:r>
            <a:r>
              <a:rPr lang="en-US" dirty="0" smtClean="0"/>
              <a:t> to verify whether an IPv6 host is available</a:t>
            </a:r>
          </a:p>
          <a:p>
            <a:pPr marL="628650" lvl="1" indent="-171450">
              <a:buFont typeface="Arial" panose="020B0604020202020204" pitchFamily="34" charset="0"/>
              <a:buChar char="•"/>
            </a:pPr>
            <a:r>
              <a:rPr lang="en-US" dirty="0" smtClean="0"/>
              <a:t>ping -6 - on Windows computers, use </a:t>
            </a:r>
            <a:r>
              <a:rPr lang="en-US" dirty="0" smtClean="0">
                <a:latin typeface="Courier New" panose="02070309020205020404" pitchFamily="49" charset="0"/>
                <a:cs typeface="Courier New" panose="02070309020205020404" pitchFamily="49" charset="0"/>
              </a:rPr>
              <a:t>ping</a:t>
            </a:r>
            <a:r>
              <a:rPr lang="en-US" dirty="0" smtClean="0"/>
              <a:t> with the </a:t>
            </a:r>
            <a:r>
              <a:rPr lang="en-US" dirty="0" smtClean="0">
                <a:latin typeface="Courier New" panose="02070309020205020404" pitchFamily="49" charset="0"/>
                <a:cs typeface="Courier New" panose="02070309020205020404" pitchFamily="49" charset="0"/>
              </a:rPr>
              <a:t>-6</a:t>
            </a:r>
            <a:r>
              <a:rPr lang="en-US" dirty="0" smtClean="0"/>
              <a:t> switch to verify connectivity on IPv6 networks</a:t>
            </a:r>
          </a:p>
          <a:p>
            <a:pPr marL="171450" indent="-171450">
              <a:buFont typeface="Arial" panose="020B0604020202020204" pitchFamily="34" charset="0"/>
              <a:buChar char="•"/>
            </a:pPr>
            <a:r>
              <a:rPr lang="en-US" dirty="0" smtClean="0"/>
              <a:t>For the </a:t>
            </a:r>
            <a:r>
              <a:rPr lang="en-US" dirty="0" smtClean="0">
                <a:latin typeface="Courier New" panose="02070309020205020404" pitchFamily="49" charset="0"/>
                <a:cs typeface="Courier New" panose="02070309020205020404" pitchFamily="49" charset="0"/>
              </a:rPr>
              <a:t>ping6</a:t>
            </a:r>
            <a:r>
              <a:rPr lang="en-US" dirty="0" smtClean="0"/>
              <a:t> and </a:t>
            </a:r>
            <a:r>
              <a:rPr lang="en-US" dirty="0" smtClean="0">
                <a:latin typeface="Courier New" panose="02070309020205020404" pitchFamily="49" charset="0"/>
                <a:cs typeface="Courier New" panose="02070309020205020404" pitchFamily="49" charset="0"/>
              </a:rPr>
              <a:t>ping -6</a:t>
            </a:r>
            <a:r>
              <a:rPr lang="en-US" dirty="0" smtClean="0"/>
              <a:t> commands to work over the Internet, you must have access to the IPv6 Internet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1060020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ipconfig</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46</a:t>
            </a:fld>
            <a:endParaRPr lang="en-US" dirty="0"/>
          </a:p>
        </p:txBody>
      </p:sp>
    </p:spTree>
    <p:extLst>
      <p:ext uri="{BB962C8B-B14F-4D97-AF65-F5344CB8AC3E}">
        <p14:creationId xmlns:p14="http://schemas.microsoft.com/office/powerpoint/2010/main" val="441143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ifconfig</a:t>
            </a:r>
          </a:p>
          <a:p>
            <a:endParaRPr lang="en-US" dirty="0" smtClean="0"/>
          </a:p>
          <a:p>
            <a:pPr marL="171450" indent="-171450">
              <a:buFont typeface="Arial" panose="020B0604020202020204" pitchFamily="34" charset="0"/>
              <a:buChar char="•"/>
            </a:pPr>
            <a:r>
              <a:rPr lang="en-US" dirty="0" smtClean="0"/>
              <a:t>ifconfig - utility to view and manage TCP/IP settings</a:t>
            </a:r>
          </a:p>
          <a:p>
            <a:pPr marL="171450" indent="-171450">
              <a:buFont typeface="Arial" panose="020B0604020202020204" pitchFamily="34" charset="0"/>
              <a:buChar char="•"/>
            </a:pPr>
            <a:r>
              <a:rPr lang="en-US" dirty="0" smtClean="0"/>
              <a:t>If your Linux or UNIX system provides a GUI</a:t>
            </a:r>
          </a:p>
          <a:p>
            <a:pPr marL="628650" lvl="1" indent="-171450">
              <a:buFont typeface="Arial" panose="020B0604020202020204" pitchFamily="34" charset="0"/>
              <a:buChar char="•"/>
            </a:pPr>
            <a:r>
              <a:rPr lang="en-US" dirty="0" smtClean="0"/>
              <a:t>Open a shell prompt, then type </a:t>
            </a:r>
            <a:r>
              <a:rPr lang="en-US" dirty="0" smtClean="0">
                <a:latin typeface="Courier New" panose="02070309020205020404" pitchFamily="49" charset="0"/>
                <a:cs typeface="Courier New" panose="02070309020205020404" pitchFamily="49" charset="0"/>
              </a:rPr>
              <a:t>ifconfig</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47</a:t>
            </a:fld>
            <a:endParaRPr lang="en-US" dirty="0"/>
          </a:p>
        </p:txBody>
      </p:sp>
    </p:spTree>
    <p:extLst>
      <p:ext uri="{BB962C8B-B14F-4D97-AF65-F5344CB8AC3E}">
        <p14:creationId xmlns:p14="http://schemas.microsoft.com/office/powerpoint/2010/main" val="2032954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nslookup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nslookup (name space lookup) - allows you to query the DNS database from any computer on a network</a:t>
            </a:r>
          </a:p>
          <a:p>
            <a:pPr marL="628650" lvl="1" indent="-171450">
              <a:buFont typeface="Arial" panose="020B0604020202020204" pitchFamily="34" charset="0"/>
              <a:buChar char="•"/>
            </a:pPr>
            <a:r>
              <a:rPr lang="en-US" dirty="0" smtClean="0"/>
              <a:t>To find the host name of a device by specifying its IP address, or vice versa</a:t>
            </a:r>
          </a:p>
          <a:p>
            <a:pPr marL="628650" lvl="1" indent="-171450">
              <a:buFont typeface="Arial" panose="020B0604020202020204" pitchFamily="34" charset="0"/>
              <a:buChar char="•"/>
            </a:pPr>
            <a:r>
              <a:rPr lang="en-US" dirty="0" smtClean="0"/>
              <a:t>Useful for verifying a host is configured correctly or for troubleshooting DNS resolution problems</a:t>
            </a:r>
          </a:p>
          <a:p>
            <a:pPr marL="171450" indent="-171450">
              <a:buFont typeface="Arial" panose="020B0604020202020204" pitchFamily="34" charset="0"/>
              <a:buChar char="•"/>
            </a:pPr>
            <a:r>
              <a:rPr lang="en-US" dirty="0" smtClean="0"/>
              <a:t>Reverse DNS lookup - to find the host name of a device whose IP address you know</a:t>
            </a:r>
          </a:p>
          <a:p>
            <a:pPr marL="171450" indent="-171450">
              <a:buFont typeface="Arial" panose="020B0604020202020204" pitchFamily="34" charset="0"/>
              <a:buChar char="•"/>
            </a:pPr>
            <a:r>
              <a:rPr lang="en-US" dirty="0" smtClean="0"/>
              <a:t>Two modes:</a:t>
            </a:r>
          </a:p>
          <a:p>
            <a:pPr marL="628650" lvl="1" indent="-171450">
              <a:buFont typeface="Arial" panose="020B0604020202020204" pitchFamily="34" charset="0"/>
              <a:buChar char="•"/>
            </a:pPr>
            <a:r>
              <a:rPr lang="en-US" dirty="0" smtClean="0"/>
              <a:t>Interactive - to test multiple DNS servers at one time</a:t>
            </a:r>
          </a:p>
          <a:p>
            <a:pPr marL="628650" lvl="1" indent="-171450">
              <a:buFont typeface="Arial" panose="020B0604020202020204" pitchFamily="34" charset="0"/>
              <a:buChar char="•"/>
            </a:pPr>
            <a:r>
              <a:rPr lang="en-US" dirty="0" smtClean="0"/>
              <a:t>Noninteractive - test a single DNS server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48</a:t>
            </a:fld>
            <a:endParaRPr lang="en-US" dirty="0"/>
          </a:p>
        </p:txBody>
      </p:sp>
    </p:spTree>
    <p:extLst>
      <p:ext uri="{BB962C8B-B14F-4D97-AF65-F5344CB8AC3E}">
        <p14:creationId xmlns:p14="http://schemas.microsoft.com/office/powerpoint/2010/main" val="40031242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nslookup</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49</a:t>
            </a:fld>
            <a:endParaRPr lang="en-US" dirty="0"/>
          </a:p>
        </p:txBody>
      </p:sp>
    </p:spTree>
    <p:extLst>
      <p:ext uri="{BB962C8B-B14F-4D97-AF65-F5344CB8AC3E}">
        <p14:creationId xmlns:p14="http://schemas.microsoft.com/office/powerpoint/2010/main" val="29556635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nslookup</a:t>
            </a:r>
          </a:p>
          <a:p>
            <a:endParaRPr lang="en-US" dirty="0" smtClean="0"/>
          </a:p>
          <a:p>
            <a:pPr marL="171450" indent="-171450">
              <a:buFont typeface="Arial" panose="020B0604020202020204" pitchFamily="34" charset="0"/>
              <a:buChar char="•"/>
            </a:pPr>
            <a:r>
              <a:rPr lang="en-US" dirty="0" smtClean="0"/>
              <a:t>You can change DNS servers from within interactive mode with the server subcommand and specifying the IP address of the new DNS server</a:t>
            </a:r>
          </a:p>
          <a:p>
            <a:endParaRPr lang="en-US"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To exit nslookup’s interactive mode, enter </a:t>
            </a:r>
            <a:r>
              <a:rPr lang="en-US" dirty="0" smtClean="0">
                <a:latin typeface="Courier New" panose="02070309020205020404" pitchFamily="49" charset="0"/>
                <a:cs typeface="Courier New" panose="02070309020205020404" pitchFamily="49" charset="0"/>
              </a:rPr>
              <a:t>exit</a:t>
            </a:r>
          </a:p>
          <a:p>
            <a:endParaRPr lang="en-US" dirty="0" smtClean="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50</a:t>
            </a:fld>
            <a:endParaRPr lang="en-US" dirty="0"/>
          </a:p>
        </p:txBody>
      </p:sp>
    </p:spTree>
    <p:extLst>
      <p:ext uri="{BB962C8B-B14F-4D97-AF65-F5344CB8AC3E}">
        <p14:creationId xmlns:p14="http://schemas.microsoft.com/office/powerpoint/2010/main" val="5946198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marL="171450" indent="-171450" eaLnBrk="1" hangingPunct="1">
              <a:buFont typeface="Arial" panose="020B0604020202020204" pitchFamily="34" charset="0"/>
              <a:buChar char="•"/>
            </a:pPr>
            <a:r>
              <a:rPr lang="en-US" dirty="0" smtClean="0"/>
              <a:t>Hosts on a network are assigned host names</a:t>
            </a:r>
          </a:p>
          <a:p>
            <a:pPr marL="171450" indent="-171450" eaLnBrk="1" hangingPunct="1">
              <a:buFont typeface="Arial" panose="020B0604020202020204" pitchFamily="34" charset="0"/>
              <a:buChar char="•"/>
            </a:pPr>
            <a:r>
              <a:rPr lang="en-US" dirty="0" smtClean="0"/>
              <a:t>Applications are assigned one or more port numbers to communicate with other applications</a:t>
            </a:r>
          </a:p>
          <a:p>
            <a:pPr marL="171450" indent="-171450" eaLnBrk="1" hangingPunct="1">
              <a:buFont typeface="Arial" panose="020B0604020202020204" pitchFamily="34" charset="0"/>
              <a:buChar char="•"/>
            </a:pPr>
            <a:r>
              <a:rPr lang="en-US" dirty="0" smtClean="0"/>
              <a:t>IPv4 addresses have 32 bits and are written as four decimal numbers called octets</a:t>
            </a:r>
          </a:p>
          <a:p>
            <a:pPr marL="171450" indent="-171450" eaLnBrk="1" hangingPunct="1">
              <a:buFont typeface="Arial" panose="020B0604020202020204" pitchFamily="34" charset="0"/>
              <a:buChar char="•"/>
            </a:pPr>
            <a:r>
              <a:rPr lang="en-US" dirty="0" smtClean="0"/>
              <a:t>IPv6 addresses have 128 bits and are written as eight blocks of hexadecimal numbers</a:t>
            </a:r>
          </a:p>
          <a:p>
            <a:pPr marL="171450" indent="-171450" eaLnBrk="1" hangingPunct="1">
              <a:buFont typeface="Arial" panose="020B0604020202020204" pitchFamily="34" charset="0"/>
              <a:buChar char="•"/>
            </a:pPr>
            <a:r>
              <a:rPr lang="en-US" dirty="0" smtClean="0"/>
              <a:t>Every NIC is assigned a unique 48-bit MAC address</a:t>
            </a:r>
          </a:p>
          <a:p>
            <a:pPr marL="171450" indent="-171450" eaLnBrk="1" hangingPunct="1">
              <a:buFont typeface="Arial" panose="020B0604020202020204" pitchFamily="34" charset="0"/>
              <a:buChar char="•"/>
            </a:pPr>
            <a:r>
              <a:rPr lang="en-US" dirty="0" smtClean="0"/>
              <a:t>Use the </a:t>
            </a:r>
            <a:r>
              <a:rPr lang="en-US" dirty="0" smtClean="0">
                <a:latin typeface="Courier New" panose="02070309020205020404" pitchFamily="49" charset="0"/>
                <a:cs typeface="Courier New" panose="02070309020205020404" pitchFamily="49" charset="0"/>
              </a:rPr>
              <a:t>ipconfig</a:t>
            </a:r>
            <a:r>
              <a:rPr lang="en-US" dirty="0" smtClean="0"/>
              <a:t> command to view IP configuration information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51</a:t>
            </a:fld>
            <a:endParaRPr lang="en-US" dirty="0"/>
          </a:p>
        </p:txBody>
      </p:sp>
    </p:spTree>
    <p:extLst>
      <p:ext uri="{BB962C8B-B14F-4D97-AF65-F5344CB8AC3E}">
        <p14:creationId xmlns:p14="http://schemas.microsoft.com/office/powerpoint/2010/main" val="21307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Addresses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209503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pPr marL="171450" indent="-171450">
              <a:buFont typeface="Arial" panose="020B0604020202020204" pitchFamily="34" charset="0"/>
              <a:buChar char="•"/>
            </a:pPr>
            <a:endParaRPr lang="en-US" dirty="0" smtClean="0"/>
          </a:p>
          <a:p>
            <a:pPr marL="171450" indent="-171450" eaLnBrk="1" hangingPunct="1">
              <a:buFont typeface="Arial" panose="020B0604020202020204" pitchFamily="34" charset="0"/>
              <a:buChar char="•"/>
            </a:pPr>
            <a:r>
              <a:rPr lang="en-US" dirty="0" smtClean="0"/>
              <a:t>A FQDN includes both a host name portion and a domain name portion</a:t>
            </a:r>
          </a:p>
          <a:p>
            <a:pPr marL="171450" indent="-171450" eaLnBrk="1" hangingPunct="1">
              <a:buFont typeface="Arial" panose="020B0604020202020204" pitchFamily="34" charset="0"/>
              <a:buChar char="•"/>
            </a:pPr>
            <a:r>
              <a:rPr lang="en-US" dirty="0" smtClean="0"/>
              <a:t>Name resolution is the process of matching an FQDN to its IP address</a:t>
            </a:r>
          </a:p>
          <a:p>
            <a:pPr marL="171450" indent="-171450" eaLnBrk="1" hangingPunct="1">
              <a:buFont typeface="Arial" panose="020B0604020202020204" pitchFamily="34" charset="0"/>
              <a:buChar char="•"/>
            </a:pPr>
            <a:r>
              <a:rPr lang="en-US" dirty="0" smtClean="0"/>
              <a:t>DNS is an automated name resolution service that operates at the Application layer</a:t>
            </a:r>
          </a:p>
          <a:p>
            <a:pPr marL="171450" indent="-171450" eaLnBrk="1" hangingPunct="1">
              <a:buFont typeface="Arial" panose="020B0604020202020204" pitchFamily="34" charset="0"/>
              <a:buChar char="•"/>
            </a:pPr>
            <a:r>
              <a:rPr lang="en-US" dirty="0" smtClean="0"/>
              <a:t>DNS data is spread throughout the globe in a distributed database model</a:t>
            </a:r>
          </a:p>
          <a:p>
            <a:pPr marL="171450" indent="-171450" eaLnBrk="1" hangingPunct="1">
              <a:buFont typeface="Arial" panose="020B0604020202020204" pitchFamily="34" charset="0"/>
              <a:buChar char="•"/>
            </a:pPr>
            <a:r>
              <a:rPr lang="en-US" dirty="0" smtClean="0"/>
              <a:t>An IP address and a port number written together is called a socket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52</a:t>
            </a:fld>
            <a:endParaRPr lang="en-US" dirty="0"/>
          </a:p>
        </p:txBody>
      </p:sp>
    </p:spTree>
    <p:extLst>
      <p:ext uri="{BB962C8B-B14F-4D97-AF65-F5344CB8AC3E}">
        <p14:creationId xmlns:p14="http://schemas.microsoft.com/office/powerpoint/2010/main" val="22093825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pPr marL="171450" indent="-171450">
              <a:buFont typeface="Arial" panose="020B0604020202020204" pitchFamily="34" charset="0"/>
              <a:buChar char="•"/>
            </a:pPr>
            <a:endParaRPr lang="en-US" dirty="0" smtClean="0"/>
          </a:p>
          <a:p>
            <a:pPr marL="171450" indent="-171450" eaLnBrk="1" hangingPunct="1">
              <a:buFont typeface="Arial" panose="020B0604020202020204" pitchFamily="34" charset="0"/>
              <a:buChar char="•"/>
            </a:pPr>
            <a:r>
              <a:rPr lang="en-US" dirty="0" smtClean="0"/>
              <a:t>Well-known ports range from 0 to 1023 and are assigned by IANA</a:t>
            </a:r>
          </a:p>
          <a:p>
            <a:pPr marL="171450" indent="-171450" eaLnBrk="1" hangingPunct="1">
              <a:buFont typeface="Arial" panose="020B0604020202020204" pitchFamily="34" charset="0"/>
              <a:buChar char="•"/>
            </a:pPr>
            <a:r>
              <a:rPr lang="en-US" dirty="0" smtClean="0"/>
              <a:t>You can define a range of available IP addresses in DHCP, or assign a static IP address as a DHCP reservation</a:t>
            </a:r>
          </a:p>
          <a:p>
            <a:pPr marL="171450" indent="-171450" eaLnBrk="1" hangingPunct="1">
              <a:buFont typeface="Arial" panose="020B0604020202020204" pitchFamily="34" charset="0"/>
              <a:buChar char="•"/>
            </a:pPr>
            <a:r>
              <a:rPr lang="en-US" dirty="0" smtClean="0"/>
              <a:t>NAT is used to allow devices that have private IP addresses access to the Internet</a:t>
            </a:r>
          </a:p>
          <a:p>
            <a:pPr marL="171450" indent="-171450" eaLnBrk="1" hangingPunct="1">
              <a:buFont typeface="Arial" panose="020B0604020202020204" pitchFamily="34" charset="0"/>
              <a:buChar char="•"/>
            </a:pPr>
            <a:r>
              <a:rPr lang="en-US" dirty="0" smtClean="0"/>
              <a:t>Tunneling protocols are used to allow IPv6 packets to travel over or through an IPv4 network</a:t>
            </a:r>
          </a:p>
          <a:p>
            <a:pPr marL="171450" indent="-171450" eaLnBrk="1" hangingPunct="1">
              <a:buFont typeface="Arial" panose="020B0604020202020204" pitchFamily="34" charset="0"/>
              <a:buChar char="•"/>
            </a:pPr>
            <a:r>
              <a:rPr lang="en-US" dirty="0" smtClean="0"/>
              <a:t>Three types of IPv6 addresses are unicast, multicast, and anycast addresses</a:t>
            </a:r>
          </a:p>
          <a:p>
            <a:pPr lvl="2"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53</a:t>
            </a:fld>
            <a:endParaRPr lang="en-US" dirty="0"/>
          </a:p>
        </p:txBody>
      </p:sp>
    </p:spTree>
    <p:extLst>
      <p:ext uri="{BB962C8B-B14F-4D97-AF65-F5344CB8AC3E}">
        <p14:creationId xmlns:p14="http://schemas.microsoft.com/office/powerpoint/2010/main" val="2322988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pPr marL="171450" indent="-171450">
              <a:buFont typeface="Arial" panose="020B0604020202020204" pitchFamily="34" charset="0"/>
              <a:buChar char="•"/>
            </a:pPr>
            <a:endParaRPr lang="en-US" dirty="0" smtClean="0"/>
          </a:p>
          <a:p>
            <a:pPr marL="171450" indent="-171450" eaLnBrk="1" hangingPunct="1">
              <a:buFont typeface="Arial" panose="020B0604020202020204" pitchFamily="34" charset="0"/>
              <a:buChar char="•"/>
            </a:pPr>
            <a:r>
              <a:rPr lang="en-US" dirty="0" smtClean="0"/>
              <a:t>The ping utility uses ICMP to verify that TCP/IP is installed, bound to the NIC, configured correctly, and communicating with the network</a:t>
            </a:r>
          </a:p>
          <a:p>
            <a:pPr marL="171450" indent="-171450" eaLnBrk="1" hangingPunct="1">
              <a:buFont typeface="Arial" panose="020B0604020202020204" pitchFamily="34" charset="0"/>
              <a:buChar char="•"/>
            </a:pPr>
            <a:r>
              <a:rPr lang="en-US" dirty="0" smtClean="0"/>
              <a:t>ipconfig is useful for viewing and adjusting a Windows computer’s TCP/IP settings</a:t>
            </a:r>
          </a:p>
          <a:p>
            <a:pPr marL="171450" indent="-171450" eaLnBrk="1" hangingPunct="1">
              <a:buFont typeface="Arial" panose="020B0604020202020204" pitchFamily="34" charset="0"/>
              <a:buChar char="•"/>
            </a:pPr>
            <a:r>
              <a:rPr lang="en-US" dirty="0" smtClean="0"/>
              <a:t>On UNIX and Linux systems, the ifconfig utility is used to view and manage TCP/IP settings</a:t>
            </a:r>
          </a:p>
          <a:p>
            <a:pPr marL="171450" indent="-171450" eaLnBrk="1" hangingPunct="1">
              <a:buFont typeface="Arial" panose="020B0604020202020204" pitchFamily="34" charset="0"/>
              <a:buChar char="•"/>
            </a:pPr>
            <a:r>
              <a:rPr lang="en-US" dirty="0" smtClean="0"/>
              <a:t>The nslookup utility allows you to query the DNS database from any computer on the network</a:t>
            </a:r>
          </a:p>
          <a:p>
            <a:pPr lvl="2"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54</a:t>
            </a:fld>
            <a:endParaRPr lang="en-US" dirty="0"/>
          </a:p>
        </p:txBody>
      </p:sp>
    </p:spTree>
    <p:extLst>
      <p:ext uri="{BB962C8B-B14F-4D97-AF65-F5344CB8AC3E}">
        <p14:creationId xmlns:p14="http://schemas.microsoft.com/office/powerpoint/2010/main" val="57781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Host Names and Domain Names Work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Character-based names are easier to remember than numeric IP addresses</a:t>
            </a:r>
          </a:p>
          <a:p>
            <a:pPr marL="171450" indent="-171450">
              <a:buFont typeface="Arial" panose="020B0604020202020204" pitchFamily="34" charset="0"/>
              <a:buChar char="•"/>
            </a:pPr>
            <a:r>
              <a:rPr lang="en-US" dirty="0" smtClean="0"/>
              <a:t>Last part of an FQDN is called the top-level domain (TLD)</a:t>
            </a:r>
          </a:p>
          <a:p>
            <a:pPr marL="171450" indent="-171450">
              <a:buFont typeface="Arial" panose="020B0604020202020204" pitchFamily="34" charset="0"/>
              <a:buChar char="•"/>
            </a:pPr>
            <a:r>
              <a:rPr lang="en-US" dirty="0" smtClean="0"/>
              <a:t>Domain names must be registered with an Internet naming authority that works on behalf of ICANN</a:t>
            </a:r>
          </a:p>
          <a:p>
            <a:pPr marL="628650" lvl="1" indent="-171450">
              <a:buFont typeface="Arial" panose="020B0604020202020204" pitchFamily="34" charset="0"/>
              <a:buChar char="•"/>
            </a:pPr>
            <a:r>
              <a:rPr lang="en-US" dirty="0" smtClean="0"/>
              <a:t>ICANN restricts what type of hosts can be associated with .arpa, .mil, .int, .edu, and .gov</a:t>
            </a:r>
          </a:p>
          <a:p>
            <a:pPr marL="171450" indent="-171450">
              <a:buFont typeface="Arial" panose="020B0604020202020204" pitchFamily="34" charset="0"/>
              <a:buChar char="•"/>
            </a:pPr>
            <a:r>
              <a:rPr lang="en-US" dirty="0" smtClean="0"/>
              <a:t>Name resolution is the process of discovering the IP address of a host when you know the FQDN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192926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Host Names and Domain Names Work</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27704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(Domain Name System)</a:t>
            </a:r>
          </a:p>
          <a:p>
            <a:endParaRPr lang="en-US" dirty="0" smtClean="0"/>
          </a:p>
          <a:p>
            <a:pPr marL="171450" indent="-171450">
              <a:buFont typeface="Arial" panose="020B0604020202020204" pitchFamily="34" charset="0"/>
              <a:buChar char="•"/>
            </a:pPr>
            <a:r>
              <a:rPr lang="en-US" dirty="0" smtClean="0"/>
              <a:t>DNS is an Application layer client-server system of computers and databases made up of these elements:</a:t>
            </a:r>
          </a:p>
          <a:p>
            <a:pPr marL="628650" lvl="1" indent="-171450">
              <a:buFont typeface="Arial" panose="020B0604020202020204" pitchFamily="34" charset="0"/>
              <a:buChar char="•"/>
            </a:pPr>
            <a:r>
              <a:rPr lang="en-US" dirty="0" smtClean="0"/>
              <a:t>namespace - the entire collection of computer names and their associated IP addresses stored in databases on DNS name servers around the globe</a:t>
            </a:r>
          </a:p>
          <a:p>
            <a:pPr marL="628650" lvl="1" indent="-171450">
              <a:buFont typeface="Arial" panose="020B0604020202020204" pitchFamily="34" charset="0"/>
              <a:buChar char="•"/>
            </a:pPr>
            <a:r>
              <a:rPr lang="en-US" dirty="0" smtClean="0"/>
              <a:t>name servers - hold databases, which are organized in a hierarchical structure</a:t>
            </a:r>
          </a:p>
          <a:p>
            <a:pPr marL="628650" lvl="1" indent="-171450">
              <a:buFont typeface="Arial" panose="020B0604020202020204" pitchFamily="34" charset="0"/>
              <a:buChar char="•"/>
            </a:pPr>
            <a:r>
              <a:rPr lang="en-US" dirty="0" smtClean="0"/>
              <a:t>resolvers - a DNS client that requests information from DNS name servers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59533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Name Servers Are Organized</a:t>
            </a:r>
          </a:p>
          <a:p>
            <a:endParaRPr lang="en-US" dirty="0" smtClean="0"/>
          </a:p>
          <a:p>
            <a:pPr marL="171450" indent="-171450">
              <a:buFont typeface="Arial" panose="020B0604020202020204" pitchFamily="34" charset="0"/>
              <a:buChar char="•"/>
            </a:pPr>
            <a:r>
              <a:rPr lang="en-US" dirty="0" smtClean="0"/>
              <a:t>DNS name servers are organized in a hierarchical structure</a:t>
            </a:r>
          </a:p>
          <a:p>
            <a:pPr marL="171450" indent="-171450">
              <a:buFont typeface="Arial" panose="020B0604020202020204" pitchFamily="34" charset="0"/>
              <a:buChar char="•"/>
            </a:pPr>
            <a:r>
              <a:rPr lang="en-US" dirty="0" smtClean="0"/>
              <a:t>At the root level, 13 clusters of root server hold information used to locate top-level domain (TLD) servers</a:t>
            </a:r>
          </a:p>
          <a:p>
            <a:pPr marL="171450" indent="-171450">
              <a:buFont typeface="Arial" panose="020B0604020202020204" pitchFamily="34" charset="0"/>
              <a:buChar char="•"/>
            </a:pPr>
            <a:r>
              <a:rPr lang="en-US" dirty="0" smtClean="0"/>
              <a:t>TLD servers hold information about authoritative servers</a:t>
            </a:r>
          </a:p>
          <a:p>
            <a:pPr marL="628650" lvl="1" indent="-171450">
              <a:buFont typeface="Arial" panose="020B0604020202020204" pitchFamily="34" charset="0"/>
              <a:buChar char="•"/>
            </a:pPr>
            <a:r>
              <a:rPr lang="en-US" dirty="0" smtClean="0"/>
              <a:t>The authority on computer names and their IP address for computer in their domains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9</a:t>
            </a:fld>
            <a:endParaRPr lang="en-US" dirty="0"/>
          </a:p>
        </p:txBody>
      </p:sp>
    </p:spTree>
    <p:extLst>
      <p:ext uri="{BB962C8B-B14F-4D97-AF65-F5344CB8AC3E}">
        <p14:creationId xmlns:p14="http://schemas.microsoft.com/office/powerpoint/2010/main" val="9591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2F5A981-B88A-45B2-B930-EF0394AFECD7}" type="slidenum">
              <a:rPr lang="en-US"/>
              <a:pPr>
                <a:defRPr/>
              </a:pPr>
              <a:t>‹#›</a:t>
            </a:fld>
            <a:endParaRPr lang="en-US" dirty="0"/>
          </a:p>
        </p:txBody>
      </p:sp>
    </p:spTree>
    <p:extLst>
      <p:ext uri="{BB962C8B-B14F-4D97-AF65-F5344CB8AC3E}">
        <p14:creationId xmlns:p14="http://schemas.microsoft.com/office/powerpoint/2010/main" val="20584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442DF53-97C5-4C5A-8665-5349D064B2E3}" type="slidenum">
              <a:rPr lang="en-US"/>
              <a:pPr>
                <a:defRPr/>
              </a:pPr>
              <a:t>‹#›</a:t>
            </a:fld>
            <a:endParaRPr lang="en-US" dirty="0"/>
          </a:p>
        </p:txBody>
      </p:sp>
    </p:spTree>
    <p:extLst>
      <p:ext uri="{BB962C8B-B14F-4D97-AF65-F5344CB8AC3E}">
        <p14:creationId xmlns:p14="http://schemas.microsoft.com/office/powerpoint/2010/main" val="164685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13001C9-BF1E-4528-AD4B-0223A3A08421}" type="slidenum">
              <a:rPr lang="en-US"/>
              <a:pPr>
                <a:defRPr/>
              </a:pPr>
              <a:t>‹#›</a:t>
            </a:fld>
            <a:endParaRPr lang="en-US" dirty="0"/>
          </a:p>
        </p:txBody>
      </p:sp>
    </p:spTree>
    <p:extLst>
      <p:ext uri="{BB962C8B-B14F-4D97-AF65-F5344CB8AC3E}">
        <p14:creationId xmlns:p14="http://schemas.microsoft.com/office/powerpoint/2010/main" val="211028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90C4CA10-39DB-4F5C-BA38-4C2A0B4EE02F}" type="slidenum">
              <a:rPr lang="en-US"/>
              <a:pPr>
                <a:defRPr/>
              </a:pPr>
              <a:t>‹#›</a:t>
            </a:fld>
            <a:endParaRPr lang="en-US" dirty="0"/>
          </a:p>
        </p:txBody>
      </p:sp>
    </p:spTree>
    <p:extLst>
      <p:ext uri="{BB962C8B-B14F-4D97-AF65-F5344CB8AC3E}">
        <p14:creationId xmlns:p14="http://schemas.microsoft.com/office/powerpoint/2010/main" val="16689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DC4AE2AF-812E-4F55-8527-61E25B72CF44}" type="slidenum">
              <a:rPr lang="en-US"/>
              <a:pPr>
                <a:defRPr/>
              </a:pPr>
              <a:t>‹#›</a:t>
            </a:fld>
            <a:endParaRPr lang="en-US" dirty="0"/>
          </a:p>
        </p:txBody>
      </p:sp>
    </p:spTree>
    <p:extLst>
      <p:ext uri="{BB962C8B-B14F-4D97-AF65-F5344CB8AC3E}">
        <p14:creationId xmlns:p14="http://schemas.microsoft.com/office/powerpoint/2010/main" val="7244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1F497841-321F-436B-A4C4-87A7CACDB844}" type="slidenum">
              <a:rPr lang="en-US"/>
              <a:pPr>
                <a:defRPr/>
              </a:pPr>
              <a:t>‹#›</a:t>
            </a:fld>
            <a:endParaRPr lang="en-US" dirty="0"/>
          </a:p>
        </p:txBody>
      </p:sp>
    </p:spTree>
    <p:extLst>
      <p:ext uri="{BB962C8B-B14F-4D97-AF65-F5344CB8AC3E}">
        <p14:creationId xmlns:p14="http://schemas.microsoft.com/office/powerpoint/2010/main" val="36232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E88E0261-591B-40E4-BAB3-9CB7BB3315BB}" type="slidenum">
              <a:rPr lang="en-US"/>
              <a:pPr>
                <a:defRPr/>
              </a:pPr>
              <a:t>‹#›</a:t>
            </a:fld>
            <a:endParaRPr lang="en-US" dirty="0"/>
          </a:p>
        </p:txBody>
      </p:sp>
    </p:spTree>
    <p:extLst>
      <p:ext uri="{BB962C8B-B14F-4D97-AF65-F5344CB8AC3E}">
        <p14:creationId xmlns:p14="http://schemas.microsoft.com/office/powerpoint/2010/main" val="396078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C52325AA-94AC-4B63-A704-102087C7489F}" type="slidenum">
              <a:rPr lang="en-US"/>
              <a:pPr>
                <a:defRPr/>
              </a:pPr>
              <a:t>‹#›</a:t>
            </a:fld>
            <a:endParaRPr lang="en-US" dirty="0"/>
          </a:p>
        </p:txBody>
      </p:sp>
    </p:spTree>
    <p:extLst>
      <p:ext uri="{BB962C8B-B14F-4D97-AF65-F5344CB8AC3E}">
        <p14:creationId xmlns:p14="http://schemas.microsoft.com/office/powerpoint/2010/main" val="139860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DCEBD0B1-421B-445D-A7FB-1F76822F7DCB}" type="slidenum">
              <a:rPr lang="en-US"/>
              <a:pPr>
                <a:defRPr/>
              </a:pPr>
              <a:t>‹#›</a:t>
            </a:fld>
            <a:endParaRPr lang="en-US" dirty="0"/>
          </a:p>
        </p:txBody>
      </p:sp>
    </p:spTree>
    <p:extLst>
      <p:ext uri="{BB962C8B-B14F-4D97-AF65-F5344CB8AC3E}">
        <p14:creationId xmlns:p14="http://schemas.microsoft.com/office/powerpoint/2010/main" val="33874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2"/>
          </p:nvPr>
        </p:nvSpPr>
        <p:spPr/>
        <p:txBody>
          <a:bodyPr/>
          <a:lstStyle>
            <a:lvl1pPr>
              <a:defRPr/>
            </a:lvl1pPr>
          </a:lstStyle>
          <a:p>
            <a:pPr>
              <a:defRPr/>
            </a:pPr>
            <a:fld id="{924D7DC4-86AE-483A-8BD9-DE95CDF8F625}" type="slidenum">
              <a:rPr lang="en-US"/>
              <a:pPr>
                <a:defRPr/>
              </a:pPr>
              <a:t>‹#›</a:t>
            </a:fld>
            <a:endParaRPr lang="en-US" dirty="0"/>
          </a:p>
        </p:txBody>
      </p:sp>
    </p:spTree>
    <p:extLst>
      <p:ext uri="{BB962C8B-B14F-4D97-AF65-F5344CB8AC3E}">
        <p14:creationId xmlns:p14="http://schemas.microsoft.com/office/powerpoint/2010/main" val="177099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F256FD3-AB43-496D-8B3F-2D9A1286D1CB}" type="slidenum">
              <a:rPr lang="en-US"/>
              <a:pPr>
                <a:defRPr/>
              </a:pPr>
              <a:t>‹#›</a:t>
            </a:fld>
            <a:endParaRPr lang="en-US" dirty="0"/>
          </a:p>
        </p:txBody>
      </p:sp>
    </p:spTree>
    <p:extLst>
      <p:ext uri="{BB962C8B-B14F-4D97-AF65-F5344CB8AC3E}">
        <p14:creationId xmlns:p14="http://schemas.microsoft.com/office/powerpoint/2010/main" val="35446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471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78CEC5D-8510-4FFB-AE9F-87F36C4E7442}" type="slidenum">
              <a:rPr lang="en-US"/>
              <a:pPr>
                <a:defRPr/>
              </a:pPr>
              <a:t>‹#›</a:t>
            </a:fld>
            <a:endParaRPr lang="en-US" dirty="0"/>
          </a:p>
        </p:txBody>
      </p:sp>
    </p:spTree>
    <p:extLst>
      <p:ext uri="{BB962C8B-B14F-4D97-AF65-F5344CB8AC3E}">
        <p14:creationId xmlns:p14="http://schemas.microsoft.com/office/powerpoint/2010/main" val="320694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88EA57-525A-4145-B6F0-0722616734DD}" type="slidenum">
              <a:rPr lang="en-US"/>
              <a:pPr>
                <a:defRPr/>
              </a:pPr>
              <a:t>‹#›</a:t>
            </a:fld>
            <a:endParaRPr lang="en-US" dirty="0"/>
          </a:p>
        </p:txBody>
      </p:sp>
    </p:spTree>
    <p:extLst>
      <p:ext uri="{BB962C8B-B14F-4D97-AF65-F5344CB8AC3E}">
        <p14:creationId xmlns:p14="http://schemas.microsoft.com/office/powerpoint/2010/main" val="168363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22554BA-D302-4B02-9648-B29543227DFB}" type="slidenum">
              <a:rPr lang="en-US"/>
              <a:pPr>
                <a:defRPr/>
              </a:pPr>
              <a:t>‹#›</a:t>
            </a:fld>
            <a:endParaRPr lang="en-US" dirty="0"/>
          </a:p>
        </p:txBody>
      </p:sp>
    </p:spTree>
    <p:extLst>
      <p:ext uri="{BB962C8B-B14F-4D97-AF65-F5344CB8AC3E}">
        <p14:creationId xmlns:p14="http://schemas.microsoft.com/office/powerpoint/2010/main" val="4134357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7DAF170-2A55-4429-8D44-4372B013CA10}" type="slidenum">
              <a:rPr lang="en-US"/>
              <a:pPr>
                <a:defRPr/>
              </a:pPr>
              <a:t>‹#›</a:t>
            </a:fld>
            <a:endParaRPr lang="en-US" dirty="0"/>
          </a:p>
        </p:txBody>
      </p:sp>
    </p:spTree>
    <p:extLst>
      <p:ext uri="{BB962C8B-B14F-4D97-AF65-F5344CB8AC3E}">
        <p14:creationId xmlns:p14="http://schemas.microsoft.com/office/powerpoint/2010/main" val="186177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5F10EB2-90C5-43FD-B682-63CB0E3CCFC2}" type="slidenum">
              <a:rPr lang="en-US"/>
              <a:pPr>
                <a:defRPr/>
              </a:pPr>
              <a:t>‹#›</a:t>
            </a:fld>
            <a:endParaRPr lang="en-US" dirty="0"/>
          </a:p>
        </p:txBody>
      </p:sp>
    </p:spTree>
    <p:extLst>
      <p:ext uri="{BB962C8B-B14F-4D97-AF65-F5344CB8AC3E}">
        <p14:creationId xmlns:p14="http://schemas.microsoft.com/office/powerpoint/2010/main" val="990988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4AFFC22-2E74-4DFF-997A-6E0E56F21865}" type="slidenum">
              <a:rPr lang="en-US"/>
              <a:pPr>
                <a:defRPr/>
              </a:pPr>
              <a:t>‹#›</a:t>
            </a:fld>
            <a:endParaRPr lang="en-US" dirty="0"/>
          </a:p>
        </p:txBody>
      </p:sp>
    </p:spTree>
    <p:extLst>
      <p:ext uri="{BB962C8B-B14F-4D97-AF65-F5344CB8AC3E}">
        <p14:creationId xmlns:p14="http://schemas.microsoft.com/office/powerpoint/2010/main" val="37336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511402-9AC5-4F13-970A-04DC44EE861C}" type="slidenum">
              <a:rPr lang="en-US"/>
              <a:pPr>
                <a:defRPr/>
              </a:pPr>
              <a:t>‹#›</a:t>
            </a:fld>
            <a:endParaRPr lang="en-US" dirty="0"/>
          </a:p>
        </p:txBody>
      </p:sp>
    </p:spTree>
    <p:extLst>
      <p:ext uri="{BB962C8B-B14F-4D97-AF65-F5344CB8AC3E}">
        <p14:creationId xmlns:p14="http://schemas.microsoft.com/office/powerpoint/2010/main" val="5169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CF0A9DD-32AA-4956-86E6-2FAA72876C77}" type="slidenum">
              <a:rPr lang="en-US"/>
              <a:pPr>
                <a:defRPr/>
              </a:pPr>
              <a:t>‹#›</a:t>
            </a:fld>
            <a:endParaRPr lang="en-US" dirty="0"/>
          </a:p>
        </p:txBody>
      </p:sp>
    </p:spTree>
    <p:extLst>
      <p:ext uri="{BB962C8B-B14F-4D97-AF65-F5344CB8AC3E}">
        <p14:creationId xmlns:p14="http://schemas.microsoft.com/office/powerpoint/2010/main" val="20281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2F2C89A-A683-438F-ADD6-9455E358ECC0}" type="slidenum">
              <a:rPr lang="en-US"/>
              <a:pPr>
                <a:defRPr/>
              </a:pPr>
              <a:t>‹#›</a:t>
            </a:fld>
            <a:endParaRPr lang="en-US" dirty="0"/>
          </a:p>
        </p:txBody>
      </p:sp>
    </p:spTree>
    <p:extLst>
      <p:ext uri="{BB962C8B-B14F-4D97-AF65-F5344CB8AC3E}">
        <p14:creationId xmlns:p14="http://schemas.microsoft.com/office/powerpoint/2010/main" val="366604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642C188-9D61-4013-941F-0DDCF62A958F}" type="slidenum">
              <a:rPr lang="en-US"/>
              <a:pPr>
                <a:defRPr/>
              </a:pPr>
              <a:t>‹#›</a:t>
            </a:fld>
            <a:endParaRPr lang="en-US" dirty="0"/>
          </a:p>
        </p:txBody>
      </p:sp>
    </p:spTree>
    <p:extLst>
      <p:ext uri="{BB962C8B-B14F-4D97-AF65-F5344CB8AC3E}">
        <p14:creationId xmlns:p14="http://schemas.microsoft.com/office/powerpoint/2010/main" val="7466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7863647-3304-4683-A535-893D5F0556FD}" type="slidenum">
              <a:rPr lang="en-US"/>
              <a:pPr>
                <a:defRPr/>
              </a:pPr>
              <a:t>‹#›</a:t>
            </a:fld>
            <a:endParaRPr lang="en-US" dirty="0"/>
          </a:p>
        </p:txBody>
      </p:sp>
    </p:spTree>
    <p:extLst>
      <p:ext uri="{BB962C8B-B14F-4D97-AF65-F5344CB8AC3E}">
        <p14:creationId xmlns:p14="http://schemas.microsoft.com/office/powerpoint/2010/main" val="375705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E42B8A-0300-4A11-9CCB-C331193991BA}" type="slidenum">
              <a:rPr lang="en-US"/>
              <a:pPr>
                <a:defRPr/>
              </a:pPr>
              <a:t>‹#›</a:t>
            </a:fld>
            <a:endParaRPr lang="en-US" dirty="0"/>
          </a:p>
        </p:txBody>
      </p:sp>
    </p:spTree>
    <p:extLst>
      <p:ext uri="{BB962C8B-B14F-4D97-AF65-F5344CB8AC3E}">
        <p14:creationId xmlns:p14="http://schemas.microsoft.com/office/powerpoint/2010/main" val="3125870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7A77CF5-0F04-43C8-B5C8-E1039CCF94E3}" type="slidenum">
              <a:rPr lang="en-US"/>
              <a:pPr>
                <a:defRPr/>
              </a:pPr>
              <a:t>‹#›</a:t>
            </a:fld>
            <a:endParaRPr lang="en-US" dirty="0"/>
          </a:p>
        </p:txBody>
      </p:sp>
    </p:spTree>
    <p:extLst>
      <p:ext uri="{BB962C8B-B14F-4D97-AF65-F5344CB8AC3E}">
        <p14:creationId xmlns:p14="http://schemas.microsoft.com/office/powerpoint/2010/main" val="333451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4371AE9-8D64-4E0C-A4F8-C7F5F8DF7D0E}" type="slidenum">
              <a:rPr lang="en-US"/>
              <a:pPr>
                <a:defRPr/>
              </a:pPr>
              <a:t>‹#›</a:t>
            </a:fld>
            <a:endParaRPr lang="en-US" dirty="0"/>
          </a:p>
        </p:txBody>
      </p:sp>
    </p:spTree>
    <p:extLst>
      <p:ext uri="{BB962C8B-B14F-4D97-AF65-F5344CB8AC3E}">
        <p14:creationId xmlns:p14="http://schemas.microsoft.com/office/powerpoint/2010/main" val="4249812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919974B-4FDF-4553-A7B3-84739A93DF92}" type="slidenum">
              <a:rPr lang="en-US"/>
              <a:pPr>
                <a:defRPr/>
              </a:pPr>
              <a:t>‹#›</a:t>
            </a:fld>
            <a:endParaRPr lang="en-US" dirty="0"/>
          </a:p>
        </p:txBody>
      </p:sp>
    </p:spTree>
    <p:extLst>
      <p:ext uri="{BB962C8B-B14F-4D97-AF65-F5344CB8AC3E}">
        <p14:creationId xmlns:p14="http://schemas.microsoft.com/office/powerpoint/2010/main" val="2260935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5DADF5E9-5FE6-44E2-8069-AAFF88C4F44D}" type="slidenum">
              <a:rPr lang="en-US"/>
              <a:pPr/>
              <a:t>‹#›</a:t>
            </a:fld>
            <a:endParaRPr lang="en-US" dirty="0"/>
          </a:p>
        </p:txBody>
      </p:sp>
    </p:spTree>
    <p:extLst>
      <p:ext uri="{BB962C8B-B14F-4D97-AF65-F5344CB8AC3E}">
        <p14:creationId xmlns:p14="http://schemas.microsoft.com/office/powerpoint/2010/main" val="292544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57200" y="6245225"/>
            <a:ext cx="3886200" cy="476250"/>
          </a:xfrm>
          <a:ln/>
        </p:spPr>
        <p:txBody>
          <a:bodyPr/>
          <a:lstStyle>
            <a:lvl1pPr>
              <a:defRPr/>
            </a:lvl1p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Rectangle 6"/>
          <p:cNvSpPr>
            <a:spLocks noGrp="1" noChangeArrowheads="1"/>
          </p:cNvSpPr>
          <p:nvPr>
            <p:ph type="sldNum" sz="quarter" idx="11"/>
          </p:nvPr>
        </p:nvSpPr>
        <p:spPr>
          <a:xfrm>
            <a:off x="8001000" y="6245225"/>
            <a:ext cx="685800" cy="476250"/>
          </a:xfrm>
          <a:ln/>
        </p:spPr>
        <p:txBody>
          <a:bodyPr/>
          <a:lstStyle>
            <a:lvl1pPr>
              <a:defRPr/>
            </a:lvl1pPr>
          </a:lstStyle>
          <a:p>
            <a:fld id="{AF459AD7-A5D3-4044-A21F-E9BACB4CDE09}" type="slidenum">
              <a:rPr lang="en-US"/>
              <a:pPr/>
              <a:t>‹#›</a:t>
            </a:fld>
            <a:endParaRPr lang="en-US" dirty="0"/>
          </a:p>
        </p:txBody>
      </p:sp>
      <p:sp>
        <p:nvSpPr>
          <p:cNvPr id="6" name="Rectangle 5"/>
          <p:cNvSpPr/>
          <p:nvPr userDrawn="1"/>
        </p:nvSpPr>
        <p:spPr>
          <a:xfrm>
            <a:off x="5638800" y="6426200"/>
            <a:ext cx="1880643" cy="261610"/>
          </a:xfrm>
          <a:prstGeom prst="rect">
            <a:avLst/>
          </a:prstGeom>
        </p:spPr>
        <p:txBody>
          <a:bodyPr wrap="none">
            <a:spAutoFit/>
          </a:bodyPr>
          <a:lstStyle/>
          <a:p>
            <a:r>
              <a:rPr lang="en-US" sz="1100" kern="1200" dirty="0" smtClean="0">
                <a:solidFill>
                  <a:schemeClr val="tx1"/>
                </a:solidFill>
                <a:effectLst/>
                <a:latin typeface="Arial" charset="0"/>
                <a:ea typeface="ＭＳ Ｐゴシック" pitchFamily="-110" charset="-128"/>
                <a:cs typeface="+mn-cs"/>
              </a:rPr>
              <a:t>© Cengage Learning  2016</a:t>
            </a:r>
            <a:endParaRPr lang="en-US" sz="1100" kern="1200" dirty="0">
              <a:solidFill>
                <a:schemeClr val="tx1"/>
              </a:solidFill>
              <a:effectLst/>
              <a:latin typeface="Arial" charset="0"/>
              <a:ea typeface="ＭＳ Ｐゴシック" pitchFamily="-110" charset="-128"/>
              <a:cs typeface="+mn-cs"/>
            </a:endParaRPr>
          </a:p>
        </p:txBody>
      </p:sp>
    </p:spTree>
    <p:extLst>
      <p:ext uri="{BB962C8B-B14F-4D97-AF65-F5344CB8AC3E}">
        <p14:creationId xmlns:p14="http://schemas.microsoft.com/office/powerpoint/2010/main" val="209456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F8C33C5D-A93A-44FE-849F-E9C4D4642E36}" type="slidenum">
              <a:rPr lang="en-US"/>
              <a:pPr/>
              <a:t>‹#›</a:t>
            </a:fld>
            <a:endParaRPr lang="en-US" dirty="0"/>
          </a:p>
        </p:txBody>
      </p:sp>
    </p:spTree>
    <p:extLst>
      <p:ext uri="{BB962C8B-B14F-4D97-AF65-F5344CB8AC3E}">
        <p14:creationId xmlns:p14="http://schemas.microsoft.com/office/powerpoint/2010/main" val="4127624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A1360962-DF21-49EF-9CC3-FAF4C4F02315}" type="slidenum">
              <a:rPr lang="en-US"/>
              <a:pPr/>
              <a:t>‹#›</a:t>
            </a:fld>
            <a:endParaRPr lang="en-US" dirty="0"/>
          </a:p>
        </p:txBody>
      </p:sp>
    </p:spTree>
    <p:extLst>
      <p:ext uri="{BB962C8B-B14F-4D97-AF65-F5344CB8AC3E}">
        <p14:creationId xmlns:p14="http://schemas.microsoft.com/office/powerpoint/2010/main" val="4124854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fld id="{F26D74B6-C13A-48BC-922E-84B272EF0E02}" type="slidenum">
              <a:rPr lang="en-US"/>
              <a:pPr/>
              <a:t>‹#›</a:t>
            </a:fld>
            <a:endParaRPr lang="en-US" dirty="0"/>
          </a:p>
        </p:txBody>
      </p:sp>
    </p:spTree>
    <p:extLst>
      <p:ext uri="{BB962C8B-B14F-4D97-AF65-F5344CB8AC3E}">
        <p14:creationId xmlns:p14="http://schemas.microsoft.com/office/powerpoint/2010/main" val="4104814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fld id="{D0A122DD-8648-4F1C-AB2F-1F352CDC9080}" type="slidenum">
              <a:rPr lang="en-US"/>
              <a:pPr/>
              <a:t>‹#›</a:t>
            </a:fld>
            <a:endParaRPr lang="en-US" dirty="0"/>
          </a:p>
        </p:txBody>
      </p:sp>
    </p:spTree>
    <p:extLst>
      <p:ext uri="{BB962C8B-B14F-4D97-AF65-F5344CB8AC3E}">
        <p14:creationId xmlns:p14="http://schemas.microsoft.com/office/powerpoint/2010/main" val="29583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18A68FC-6AB4-421F-9536-CBAC2E270C3F}" type="slidenum">
              <a:rPr lang="en-US"/>
              <a:pPr>
                <a:defRPr/>
              </a:pPr>
              <a:t>‹#›</a:t>
            </a:fld>
            <a:endParaRPr lang="en-US" dirty="0"/>
          </a:p>
        </p:txBody>
      </p:sp>
    </p:spTree>
    <p:extLst>
      <p:ext uri="{BB962C8B-B14F-4D97-AF65-F5344CB8AC3E}">
        <p14:creationId xmlns:p14="http://schemas.microsoft.com/office/powerpoint/2010/main" val="171607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fld id="{4567590F-96FF-43E6-925F-D493421F5E06}" type="slidenum">
              <a:rPr lang="en-US"/>
              <a:pPr/>
              <a:t>‹#›</a:t>
            </a:fld>
            <a:endParaRPr lang="en-US" dirty="0"/>
          </a:p>
        </p:txBody>
      </p:sp>
    </p:spTree>
    <p:extLst>
      <p:ext uri="{BB962C8B-B14F-4D97-AF65-F5344CB8AC3E}">
        <p14:creationId xmlns:p14="http://schemas.microsoft.com/office/powerpoint/2010/main" val="213605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79705608-330F-431B-A4F4-D983D44158F3}" type="slidenum">
              <a:rPr lang="en-US"/>
              <a:pPr/>
              <a:t>‹#›</a:t>
            </a:fld>
            <a:endParaRPr lang="en-US" dirty="0"/>
          </a:p>
        </p:txBody>
      </p:sp>
    </p:spTree>
    <p:extLst>
      <p:ext uri="{BB962C8B-B14F-4D97-AF65-F5344CB8AC3E}">
        <p14:creationId xmlns:p14="http://schemas.microsoft.com/office/powerpoint/2010/main" val="296585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343A31AC-001D-4B6E-B695-4B16F56134EF}" type="slidenum">
              <a:rPr lang="en-US"/>
              <a:pPr/>
              <a:t>‹#›</a:t>
            </a:fld>
            <a:endParaRPr lang="en-US" dirty="0"/>
          </a:p>
        </p:txBody>
      </p:sp>
    </p:spTree>
    <p:extLst>
      <p:ext uri="{BB962C8B-B14F-4D97-AF65-F5344CB8AC3E}">
        <p14:creationId xmlns:p14="http://schemas.microsoft.com/office/powerpoint/2010/main" val="937265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7295C63E-B42B-4D29-8D71-233405394D03}" type="slidenum">
              <a:rPr lang="en-US"/>
              <a:pPr/>
              <a:t>‹#›</a:t>
            </a:fld>
            <a:endParaRPr lang="en-US" dirty="0"/>
          </a:p>
        </p:txBody>
      </p:sp>
    </p:spTree>
    <p:extLst>
      <p:ext uri="{BB962C8B-B14F-4D97-AF65-F5344CB8AC3E}">
        <p14:creationId xmlns:p14="http://schemas.microsoft.com/office/powerpoint/2010/main" val="3659216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E3657B7F-E290-425A-9A88-7D5D2A6E6A90}" type="slidenum">
              <a:rPr lang="en-US"/>
              <a:pPr/>
              <a:t>‹#›</a:t>
            </a:fld>
            <a:endParaRPr lang="en-US" dirty="0"/>
          </a:p>
        </p:txBody>
      </p:sp>
    </p:spTree>
    <p:extLst>
      <p:ext uri="{BB962C8B-B14F-4D97-AF65-F5344CB8AC3E}">
        <p14:creationId xmlns:p14="http://schemas.microsoft.com/office/powerpoint/2010/main" val="42622400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9/13/17</a:t>
            </a:fld>
            <a:endParaRPr lang="en-US" dirty="0"/>
          </a:p>
        </p:txBody>
      </p:sp>
      <p:sp>
        <p:nvSpPr>
          <p:cNvPr id="5" name="Footer Placeholder 4"/>
          <p:cNvSpPr>
            <a:spLocks noGrp="1"/>
          </p:cNvSpPr>
          <p:nvPr>
            <p:ph type="ftr" sz="quarter" idx="11"/>
          </p:nvPr>
        </p:nvSpPr>
        <p:spPr/>
        <p:txBody>
          <a:bodyPr/>
          <a:lstStyle/>
          <a:p>
            <a:pPr>
              <a:defRPr/>
            </a:pPr>
            <a:r>
              <a:rPr lang="en-US" smtClean="0"/>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32F5A981-B88A-45B2-B930-EF0394AFECD7}"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9/13/17</a:t>
            </a:fld>
            <a:endParaRPr lang="en-US" dirty="0"/>
          </a:p>
        </p:txBody>
      </p:sp>
      <p:sp>
        <p:nvSpPr>
          <p:cNvPr id="5" name="Footer Placeholder 4"/>
          <p:cNvSpPr>
            <a:spLocks noGrp="1"/>
          </p:cNvSpPr>
          <p:nvPr>
            <p:ph type="ftr" sz="quarter" idx="11"/>
          </p:nvPr>
        </p:nvSpPr>
        <p:spPr/>
        <p:txBody>
          <a:bodyPr/>
          <a:lstStyle/>
          <a:p>
            <a:pPr>
              <a:defRPr/>
            </a:pPr>
            <a:r>
              <a:rPr lang="en-US" smtClean="0"/>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97863647-3304-4683-A535-893D5F0556FD}"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9/13/17</a:t>
            </a:fld>
            <a:endParaRPr lang="en-US" dirty="0"/>
          </a:p>
        </p:txBody>
      </p:sp>
      <p:sp>
        <p:nvSpPr>
          <p:cNvPr id="6" name="Footer Placeholder 5"/>
          <p:cNvSpPr>
            <a:spLocks noGrp="1"/>
          </p:cNvSpPr>
          <p:nvPr>
            <p:ph type="ftr" sz="quarter" idx="11"/>
          </p:nvPr>
        </p:nvSpPr>
        <p:spPr/>
        <p:txBody>
          <a:bodyPr/>
          <a:lstStyle/>
          <a:p>
            <a:pPr>
              <a:defRPr/>
            </a:pPr>
            <a:r>
              <a:rPr lang="en-US" smtClean="0"/>
              <a:t>Network+ Guide to Networks, 7th Edition</a:t>
            </a:r>
            <a:endParaRPr lang="en-US" dirty="0"/>
          </a:p>
        </p:txBody>
      </p:sp>
      <p:sp>
        <p:nvSpPr>
          <p:cNvPr id="7" name="Slide Number Placeholder 6"/>
          <p:cNvSpPr>
            <a:spLocks noGrp="1"/>
          </p:cNvSpPr>
          <p:nvPr>
            <p:ph type="sldNum" sz="quarter" idx="12"/>
          </p:nvPr>
        </p:nvSpPr>
        <p:spPr/>
        <p:txBody>
          <a:bodyPr/>
          <a:lstStyle/>
          <a:p>
            <a:pPr>
              <a:defRPr/>
            </a:pPr>
            <a:fld id="{418A68FC-6AB4-421F-9536-CBAC2E270C3F}" type="slidenum">
              <a:rPr lang="en-US" smtClean="0"/>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9/13/17</a:t>
            </a:fld>
            <a:endParaRPr lang="en-US" dirty="0"/>
          </a:p>
        </p:txBody>
      </p:sp>
      <p:sp>
        <p:nvSpPr>
          <p:cNvPr id="8" name="Footer Placeholder 7"/>
          <p:cNvSpPr>
            <a:spLocks noGrp="1"/>
          </p:cNvSpPr>
          <p:nvPr>
            <p:ph type="ftr" sz="quarter" idx="11"/>
          </p:nvPr>
        </p:nvSpPr>
        <p:spPr/>
        <p:txBody>
          <a:bodyPr/>
          <a:lstStyle/>
          <a:p>
            <a:pPr>
              <a:defRPr/>
            </a:pPr>
            <a:r>
              <a:rPr lang="en-US" smtClean="0"/>
              <a:t>Network+ Guide to Networks, 7th Edition</a:t>
            </a:r>
            <a:endParaRPr lang="en-US" dirty="0"/>
          </a:p>
        </p:txBody>
      </p:sp>
      <p:sp>
        <p:nvSpPr>
          <p:cNvPr id="9" name="Slide Number Placeholder 8"/>
          <p:cNvSpPr>
            <a:spLocks noGrp="1"/>
          </p:cNvSpPr>
          <p:nvPr>
            <p:ph type="sldNum" sz="quarter" idx="12"/>
          </p:nvPr>
        </p:nvSpPr>
        <p:spPr/>
        <p:txBody>
          <a:bodyPr/>
          <a:lstStyle/>
          <a:p>
            <a:pPr>
              <a:defRPr/>
            </a:pPr>
            <a:fld id="{DB7C631B-B038-4F65-8355-CF91D041E21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B7C631B-B038-4F65-8355-CF91D041E217}" type="slidenum">
              <a:rPr lang="en-US"/>
              <a:pPr>
                <a:defRPr/>
              </a:pPr>
              <a:t>‹#›</a:t>
            </a:fld>
            <a:endParaRPr lang="en-US" dirty="0"/>
          </a:p>
        </p:txBody>
      </p:sp>
    </p:spTree>
    <p:extLst>
      <p:ext uri="{BB962C8B-B14F-4D97-AF65-F5344CB8AC3E}">
        <p14:creationId xmlns:p14="http://schemas.microsoft.com/office/powerpoint/2010/main" val="27466237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9/13/17</a:t>
            </a:fld>
            <a:endParaRPr lang="en-US" dirty="0"/>
          </a:p>
        </p:txBody>
      </p:sp>
      <p:sp>
        <p:nvSpPr>
          <p:cNvPr id="4" name="Footer Placeholder 3"/>
          <p:cNvSpPr>
            <a:spLocks noGrp="1"/>
          </p:cNvSpPr>
          <p:nvPr>
            <p:ph type="ftr" sz="quarter" idx="11"/>
          </p:nvPr>
        </p:nvSpPr>
        <p:spPr/>
        <p:txBody>
          <a:bodyPr/>
          <a:lstStyle/>
          <a:p>
            <a:pPr>
              <a:defRPr/>
            </a:pPr>
            <a:r>
              <a:rPr lang="en-US" smtClean="0"/>
              <a:t>Network+ Guide to Networks, 7th Edition</a:t>
            </a:r>
            <a:endParaRPr lang="en-US" dirty="0"/>
          </a:p>
        </p:txBody>
      </p:sp>
      <p:sp>
        <p:nvSpPr>
          <p:cNvPr id="5" name="Slide Number Placeholder 4"/>
          <p:cNvSpPr>
            <a:spLocks noGrp="1"/>
          </p:cNvSpPr>
          <p:nvPr>
            <p:ph type="sldNum" sz="quarter" idx="12"/>
          </p:nvPr>
        </p:nvSpPr>
        <p:spPr/>
        <p:txBody>
          <a:bodyPr/>
          <a:lstStyle/>
          <a:p>
            <a:pPr>
              <a:defRPr/>
            </a:pPr>
            <a:fld id="{1973F7DD-D607-4016-9C52-B9889F8B2F0C}" type="slidenum">
              <a:rPr lang="en-US" smtClean="0"/>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9/13/17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smtClean="0"/>
              <a:t>Network+ Guide to Networks, 7th Edition</a:t>
            </a:r>
            <a:endParaRPr lang="en-US" dirty="0"/>
          </a:p>
        </p:txBody>
      </p:sp>
      <p:sp>
        <p:nvSpPr>
          <p:cNvPr id="9" name="Slide Number Placeholder 8"/>
          <p:cNvSpPr>
            <a:spLocks noGrp="1"/>
          </p:cNvSpPr>
          <p:nvPr>
            <p:ph type="sldNum" sz="quarter" idx="12"/>
          </p:nvPr>
        </p:nvSpPr>
        <p:spPr/>
        <p:txBody>
          <a:bodyPr/>
          <a:lstStyle/>
          <a:p>
            <a:pPr>
              <a:defRPr/>
            </a:pPr>
            <a:fld id="{4F6DBAE7-A0C6-4934-B181-6C145AE3ED16}" type="slidenum">
              <a:rPr lang="en-US" smtClean="0"/>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9/13/17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smtClean="0"/>
              <a:t>Network+ Guide to Networks, 7th Edition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DB05D751-0765-4F5B-A444-0D0731AB4E16}" type="slidenum">
              <a:rPr lang="en-US" smtClean="0"/>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9/13/17</a:t>
            </a:fld>
            <a:endParaRPr lang="en-US" dirty="0"/>
          </a:p>
        </p:txBody>
      </p:sp>
      <p:sp>
        <p:nvSpPr>
          <p:cNvPr id="6" name="Footer Placeholder 5"/>
          <p:cNvSpPr>
            <a:spLocks noGrp="1"/>
          </p:cNvSpPr>
          <p:nvPr>
            <p:ph type="ftr" sz="quarter" idx="11"/>
          </p:nvPr>
        </p:nvSpPr>
        <p:spPr/>
        <p:txBody>
          <a:bodyPr/>
          <a:lstStyle/>
          <a:p>
            <a:pPr>
              <a:defRPr/>
            </a:pPr>
            <a:r>
              <a:rPr lang="en-US" smtClean="0"/>
              <a:t>Network+ Guide to Networks, 7th Edition</a:t>
            </a:r>
            <a:endParaRPr lang="en-US" dirty="0"/>
          </a:p>
        </p:txBody>
      </p:sp>
      <p:sp>
        <p:nvSpPr>
          <p:cNvPr id="7" name="Slide Number Placeholder 6"/>
          <p:cNvSpPr>
            <a:spLocks noGrp="1"/>
          </p:cNvSpPr>
          <p:nvPr>
            <p:ph type="sldNum" sz="quarter" idx="12"/>
          </p:nvPr>
        </p:nvSpPr>
        <p:spPr/>
        <p:txBody>
          <a:bodyPr/>
          <a:lstStyle/>
          <a:p>
            <a:pPr>
              <a:defRPr/>
            </a:pPr>
            <a:fld id="{D2D3746F-DAE1-45A4-AB94-73EF5EB72EE4}" type="slidenum">
              <a:rPr lang="en-US" smtClean="0"/>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9/13/17</a:t>
            </a:fld>
            <a:endParaRPr lang="en-US" dirty="0"/>
          </a:p>
        </p:txBody>
      </p:sp>
      <p:sp>
        <p:nvSpPr>
          <p:cNvPr id="5" name="Footer Placeholder 4"/>
          <p:cNvSpPr>
            <a:spLocks noGrp="1"/>
          </p:cNvSpPr>
          <p:nvPr>
            <p:ph type="ftr" sz="quarter" idx="11"/>
          </p:nvPr>
        </p:nvSpPr>
        <p:spPr/>
        <p:txBody>
          <a:bodyPr/>
          <a:lstStyle/>
          <a:p>
            <a:pPr>
              <a:defRPr/>
            </a:pPr>
            <a:r>
              <a:rPr lang="en-US" smtClean="0"/>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3442DF53-97C5-4C5A-8665-5349D064B2E3}" type="slidenum">
              <a:rPr lang="en-US" smtClean="0"/>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9/13/17</a:t>
            </a:fld>
            <a:endParaRPr lang="en-US" dirty="0"/>
          </a:p>
        </p:txBody>
      </p:sp>
      <p:sp>
        <p:nvSpPr>
          <p:cNvPr id="5" name="Footer Placeholder 4"/>
          <p:cNvSpPr>
            <a:spLocks noGrp="1"/>
          </p:cNvSpPr>
          <p:nvPr>
            <p:ph type="ftr" sz="quarter" idx="11"/>
          </p:nvPr>
        </p:nvSpPr>
        <p:spPr/>
        <p:txBody>
          <a:bodyPr/>
          <a:lstStyle/>
          <a:p>
            <a:pPr>
              <a:defRPr/>
            </a:pPr>
            <a:r>
              <a:rPr lang="en-US" smtClean="0"/>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913001C9-BF1E-4528-AD4B-0223A3A0842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1973F7DD-D607-4016-9C52-B9889F8B2F0C}" type="slidenum">
              <a:rPr lang="en-US"/>
              <a:pPr>
                <a:defRPr/>
              </a:pPr>
              <a:t>‹#›</a:t>
            </a:fld>
            <a:endParaRPr lang="en-US" dirty="0"/>
          </a:p>
        </p:txBody>
      </p:sp>
    </p:spTree>
    <p:extLst>
      <p:ext uri="{BB962C8B-B14F-4D97-AF65-F5344CB8AC3E}">
        <p14:creationId xmlns:p14="http://schemas.microsoft.com/office/powerpoint/2010/main" val="32393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4F6DBAE7-A0C6-4934-B181-6C145AE3ED16}" type="slidenum">
              <a:rPr lang="en-US"/>
              <a:pPr>
                <a:defRPr/>
              </a:pPr>
              <a:t>‹#›</a:t>
            </a:fld>
            <a:endParaRPr lang="en-US" dirty="0"/>
          </a:p>
        </p:txBody>
      </p:sp>
    </p:spTree>
    <p:extLst>
      <p:ext uri="{BB962C8B-B14F-4D97-AF65-F5344CB8AC3E}">
        <p14:creationId xmlns:p14="http://schemas.microsoft.com/office/powerpoint/2010/main" val="32105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05D751-0765-4F5B-A444-0D0731AB4E16}" type="slidenum">
              <a:rPr lang="en-US"/>
              <a:pPr>
                <a:defRPr/>
              </a:pPr>
              <a:t>‹#›</a:t>
            </a:fld>
            <a:endParaRPr lang="en-US" dirty="0"/>
          </a:p>
        </p:txBody>
      </p:sp>
    </p:spTree>
    <p:extLst>
      <p:ext uri="{BB962C8B-B14F-4D97-AF65-F5344CB8AC3E}">
        <p14:creationId xmlns:p14="http://schemas.microsoft.com/office/powerpoint/2010/main" val="23615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2D3746F-DAE1-45A4-AB94-73EF5EB72EE4}" type="slidenum">
              <a:rPr lang="en-US"/>
              <a:pPr>
                <a:defRPr/>
              </a:pPr>
              <a:t>‹#›</a:t>
            </a:fld>
            <a:endParaRPr lang="en-US" dirty="0"/>
          </a:p>
        </p:txBody>
      </p:sp>
    </p:spTree>
    <p:extLst>
      <p:ext uri="{BB962C8B-B14F-4D97-AF65-F5344CB8AC3E}">
        <p14:creationId xmlns:p14="http://schemas.microsoft.com/office/powerpoint/2010/main" val="1064712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E29414B-FDDA-460C-B2BF-755F2C5D52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DA279F-481D-40A5-A0B8-52726CA059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655F74C-C081-44F3-AABC-AE91608197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72709"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smtClean="0"/>
            </a:lvl1pPr>
          </a:lstStyle>
          <a:p>
            <a:pPr>
              <a:defRPr/>
            </a:pPr>
            <a:r>
              <a:rPr lang="en-US" dirty="0" smtClean="0"/>
              <a:t>Network+ Guide to Networks, 7th Edition</a:t>
            </a:r>
            <a:endParaRPr lang="en-US" dirty="0"/>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6EC800-BA44-4B0A-8078-57FE42CCC4AE}"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9/13/17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smtClean="0"/>
              <a:t>Network+ Guide to Networks, 7th Edition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5E29414B-FDDA-460C-B2BF-755F2C5D52CA}" type="slidenum">
              <a:rPr lang="en-US" smtClean="0"/>
              <a:pPr>
                <a:def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8940"/>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3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a:xfrm>
            <a:off x="609600" y="2235200"/>
            <a:ext cx="8001000" cy="2209800"/>
          </a:xfrm>
        </p:spPr>
        <p:txBody>
          <a:bodyPr>
            <a:normAutofit fontScale="90000"/>
          </a:bodyPr>
          <a:lstStyle/>
          <a:p>
            <a:pPr>
              <a:lnSpc>
                <a:spcPct val="90000"/>
              </a:lnSpc>
            </a:pPr>
            <a:r>
              <a:rPr lang="en-US" i="1"/>
              <a:t>Chapter </a:t>
            </a:r>
            <a:r>
              <a:rPr lang="en-US" i="1" dirty="0"/>
              <a:t>2</a:t>
            </a:r>
            <a:br>
              <a:rPr lang="en-US" i="1" dirty="0"/>
            </a:br>
            <a:r>
              <a:rPr lang="en-US" sz="6000" i="1" dirty="0"/>
              <a:t>How Computers Find Each Other on Networks</a:t>
            </a:r>
            <a:r>
              <a:rPr lang="en-US" i="1" dirty="0"/>
              <a:t/>
            </a:r>
            <a:br>
              <a:rPr lang="en-US" i="1" dirty="0"/>
            </a:br>
            <a:endParaRPr lang="en-US" i="1" dirty="0"/>
          </a:p>
        </p:txBody>
      </p:sp>
      <p:sp>
        <p:nvSpPr>
          <p:cNvPr id="1741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dirty="0" smtClean="0"/>
              <a:t>Dr. Sayonnha Mandal</a:t>
            </a:r>
          </a:p>
        </p:txBody>
      </p:sp>
    </p:spTree>
    <p:extLst>
      <p:ext uri="{BB962C8B-B14F-4D97-AF65-F5344CB8AC3E}">
        <p14:creationId xmlns:p14="http://schemas.microsoft.com/office/powerpoint/2010/main" val="89390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Name Servers Are Organized</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10</a:t>
            </a:fld>
            <a:endParaRPr lang="en-US" dirty="0"/>
          </a:p>
        </p:txBody>
      </p:sp>
      <p:pic>
        <p:nvPicPr>
          <p:cNvPr id="16386" name="Picture 2" descr="Heirarchy of name servers" title="Figure 2-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7548753" cy="24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45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Name Servers Are Organized</a:t>
            </a:r>
          </a:p>
        </p:txBody>
      </p:sp>
      <p:sp>
        <p:nvSpPr>
          <p:cNvPr id="5" name="Slide Number Placeholder 4"/>
          <p:cNvSpPr>
            <a:spLocks noGrp="1"/>
          </p:cNvSpPr>
          <p:nvPr>
            <p:ph type="sldNum" sz="quarter" idx="11"/>
          </p:nvPr>
        </p:nvSpPr>
        <p:spPr/>
        <p:txBody>
          <a:bodyPr/>
          <a:lstStyle/>
          <a:p>
            <a:fld id="{AF459AD7-A5D3-4044-A21F-E9BACB4CDE09}" type="slidenum">
              <a:rPr lang="en-US" smtClean="0"/>
              <a:pPr/>
              <a:t>11</a:t>
            </a:fld>
            <a:endParaRPr lang="en-US" dirty="0"/>
          </a:p>
        </p:txBody>
      </p:sp>
      <p:pic>
        <p:nvPicPr>
          <p:cNvPr id="17410" name="Picture 2" descr="Queries for name resolution for www.mdc.edu" title="Figure 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7052352" cy="3806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0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Name Servers Are Organized</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12</a:t>
            </a:fld>
            <a:endParaRPr lang="en-US" dirty="0"/>
          </a:p>
        </p:txBody>
      </p:sp>
      <p:sp>
        <p:nvSpPr>
          <p:cNvPr id="3" name="Content Placeholder 2"/>
          <p:cNvSpPr>
            <a:spLocks noGrp="1"/>
          </p:cNvSpPr>
          <p:nvPr>
            <p:ph idx="1"/>
          </p:nvPr>
        </p:nvSpPr>
        <p:spPr/>
        <p:txBody>
          <a:bodyPr/>
          <a:lstStyle/>
          <a:p>
            <a:r>
              <a:rPr lang="en-US" dirty="0" smtClean="0"/>
              <a:t>Ways the resolution process can get more complex:</a:t>
            </a:r>
          </a:p>
          <a:p>
            <a:pPr lvl="1"/>
            <a:r>
              <a:rPr lang="en-US" dirty="0" smtClean="0"/>
              <a:t>Caching-only server - when it receives a request for information that is not stored in its DNS cache, it will first query the company’s authoritative name server</a:t>
            </a:r>
          </a:p>
          <a:p>
            <a:pPr lvl="1"/>
            <a:r>
              <a:rPr lang="en-US" dirty="0" smtClean="0"/>
              <a:t>Name servers within a company might not have access to root servers</a:t>
            </a:r>
          </a:p>
          <a:p>
            <a:pPr lvl="1"/>
            <a:r>
              <a:rPr lang="en-US" dirty="0" smtClean="0"/>
              <a:t>A TLD name server might be aware of an intermediate name server rather than the authoritative name server</a:t>
            </a:r>
            <a:endParaRPr lang="en-US" dirty="0"/>
          </a:p>
        </p:txBody>
      </p:sp>
    </p:spTree>
    <p:extLst>
      <p:ext uri="{BB962C8B-B14F-4D97-AF65-F5344CB8AC3E}">
        <p14:creationId xmlns:p14="http://schemas.microsoft.com/office/powerpoint/2010/main" val="196275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and Iterative Queries</a:t>
            </a:r>
            <a:endParaRPr lang="en-US" dirty="0"/>
          </a:p>
        </p:txBody>
      </p:sp>
      <p:sp>
        <p:nvSpPr>
          <p:cNvPr id="3" name="Content Placeholder 2"/>
          <p:cNvSpPr>
            <a:spLocks noGrp="1"/>
          </p:cNvSpPr>
          <p:nvPr>
            <p:ph idx="1"/>
          </p:nvPr>
        </p:nvSpPr>
        <p:spPr/>
        <p:txBody>
          <a:bodyPr/>
          <a:lstStyle/>
          <a:p>
            <a:r>
              <a:rPr lang="en-US" dirty="0" smtClean="0"/>
              <a:t>Two types of DNS requests:</a:t>
            </a:r>
          </a:p>
          <a:p>
            <a:pPr lvl="1"/>
            <a:r>
              <a:rPr lang="en-US" dirty="0" smtClean="0"/>
              <a:t>Recursive - a query that demands a resolution or the answer “It can’t be found”</a:t>
            </a:r>
          </a:p>
          <a:p>
            <a:pPr lvl="1"/>
            <a:r>
              <a:rPr lang="en-US" dirty="0" smtClean="0"/>
              <a:t>Iterative - a query where the local server issues queries to other servers</a:t>
            </a:r>
          </a:p>
          <a:p>
            <a:pPr lvl="2"/>
            <a:r>
              <a:rPr lang="en-US" dirty="0" smtClean="0"/>
              <a:t>Other servers only provide information if they have it</a:t>
            </a:r>
          </a:p>
          <a:p>
            <a:pPr lvl="2"/>
            <a:r>
              <a:rPr lang="en-US" dirty="0" smtClean="0"/>
              <a:t>Do not demand a resolution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13</a:t>
            </a:fld>
            <a:endParaRPr lang="en-US" dirty="0"/>
          </a:p>
        </p:txBody>
      </p:sp>
    </p:spTree>
    <p:extLst>
      <p:ext uri="{BB962C8B-B14F-4D97-AF65-F5344CB8AC3E}">
        <p14:creationId xmlns:p14="http://schemas.microsoft.com/office/powerpoint/2010/main" val="119497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Zones and Zone Transfers</a:t>
            </a:r>
            <a:endParaRPr lang="en-US" dirty="0"/>
          </a:p>
        </p:txBody>
      </p:sp>
      <p:sp>
        <p:nvSpPr>
          <p:cNvPr id="3" name="Content Placeholder 2"/>
          <p:cNvSpPr>
            <a:spLocks noGrp="1"/>
          </p:cNvSpPr>
          <p:nvPr>
            <p:ph idx="1"/>
          </p:nvPr>
        </p:nvSpPr>
        <p:spPr/>
        <p:txBody>
          <a:bodyPr/>
          <a:lstStyle/>
          <a:p>
            <a:r>
              <a:rPr lang="en-US" dirty="0" smtClean="0"/>
              <a:t>DNS follows a distributed database model</a:t>
            </a:r>
          </a:p>
          <a:p>
            <a:pPr lvl="1"/>
            <a:r>
              <a:rPr lang="en-US" dirty="0" smtClean="0"/>
              <a:t>Data is distributed over thousands of server so that DNS will not fail if one or a handful of servers experience errors</a:t>
            </a:r>
          </a:p>
          <a:p>
            <a:r>
              <a:rPr lang="en-US" dirty="0" smtClean="0"/>
              <a:t>DNS zone - the domains an organization is responsible for managing</a:t>
            </a:r>
          </a:p>
          <a:p>
            <a:r>
              <a:rPr lang="en-US" dirty="0" smtClean="0"/>
              <a:t>Primary DNS server holds the authoritative DNS database for the organization</a:t>
            </a:r>
          </a:p>
          <a:p>
            <a:r>
              <a:rPr lang="en-US" dirty="0" smtClean="0"/>
              <a:t>Zone transfer - the process where a secondary DNS server makes a request to the primary server for a database update</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14</a:t>
            </a:fld>
            <a:endParaRPr lang="en-US" dirty="0"/>
          </a:p>
        </p:txBody>
      </p:sp>
    </p:spTree>
    <p:extLst>
      <p:ext uri="{BB962C8B-B14F-4D97-AF65-F5344CB8AC3E}">
        <p14:creationId xmlns:p14="http://schemas.microsoft.com/office/powerpoint/2010/main" val="363177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Server Software</a:t>
            </a:r>
            <a:endParaRPr lang="en-US" dirty="0"/>
          </a:p>
        </p:txBody>
      </p:sp>
      <p:sp>
        <p:nvSpPr>
          <p:cNvPr id="3" name="Content Placeholder 2"/>
          <p:cNvSpPr>
            <a:spLocks noGrp="1"/>
          </p:cNvSpPr>
          <p:nvPr>
            <p:ph idx="1"/>
          </p:nvPr>
        </p:nvSpPr>
        <p:spPr/>
        <p:txBody>
          <a:bodyPr/>
          <a:lstStyle/>
          <a:p>
            <a:r>
              <a:rPr lang="en-US" dirty="0" smtClean="0"/>
              <a:t>BIND (Berkeley Internet Name Domain) - most popular DNS server software</a:t>
            </a:r>
          </a:p>
          <a:p>
            <a:pPr lvl="1"/>
            <a:r>
              <a:rPr lang="en-US" dirty="0" smtClean="0"/>
              <a:t>Open source - the term for software whose code is publicly available for use and modification</a:t>
            </a:r>
          </a:p>
          <a:p>
            <a:r>
              <a:rPr lang="en-US" dirty="0" smtClean="0"/>
              <a:t>Microsoft DNS Server - built-in DNS service in the Windows Server OS</a:t>
            </a:r>
          </a:p>
          <a:p>
            <a:r>
              <a:rPr lang="en-US" dirty="0" smtClean="0"/>
              <a:t>Split DNS design - Internal and external DNS queries are handled by different DNS servers</a:t>
            </a:r>
          </a:p>
          <a:p>
            <a:pPr lvl="1"/>
            <a:r>
              <a:rPr lang="en-US" dirty="0" smtClean="0"/>
              <a:t>Also called a split-horizon DNS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15</a:t>
            </a:fld>
            <a:endParaRPr lang="en-US" dirty="0"/>
          </a:p>
        </p:txBody>
      </p:sp>
    </p:spTree>
    <p:extLst>
      <p:ext uri="{BB962C8B-B14F-4D97-AF65-F5344CB8AC3E}">
        <p14:creationId xmlns:p14="http://schemas.microsoft.com/office/powerpoint/2010/main" val="208978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Server Software</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16</a:t>
            </a:fld>
            <a:endParaRPr lang="en-US" dirty="0"/>
          </a:p>
        </p:txBody>
      </p:sp>
      <p:pic>
        <p:nvPicPr>
          <p:cNvPr id="18434" name="Picture 2" descr="DNS services handled by two different servers so that the internal network remains protected" title="Figure 2-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8001204" cy="2772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196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Namespace Database is Organized</a:t>
            </a:r>
            <a:endParaRPr lang="en-US" dirty="0"/>
          </a:p>
        </p:txBody>
      </p:sp>
      <p:sp>
        <p:nvSpPr>
          <p:cNvPr id="3" name="Content Placeholder 2"/>
          <p:cNvSpPr>
            <a:spLocks noGrp="1"/>
          </p:cNvSpPr>
          <p:nvPr>
            <p:ph idx="1"/>
          </p:nvPr>
        </p:nvSpPr>
        <p:spPr/>
        <p:txBody>
          <a:bodyPr/>
          <a:lstStyle/>
          <a:p>
            <a:r>
              <a:rPr lang="en-US" dirty="0" smtClean="0"/>
              <a:t>Several types of records, called resource records are kept in a DNS database:</a:t>
            </a:r>
          </a:p>
          <a:p>
            <a:pPr lvl="1"/>
            <a:r>
              <a:rPr lang="en-US" dirty="0" smtClean="0"/>
              <a:t>A (Address) record - stores the name-to-address mapping for a host</a:t>
            </a:r>
          </a:p>
          <a:p>
            <a:pPr lvl="1"/>
            <a:r>
              <a:rPr lang="en-US" dirty="0" smtClean="0"/>
              <a:t>AAAA (Address) record - holds the name-to-address mapping, the IP address is an IPv6 type IP address</a:t>
            </a:r>
          </a:p>
          <a:p>
            <a:pPr lvl="1"/>
            <a:r>
              <a:rPr lang="en-US" dirty="0" smtClean="0"/>
              <a:t>CNAME (Canonical Name) record - holds alternative names for a host</a:t>
            </a:r>
          </a:p>
          <a:p>
            <a:pPr lvl="1"/>
            <a:r>
              <a:rPr lang="en-US" dirty="0" smtClean="0"/>
              <a:t>PTR (Pointer) record - used for reverse lookups</a:t>
            </a:r>
          </a:p>
          <a:p>
            <a:pPr lvl="1"/>
            <a:r>
              <a:rPr lang="en-US" dirty="0" smtClean="0"/>
              <a:t>MX (Mail Exchanger) record - identifies a mail server and is used for email traffic</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17</a:t>
            </a:fld>
            <a:endParaRPr lang="en-US" dirty="0"/>
          </a:p>
        </p:txBody>
      </p:sp>
    </p:spTree>
    <p:extLst>
      <p:ext uri="{BB962C8B-B14F-4D97-AF65-F5344CB8AC3E}">
        <p14:creationId xmlns:p14="http://schemas.microsoft.com/office/powerpoint/2010/main" val="248859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DDNS (Dynamic DNS)</a:t>
            </a:r>
            <a:endParaRPr lang="en-US" dirty="0"/>
          </a:p>
        </p:txBody>
      </p:sp>
      <p:sp>
        <p:nvSpPr>
          <p:cNvPr id="3" name="Content Placeholder 2"/>
          <p:cNvSpPr>
            <a:spLocks noGrp="1"/>
          </p:cNvSpPr>
          <p:nvPr>
            <p:ph idx="1"/>
          </p:nvPr>
        </p:nvSpPr>
        <p:spPr/>
        <p:txBody>
          <a:bodyPr/>
          <a:lstStyle/>
          <a:p>
            <a:r>
              <a:rPr lang="en-US" dirty="0" smtClean="0"/>
              <a:t>DDNS - a protocol used along with monitoring software to monitor the IP addresses dynamically assigned to your home network by your ISP</a:t>
            </a:r>
          </a:p>
          <a:p>
            <a:pPr lvl="1"/>
            <a:r>
              <a:rPr lang="en-US" dirty="0" smtClean="0"/>
              <a:t>Manages dynamic updates to its DNS records for domain names for home Web sites</a:t>
            </a:r>
          </a:p>
          <a:p>
            <a:r>
              <a:rPr lang="en-US" dirty="0" smtClean="0"/>
              <a:t>Home routers sometimes provide the monitoring software embedded in the router firmware</a:t>
            </a:r>
          </a:p>
          <a:p>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18</a:t>
            </a:fld>
            <a:endParaRPr lang="en-US" dirty="0"/>
          </a:p>
        </p:txBody>
      </p:sp>
    </p:spTree>
    <p:extLst>
      <p:ext uri="{BB962C8B-B14F-4D97-AF65-F5344CB8AC3E}">
        <p14:creationId xmlns:p14="http://schemas.microsoft.com/office/powerpoint/2010/main" val="1235225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Ports and Sockets Work</a:t>
            </a:r>
            <a:endParaRPr lang="en-US" dirty="0"/>
          </a:p>
        </p:txBody>
      </p:sp>
      <p:sp>
        <p:nvSpPr>
          <p:cNvPr id="3" name="Content Placeholder 2"/>
          <p:cNvSpPr>
            <a:spLocks noGrp="1"/>
          </p:cNvSpPr>
          <p:nvPr>
            <p:ph idx="1"/>
          </p:nvPr>
        </p:nvSpPr>
        <p:spPr/>
        <p:txBody>
          <a:bodyPr/>
          <a:lstStyle/>
          <a:p>
            <a:r>
              <a:rPr lang="en-US" dirty="0" smtClean="0"/>
              <a:t>Port numbers - ensure data is transmitted to the correct application</a:t>
            </a:r>
          </a:p>
          <a:p>
            <a:r>
              <a:rPr lang="en-US" dirty="0" smtClean="0"/>
              <a:t>Socket - consists of host’s IP address and the port number of an application running on the host</a:t>
            </a:r>
          </a:p>
          <a:p>
            <a:pPr lvl="1"/>
            <a:r>
              <a:rPr lang="en-US" dirty="0" smtClean="0"/>
              <a:t>Colon separates the two values</a:t>
            </a:r>
          </a:p>
          <a:p>
            <a:pPr lvl="1"/>
            <a:r>
              <a:rPr lang="en-US" dirty="0" smtClean="0"/>
              <a:t>Example - </a:t>
            </a:r>
            <a:r>
              <a:rPr lang="en-US" dirty="0"/>
              <a:t>10.43.3.87:23</a:t>
            </a:r>
          </a:p>
          <a:p>
            <a:r>
              <a:rPr lang="en-US" dirty="0" smtClean="0"/>
              <a:t>Port numbers are divided into three types:</a:t>
            </a:r>
          </a:p>
          <a:p>
            <a:pPr lvl="1"/>
            <a:r>
              <a:rPr lang="en-US" dirty="0" smtClean="0"/>
              <a:t>Well-known ports - 0 to 1023</a:t>
            </a:r>
          </a:p>
          <a:p>
            <a:pPr lvl="1"/>
            <a:r>
              <a:rPr lang="en-US" dirty="0" smtClean="0"/>
              <a:t>Registered ports - 1024 to 49151</a:t>
            </a:r>
          </a:p>
          <a:p>
            <a:pPr lvl="1"/>
            <a:r>
              <a:rPr lang="en-US" dirty="0" smtClean="0"/>
              <a:t>Dynamic and private ports - 49152 to 65535</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19</a:t>
            </a:fld>
            <a:endParaRPr lang="en-US" dirty="0"/>
          </a:p>
        </p:txBody>
      </p:sp>
    </p:spTree>
    <p:extLst>
      <p:ext uri="{BB962C8B-B14F-4D97-AF65-F5344CB8AC3E}">
        <p14:creationId xmlns:p14="http://schemas.microsoft.com/office/powerpoint/2010/main" val="260711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smtClean="0"/>
              <a:t>Objectives</a:t>
            </a:r>
          </a:p>
        </p:txBody>
      </p:sp>
      <p:sp>
        <p:nvSpPr>
          <p:cNvPr id="18437" name="Rectangle 7"/>
          <p:cNvSpPr>
            <a:spLocks noGrp="1" noChangeArrowheads="1"/>
          </p:cNvSpPr>
          <p:nvPr>
            <p:ph type="body" idx="1"/>
          </p:nvPr>
        </p:nvSpPr>
        <p:spPr/>
        <p:txBody>
          <a:bodyPr/>
          <a:lstStyle/>
          <a:p>
            <a:r>
              <a:rPr lang="en-US" dirty="0" smtClean="0"/>
              <a:t>Describe how computers and other devices are addressed on a network</a:t>
            </a:r>
          </a:p>
          <a:p>
            <a:r>
              <a:rPr lang="en-US" dirty="0" smtClean="0"/>
              <a:t>Explain how host names and domain names work</a:t>
            </a:r>
          </a:p>
          <a:p>
            <a:r>
              <a:rPr lang="en-US" dirty="0" smtClean="0"/>
              <a:t>Identify how ports and sockets work at the OSI Transport layer</a:t>
            </a:r>
          </a:p>
          <a:p>
            <a:r>
              <a:rPr lang="en-US" dirty="0" smtClean="0"/>
              <a:t>Demonstrate how IP addresses are assigned and formatted at the OSI Network layer</a:t>
            </a:r>
          </a:p>
          <a:p>
            <a:r>
              <a:rPr lang="en-US" dirty="0" smtClean="0"/>
              <a:t>Use command-line tools to troubleshoot problems with network addresses</a:t>
            </a:r>
          </a:p>
          <a:p>
            <a:endParaRPr lang="en-US" dirty="0" smtClean="0"/>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Ports and Sockets Work</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20</a:t>
            </a:fld>
            <a:endParaRPr lang="en-US" dirty="0"/>
          </a:p>
        </p:txBody>
      </p:sp>
      <p:pic>
        <p:nvPicPr>
          <p:cNvPr id="19458" name="Picture 2" descr="A virtual connection for the Telnet servcie" title="Fiure 2-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873773" cy="2748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03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IP Addresses Are Formatted and Assigned</a:t>
            </a:r>
            <a:endParaRPr lang="en-US" dirty="0"/>
          </a:p>
        </p:txBody>
      </p:sp>
      <p:sp>
        <p:nvSpPr>
          <p:cNvPr id="3" name="Content Placeholder 2"/>
          <p:cNvSpPr>
            <a:spLocks noGrp="1"/>
          </p:cNvSpPr>
          <p:nvPr>
            <p:ph idx="1"/>
          </p:nvPr>
        </p:nvSpPr>
        <p:spPr/>
        <p:txBody>
          <a:bodyPr/>
          <a:lstStyle/>
          <a:p>
            <a:r>
              <a:rPr lang="en-US" dirty="0" smtClean="0"/>
              <a:t>Two types of IP addresses:</a:t>
            </a:r>
          </a:p>
          <a:p>
            <a:pPr lvl="1"/>
            <a:r>
              <a:rPr lang="en-US" dirty="0" smtClean="0"/>
              <a:t>IPv4 - a 32-bit address</a:t>
            </a:r>
          </a:p>
          <a:p>
            <a:pPr lvl="1"/>
            <a:r>
              <a:rPr lang="en-US" dirty="0" smtClean="0"/>
              <a:t>IPv6 - a 128-bit address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21</a:t>
            </a:fld>
            <a:endParaRPr lang="en-US" dirty="0"/>
          </a:p>
        </p:txBody>
      </p:sp>
    </p:spTree>
    <p:extLst>
      <p:ext uri="{BB962C8B-B14F-4D97-AF65-F5344CB8AC3E}">
        <p14:creationId xmlns:p14="http://schemas.microsoft.com/office/powerpoint/2010/main" val="3171576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IPv4 Addresses Are Formatted and Assigned</a:t>
            </a:r>
            <a:endParaRPr lang="en-US" dirty="0"/>
          </a:p>
        </p:txBody>
      </p:sp>
      <p:sp>
        <p:nvSpPr>
          <p:cNvPr id="3" name="Content Placeholder 2"/>
          <p:cNvSpPr>
            <a:spLocks noGrp="1"/>
          </p:cNvSpPr>
          <p:nvPr>
            <p:ph idx="1"/>
          </p:nvPr>
        </p:nvSpPr>
        <p:spPr/>
        <p:txBody>
          <a:bodyPr/>
          <a:lstStyle/>
          <a:p>
            <a:r>
              <a:rPr lang="en-US" dirty="0" smtClean="0"/>
              <a:t>IPv4 addresses</a:t>
            </a:r>
          </a:p>
          <a:p>
            <a:pPr lvl="1"/>
            <a:r>
              <a:rPr lang="en-US" dirty="0" smtClean="0"/>
              <a:t>32-bit address organized into four groups of 8 bits each (known as octets)</a:t>
            </a:r>
          </a:p>
          <a:p>
            <a:pPr lvl="1"/>
            <a:r>
              <a:rPr lang="en-US" dirty="0" smtClean="0"/>
              <a:t>Each of the four octets can be any number from 0 to 255</a:t>
            </a:r>
          </a:p>
          <a:p>
            <a:pPr lvl="1"/>
            <a:r>
              <a:rPr lang="en-US" dirty="0" smtClean="0"/>
              <a:t>Some IP addresses are reserved</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22</a:t>
            </a:fld>
            <a:endParaRPr lang="en-US" dirty="0"/>
          </a:p>
        </p:txBody>
      </p:sp>
    </p:spTree>
    <p:extLst>
      <p:ext uri="{BB962C8B-B14F-4D97-AF65-F5344CB8AC3E}">
        <p14:creationId xmlns:p14="http://schemas.microsoft.com/office/powerpoint/2010/main" val="923927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IP Addresses</a:t>
            </a:r>
            <a:endParaRPr lang="en-US" dirty="0"/>
          </a:p>
        </p:txBody>
      </p:sp>
      <p:sp>
        <p:nvSpPr>
          <p:cNvPr id="3" name="Content Placeholder 2"/>
          <p:cNvSpPr>
            <a:spLocks noGrp="1"/>
          </p:cNvSpPr>
          <p:nvPr>
            <p:ph idx="1"/>
          </p:nvPr>
        </p:nvSpPr>
        <p:spPr/>
        <p:txBody>
          <a:bodyPr/>
          <a:lstStyle/>
          <a:p>
            <a:r>
              <a:rPr lang="en-US" dirty="0" smtClean="0"/>
              <a:t>IPv4 addresses are divided into five classes:</a:t>
            </a:r>
          </a:p>
          <a:p>
            <a:pPr lvl="1"/>
            <a:r>
              <a:rPr lang="en-US" dirty="0" smtClean="0"/>
              <a:t>Class A, Class B, Class C, Class D, and Class E</a:t>
            </a:r>
          </a:p>
          <a:p>
            <a:r>
              <a:rPr lang="en-US" dirty="0" smtClean="0"/>
              <a:t>When class licenses were available from IANA:</a:t>
            </a:r>
          </a:p>
          <a:p>
            <a:pPr lvl="1"/>
            <a:r>
              <a:rPr lang="en-US" dirty="0" smtClean="0"/>
              <a:t>Class A license was for a single octet</a:t>
            </a:r>
          </a:p>
          <a:p>
            <a:pPr lvl="1"/>
            <a:r>
              <a:rPr lang="en-US" dirty="0" smtClean="0"/>
              <a:t>Class B license was for the first two octets</a:t>
            </a:r>
          </a:p>
          <a:p>
            <a:pPr lvl="1"/>
            <a:r>
              <a:rPr lang="en-US" dirty="0" smtClean="0"/>
              <a:t>Class C license was for the first three octets</a:t>
            </a:r>
          </a:p>
          <a:p>
            <a:pPr lvl="1"/>
            <a:r>
              <a:rPr lang="en-US" dirty="0" smtClean="0"/>
              <a:t>Class D and Class E addresses were not available for general use</a:t>
            </a:r>
          </a:p>
          <a:p>
            <a:pPr lvl="2"/>
            <a:r>
              <a:rPr lang="en-US" dirty="0" smtClean="0"/>
              <a:t>Class D begin with 224-239 and are used for multicasting and Class E begin with octets 240-254 and are used for research</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23</a:t>
            </a:fld>
            <a:endParaRPr lang="en-US" dirty="0"/>
          </a:p>
        </p:txBody>
      </p:sp>
    </p:spTree>
    <p:extLst>
      <p:ext uri="{BB962C8B-B14F-4D97-AF65-F5344CB8AC3E}">
        <p14:creationId xmlns:p14="http://schemas.microsoft.com/office/powerpoint/2010/main" val="1752385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IP Addresses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24</a:t>
            </a:fld>
            <a:endParaRPr lang="en-US" dirty="0"/>
          </a:p>
        </p:txBody>
      </p:sp>
      <p:pic>
        <p:nvPicPr>
          <p:cNvPr id="20482" name="Picture 2" descr="IP address classes" title="Table 2-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03358" y="1447800"/>
            <a:ext cx="6937283"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descr="The network portion and host portion for each class of IP addresses" title="Figure 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90415"/>
            <a:ext cx="5936974" cy="256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081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IP Addresses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25</a:t>
            </a:fld>
            <a:endParaRPr lang="en-US" dirty="0"/>
          </a:p>
        </p:txBody>
      </p:sp>
      <p:pic>
        <p:nvPicPr>
          <p:cNvPr id="21506" name="Picture 2" descr="Reserved IP addresses" title="Table 2-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743200"/>
            <a:ext cx="7967900" cy="161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5523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DHCP Server Assigns IP Addresses</a:t>
            </a:r>
            <a:endParaRPr lang="en-US" dirty="0"/>
          </a:p>
        </p:txBody>
      </p:sp>
      <p:sp>
        <p:nvSpPr>
          <p:cNvPr id="3" name="Content Placeholder 2"/>
          <p:cNvSpPr>
            <a:spLocks noGrp="1"/>
          </p:cNvSpPr>
          <p:nvPr>
            <p:ph idx="1"/>
          </p:nvPr>
        </p:nvSpPr>
        <p:spPr/>
        <p:txBody>
          <a:bodyPr/>
          <a:lstStyle/>
          <a:p>
            <a:r>
              <a:rPr lang="en-US" dirty="0" smtClean="0"/>
              <a:t>Static IP addresses are assigned manually by the network administrator</a:t>
            </a:r>
          </a:p>
          <a:p>
            <a:r>
              <a:rPr lang="en-US" dirty="0" smtClean="0"/>
              <a:t>Dynamic IP addresses are automatically assigned by a DHCP server</a:t>
            </a:r>
          </a:p>
          <a:p>
            <a:r>
              <a:rPr lang="en-US" dirty="0" smtClean="0"/>
              <a:t>If a computer configured to use DHCP is unable to lease an IPv4 address from the DHCP server</a:t>
            </a:r>
          </a:p>
          <a:p>
            <a:pPr lvl="1"/>
            <a:r>
              <a:rPr lang="en-US" dirty="0" smtClean="0"/>
              <a:t>It uses an Automatic Private IP Addressing (APIPA) address in the address range 169.254.0.1 through 169.254.255.254</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26</a:t>
            </a:fld>
            <a:endParaRPr lang="en-US" dirty="0"/>
          </a:p>
        </p:txBody>
      </p:sp>
    </p:spTree>
    <p:extLst>
      <p:ext uri="{BB962C8B-B14F-4D97-AF65-F5344CB8AC3E}">
        <p14:creationId xmlns:p14="http://schemas.microsoft.com/office/powerpoint/2010/main" val="239315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and Private IP Addresses</a:t>
            </a:r>
            <a:endParaRPr lang="en-US" dirty="0"/>
          </a:p>
        </p:txBody>
      </p:sp>
      <p:sp>
        <p:nvSpPr>
          <p:cNvPr id="3" name="Content Placeholder 2"/>
          <p:cNvSpPr>
            <a:spLocks noGrp="1"/>
          </p:cNvSpPr>
          <p:nvPr>
            <p:ph idx="1"/>
          </p:nvPr>
        </p:nvSpPr>
        <p:spPr/>
        <p:txBody>
          <a:bodyPr/>
          <a:lstStyle/>
          <a:p>
            <a:r>
              <a:rPr lang="en-US" dirty="0" smtClean="0"/>
              <a:t>Class A, B, and C licensed IP addresses are available for use on the Internet</a:t>
            </a:r>
          </a:p>
          <a:p>
            <a:pPr lvl="1"/>
            <a:r>
              <a:rPr lang="en-US" dirty="0" smtClean="0"/>
              <a:t>Called public IP addresses</a:t>
            </a:r>
          </a:p>
          <a:p>
            <a:r>
              <a:rPr lang="en-US" dirty="0" smtClean="0"/>
              <a:t>A company can use private IP addresses on its private networks</a:t>
            </a:r>
          </a:p>
          <a:p>
            <a:r>
              <a:rPr lang="en-US" dirty="0" smtClean="0"/>
              <a:t>IEEE recommends the following IP addresses be used for private networks:</a:t>
            </a:r>
          </a:p>
          <a:p>
            <a:pPr lvl="1"/>
            <a:r>
              <a:rPr lang="en-US" dirty="0" smtClean="0"/>
              <a:t>10.0.0.0 through 10.255.255.255</a:t>
            </a:r>
          </a:p>
          <a:p>
            <a:pPr lvl="1"/>
            <a:r>
              <a:rPr lang="en-US" dirty="0" smtClean="0"/>
              <a:t>172.16.0.0 through 172.31.255.255</a:t>
            </a:r>
          </a:p>
          <a:p>
            <a:pPr lvl="1"/>
            <a:r>
              <a:rPr lang="en-US" dirty="0" smtClean="0"/>
              <a:t>192.168.0.0 through 192.168.255.255</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27</a:t>
            </a:fld>
            <a:endParaRPr lang="en-US" dirty="0"/>
          </a:p>
        </p:txBody>
      </p:sp>
    </p:spTree>
    <p:extLst>
      <p:ext uri="{BB962C8B-B14F-4D97-AF65-F5344CB8AC3E}">
        <p14:creationId xmlns:p14="http://schemas.microsoft.com/office/powerpoint/2010/main" val="1530249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NAT, and PAT</a:t>
            </a:r>
            <a:endParaRPr lang="en-US" dirty="0"/>
          </a:p>
        </p:txBody>
      </p:sp>
      <p:sp>
        <p:nvSpPr>
          <p:cNvPr id="3" name="Content Placeholder 2"/>
          <p:cNvSpPr>
            <a:spLocks noGrp="1"/>
          </p:cNvSpPr>
          <p:nvPr>
            <p:ph idx="1"/>
          </p:nvPr>
        </p:nvSpPr>
        <p:spPr/>
        <p:txBody>
          <a:bodyPr/>
          <a:lstStyle/>
          <a:p>
            <a:r>
              <a:rPr lang="en-US" dirty="0" smtClean="0"/>
              <a:t>Network Address Translation (NAT) - a technique designed to conserve public IP addresses needed by a network</a:t>
            </a:r>
          </a:p>
          <a:p>
            <a:r>
              <a:rPr lang="en-US" dirty="0" smtClean="0"/>
              <a:t>Address translation - process where a gateway device substitutes the private IP addresses with its own public address</a:t>
            </a:r>
          </a:p>
          <a:p>
            <a:pPr lvl="1"/>
            <a:r>
              <a:rPr lang="en-US" dirty="0" smtClean="0"/>
              <a:t>When these computers need access to other networks or Internet</a:t>
            </a:r>
          </a:p>
          <a:p>
            <a:r>
              <a:rPr lang="en-US" dirty="0" smtClean="0"/>
              <a:t>Port Address Translation (PAT) - process of assigning a TCP port number to each ongoing session between a local host and Internet host</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28</a:t>
            </a:fld>
            <a:endParaRPr lang="en-US" dirty="0"/>
          </a:p>
        </p:txBody>
      </p:sp>
    </p:spTree>
    <p:extLst>
      <p:ext uri="{BB962C8B-B14F-4D97-AF65-F5344CB8AC3E}">
        <p14:creationId xmlns:p14="http://schemas.microsoft.com/office/powerpoint/2010/main" val="806327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NAT, and PAT</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29</a:t>
            </a:fld>
            <a:endParaRPr lang="en-US" dirty="0"/>
          </a:p>
        </p:txBody>
      </p:sp>
      <p:pic>
        <p:nvPicPr>
          <p:cNvPr id="22530" name="Picture 2" descr="PAT (Port Address Translation)" title="Figure 2-1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847822" cy="42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353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 of Addressing on Networks</a:t>
            </a:r>
            <a:endParaRPr lang="en-US" dirty="0"/>
          </a:p>
        </p:txBody>
      </p:sp>
      <p:sp>
        <p:nvSpPr>
          <p:cNvPr id="3" name="Content Placeholder 2"/>
          <p:cNvSpPr>
            <a:spLocks noGrp="1"/>
          </p:cNvSpPr>
          <p:nvPr>
            <p:ph idx="1"/>
          </p:nvPr>
        </p:nvSpPr>
        <p:spPr/>
        <p:txBody>
          <a:bodyPr/>
          <a:lstStyle/>
          <a:p>
            <a:r>
              <a:rPr lang="en-US" dirty="0" smtClean="0"/>
              <a:t>Four addressing methods:</a:t>
            </a:r>
          </a:p>
          <a:p>
            <a:pPr lvl="1"/>
            <a:r>
              <a:rPr lang="en-US" dirty="0" smtClean="0"/>
              <a:t>Application layer FQDNs, computer names, and host names</a:t>
            </a:r>
          </a:p>
          <a:p>
            <a:pPr lvl="1"/>
            <a:r>
              <a:rPr lang="en-US" dirty="0" smtClean="0"/>
              <a:t>Transport layer port numbers</a:t>
            </a:r>
          </a:p>
          <a:p>
            <a:pPr lvl="1"/>
            <a:r>
              <a:rPr lang="en-US" dirty="0" smtClean="0"/>
              <a:t>Network layer IP address</a:t>
            </a:r>
          </a:p>
          <a:p>
            <a:pPr lvl="2"/>
            <a:r>
              <a:rPr lang="en-US" dirty="0" smtClean="0"/>
              <a:t>IPv4 addresses have 32 bits and are written as four decimal numbers called octets</a:t>
            </a:r>
          </a:p>
          <a:p>
            <a:pPr lvl="2"/>
            <a:r>
              <a:rPr lang="en-US" dirty="0" smtClean="0"/>
              <a:t>IPv6 addresses have 128 bits and are written as eight blocks of hexadecimal numbers</a:t>
            </a:r>
          </a:p>
          <a:p>
            <a:pPr lvl="1"/>
            <a:r>
              <a:rPr lang="en-US" dirty="0" smtClean="0"/>
              <a:t>Data Link layer MAC address</a:t>
            </a:r>
          </a:p>
          <a:p>
            <a:pPr lvl="2"/>
            <a:r>
              <a:rPr lang="en-US" dirty="0" smtClean="0"/>
              <a:t>Also called physical address</a:t>
            </a:r>
          </a:p>
        </p:txBody>
      </p:sp>
      <p:sp>
        <p:nvSpPr>
          <p:cNvPr id="5" name="Slide Number Placeholder 4"/>
          <p:cNvSpPr>
            <a:spLocks noGrp="1"/>
          </p:cNvSpPr>
          <p:nvPr>
            <p:ph type="sldNum" sz="quarter" idx="11"/>
          </p:nvPr>
        </p:nvSpPr>
        <p:spPr/>
        <p:txBody>
          <a:bodyPr/>
          <a:lstStyle/>
          <a:p>
            <a:fld id="{AF459AD7-A5D3-4044-A21F-E9BACB4CDE09}" type="slidenum">
              <a:rPr lang="en-US" smtClean="0"/>
              <a:pPr/>
              <a:t>3</a:t>
            </a:fld>
            <a:endParaRPr lang="en-US" dirty="0"/>
          </a:p>
        </p:txBody>
      </p:sp>
    </p:spTree>
    <p:extLst>
      <p:ext uri="{BB962C8B-B14F-4D97-AF65-F5344CB8AC3E}">
        <p14:creationId xmlns:p14="http://schemas.microsoft.com/office/powerpoint/2010/main" val="512283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NAT, and PAT</a:t>
            </a:r>
            <a:endParaRPr lang="en-US" dirty="0"/>
          </a:p>
        </p:txBody>
      </p:sp>
      <p:sp>
        <p:nvSpPr>
          <p:cNvPr id="3" name="Content Placeholder 2"/>
          <p:cNvSpPr>
            <a:spLocks noGrp="1"/>
          </p:cNvSpPr>
          <p:nvPr>
            <p:ph idx="1"/>
          </p:nvPr>
        </p:nvSpPr>
        <p:spPr/>
        <p:txBody>
          <a:bodyPr/>
          <a:lstStyle/>
          <a:p>
            <a:r>
              <a:rPr lang="en-US" dirty="0" smtClean="0"/>
              <a:t>Two variations of NAT to be aware of:</a:t>
            </a:r>
          </a:p>
          <a:p>
            <a:pPr lvl="1"/>
            <a:r>
              <a:rPr lang="en-US" dirty="0" smtClean="0"/>
              <a:t>SNAT (Static Network Address Translation) - the gateway assigns the same public IP address to a host each time it makes a request to access the Internet</a:t>
            </a:r>
          </a:p>
          <a:p>
            <a:pPr lvl="1"/>
            <a:r>
              <a:rPr lang="en-US" dirty="0" smtClean="0"/>
              <a:t>DNAT (Dynamic Network Address Translation) - the gateway has a pool of public address that it is free to assign to a local host when it makes a request to access the Internet</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30</a:t>
            </a:fld>
            <a:endParaRPr lang="en-US" dirty="0"/>
          </a:p>
        </p:txBody>
      </p:sp>
    </p:spTree>
    <p:extLst>
      <p:ext uri="{BB962C8B-B14F-4D97-AF65-F5344CB8AC3E}">
        <p14:creationId xmlns:p14="http://schemas.microsoft.com/office/powerpoint/2010/main" val="3591315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IPv6 Addresses Are Formatted and Assigned</a:t>
            </a:r>
            <a:endParaRPr lang="en-US" dirty="0"/>
          </a:p>
        </p:txBody>
      </p:sp>
      <p:sp>
        <p:nvSpPr>
          <p:cNvPr id="3" name="Content Placeholder 2"/>
          <p:cNvSpPr>
            <a:spLocks noGrp="1"/>
          </p:cNvSpPr>
          <p:nvPr>
            <p:ph idx="1"/>
          </p:nvPr>
        </p:nvSpPr>
        <p:spPr/>
        <p:txBody>
          <a:bodyPr/>
          <a:lstStyle/>
          <a:p>
            <a:r>
              <a:rPr lang="en-US" dirty="0" smtClean="0"/>
              <a:t>An IPv6 address has 128 bits written as eight blocks of hexadecimal numbers separated by colons</a:t>
            </a:r>
          </a:p>
          <a:p>
            <a:pPr lvl="1"/>
            <a:r>
              <a:rPr lang="en-US" dirty="0" smtClean="0"/>
              <a:t>Ex: 2001:0000:0B80:0000:0000:00D3:9C5A:00CC</a:t>
            </a:r>
          </a:p>
          <a:p>
            <a:pPr lvl="1"/>
            <a:r>
              <a:rPr lang="en-US" dirty="0" smtClean="0"/>
              <a:t>Each block is 16 bits</a:t>
            </a:r>
          </a:p>
          <a:p>
            <a:pPr lvl="1"/>
            <a:r>
              <a:rPr lang="en-US" dirty="0" smtClean="0"/>
              <a:t>Leading zeros in a four-character hex block can be eliminated</a:t>
            </a:r>
          </a:p>
          <a:p>
            <a:pPr lvl="1"/>
            <a:r>
              <a:rPr lang="en-US" dirty="0" smtClean="0"/>
              <a:t>If blocks contain all zeroes, they can be written as double colons (::), only one set of double colons is used in an IP address</a:t>
            </a:r>
          </a:p>
          <a:p>
            <a:pPr lvl="1"/>
            <a:r>
              <a:rPr lang="en-US" dirty="0" smtClean="0"/>
              <a:t>Therefore, above example can be written:</a:t>
            </a:r>
          </a:p>
          <a:p>
            <a:pPr lvl="2"/>
            <a:r>
              <a:rPr lang="en-US" dirty="0" smtClean="0"/>
              <a:t>2001:0000:B80::D3:9C5A:CC</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31</a:t>
            </a:fld>
            <a:endParaRPr lang="en-US" dirty="0"/>
          </a:p>
        </p:txBody>
      </p:sp>
    </p:spTree>
    <p:extLst>
      <p:ext uri="{BB962C8B-B14F-4D97-AF65-F5344CB8AC3E}">
        <p14:creationId xmlns:p14="http://schemas.microsoft.com/office/powerpoint/2010/main" val="3181854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IPv6 Addresses Are Formatted and Assigned</a:t>
            </a:r>
            <a:endParaRPr lang="en-US" dirty="0"/>
          </a:p>
        </p:txBody>
      </p:sp>
      <p:sp>
        <p:nvSpPr>
          <p:cNvPr id="3" name="Content Placeholder 2"/>
          <p:cNvSpPr>
            <a:spLocks noGrp="1"/>
          </p:cNvSpPr>
          <p:nvPr>
            <p:ph idx="1"/>
          </p:nvPr>
        </p:nvSpPr>
        <p:spPr/>
        <p:txBody>
          <a:bodyPr/>
          <a:lstStyle/>
          <a:p>
            <a:r>
              <a:rPr lang="en-US" dirty="0" smtClean="0"/>
              <a:t>IPv6 terminology:	</a:t>
            </a:r>
          </a:p>
          <a:p>
            <a:pPr lvl="1"/>
            <a:r>
              <a:rPr lang="en-US" dirty="0" smtClean="0"/>
              <a:t>Link (sometimes called local link) - any LAN bounded by routers</a:t>
            </a:r>
          </a:p>
          <a:p>
            <a:pPr lvl="1"/>
            <a:r>
              <a:rPr lang="en-US" dirty="0" smtClean="0"/>
              <a:t>An interface is a node’s attachment to a link</a:t>
            </a:r>
          </a:p>
          <a:p>
            <a:pPr lvl="1"/>
            <a:r>
              <a:rPr lang="en-US" dirty="0" smtClean="0"/>
              <a:t>Tunneling - a method used by IPv6 to transport IPv6 packets through or over an IPv4 network</a:t>
            </a:r>
          </a:p>
          <a:p>
            <a:pPr lvl="1"/>
            <a:r>
              <a:rPr lang="en-US" dirty="0" smtClean="0"/>
              <a:t>Interface ID - the last 64 bits or four blocks of an IPv6 address that identify the interface</a:t>
            </a:r>
          </a:p>
          <a:p>
            <a:pPr lvl="1"/>
            <a:r>
              <a:rPr lang="en-US" dirty="0" smtClean="0"/>
              <a:t>Neighbors - two or more nodes on the same link</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32</a:t>
            </a:fld>
            <a:endParaRPr lang="en-US" dirty="0"/>
          </a:p>
        </p:txBody>
      </p:sp>
    </p:spTree>
    <p:extLst>
      <p:ext uri="{BB962C8B-B14F-4D97-AF65-F5344CB8AC3E}">
        <p14:creationId xmlns:p14="http://schemas.microsoft.com/office/powerpoint/2010/main" val="2081919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IP Addresses</a:t>
            </a:r>
            <a:endParaRPr lang="en-US" dirty="0"/>
          </a:p>
        </p:txBody>
      </p:sp>
      <p:sp>
        <p:nvSpPr>
          <p:cNvPr id="3" name="Content Placeholder 2"/>
          <p:cNvSpPr>
            <a:spLocks noGrp="1"/>
          </p:cNvSpPr>
          <p:nvPr>
            <p:ph idx="1"/>
          </p:nvPr>
        </p:nvSpPr>
        <p:spPr/>
        <p:txBody>
          <a:bodyPr/>
          <a:lstStyle/>
          <a:p>
            <a:r>
              <a:rPr lang="en-US" dirty="0" smtClean="0"/>
              <a:t>Unicast address - specifies a single node on a network</a:t>
            </a:r>
          </a:p>
          <a:p>
            <a:pPr lvl="1"/>
            <a:r>
              <a:rPr lang="en-US" dirty="0" smtClean="0"/>
              <a:t>Global unicast address - can be routed on the Internet</a:t>
            </a:r>
          </a:p>
          <a:p>
            <a:pPr lvl="1"/>
            <a:r>
              <a:rPr lang="en-US" dirty="0" smtClean="0"/>
              <a:t>Link local unicast address - can be used for communicating with nodes in the same link</a:t>
            </a:r>
          </a:p>
          <a:p>
            <a:r>
              <a:rPr lang="en-US" dirty="0" smtClean="0"/>
              <a:t>Multicast address - packets are delivered to all nodes on a network</a:t>
            </a:r>
          </a:p>
          <a:p>
            <a:r>
              <a:rPr lang="en-US" dirty="0" smtClean="0"/>
              <a:t>Anycast address - can identify multiple destinations, with packets delivered to the closest destination</a:t>
            </a:r>
          </a:p>
        </p:txBody>
      </p:sp>
      <p:sp>
        <p:nvSpPr>
          <p:cNvPr id="5" name="Slide Number Placeholder 4"/>
          <p:cNvSpPr>
            <a:spLocks noGrp="1"/>
          </p:cNvSpPr>
          <p:nvPr>
            <p:ph type="sldNum" sz="quarter" idx="11"/>
          </p:nvPr>
        </p:nvSpPr>
        <p:spPr/>
        <p:txBody>
          <a:bodyPr/>
          <a:lstStyle/>
          <a:p>
            <a:fld id="{AF459AD7-A5D3-4044-A21F-E9BACB4CDE09}" type="slidenum">
              <a:rPr lang="en-US" smtClean="0"/>
              <a:pPr/>
              <a:t>33</a:t>
            </a:fld>
            <a:endParaRPr lang="en-US" dirty="0"/>
          </a:p>
        </p:txBody>
      </p:sp>
    </p:spTree>
    <p:extLst>
      <p:ext uri="{BB962C8B-B14F-4D97-AF65-F5344CB8AC3E}">
        <p14:creationId xmlns:p14="http://schemas.microsoft.com/office/powerpoint/2010/main" val="3635895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IP Addresses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34</a:t>
            </a:fld>
            <a:endParaRPr lang="en-US" dirty="0"/>
          </a:p>
        </p:txBody>
      </p:sp>
      <p:pic>
        <p:nvPicPr>
          <p:cNvPr id="23554" name="Picture 2" descr="Concepts of broadcasting, multitasking, anycasting, and unicasting" title="Figure 2-1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524000"/>
            <a:ext cx="5177025" cy="441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732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IP Addresses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35</a:t>
            </a:fld>
            <a:endParaRPr lang="en-US" dirty="0"/>
          </a:p>
        </p:txBody>
      </p:sp>
      <p:pic>
        <p:nvPicPr>
          <p:cNvPr id="24578" name="Picture 2" descr="Two types of IPv6 addresses" title="Figure 2-1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371600"/>
            <a:ext cx="6090382"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descr="Address prefixes for types of IPv6 addresses" title="Tabl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4" y="4191000"/>
            <a:ext cx="7378512" cy="183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346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IP Addresses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36</a:t>
            </a:fld>
            <a:endParaRPr lang="en-US" dirty="0"/>
          </a:p>
        </p:txBody>
      </p:sp>
      <p:pic>
        <p:nvPicPr>
          <p:cNvPr id="25602" name="Picture 2" descr="The ipconfig commanded shows IPv4 and IPv6 addresses assigned to this computer" title="Figure 2-2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6714472" cy="457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512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Autoconfiguration</a:t>
            </a:r>
            <a:endParaRPr lang="en-US" dirty="0"/>
          </a:p>
        </p:txBody>
      </p:sp>
      <p:sp>
        <p:nvSpPr>
          <p:cNvPr id="3" name="Content Placeholder 2"/>
          <p:cNvSpPr>
            <a:spLocks noGrp="1"/>
          </p:cNvSpPr>
          <p:nvPr>
            <p:ph idx="1"/>
          </p:nvPr>
        </p:nvSpPr>
        <p:spPr/>
        <p:txBody>
          <a:bodyPr/>
          <a:lstStyle/>
          <a:p>
            <a:r>
              <a:rPr lang="en-US" dirty="0" smtClean="0"/>
              <a:t>IPv6 addressing is designed so that a computer can autoconfigure its own link local IP address</a:t>
            </a:r>
          </a:p>
          <a:p>
            <a:pPr lvl="1"/>
            <a:r>
              <a:rPr lang="en-US" dirty="0" smtClean="0"/>
              <a:t>Similar to how IPv4 uses an APIPA address</a:t>
            </a:r>
          </a:p>
          <a:p>
            <a:r>
              <a:rPr lang="en-US" dirty="0" smtClean="0"/>
              <a:t>Step 1 - The computer creates its IPv6 address</a:t>
            </a:r>
          </a:p>
          <a:p>
            <a:pPr lvl="1"/>
            <a:r>
              <a:rPr lang="en-US" dirty="0" smtClean="0"/>
              <a:t>Uses FE80::/64 as the first 64 bits</a:t>
            </a:r>
          </a:p>
          <a:p>
            <a:pPr lvl="1"/>
            <a:r>
              <a:rPr lang="en-US" dirty="0" smtClean="0"/>
              <a:t>Last 64 bits can be generated in two ways:</a:t>
            </a:r>
          </a:p>
          <a:p>
            <a:pPr lvl="2"/>
            <a:r>
              <a:rPr lang="en-US" dirty="0" smtClean="0"/>
              <a:t>Randomly generated</a:t>
            </a:r>
          </a:p>
          <a:p>
            <a:pPr lvl="2"/>
            <a:r>
              <a:rPr lang="en-US" dirty="0" smtClean="0"/>
              <a:t>Generated from the network adapter’s MAC address</a:t>
            </a:r>
          </a:p>
          <a:p>
            <a:r>
              <a:rPr lang="en-US" dirty="0" smtClean="0"/>
              <a:t>Step 2 - The computer checks to make sure its IP address is unique on the network</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37</a:t>
            </a:fld>
            <a:endParaRPr lang="en-US" dirty="0"/>
          </a:p>
        </p:txBody>
      </p:sp>
    </p:spTree>
    <p:extLst>
      <p:ext uri="{BB962C8B-B14F-4D97-AF65-F5344CB8AC3E}">
        <p14:creationId xmlns:p14="http://schemas.microsoft.com/office/powerpoint/2010/main" val="2695426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Autoconfiguration</a:t>
            </a:r>
            <a:endParaRPr lang="en-US" dirty="0"/>
          </a:p>
        </p:txBody>
      </p:sp>
      <p:sp>
        <p:nvSpPr>
          <p:cNvPr id="3" name="Content Placeholder 2"/>
          <p:cNvSpPr>
            <a:spLocks noGrp="1"/>
          </p:cNvSpPr>
          <p:nvPr>
            <p:ph idx="1"/>
          </p:nvPr>
        </p:nvSpPr>
        <p:spPr/>
        <p:txBody>
          <a:bodyPr/>
          <a:lstStyle/>
          <a:p>
            <a:r>
              <a:rPr lang="en-US" dirty="0" smtClean="0"/>
              <a:t>Step </a:t>
            </a:r>
            <a:r>
              <a:rPr lang="en-US" dirty="0"/>
              <a:t>3</a:t>
            </a:r>
            <a:r>
              <a:rPr lang="en-US" dirty="0" smtClean="0"/>
              <a:t> - The computer asks if a router on the network can provide configuration information</a:t>
            </a:r>
          </a:p>
          <a:p>
            <a:pPr lvl="1"/>
            <a:r>
              <a:rPr lang="en-US" dirty="0" smtClean="0"/>
              <a:t>If a router responds with DHCP information, the computer uses whatever information this might be</a:t>
            </a:r>
          </a:p>
          <a:p>
            <a:pPr lvl="2"/>
            <a:r>
              <a:rPr lang="en-US" dirty="0" smtClean="0"/>
              <a:t>Such as the IP addresses of DNS server or the network prefix</a:t>
            </a:r>
          </a:p>
          <a:p>
            <a:r>
              <a:rPr lang="en-US" dirty="0" smtClean="0"/>
              <a:t>If the network prefix is supplied, this will become the first 64 bits of its own IP address</a:t>
            </a:r>
          </a:p>
          <a:p>
            <a:pPr lvl="1"/>
            <a:r>
              <a:rPr lang="en-US" dirty="0" smtClean="0"/>
              <a:t>Process is called prefix discovery</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38</a:t>
            </a:fld>
            <a:endParaRPr lang="en-US" dirty="0"/>
          </a:p>
        </p:txBody>
      </p:sp>
    </p:spTree>
    <p:extLst>
      <p:ext uri="{BB962C8B-B14F-4D97-AF65-F5344CB8AC3E}">
        <p14:creationId xmlns:p14="http://schemas.microsoft.com/office/powerpoint/2010/main" val="2302241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Tunneling</a:t>
            </a:r>
            <a:endParaRPr lang="en-US" dirty="0"/>
          </a:p>
        </p:txBody>
      </p:sp>
      <p:sp>
        <p:nvSpPr>
          <p:cNvPr id="3" name="Content Placeholder 2"/>
          <p:cNvSpPr>
            <a:spLocks noGrp="1"/>
          </p:cNvSpPr>
          <p:nvPr>
            <p:ph idx="1"/>
          </p:nvPr>
        </p:nvSpPr>
        <p:spPr/>
        <p:txBody>
          <a:bodyPr/>
          <a:lstStyle/>
          <a:p>
            <a:r>
              <a:rPr lang="en-US" dirty="0" smtClean="0"/>
              <a:t>Dual stacked - term given when a network is configured to use both IPv4 and IPv6 protocols</a:t>
            </a:r>
          </a:p>
          <a:p>
            <a:r>
              <a:rPr lang="en-US" dirty="0" smtClean="0"/>
              <a:t>If packets on this network must traverse other networks where dual stacking is not used, tunneling is used</a:t>
            </a:r>
          </a:p>
          <a:p>
            <a:r>
              <a:rPr lang="en-US" dirty="0" smtClean="0"/>
              <a:t>Three tunneling protocols:</a:t>
            </a:r>
          </a:p>
          <a:p>
            <a:pPr lvl="1"/>
            <a:r>
              <a:rPr lang="en-US" dirty="0" smtClean="0"/>
              <a:t>6to4</a:t>
            </a:r>
          </a:p>
          <a:p>
            <a:pPr lvl="1"/>
            <a:r>
              <a:rPr lang="en-US" dirty="0" smtClean="0"/>
              <a:t>ISATAP (Intra-Site Automatic Tunnel Addressing)</a:t>
            </a:r>
          </a:p>
          <a:p>
            <a:pPr lvl="1"/>
            <a:r>
              <a:rPr lang="en-US" dirty="0" smtClean="0"/>
              <a:t>Teredo</a:t>
            </a:r>
          </a:p>
        </p:txBody>
      </p:sp>
      <p:sp>
        <p:nvSpPr>
          <p:cNvPr id="5" name="Slide Number Placeholder 4"/>
          <p:cNvSpPr>
            <a:spLocks noGrp="1"/>
          </p:cNvSpPr>
          <p:nvPr>
            <p:ph type="sldNum" sz="quarter" idx="11"/>
          </p:nvPr>
        </p:nvSpPr>
        <p:spPr/>
        <p:txBody>
          <a:bodyPr/>
          <a:lstStyle/>
          <a:p>
            <a:fld id="{AF459AD7-A5D3-4044-A21F-E9BACB4CDE09}" type="slidenum">
              <a:rPr lang="en-US" smtClean="0"/>
              <a:pPr/>
              <a:t>39</a:t>
            </a:fld>
            <a:endParaRPr lang="en-US" dirty="0"/>
          </a:p>
        </p:txBody>
      </p:sp>
    </p:spTree>
    <p:extLst>
      <p:ext uri="{BB962C8B-B14F-4D97-AF65-F5344CB8AC3E}">
        <p14:creationId xmlns:p14="http://schemas.microsoft.com/office/powerpoint/2010/main" val="318577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Addresses</a:t>
            </a:r>
            <a:endParaRPr lang="en-US" dirty="0"/>
          </a:p>
        </p:txBody>
      </p:sp>
      <p:sp>
        <p:nvSpPr>
          <p:cNvPr id="3" name="Content Placeholder 2"/>
          <p:cNvSpPr>
            <a:spLocks noGrp="1"/>
          </p:cNvSpPr>
          <p:nvPr>
            <p:ph idx="1"/>
          </p:nvPr>
        </p:nvSpPr>
        <p:spPr/>
        <p:txBody>
          <a:bodyPr/>
          <a:lstStyle/>
          <a:p>
            <a:r>
              <a:rPr lang="en-US" dirty="0" smtClean="0"/>
              <a:t>Traditional MAC addresses contain two parts</a:t>
            </a:r>
          </a:p>
          <a:p>
            <a:pPr lvl="1"/>
            <a:r>
              <a:rPr lang="en-US" dirty="0" smtClean="0"/>
              <a:t>First 24 bits are known as the OUI (Organizationally Unique Identifier) or block ID or company-ID</a:t>
            </a:r>
          </a:p>
          <a:p>
            <a:pPr lvl="2"/>
            <a:r>
              <a:rPr lang="en-US" dirty="0" smtClean="0"/>
              <a:t>Assigned by the IEEE</a:t>
            </a:r>
          </a:p>
          <a:p>
            <a:pPr lvl="1"/>
            <a:r>
              <a:rPr lang="en-US" dirty="0" smtClean="0"/>
              <a:t>Last 24 bits make up the extension identifier or device ID</a:t>
            </a:r>
          </a:p>
          <a:p>
            <a:pPr lvl="2"/>
            <a:r>
              <a:rPr lang="en-US" dirty="0" smtClean="0"/>
              <a:t>Manufacturer’s assign each NIC a unique device ID</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a:t>
            </a:fld>
            <a:endParaRPr lang="en-US" dirty="0"/>
          </a:p>
        </p:txBody>
      </p:sp>
    </p:spTree>
    <p:extLst>
      <p:ext uri="{BB962C8B-B14F-4D97-AF65-F5344CB8AC3E}">
        <p14:creationId xmlns:p14="http://schemas.microsoft.com/office/powerpoint/2010/main" val="1820570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Tunneling Contd.</a:t>
            </a:r>
            <a:endParaRPr lang="en-US" dirty="0"/>
          </a:p>
        </p:txBody>
      </p:sp>
      <p:sp>
        <p:nvSpPr>
          <p:cNvPr id="3" name="Content Placeholder 2"/>
          <p:cNvSpPr>
            <a:spLocks noGrp="1"/>
          </p:cNvSpPr>
          <p:nvPr>
            <p:ph idx="1"/>
          </p:nvPr>
        </p:nvSpPr>
        <p:spPr>
          <a:xfrm>
            <a:off x="457200" y="1417638"/>
            <a:ext cx="8229600" cy="4525963"/>
          </a:xfrm>
        </p:spPr>
        <p:txBody>
          <a:bodyPr/>
          <a:lstStyle/>
          <a:p>
            <a:r>
              <a:rPr lang="en-US" sz="2000" dirty="0" smtClean="0"/>
              <a:t>6to4: </a:t>
            </a:r>
          </a:p>
          <a:p>
            <a:pPr lvl="1"/>
            <a:r>
              <a:rPr lang="en-US" sz="1800" dirty="0" smtClean="0"/>
              <a:t>Most common</a:t>
            </a:r>
          </a:p>
          <a:p>
            <a:pPr lvl="1"/>
            <a:r>
              <a:rPr lang="en-US" sz="1800" dirty="0" smtClean="0"/>
              <a:t>Always begins with same 16bit prefix (called fixed bits), which is 2002</a:t>
            </a:r>
          </a:p>
          <a:p>
            <a:pPr lvl="1"/>
            <a:r>
              <a:rPr lang="en-US" sz="1800" dirty="0" smtClean="0"/>
              <a:t>Prefix written as 2002::/16</a:t>
            </a:r>
          </a:p>
          <a:p>
            <a:pPr lvl="1"/>
            <a:r>
              <a:rPr lang="en-US" sz="1800" dirty="0" smtClean="0"/>
              <a:t>Next 32 bits are the 32 bits of the IPv4 address of the sending host</a:t>
            </a:r>
          </a:p>
          <a:p>
            <a:r>
              <a:rPr lang="en-US" sz="2000" dirty="0" smtClean="0"/>
              <a:t>ISATAP: </a:t>
            </a:r>
          </a:p>
          <a:p>
            <a:pPr lvl="1"/>
            <a:r>
              <a:rPr lang="en-US" sz="1800" dirty="0" smtClean="0"/>
              <a:t>works only on single organization’s intranet</a:t>
            </a:r>
          </a:p>
          <a:p>
            <a:pPr lvl="1"/>
            <a:r>
              <a:rPr lang="en-US" sz="1800" dirty="0" smtClean="0"/>
              <a:t>By default </a:t>
            </a:r>
            <a:r>
              <a:rPr lang="en-US" sz="1800" dirty="0"/>
              <a:t>e</a:t>
            </a:r>
            <a:r>
              <a:rPr lang="en-US" sz="1800" dirty="0" smtClean="0"/>
              <a:t>nabled in Windows 7 and 8.1</a:t>
            </a:r>
          </a:p>
          <a:p>
            <a:r>
              <a:rPr lang="en-US" sz="2000" dirty="0" err="1" smtClean="0"/>
              <a:t>Teredo</a:t>
            </a:r>
            <a:r>
              <a:rPr lang="en-US" sz="2000" dirty="0" smtClean="0"/>
              <a:t>: </a:t>
            </a:r>
          </a:p>
          <a:p>
            <a:pPr lvl="1"/>
            <a:r>
              <a:rPr lang="en-US" sz="1800" dirty="0" smtClean="0"/>
              <a:t>named after </a:t>
            </a:r>
            <a:r>
              <a:rPr lang="en-US" sz="1800" dirty="0" err="1" smtClean="0"/>
              <a:t>teredo</a:t>
            </a:r>
            <a:r>
              <a:rPr lang="en-US" sz="1800" dirty="0" smtClean="0"/>
              <a:t> worm (bores holes in wood) </a:t>
            </a:r>
          </a:p>
          <a:p>
            <a:pPr lvl="1"/>
            <a:r>
              <a:rPr lang="en-US" sz="1800" dirty="0" smtClean="0"/>
              <a:t>Address always begins with 2001</a:t>
            </a:r>
          </a:p>
          <a:p>
            <a:pPr lvl="1"/>
            <a:r>
              <a:rPr lang="en-US" sz="1800" dirty="0" smtClean="0"/>
              <a:t>Prefix written as 2001::/32</a:t>
            </a:r>
          </a:p>
          <a:p>
            <a:pPr lvl="1"/>
            <a:r>
              <a:rPr lang="en-US" sz="1800" dirty="0" smtClean="0"/>
              <a:t>Enabled by default in Windows 7. not 8.1</a:t>
            </a:r>
          </a:p>
          <a:p>
            <a:pPr lvl="1"/>
            <a:r>
              <a:rPr lang="en-US" sz="1800" dirty="0" smtClean="0"/>
              <a:t>Unix and Linux supports </a:t>
            </a:r>
            <a:r>
              <a:rPr lang="en-US" sz="1800" dirty="0" err="1" smtClean="0"/>
              <a:t>Miredo</a:t>
            </a:r>
            <a:r>
              <a:rPr lang="en-US" sz="1800" dirty="0" smtClean="0"/>
              <a:t> (third party software)</a:t>
            </a:r>
          </a:p>
          <a:p>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40</a:t>
            </a:fld>
            <a:endParaRPr lang="en-US" dirty="0"/>
          </a:p>
        </p:txBody>
      </p:sp>
    </p:spTree>
    <p:extLst>
      <p:ext uri="{BB962C8B-B14F-4D97-AF65-F5344CB8AC3E}">
        <p14:creationId xmlns:p14="http://schemas.microsoft.com/office/powerpoint/2010/main" val="1178358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Tunneling</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41</a:t>
            </a:fld>
            <a:endParaRPr lang="en-US" dirty="0"/>
          </a:p>
        </p:txBody>
      </p:sp>
      <p:pic>
        <p:nvPicPr>
          <p:cNvPr id="26626" name="Picture 2" descr="A 4to6 tunnel is used to move IPv4 packets through a futuristic IPv6 network that is configured to not use IPv4" title="Figure 2-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400420" cy="3706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044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Troubleshooting IP Address Problems</a:t>
            </a:r>
            <a:endParaRPr lang="en-US" dirty="0"/>
          </a:p>
        </p:txBody>
      </p:sp>
      <p:sp>
        <p:nvSpPr>
          <p:cNvPr id="3" name="Content Placeholder 2"/>
          <p:cNvSpPr>
            <a:spLocks noGrp="1"/>
          </p:cNvSpPr>
          <p:nvPr>
            <p:ph idx="1"/>
          </p:nvPr>
        </p:nvSpPr>
        <p:spPr/>
        <p:txBody>
          <a:bodyPr/>
          <a:lstStyle/>
          <a:p>
            <a:r>
              <a:rPr lang="en-US" dirty="0" smtClean="0"/>
              <a:t>Event Viewer - one of the first places to start looking for clues when something goes wrong</a:t>
            </a:r>
          </a:p>
        </p:txBody>
      </p:sp>
      <p:sp>
        <p:nvSpPr>
          <p:cNvPr id="5" name="Slide Number Placeholder 4"/>
          <p:cNvSpPr>
            <a:spLocks noGrp="1"/>
          </p:cNvSpPr>
          <p:nvPr>
            <p:ph type="sldNum" sz="quarter" idx="11"/>
          </p:nvPr>
        </p:nvSpPr>
        <p:spPr/>
        <p:txBody>
          <a:bodyPr/>
          <a:lstStyle/>
          <a:p>
            <a:fld id="{AF459AD7-A5D3-4044-A21F-E9BACB4CDE09}" type="slidenum">
              <a:rPr lang="en-US" smtClean="0"/>
              <a:pPr/>
              <a:t>42</a:t>
            </a:fld>
            <a:endParaRPr lang="en-US" dirty="0"/>
          </a:p>
        </p:txBody>
      </p:sp>
      <p:pic>
        <p:nvPicPr>
          <p:cNvPr id="27650" name="Picture 2" descr="Event Viewer provided the diagnosis of a problem and recommended steps to fix the problem" title="Fig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90800"/>
            <a:ext cx="6440237"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350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3" name="Content Placeholder 2"/>
          <p:cNvSpPr>
            <a:spLocks noGrp="1"/>
          </p:cNvSpPr>
          <p:nvPr>
            <p:ph idx="1"/>
          </p:nvPr>
        </p:nvSpPr>
        <p:spPr/>
        <p:txBody>
          <a:bodyPr/>
          <a:lstStyle/>
          <a:p>
            <a:r>
              <a:rPr lang="en-US" dirty="0" smtClean="0"/>
              <a:t>ping (Packet Internet Groper) - used to verify that TCP/IP is installed, bound to the NIC, configured correctly, and communicating with the network</a:t>
            </a:r>
          </a:p>
          <a:p>
            <a:r>
              <a:rPr lang="en-US" dirty="0" smtClean="0"/>
              <a:t>The ping utility sends out a signal called an echo request to another device (request for a response)</a:t>
            </a:r>
          </a:p>
          <a:p>
            <a:pPr lvl="1"/>
            <a:r>
              <a:rPr lang="en-US" dirty="0" smtClean="0"/>
              <a:t>Other computer responds in the form of an echo reply</a:t>
            </a:r>
          </a:p>
          <a:p>
            <a:r>
              <a:rPr lang="en-US" dirty="0" smtClean="0"/>
              <a:t>ICMP - protocol used by the echo request/reply to carry error messages and information about the network</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2389537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44</a:t>
            </a:fld>
            <a:endParaRPr lang="en-US" dirty="0"/>
          </a:p>
        </p:txBody>
      </p:sp>
      <p:pic>
        <p:nvPicPr>
          <p:cNvPr id="1026" name="Picture 2" descr="Options for the ping command" title="Table 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111511" cy="4468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374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3" name="Content Placeholder 2"/>
          <p:cNvSpPr>
            <a:spLocks noGrp="1"/>
          </p:cNvSpPr>
          <p:nvPr>
            <p:ph idx="1"/>
          </p:nvPr>
        </p:nvSpPr>
        <p:spPr/>
        <p:txBody>
          <a:bodyPr/>
          <a:lstStyle/>
          <a:p>
            <a:r>
              <a:rPr lang="en-US" dirty="0" smtClean="0"/>
              <a:t>IPv6 networks use a version of ICMP called ICMPv6</a:t>
            </a:r>
          </a:p>
          <a:p>
            <a:pPr lvl="1"/>
            <a:r>
              <a:rPr lang="en-US" dirty="0" smtClean="0"/>
              <a:t>ping6 - on Linux computers running IPv6, use </a:t>
            </a:r>
            <a:r>
              <a:rPr lang="en-US" dirty="0" smtClean="0">
                <a:latin typeface="Courier New" panose="02070309020205020404" pitchFamily="49" charset="0"/>
                <a:cs typeface="Courier New" panose="02070309020205020404" pitchFamily="49" charset="0"/>
              </a:rPr>
              <a:t>ping6</a:t>
            </a:r>
            <a:r>
              <a:rPr lang="en-US" dirty="0" smtClean="0"/>
              <a:t> to verify whether an IPv6 host is available</a:t>
            </a:r>
          </a:p>
          <a:p>
            <a:pPr lvl="1"/>
            <a:r>
              <a:rPr lang="en-US" dirty="0" smtClean="0"/>
              <a:t>ping -6 - on Windows computers, use </a:t>
            </a:r>
            <a:r>
              <a:rPr lang="en-US" dirty="0" smtClean="0">
                <a:latin typeface="Courier New" panose="02070309020205020404" pitchFamily="49" charset="0"/>
                <a:cs typeface="Courier New" panose="02070309020205020404" pitchFamily="49" charset="0"/>
              </a:rPr>
              <a:t>ping</a:t>
            </a:r>
            <a:r>
              <a:rPr lang="en-US" dirty="0" smtClean="0"/>
              <a:t> with the </a:t>
            </a:r>
            <a:r>
              <a:rPr lang="en-US" dirty="0" smtClean="0">
                <a:latin typeface="Courier New" panose="02070309020205020404" pitchFamily="49" charset="0"/>
                <a:cs typeface="Courier New" panose="02070309020205020404" pitchFamily="49" charset="0"/>
              </a:rPr>
              <a:t>-6</a:t>
            </a:r>
            <a:r>
              <a:rPr lang="en-US" dirty="0" smtClean="0"/>
              <a:t> switch to verify connectivity on IPv6 networks</a:t>
            </a:r>
          </a:p>
          <a:p>
            <a:r>
              <a:rPr lang="en-US" dirty="0" smtClean="0"/>
              <a:t>For the </a:t>
            </a:r>
            <a:r>
              <a:rPr lang="en-US" dirty="0" smtClean="0">
                <a:latin typeface="Courier New" panose="02070309020205020404" pitchFamily="49" charset="0"/>
                <a:cs typeface="Courier New" panose="02070309020205020404" pitchFamily="49" charset="0"/>
              </a:rPr>
              <a:t>ping6</a:t>
            </a:r>
            <a:r>
              <a:rPr lang="en-US" dirty="0" smtClean="0"/>
              <a:t> and </a:t>
            </a:r>
            <a:r>
              <a:rPr lang="en-US" dirty="0" smtClean="0">
                <a:latin typeface="Courier New" panose="02070309020205020404" pitchFamily="49" charset="0"/>
                <a:cs typeface="Courier New" panose="02070309020205020404" pitchFamily="49" charset="0"/>
              </a:rPr>
              <a:t>ping -6</a:t>
            </a:r>
            <a:r>
              <a:rPr lang="en-US" dirty="0" smtClean="0"/>
              <a:t> commands to work over the Internet, you must have access to the IPv6 Internet</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45</a:t>
            </a:fld>
            <a:endParaRPr lang="en-US" dirty="0"/>
          </a:p>
        </p:txBody>
      </p:sp>
    </p:spTree>
    <p:extLst>
      <p:ext uri="{BB962C8B-B14F-4D97-AF65-F5344CB8AC3E}">
        <p14:creationId xmlns:p14="http://schemas.microsoft.com/office/powerpoint/2010/main" val="2492127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ipconfig</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46</a:t>
            </a:fld>
            <a:endParaRPr lang="en-US" dirty="0"/>
          </a:p>
        </p:txBody>
      </p:sp>
      <p:pic>
        <p:nvPicPr>
          <p:cNvPr id="28674" name="Picture 2" descr="Examples of the ipconfig command" title="Table 2-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381110" cy="4182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730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ifconfig</a:t>
            </a:r>
            <a:endParaRPr lang="en-US" dirty="0"/>
          </a:p>
        </p:txBody>
      </p:sp>
      <p:sp>
        <p:nvSpPr>
          <p:cNvPr id="3" name="Content Placeholder 2"/>
          <p:cNvSpPr>
            <a:spLocks noGrp="1"/>
          </p:cNvSpPr>
          <p:nvPr>
            <p:ph idx="1"/>
          </p:nvPr>
        </p:nvSpPr>
        <p:spPr/>
        <p:txBody>
          <a:bodyPr/>
          <a:lstStyle/>
          <a:p>
            <a:r>
              <a:rPr lang="en-US" dirty="0" smtClean="0"/>
              <a:t>ifconfig - utility to view and manage TCP/IP settings</a:t>
            </a:r>
          </a:p>
          <a:p>
            <a:r>
              <a:rPr lang="en-US" dirty="0" smtClean="0"/>
              <a:t>If your Linux or UNIX system provides a GUI</a:t>
            </a:r>
          </a:p>
          <a:p>
            <a:pPr lvl="1"/>
            <a:r>
              <a:rPr lang="en-US" dirty="0" smtClean="0"/>
              <a:t>Open a shell prompt, then type </a:t>
            </a:r>
            <a:r>
              <a:rPr lang="en-US" dirty="0" smtClean="0">
                <a:latin typeface="Courier New" panose="02070309020205020404" pitchFamily="49" charset="0"/>
                <a:cs typeface="Courier New" panose="02070309020205020404" pitchFamily="49" charset="0"/>
              </a:rPr>
              <a:t>ifconfig</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fld id="{AF459AD7-A5D3-4044-A21F-E9BACB4CDE09}" type="slidenum">
              <a:rPr lang="en-US" smtClean="0"/>
              <a:pPr/>
              <a:t>47</a:t>
            </a:fld>
            <a:endParaRPr lang="en-US" dirty="0"/>
          </a:p>
        </p:txBody>
      </p:sp>
      <p:pic>
        <p:nvPicPr>
          <p:cNvPr id="29698" name="Picture 2" descr="Some ifconfig commands" title="Tabl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81066"/>
            <a:ext cx="7458927"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865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nslookup</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nslookup (name space lookup) - allows you to query the DNS database from any computer on a network</a:t>
            </a:r>
          </a:p>
          <a:p>
            <a:pPr lvl="1"/>
            <a:r>
              <a:rPr lang="en-US" dirty="0" smtClean="0"/>
              <a:t>To find the host name of a device by specifying its IP address, or vice versa</a:t>
            </a:r>
          </a:p>
          <a:p>
            <a:pPr lvl="1"/>
            <a:r>
              <a:rPr lang="en-US" dirty="0" smtClean="0"/>
              <a:t>Useful for verifying a host is configured correctly or for troubleshooting DNS resolution problems</a:t>
            </a:r>
          </a:p>
          <a:p>
            <a:r>
              <a:rPr lang="en-US" dirty="0" smtClean="0"/>
              <a:t>Reverse DNS lookup - to find the host name of a device whose IP address you know</a:t>
            </a:r>
          </a:p>
          <a:p>
            <a:r>
              <a:rPr lang="en-US" dirty="0" smtClean="0"/>
              <a:t>Two modes:</a:t>
            </a:r>
          </a:p>
          <a:p>
            <a:pPr lvl="1"/>
            <a:r>
              <a:rPr lang="en-US" dirty="0" smtClean="0"/>
              <a:t>Interactive - to test multiple DNS servers at one time</a:t>
            </a:r>
          </a:p>
          <a:p>
            <a:pPr lvl="1"/>
            <a:r>
              <a:rPr lang="en-US" dirty="0" smtClean="0"/>
              <a:t>Noninteractive - test a single DNS server</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48</a:t>
            </a:fld>
            <a:endParaRPr lang="en-US" dirty="0"/>
          </a:p>
        </p:txBody>
      </p:sp>
    </p:spTree>
    <p:extLst>
      <p:ext uri="{BB962C8B-B14F-4D97-AF65-F5344CB8AC3E}">
        <p14:creationId xmlns:p14="http://schemas.microsoft.com/office/powerpoint/2010/main" val="2561098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nslookup</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49</a:t>
            </a:fld>
            <a:endParaRPr lang="en-US" dirty="0"/>
          </a:p>
        </p:txBody>
      </p:sp>
      <p:pic>
        <p:nvPicPr>
          <p:cNvPr id="30722" name="Picture 2" descr="nslookup shows server and host information" title="Figure 2-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5562600" cy="2617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descr="Interactive mode of the nslookup utility" title="Figure 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114800"/>
            <a:ext cx="5639233"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44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Addresses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a:t>
            </a:fld>
            <a:endParaRPr lang="en-US" dirty="0"/>
          </a:p>
        </p:txBody>
      </p:sp>
      <p:pic>
        <p:nvPicPr>
          <p:cNvPr id="14338" name="Picture 2" descr="NIC with MAC address" title="Figure 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176455" cy="42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059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nslookup</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You can change DNS servers from within interactive mode with the server subcommand and specifying the IP address of the new DNS server</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To exit nslookup’s interactive mode, enter </a:t>
            </a:r>
            <a:r>
              <a:rPr lang="en-US" dirty="0" smtClean="0">
                <a:latin typeface="Courier New" panose="02070309020205020404" pitchFamily="49" charset="0"/>
                <a:cs typeface="Courier New" panose="02070309020205020404" pitchFamily="49" charset="0"/>
              </a:rPr>
              <a:t>exit</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fld id="{AF459AD7-A5D3-4044-A21F-E9BACB4CDE09}" type="slidenum">
              <a:rPr lang="en-US" smtClean="0"/>
              <a:pPr/>
              <a:t>50</a:t>
            </a:fld>
            <a:endParaRPr lang="en-US" dirty="0"/>
          </a:p>
        </p:txBody>
      </p:sp>
      <p:pic>
        <p:nvPicPr>
          <p:cNvPr id="31746" name="Picture 2" descr="The server subcommand can be used to change DNS servers" title="Figure 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70010"/>
            <a:ext cx="669704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028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54F265-A4AC-453B-BAEA-31EBC7EF8152}" type="slidenum">
              <a:rPr lang="en-US"/>
              <a:pPr eaLnBrk="1" hangingPunct="1"/>
              <a:t>51</a:t>
            </a:fld>
            <a:endParaRPr lang="en-US" dirty="0"/>
          </a:p>
        </p:txBody>
      </p:sp>
      <p:sp>
        <p:nvSpPr>
          <p:cNvPr id="63492" name="Rectangle 2"/>
          <p:cNvSpPr>
            <a:spLocks noGrp="1" noChangeArrowheads="1"/>
          </p:cNvSpPr>
          <p:nvPr>
            <p:ph type="title"/>
          </p:nvPr>
        </p:nvSpPr>
        <p:spPr/>
        <p:txBody>
          <a:bodyPr/>
          <a:lstStyle/>
          <a:p>
            <a:pPr eaLnBrk="1" hangingPunct="1"/>
            <a:r>
              <a:rPr lang="en-US" dirty="0" smtClean="0"/>
              <a:t>Summary</a:t>
            </a:r>
          </a:p>
        </p:txBody>
      </p:sp>
      <p:sp>
        <p:nvSpPr>
          <p:cNvPr id="63493" name="Rectangle 3"/>
          <p:cNvSpPr>
            <a:spLocks noGrp="1" noChangeArrowheads="1"/>
          </p:cNvSpPr>
          <p:nvPr>
            <p:ph type="body" idx="1"/>
          </p:nvPr>
        </p:nvSpPr>
        <p:spPr/>
        <p:txBody>
          <a:bodyPr/>
          <a:lstStyle/>
          <a:p>
            <a:pPr eaLnBrk="1" hangingPunct="1"/>
            <a:r>
              <a:rPr lang="en-US" dirty="0" smtClean="0"/>
              <a:t>Hosts on a network are assigned host names</a:t>
            </a:r>
          </a:p>
          <a:p>
            <a:pPr eaLnBrk="1" hangingPunct="1"/>
            <a:r>
              <a:rPr lang="en-US" dirty="0" smtClean="0"/>
              <a:t>Applications are assigned one or more port numbers to communicate with other applications</a:t>
            </a:r>
          </a:p>
          <a:p>
            <a:pPr eaLnBrk="1" hangingPunct="1"/>
            <a:r>
              <a:rPr lang="en-US" dirty="0" smtClean="0"/>
              <a:t>IPv4 addresses have 32 bits and are written as four decimal numbers called octets</a:t>
            </a:r>
          </a:p>
          <a:p>
            <a:pPr eaLnBrk="1" hangingPunct="1"/>
            <a:r>
              <a:rPr lang="en-US" dirty="0" smtClean="0"/>
              <a:t>IPv6 addresses have 128 bits and are written as eight blocks of hexadecimal numbers</a:t>
            </a:r>
          </a:p>
          <a:p>
            <a:pPr eaLnBrk="1" hangingPunct="1"/>
            <a:r>
              <a:rPr lang="en-US" dirty="0" smtClean="0"/>
              <a:t>Every NIC is assigned a unique 48-bit MAC address</a:t>
            </a:r>
          </a:p>
          <a:p>
            <a:pPr eaLnBrk="1" hangingPunct="1"/>
            <a:r>
              <a:rPr lang="en-US" dirty="0" smtClean="0"/>
              <a:t>Use the </a:t>
            </a:r>
            <a:r>
              <a:rPr lang="en-US" dirty="0" smtClean="0">
                <a:latin typeface="Courier New" panose="02070309020205020404" pitchFamily="49" charset="0"/>
                <a:cs typeface="Courier New" panose="02070309020205020404" pitchFamily="49" charset="0"/>
              </a:rPr>
              <a:t>ipconfig</a:t>
            </a:r>
            <a:r>
              <a:rPr lang="en-US" dirty="0" smtClean="0"/>
              <a:t> command to view IP configuration information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52</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p:txBody>
          <a:bodyPr/>
          <a:lstStyle/>
          <a:p>
            <a:pPr eaLnBrk="1" hangingPunct="1"/>
            <a:r>
              <a:rPr lang="en-US" dirty="0" smtClean="0"/>
              <a:t>A FQDN includes both a host name portion and a domain name portion</a:t>
            </a:r>
          </a:p>
          <a:p>
            <a:pPr eaLnBrk="1" hangingPunct="1"/>
            <a:r>
              <a:rPr lang="en-US" dirty="0" smtClean="0"/>
              <a:t>Name resolution is the process of matching an FQDN to its IP address</a:t>
            </a:r>
          </a:p>
          <a:p>
            <a:pPr eaLnBrk="1" hangingPunct="1"/>
            <a:r>
              <a:rPr lang="en-US" dirty="0" smtClean="0"/>
              <a:t>DNS is an automated name resolution service that operates at the Application layer</a:t>
            </a:r>
          </a:p>
          <a:p>
            <a:pPr eaLnBrk="1" hangingPunct="1"/>
            <a:r>
              <a:rPr lang="en-US" dirty="0" smtClean="0"/>
              <a:t>DNS data is spread throughout the globe in a distributed database model</a:t>
            </a:r>
          </a:p>
          <a:p>
            <a:pPr eaLnBrk="1" hangingPunct="1"/>
            <a:r>
              <a:rPr lang="en-US" dirty="0" smtClean="0"/>
              <a:t>An IP address and a port number written together is called a socket</a:t>
            </a:r>
          </a:p>
          <a:p>
            <a:pPr lvl="2" eaLnBrk="1" hangingPunct="1"/>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53</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371600"/>
            <a:ext cx="8229600" cy="4525963"/>
          </a:xfrm>
        </p:spPr>
        <p:txBody>
          <a:bodyPr/>
          <a:lstStyle/>
          <a:p>
            <a:pPr eaLnBrk="1" hangingPunct="1"/>
            <a:r>
              <a:rPr lang="en-US" dirty="0" smtClean="0"/>
              <a:t>Well-known ports range from 0 to 1023 and are assigned by IANA</a:t>
            </a:r>
          </a:p>
          <a:p>
            <a:pPr eaLnBrk="1" hangingPunct="1"/>
            <a:r>
              <a:rPr lang="en-US" dirty="0" smtClean="0"/>
              <a:t>You can define a range of available IP addresses in DHCP, or assign a static IP address as a DHCP reservation</a:t>
            </a:r>
          </a:p>
          <a:p>
            <a:pPr eaLnBrk="1" hangingPunct="1"/>
            <a:r>
              <a:rPr lang="en-US" dirty="0" smtClean="0"/>
              <a:t>NAT is used to allow devices that have private IP addresses access to the Internet</a:t>
            </a:r>
          </a:p>
          <a:p>
            <a:pPr eaLnBrk="1" hangingPunct="1"/>
            <a:r>
              <a:rPr lang="en-US" dirty="0" smtClean="0"/>
              <a:t>Tunneling protocols are used to allow IPv6 packets to travel over or through an IPv4 network</a:t>
            </a:r>
          </a:p>
          <a:p>
            <a:pPr eaLnBrk="1" hangingPunct="1"/>
            <a:r>
              <a:rPr lang="en-US" dirty="0" smtClean="0"/>
              <a:t>Three types of IPv6 addresses are unicast, multicast, and anycast addresses</a:t>
            </a:r>
          </a:p>
          <a:p>
            <a:pPr lvl="2" eaLnBrk="1" hangingPunct="1"/>
            <a:endParaRPr lang="en-US" dirty="0" smtClean="0"/>
          </a:p>
        </p:txBody>
      </p:sp>
    </p:spTree>
    <p:extLst>
      <p:ext uri="{BB962C8B-B14F-4D97-AF65-F5344CB8AC3E}">
        <p14:creationId xmlns:p14="http://schemas.microsoft.com/office/powerpoint/2010/main" val="32337859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54</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The ping utility uses ICMP to verify that TCP/IP is installed, bound to the NIC, configured correctly, and communicating with the network</a:t>
            </a:r>
          </a:p>
          <a:p>
            <a:pPr eaLnBrk="1" hangingPunct="1"/>
            <a:r>
              <a:rPr lang="en-US" dirty="0" smtClean="0"/>
              <a:t>ipconfig is useful for viewing and adjusting a Windows computer’s TCP/IP settings</a:t>
            </a:r>
          </a:p>
          <a:p>
            <a:pPr eaLnBrk="1" hangingPunct="1"/>
            <a:r>
              <a:rPr lang="en-US" dirty="0" smtClean="0"/>
              <a:t>On UNIX and Linux systems, the ifconfig utility is used to view and manage TCP/IP settings</a:t>
            </a:r>
          </a:p>
          <a:p>
            <a:pPr eaLnBrk="1" hangingPunct="1"/>
            <a:r>
              <a:rPr lang="en-US" dirty="0" smtClean="0"/>
              <a:t>The nslookup utility allows you to query the DNS database from any computer on the network</a:t>
            </a:r>
          </a:p>
          <a:p>
            <a:pPr lvl="2" eaLnBrk="1" hangingPunct="1"/>
            <a:endParaRPr lang="en-US" dirty="0" smtClean="0"/>
          </a:p>
        </p:txBody>
      </p:sp>
    </p:spTree>
    <p:extLst>
      <p:ext uri="{BB962C8B-B14F-4D97-AF65-F5344CB8AC3E}">
        <p14:creationId xmlns:p14="http://schemas.microsoft.com/office/powerpoint/2010/main" val="158410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Host Names and Domain Names Work</a:t>
            </a:r>
            <a:endParaRPr lang="en-US" dirty="0"/>
          </a:p>
        </p:txBody>
      </p:sp>
      <p:sp>
        <p:nvSpPr>
          <p:cNvPr id="3" name="Content Placeholder 2"/>
          <p:cNvSpPr>
            <a:spLocks noGrp="1"/>
          </p:cNvSpPr>
          <p:nvPr>
            <p:ph idx="1"/>
          </p:nvPr>
        </p:nvSpPr>
        <p:spPr/>
        <p:txBody>
          <a:bodyPr/>
          <a:lstStyle/>
          <a:p>
            <a:r>
              <a:rPr lang="en-US" dirty="0" smtClean="0"/>
              <a:t>Character-based names are easier to remember than numeric IP addresses</a:t>
            </a:r>
          </a:p>
          <a:p>
            <a:r>
              <a:rPr lang="en-US" dirty="0" smtClean="0"/>
              <a:t>Last part of an FQDN is called the top-level domain (TLD)</a:t>
            </a:r>
          </a:p>
          <a:p>
            <a:r>
              <a:rPr lang="en-US" dirty="0" smtClean="0"/>
              <a:t>Domain names must be registered with an Internet naming authority that works on behalf of ICANN</a:t>
            </a:r>
          </a:p>
          <a:p>
            <a:pPr lvl="1"/>
            <a:r>
              <a:rPr lang="en-US" dirty="0" smtClean="0"/>
              <a:t>ICANN restricts what type of hosts can be associated with .arpa, .mil, .int, .edu, and .gov</a:t>
            </a:r>
          </a:p>
          <a:p>
            <a:r>
              <a:rPr lang="en-US" dirty="0" smtClean="0"/>
              <a:t>Name resolution is the process of discovering the IP address of a host when you know the FQDN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a:t>
            </a:fld>
            <a:endParaRPr lang="en-US" dirty="0"/>
          </a:p>
        </p:txBody>
      </p:sp>
    </p:spTree>
    <p:extLst>
      <p:ext uri="{BB962C8B-B14F-4D97-AF65-F5344CB8AC3E}">
        <p14:creationId xmlns:p14="http://schemas.microsoft.com/office/powerpoint/2010/main" val="240501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Host Names and Domain Names Work</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a:t>
            </a:fld>
            <a:endParaRPr lang="en-US" dirty="0"/>
          </a:p>
        </p:txBody>
      </p:sp>
      <p:pic>
        <p:nvPicPr>
          <p:cNvPr id="15362" name="Picture 2" descr="Some well-known top-level domains" title="Table 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6355123" cy="375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97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(Domain Name System)</a:t>
            </a:r>
            <a:endParaRPr lang="en-US" dirty="0"/>
          </a:p>
        </p:txBody>
      </p:sp>
      <p:sp>
        <p:nvSpPr>
          <p:cNvPr id="3" name="Content Placeholder 2"/>
          <p:cNvSpPr>
            <a:spLocks noGrp="1"/>
          </p:cNvSpPr>
          <p:nvPr>
            <p:ph idx="1"/>
          </p:nvPr>
        </p:nvSpPr>
        <p:spPr/>
        <p:txBody>
          <a:bodyPr/>
          <a:lstStyle/>
          <a:p>
            <a:r>
              <a:rPr lang="en-US" dirty="0" smtClean="0"/>
              <a:t>DNS is an Application layer client-server system of computers and databases made up of these elements:</a:t>
            </a:r>
          </a:p>
          <a:p>
            <a:pPr lvl="1"/>
            <a:r>
              <a:rPr lang="en-US" dirty="0" smtClean="0"/>
              <a:t>namespace - the entire collection of computer names and their associated IP addresses stored in databases on DNS name servers around the globe</a:t>
            </a:r>
          </a:p>
          <a:p>
            <a:pPr lvl="1"/>
            <a:r>
              <a:rPr lang="en-US" dirty="0" smtClean="0"/>
              <a:t>name servers - hold databases, which are organized in a hierarchical structure</a:t>
            </a:r>
          </a:p>
          <a:p>
            <a:pPr lvl="1"/>
            <a:r>
              <a:rPr lang="en-US" dirty="0" smtClean="0"/>
              <a:t>resolvers - a DNS client that requests information from DNS name servers</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8</a:t>
            </a:fld>
            <a:endParaRPr lang="en-US" dirty="0"/>
          </a:p>
        </p:txBody>
      </p:sp>
    </p:spTree>
    <p:extLst>
      <p:ext uri="{BB962C8B-B14F-4D97-AF65-F5344CB8AC3E}">
        <p14:creationId xmlns:p14="http://schemas.microsoft.com/office/powerpoint/2010/main" val="188822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Name Servers Are Organized</a:t>
            </a:r>
            <a:endParaRPr lang="en-US" dirty="0"/>
          </a:p>
        </p:txBody>
      </p:sp>
      <p:sp>
        <p:nvSpPr>
          <p:cNvPr id="3" name="Content Placeholder 2"/>
          <p:cNvSpPr>
            <a:spLocks noGrp="1"/>
          </p:cNvSpPr>
          <p:nvPr>
            <p:ph idx="1"/>
          </p:nvPr>
        </p:nvSpPr>
        <p:spPr/>
        <p:txBody>
          <a:bodyPr/>
          <a:lstStyle/>
          <a:p>
            <a:r>
              <a:rPr lang="en-US" dirty="0" smtClean="0"/>
              <a:t>DNS name servers are organized in a hierarchical structure</a:t>
            </a:r>
          </a:p>
          <a:p>
            <a:r>
              <a:rPr lang="en-US" dirty="0" smtClean="0"/>
              <a:t>At the root level, 13 clusters of root server hold information used to locate top-level domain (TLD) servers</a:t>
            </a:r>
          </a:p>
          <a:p>
            <a:r>
              <a:rPr lang="en-US" dirty="0" smtClean="0"/>
              <a:t>TLD servers hold information about authoritative servers</a:t>
            </a:r>
          </a:p>
          <a:p>
            <a:pPr lvl="1"/>
            <a:r>
              <a:rPr lang="en-US" dirty="0" smtClean="0"/>
              <a:t>The authority on computer names and their IP address for computer in their domains</a:t>
            </a:r>
          </a:p>
        </p:txBody>
      </p:sp>
      <p:sp>
        <p:nvSpPr>
          <p:cNvPr id="5" name="Slide Number Placeholder 4"/>
          <p:cNvSpPr>
            <a:spLocks noGrp="1"/>
          </p:cNvSpPr>
          <p:nvPr>
            <p:ph type="sldNum" sz="quarter" idx="11"/>
          </p:nvPr>
        </p:nvSpPr>
        <p:spPr/>
        <p:txBody>
          <a:bodyPr/>
          <a:lstStyle/>
          <a:p>
            <a:fld id="{AF459AD7-A5D3-4044-A21F-E9BACB4CDE09}" type="slidenum">
              <a:rPr lang="en-US" smtClean="0"/>
              <a:pPr/>
              <a:t>9</a:t>
            </a:fld>
            <a:endParaRPr lang="en-US" dirty="0"/>
          </a:p>
        </p:txBody>
      </p:sp>
    </p:spTree>
    <p:extLst>
      <p:ext uri="{BB962C8B-B14F-4D97-AF65-F5344CB8AC3E}">
        <p14:creationId xmlns:p14="http://schemas.microsoft.com/office/powerpoint/2010/main" val="954470228"/>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20021</TotalTime>
  <Words>4898</Words>
  <Application>Microsoft Macintosh PowerPoint</Application>
  <PresentationFormat>On-screen Show (4:3)</PresentationFormat>
  <Paragraphs>616</Paragraphs>
  <Slides>54</Slides>
  <Notes>52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54</vt:i4>
      </vt:variant>
    </vt:vector>
  </HeadingPairs>
  <TitlesOfParts>
    <vt:vector size="66" baseType="lpstr">
      <vt:lpstr>Courier New</vt:lpstr>
      <vt:lpstr>Mangal</vt:lpstr>
      <vt:lpstr>ＭＳ Ｐゴシック</vt:lpstr>
      <vt:lpstr>Arial</vt:lpstr>
      <vt:lpstr>Calibri</vt:lpstr>
      <vt:lpstr>Calibri Light</vt:lpstr>
      <vt:lpstr>Times New Roman</vt:lpstr>
      <vt:lpstr>3_Default Design</vt:lpstr>
      <vt:lpstr>2_Default Design</vt:lpstr>
      <vt:lpstr>1_Default Design</vt:lpstr>
      <vt:lpstr>Default Design</vt:lpstr>
      <vt:lpstr>Retrospect</vt:lpstr>
      <vt:lpstr>Chapter 2 How Computers Find Each Other on Networks </vt:lpstr>
      <vt:lpstr>Objectives</vt:lpstr>
      <vt:lpstr>An Overview of Addressing on Networks</vt:lpstr>
      <vt:lpstr>MAC Addresses</vt:lpstr>
      <vt:lpstr>MAC Addresses</vt:lpstr>
      <vt:lpstr>How Host Names and Domain Names Work</vt:lpstr>
      <vt:lpstr>How Host Names and Domain Names Work</vt:lpstr>
      <vt:lpstr>DNS (Domain Name System)</vt:lpstr>
      <vt:lpstr>How Name Servers Are Organized</vt:lpstr>
      <vt:lpstr>How Name Servers Are Organized</vt:lpstr>
      <vt:lpstr>How Name Servers Are Organized</vt:lpstr>
      <vt:lpstr>How Name Servers Are Organized</vt:lpstr>
      <vt:lpstr>Recursive and Iterative Queries</vt:lpstr>
      <vt:lpstr>DNS Zones and Zone Transfers</vt:lpstr>
      <vt:lpstr>DNS Server Software</vt:lpstr>
      <vt:lpstr>DNS Server Software</vt:lpstr>
      <vt:lpstr>How a Namespace Database is Organized</vt:lpstr>
      <vt:lpstr>DDNS (Dynamic DNS)</vt:lpstr>
      <vt:lpstr>How Ports and Sockets Work</vt:lpstr>
      <vt:lpstr>How Ports and Sockets Work</vt:lpstr>
      <vt:lpstr>How IP Addresses Are Formatted and Assigned</vt:lpstr>
      <vt:lpstr>How IPv4 Addresses Are Formatted and Assigned</vt:lpstr>
      <vt:lpstr>Classes of IP Addresses</vt:lpstr>
      <vt:lpstr>Classes of IP Addresses</vt:lpstr>
      <vt:lpstr>Classes of IP Addresses</vt:lpstr>
      <vt:lpstr>How a DHCP Server Assigns IP Addresses</vt:lpstr>
      <vt:lpstr>Public and Private IP Addresses</vt:lpstr>
      <vt:lpstr>Address Translation, NAT, and PAT</vt:lpstr>
      <vt:lpstr>Address Translation, NAT, and PAT</vt:lpstr>
      <vt:lpstr>Address Translation, NAT, and PAT</vt:lpstr>
      <vt:lpstr>How IPv6 Addresses Are Formatted and Assigned</vt:lpstr>
      <vt:lpstr>How IPv6 Addresses Are Formatted and Assigned</vt:lpstr>
      <vt:lpstr>Types of IP Addresses</vt:lpstr>
      <vt:lpstr>Types of IP Addresses</vt:lpstr>
      <vt:lpstr>Types of IP Addresses</vt:lpstr>
      <vt:lpstr>Types of IP Addresses</vt:lpstr>
      <vt:lpstr>IPv6 Autoconfiguration</vt:lpstr>
      <vt:lpstr>IPv6 Autoconfiguration</vt:lpstr>
      <vt:lpstr>Tunneling</vt:lpstr>
      <vt:lpstr>Tunneling Contd.</vt:lpstr>
      <vt:lpstr>Tunneling</vt:lpstr>
      <vt:lpstr>Tools for Troubleshooting IP Address Problems</vt:lpstr>
      <vt:lpstr>ping</vt:lpstr>
      <vt:lpstr>ping</vt:lpstr>
      <vt:lpstr>ping</vt:lpstr>
      <vt:lpstr>ipconfig</vt:lpstr>
      <vt:lpstr>ifconfig</vt:lpstr>
      <vt:lpstr>nslookup</vt:lpstr>
      <vt:lpstr>nslookup</vt:lpstr>
      <vt:lpstr>nslookup</vt:lpstr>
      <vt:lpstr>Summary</vt:lpstr>
      <vt:lpstr>Summary</vt:lpstr>
      <vt:lpstr>Summary</vt:lpstr>
      <vt:lpstr>Summary</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Julie</dc:creator>
  <cp:lastModifiedBy>Microsoft Office User</cp:lastModifiedBy>
  <cp:revision>536</cp:revision>
  <dcterms:created xsi:type="dcterms:W3CDTF">2007-07-09T21:56:01Z</dcterms:created>
  <dcterms:modified xsi:type="dcterms:W3CDTF">2017-09-18T19:18:20Z</dcterms:modified>
</cp:coreProperties>
</file>