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  <p:sldMasterId id="2147484164" r:id="rId5"/>
  </p:sldMasterIdLst>
  <p:notesMasterIdLst>
    <p:notesMasterId r:id="rId69"/>
  </p:notesMasterIdLst>
  <p:handoutMasterIdLst>
    <p:handoutMasterId r:id="rId70"/>
  </p:handoutMasterIdLst>
  <p:sldIdLst>
    <p:sldId id="440" r:id="rId6"/>
    <p:sldId id="320" r:id="rId7"/>
    <p:sldId id="381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3" r:id="rId27"/>
    <p:sldId id="402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29" r:id="rId54"/>
    <p:sldId id="430" r:id="rId55"/>
    <p:sldId id="431" r:id="rId56"/>
    <p:sldId id="432" r:id="rId57"/>
    <p:sldId id="433" r:id="rId58"/>
    <p:sldId id="434" r:id="rId59"/>
    <p:sldId id="435" r:id="rId60"/>
    <p:sldId id="436" r:id="rId61"/>
    <p:sldId id="437" r:id="rId62"/>
    <p:sldId id="438" r:id="rId63"/>
    <p:sldId id="439" r:id="rId64"/>
    <p:sldId id="367" r:id="rId65"/>
    <p:sldId id="376" r:id="rId66"/>
    <p:sldId id="382" r:id="rId67"/>
    <p:sldId id="383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 autoAdjust="0"/>
    <p:restoredTop sz="73333" autoAdjust="0"/>
  </p:normalViewPr>
  <p:slideViewPr>
    <p:cSldViewPr>
      <p:cViewPr varScale="1">
        <p:scale>
          <a:sx n="84" d="100"/>
          <a:sy n="84" d="100"/>
        </p:scale>
        <p:origin x="29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10/4/17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10/4/17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An Introduction to Networking</a:t>
            </a:r>
          </a:p>
          <a:p>
            <a:pPr eaLnBrk="1" hangingPunct="1"/>
            <a:endParaRPr lang="en-US" b="1" dirty="0" smtClean="0"/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21051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 Three-Way Handshake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54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</a:p>
          <a:p>
            <a:endParaRPr lang="en-US" dirty="0" smtClean="0"/>
          </a:p>
          <a:p>
            <a:r>
              <a:rPr lang="en-US" dirty="0" smtClean="0"/>
              <a:t>UDP provides no error checking or sequencing</a:t>
            </a:r>
          </a:p>
          <a:p>
            <a:pPr lvl="1"/>
            <a:r>
              <a:rPr lang="en-US" dirty="0" smtClean="0"/>
              <a:t>Makes UDP more efficient than TCP</a:t>
            </a:r>
          </a:p>
          <a:p>
            <a:r>
              <a:rPr lang="en-US" dirty="0" smtClean="0"/>
              <a:t>Useful for live audio or video transmissions over the Internet</a:t>
            </a:r>
          </a:p>
          <a:p>
            <a:r>
              <a:rPr lang="en-US" dirty="0" smtClean="0"/>
              <a:t>Also more efficient for carrying messages that fit within one data packet</a:t>
            </a:r>
          </a:p>
          <a:p>
            <a:r>
              <a:rPr lang="en-US" dirty="0" smtClean="0"/>
              <a:t>A UDP header contains only four fields: Source port, Destination port, Length, and Checksum</a:t>
            </a:r>
          </a:p>
          <a:p>
            <a:pPr lvl="1"/>
            <a:r>
              <a:rPr lang="en-US" dirty="0" smtClean="0"/>
              <a:t>Use of Checksum field in UDP is optional in IPv4, but required in IPv6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2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6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(Internet Protocol)</a:t>
            </a:r>
          </a:p>
          <a:p>
            <a:endParaRPr lang="en-US" dirty="0" smtClean="0"/>
          </a:p>
          <a:p>
            <a:r>
              <a:rPr lang="en-US" dirty="0" smtClean="0"/>
              <a:t>IP operates at the Network layer of the OSI model</a:t>
            </a:r>
          </a:p>
          <a:p>
            <a:pPr lvl="1"/>
            <a:r>
              <a:rPr lang="en-US" dirty="0" smtClean="0"/>
              <a:t>Specifies how and where data should be delivered</a:t>
            </a:r>
          </a:p>
          <a:p>
            <a:r>
              <a:rPr lang="en-US" dirty="0" smtClean="0"/>
              <a:t>IP enables TCP/IP to internetwork</a:t>
            </a:r>
          </a:p>
          <a:p>
            <a:pPr lvl="1"/>
            <a:r>
              <a:rPr lang="en-US" dirty="0" smtClean="0"/>
              <a:t>Traverse more than one LAN segment and more than one type of network through a router</a:t>
            </a:r>
          </a:p>
          <a:p>
            <a:r>
              <a:rPr lang="en-US" dirty="0" smtClean="0"/>
              <a:t>IP is an unreliable, connectionless protocol</a:t>
            </a:r>
          </a:p>
          <a:p>
            <a:pPr lvl="1"/>
            <a:r>
              <a:rPr lang="en-US" dirty="0" smtClean="0"/>
              <a:t>Means that IP does not guarantee delivery of data and no connection is established before data is transmitted</a:t>
            </a:r>
          </a:p>
          <a:p>
            <a:pPr lvl="1"/>
            <a:r>
              <a:rPr lang="en-US" dirty="0" smtClean="0"/>
              <a:t>IP depends on TCP to ensure data packets are delivered to the right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25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11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40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92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69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ICMP (Internet Control Message Protocol)</a:t>
            </a:r>
          </a:p>
          <a:p>
            <a:endParaRPr lang="en-US" dirty="0" smtClean="0"/>
          </a:p>
          <a:p>
            <a:r>
              <a:rPr lang="en-US" dirty="0" smtClean="0"/>
              <a:t>ICMP - a Network layer core protocol that reports one the success or failure of data delivery</a:t>
            </a:r>
          </a:p>
          <a:p>
            <a:r>
              <a:rPr lang="en-US" dirty="0" smtClean="0"/>
              <a:t>ICMP can indicate when:</a:t>
            </a:r>
          </a:p>
          <a:p>
            <a:pPr lvl="1"/>
            <a:r>
              <a:rPr lang="en-US" dirty="0" smtClean="0"/>
              <a:t>Part of a network is congested</a:t>
            </a:r>
          </a:p>
          <a:p>
            <a:pPr lvl="1"/>
            <a:r>
              <a:rPr lang="en-US" dirty="0" smtClean="0"/>
              <a:t>Data fails to reach its destination</a:t>
            </a:r>
          </a:p>
          <a:p>
            <a:pPr lvl="1"/>
            <a:r>
              <a:rPr lang="en-US" dirty="0" smtClean="0"/>
              <a:t>Data has been discarded when the TTL has expired</a:t>
            </a:r>
          </a:p>
          <a:p>
            <a:r>
              <a:rPr lang="en-US" dirty="0" smtClean="0"/>
              <a:t>ICMP announces transmission failures to sender but does not correct errors it detects</a:t>
            </a:r>
          </a:p>
          <a:p>
            <a:r>
              <a:rPr lang="en-US" dirty="0" smtClean="0"/>
              <a:t>ICMPv6 on IPV6 networks performs the functions of IGMP and ARP on IPv4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5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Identify and explain the functions of the core TCP/IP protocols</a:t>
            </a:r>
          </a:p>
          <a:p>
            <a:r>
              <a:rPr lang="en-US" dirty="0" smtClean="0"/>
              <a:t>Explain the purposes and properties of routing and describe common IPv4 and IPv6 routing protocols</a:t>
            </a:r>
          </a:p>
          <a:p>
            <a:r>
              <a:rPr lang="en-US" dirty="0" smtClean="0"/>
              <a:t>Employ multiple TCP/IP utilities for network discovery and troubleshooting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858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IGMP (Internet Group Management Protocol) on IPv4 Networks</a:t>
            </a:r>
          </a:p>
          <a:p>
            <a:endParaRPr lang="en-US" dirty="0" smtClean="0"/>
          </a:p>
          <a:p>
            <a:r>
              <a:rPr lang="en-US" dirty="0" smtClean="0"/>
              <a:t>IGMP operates at the Network layer of OSI model to manage multicasting</a:t>
            </a:r>
          </a:p>
          <a:p>
            <a:r>
              <a:rPr lang="en-US" dirty="0" smtClean="0"/>
              <a:t>Multicasting can be used for teleconferencing or videoconferencing over the Internet</a:t>
            </a:r>
          </a:p>
          <a:p>
            <a:r>
              <a:rPr lang="en-US" dirty="0" smtClean="0"/>
              <a:t>Routers use IGMP to determine which nodes belong to a certain multicast group</a:t>
            </a:r>
          </a:p>
          <a:p>
            <a:pPr lvl="1"/>
            <a:r>
              <a:rPr lang="en-US" dirty="0" smtClean="0"/>
              <a:t>And to transmit data to all nodes in that group</a:t>
            </a:r>
          </a:p>
          <a:p>
            <a:r>
              <a:rPr lang="en-US" dirty="0" smtClean="0"/>
              <a:t>Network nodes use IGMP to join or leave multicast groups at any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41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</a:p>
          <a:p>
            <a:endParaRPr lang="en-US" dirty="0" smtClean="0"/>
          </a:p>
          <a:p>
            <a:r>
              <a:rPr lang="en-US" dirty="0" smtClean="0"/>
              <a:t>ARP works in conjunction with IPv4 to discover the MAC address of a host or node on the local network</a:t>
            </a:r>
          </a:p>
          <a:p>
            <a:pPr lvl="1"/>
            <a:r>
              <a:rPr lang="en-US" dirty="0" smtClean="0"/>
              <a:t>And to maintain a database that maps IP addresses to MAC addresses on the local network</a:t>
            </a:r>
          </a:p>
          <a:p>
            <a:r>
              <a:rPr lang="en-US" dirty="0" smtClean="0"/>
              <a:t>ARP is a Layer 2 protocol that uses IP in Layer 3</a:t>
            </a:r>
          </a:p>
          <a:p>
            <a:pPr lvl="1"/>
            <a:r>
              <a:rPr lang="en-US" dirty="0" smtClean="0"/>
              <a:t>Operates only within its local network</a:t>
            </a:r>
          </a:p>
          <a:p>
            <a:r>
              <a:rPr lang="en-US" dirty="0" smtClean="0"/>
              <a:t>ARP relies on broadcasting</a:t>
            </a:r>
          </a:p>
          <a:p>
            <a:r>
              <a:rPr lang="en-US" dirty="0" smtClean="0"/>
              <a:t>ARP table - the database of IP-to-MAC address mappings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9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</a:p>
          <a:p>
            <a:endParaRPr lang="en-US" dirty="0" smtClean="0"/>
          </a:p>
          <a:p>
            <a:r>
              <a:rPr lang="en-US" dirty="0" smtClean="0"/>
              <a:t>An ARP table can contain two types of entries:</a:t>
            </a:r>
          </a:p>
          <a:p>
            <a:pPr lvl="1"/>
            <a:r>
              <a:rPr lang="en-US" dirty="0" smtClean="0"/>
              <a:t>Dynamic - created when a client makes an ARP request that could not be satisfied by data already in the ARP table</a:t>
            </a:r>
          </a:p>
          <a:p>
            <a:pPr lvl="1"/>
            <a:r>
              <a:rPr lang="en-US" dirty="0" smtClean="0"/>
              <a:t>Static - those someone entered manually using the ARP utility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dirty="0" smtClean="0"/>
              <a:t> command)</a:t>
            </a:r>
          </a:p>
          <a:p>
            <a:r>
              <a:rPr lang="en-US" dirty="0" smtClean="0"/>
              <a:t>To view a Window’s workstation’s ARP table, enter the command: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1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1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</a:p>
          <a:p>
            <a:endParaRPr lang="en-US" dirty="0" smtClean="0"/>
          </a:p>
          <a:p>
            <a:r>
              <a:rPr lang="en-US" dirty="0" smtClean="0"/>
              <a:t>A router joins two or more networks and passes packets from one network to another</a:t>
            </a:r>
          </a:p>
          <a:p>
            <a:r>
              <a:rPr lang="en-US" dirty="0" smtClean="0"/>
              <a:t>Routers can do the following:</a:t>
            </a:r>
          </a:p>
          <a:p>
            <a:pPr lvl="1"/>
            <a:r>
              <a:rPr lang="en-US" dirty="0" smtClean="0"/>
              <a:t>Connect dissimilar networks (LANs and WANs)</a:t>
            </a:r>
          </a:p>
          <a:p>
            <a:pPr lvl="1"/>
            <a:r>
              <a:rPr lang="en-US" dirty="0" smtClean="0"/>
              <a:t>Interpret Layer 3 and often Layer 4 addressing</a:t>
            </a:r>
          </a:p>
          <a:p>
            <a:pPr lvl="1"/>
            <a:r>
              <a:rPr lang="en-US" dirty="0" smtClean="0"/>
              <a:t>Determine the best path for data to follow from point A to point B</a:t>
            </a:r>
          </a:p>
          <a:p>
            <a:pPr lvl="1"/>
            <a:r>
              <a:rPr lang="en-US" dirty="0" smtClean="0"/>
              <a:t>Reroute traffic if the path of first choice is down but another path is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74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0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</a:p>
          <a:p>
            <a:endParaRPr lang="en-US" dirty="0" smtClean="0"/>
          </a:p>
          <a:p>
            <a:r>
              <a:rPr lang="en-US" dirty="0" smtClean="0"/>
              <a:t>Routers may perform any of the following optional functions:</a:t>
            </a:r>
          </a:p>
          <a:p>
            <a:pPr lvl="1"/>
            <a:r>
              <a:rPr lang="en-US" dirty="0" smtClean="0"/>
              <a:t>Filter broadcast transmissions</a:t>
            </a:r>
          </a:p>
          <a:p>
            <a:pPr lvl="1"/>
            <a:r>
              <a:rPr lang="en-US" dirty="0" smtClean="0"/>
              <a:t>Prevent certain types of traffic from getting to a network</a:t>
            </a:r>
          </a:p>
          <a:p>
            <a:pPr lvl="1"/>
            <a:r>
              <a:rPr lang="en-US" dirty="0" smtClean="0"/>
              <a:t>Support simultaneous local and remote connectivity</a:t>
            </a:r>
          </a:p>
          <a:p>
            <a:pPr lvl="1"/>
            <a:r>
              <a:rPr lang="en-US" dirty="0" smtClean="0"/>
              <a:t>Provide high network fault tolerance through redundant components such as power supplies</a:t>
            </a:r>
          </a:p>
          <a:p>
            <a:pPr lvl="1"/>
            <a:r>
              <a:rPr lang="en-US" dirty="0" smtClean="0"/>
              <a:t>Monitor network traffic and report statistics</a:t>
            </a:r>
          </a:p>
          <a:p>
            <a:pPr lvl="1"/>
            <a:r>
              <a:rPr lang="en-US" dirty="0" smtClean="0"/>
              <a:t>Diagnose internal or other connectivity problems and trigger alarms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9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</a:p>
          <a:p>
            <a:endParaRPr lang="en-US" dirty="0" smtClean="0"/>
          </a:p>
          <a:p>
            <a:r>
              <a:rPr lang="en-US" dirty="0" smtClean="0"/>
              <a:t>Router categories:</a:t>
            </a:r>
          </a:p>
          <a:p>
            <a:pPr lvl="1"/>
            <a:r>
              <a:rPr lang="en-US" sz="2200" dirty="0" smtClean="0"/>
              <a:t>Interior routers - direct data between networks within the same autonomous system</a:t>
            </a:r>
          </a:p>
          <a:p>
            <a:pPr lvl="1"/>
            <a:r>
              <a:rPr lang="en-US" sz="2200" dirty="0" smtClean="0"/>
              <a:t>Border routers - connect an autonomous system with an outside network</a:t>
            </a:r>
          </a:p>
          <a:p>
            <a:pPr lvl="1"/>
            <a:r>
              <a:rPr lang="en-US" sz="2200" dirty="0" smtClean="0"/>
              <a:t>Exterior routers - direct data between autonomous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09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Multilayer Switches</a:t>
            </a:r>
          </a:p>
          <a:p>
            <a:endParaRPr lang="en-US" dirty="0" smtClean="0"/>
          </a:p>
          <a:p>
            <a:r>
              <a:rPr lang="en-US" dirty="0" smtClean="0"/>
              <a:t>Layer 3 switch - capable of interpreting Layer 3 data and works much like a router</a:t>
            </a:r>
          </a:p>
          <a:p>
            <a:pPr lvl="1"/>
            <a:r>
              <a:rPr lang="en-US" dirty="0" smtClean="0"/>
              <a:t>Primary difference is the way the hardware is built and they are faster and less expensive than routers</a:t>
            </a:r>
          </a:p>
          <a:p>
            <a:r>
              <a:rPr lang="en-US" dirty="0" smtClean="0"/>
              <a:t>Layer 4 switch - capable of interpreting Layer 4 data</a:t>
            </a:r>
          </a:p>
          <a:p>
            <a:pPr lvl="1"/>
            <a:r>
              <a:rPr lang="en-US" dirty="0" smtClean="0"/>
              <a:t>Also known as content or application switches</a:t>
            </a:r>
          </a:p>
          <a:p>
            <a:pPr lvl="1"/>
            <a:r>
              <a:rPr lang="en-US" dirty="0" smtClean="0"/>
              <a:t>Enables switch to perform advanced filtering, keep statistics, and provide security functions</a:t>
            </a:r>
          </a:p>
          <a:p>
            <a:pPr lvl="1"/>
            <a:r>
              <a:rPr lang="en-US" dirty="0" smtClean="0"/>
              <a:t>Typically used as part of a network’s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</a:p>
          <a:p>
            <a:endParaRPr lang="en-US" dirty="0" smtClean="0"/>
          </a:p>
          <a:p>
            <a:r>
              <a:rPr lang="en-US" dirty="0" smtClean="0"/>
              <a:t>TCP/IP - a suite of protocols including:</a:t>
            </a:r>
          </a:p>
          <a:p>
            <a:pPr lvl="1"/>
            <a:r>
              <a:rPr lang="en-US" dirty="0" smtClean="0"/>
              <a:t>TCP, IP, UDP, ARP, and many others</a:t>
            </a:r>
          </a:p>
          <a:p>
            <a:r>
              <a:rPr lang="en-US" dirty="0" smtClean="0"/>
              <a:t>TCP/IP is open and routable</a:t>
            </a:r>
          </a:p>
          <a:p>
            <a:pPr lvl="1"/>
            <a:r>
              <a:rPr lang="en-US" dirty="0" smtClean="0"/>
              <a:t>Protocols add a header to data inherited from the layer above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50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Tables</a:t>
            </a:r>
          </a:p>
          <a:p>
            <a:endParaRPr lang="en-US" dirty="0" smtClean="0"/>
          </a:p>
          <a:p>
            <a:r>
              <a:rPr lang="en-US" dirty="0" smtClean="0"/>
              <a:t>Routing table - a database that maintains information about where hosts are located and the most efficient way to reach them</a:t>
            </a:r>
          </a:p>
          <a:p>
            <a:pPr lvl="1"/>
            <a:r>
              <a:rPr lang="en-US" dirty="0" smtClean="0"/>
              <a:t>Routers rely on them to identify which router is the next hop to reach a particular destination host</a:t>
            </a:r>
          </a:p>
          <a:p>
            <a:r>
              <a:rPr lang="en-US" dirty="0" smtClean="0"/>
              <a:t>Routing tables contain IP addresses and network masks that identify a network that a host or another router belongs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27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54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or Dynamic Routing</a:t>
            </a:r>
          </a:p>
          <a:p>
            <a:endParaRPr lang="en-US" dirty="0" smtClean="0"/>
          </a:p>
          <a:p>
            <a:r>
              <a:rPr lang="en-US" dirty="0" smtClean="0"/>
              <a:t>Static routing - network administrators configures a routing table to direct messages along specific paths</a:t>
            </a:r>
          </a:p>
          <a:p>
            <a:pPr lvl="1"/>
            <a:r>
              <a:rPr lang="en-US" dirty="0" smtClean="0"/>
              <a:t>Example - a static route between a small business and its ISP</a:t>
            </a:r>
          </a:p>
          <a:p>
            <a:r>
              <a:rPr lang="en-US" dirty="0" smtClean="0"/>
              <a:t>Dynamic routing - automatically calculates the best path between two networks and maintains this information in a routing table</a:t>
            </a:r>
          </a:p>
          <a:p>
            <a:pPr lvl="1"/>
            <a:r>
              <a:rPr lang="en-US" dirty="0" smtClean="0"/>
              <a:t>Router can detect problems with failed or congested routes and reroute messages through a different path</a:t>
            </a:r>
          </a:p>
          <a:p>
            <a:r>
              <a:rPr lang="en-US" dirty="0" smtClean="0"/>
              <a:t>Gateway of last resort - a router that accepts all unroutable messages from other routers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56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 smtClean="0"/>
              <a:t> Command</a:t>
            </a:r>
          </a:p>
          <a:p>
            <a:endParaRPr lang="en-US" dirty="0" smtClean="0"/>
          </a:p>
          <a:p>
            <a:r>
              <a:rPr lang="en-US" dirty="0" smtClean="0"/>
              <a:t>The route command allows you to view a host’s routing table</a:t>
            </a:r>
          </a:p>
          <a:p>
            <a:pPr lvl="1"/>
            <a:r>
              <a:rPr lang="en-US" dirty="0" smtClean="0"/>
              <a:t>On a Windows-based system, use the command route print </a:t>
            </a:r>
          </a:p>
          <a:p>
            <a:pPr lvl="1"/>
            <a:r>
              <a:rPr lang="en-US" dirty="0" smtClean="0"/>
              <a:t>On a Cisco-brand router, use the command show ip route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67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84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Metrics</a:t>
            </a:r>
          </a:p>
          <a:p>
            <a:endParaRPr lang="en-US" dirty="0" smtClean="0"/>
          </a:p>
          <a:p>
            <a:r>
              <a:rPr lang="en-US" dirty="0" smtClean="0"/>
              <a:t>Routing metrics - properties of a route used by routers to determine the best path to a destination:</a:t>
            </a:r>
          </a:p>
          <a:p>
            <a:pPr lvl="1"/>
            <a:r>
              <a:rPr lang="en-US" dirty="0" smtClean="0"/>
              <a:t>Hop count</a:t>
            </a:r>
          </a:p>
          <a:p>
            <a:pPr lvl="1"/>
            <a:r>
              <a:rPr lang="en-US" dirty="0" smtClean="0"/>
              <a:t>Theoretical bandwidth and actual throughput</a:t>
            </a:r>
          </a:p>
          <a:p>
            <a:pPr lvl="1"/>
            <a:r>
              <a:rPr lang="en-US" dirty="0" smtClean="0"/>
              <a:t>Delay, or latency, on a potential path</a:t>
            </a:r>
          </a:p>
          <a:p>
            <a:pPr lvl="1"/>
            <a:r>
              <a:rPr lang="en-US" dirty="0" smtClean="0"/>
              <a:t>Load, or the traffic or processing burden</a:t>
            </a:r>
          </a:p>
          <a:p>
            <a:pPr lvl="1"/>
            <a:r>
              <a:rPr lang="en-US" dirty="0" smtClean="0"/>
              <a:t>MTU (maximum transmission unit), or the largest IP packet size in bytes allowable without fragmentation</a:t>
            </a:r>
          </a:p>
          <a:p>
            <a:pPr lvl="1"/>
            <a:r>
              <a:rPr lang="en-US" dirty="0" smtClean="0"/>
              <a:t>Routing cost, or a value assigned to a particular route</a:t>
            </a:r>
          </a:p>
          <a:p>
            <a:pPr lvl="1"/>
            <a:r>
              <a:rPr lang="en-US" dirty="0" smtClean="0"/>
              <a:t>Reliability of a potential path</a:t>
            </a:r>
          </a:p>
          <a:p>
            <a:pPr lvl="1"/>
            <a:r>
              <a:rPr lang="en-US" dirty="0" smtClean="0"/>
              <a:t>Topology of a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78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</a:p>
          <a:p>
            <a:endParaRPr lang="en-US" dirty="0" smtClean="0"/>
          </a:p>
          <a:p>
            <a:r>
              <a:rPr lang="en-US" dirty="0" smtClean="0"/>
              <a:t>Routing protocols - used by routers to communicate with each other to determine the best path</a:t>
            </a:r>
          </a:p>
          <a:p>
            <a:r>
              <a:rPr lang="en-US" dirty="0" smtClean="0"/>
              <a:t>Routers rate the reliability and priority of a routing protocol’s data based on these criteria:</a:t>
            </a:r>
          </a:p>
          <a:p>
            <a:pPr lvl="1"/>
            <a:r>
              <a:rPr lang="en-US" dirty="0" smtClean="0"/>
              <a:t>Administrative distance (AD) - a number indicating the protocol’s reliability</a:t>
            </a:r>
          </a:p>
          <a:p>
            <a:pPr lvl="1"/>
            <a:r>
              <a:rPr lang="en-US" dirty="0" smtClean="0"/>
              <a:t>Convergence time - time it takes to recognize a best path in the event of a change or network outage</a:t>
            </a:r>
          </a:p>
          <a:p>
            <a:pPr lvl="1"/>
            <a:r>
              <a:rPr lang="en-US" dirty="0" smtClean="0"/>
              <a:t>Overhead - the burden placed on the underlying network to support the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50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39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</a:p>
          <a:p>
            <a:endParaRPr lang="en-US" dirty="0" smtClean="0"/>
          </a:p>
          <a:p>
            <a:r>
              <a:rPr lang="en-US" dirty="0" smtClean="0"/>
              <a:t>IGP (interior gateway protocols) - used by interior routers and border routers within autonomous systems and are often grouped according to the algorithms they use to calculate best paths:</a:t>
            </a:r>
          </a:p>
          <a:p>
            <a:pPr lvl="1"/>
            <a:r>
              <a:rPr lang="en-US" dirty="0" smtClean="0"/>
              <a:t>Distance-vector routing protocols</a:t>
            </a:r>
          </a:p>
          <a:p>
            <a:pPr lvl="1"/>
            <a:r>
              <a:rPr lang="en-US" dirty="0" smtClean="0"/>
              <a:t>Link-state routing protocols</a:t>
            </a:r>
          </a:p>
          <a:p>
            <a:r>
              <a:rPr lang="en-US" dirty="0" smtClean="0"/>
              <a:t>EGP (exterior gateway protocols) - used by border routers and exterior routers to distribute data outside of autonomous systems</a:t>
            </a:r>
          </a:p>
          <a:p>
            <a:pPr lvl="1"/>
            <a:r>
              <a:rPr lang="en-US" dirty="0" smtClean="0"/>
              <a:t>The only EGP currently in use is BGP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05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</a:p>
          <a:p>
            <a:endParaRPr lang="en-US" dirty="0" smtClean="0"/>
          </a:p>
          <a:p>
            <a:r>
              <a:rPr lang="en-US" dirty="0" smtClean="0"/>
              <a:t>Layers 7, 6, and 5 - Data and instructions, known as payload, are generated by applications running on source host</a:t>
            </a:r>
          </a:p>
          <a:p>
            <a:r>
              <a:rPr lang="en-US" dirty="0" smtClean="0"/>
              <a:t>Layer 4 - Usually TCP or UDP adds a header to the payload</a:t>
            </a:r>
          </a:p>
          <a:p>
            <a:pPr lvl="1"/>
            <a:r>
              <a:rPr lang="en-US" dirty="0" smtClean="0"/>
              <a:t>Includes a port number to identify the receiving app</a:t>
            </a:r>
          </a:p>
          <a:p>
            <a:r>
              <a:rPr lang="en-US" dirty="0" smtClean="0"/>
              <a:t>Layer 3 - Network layer adds it own header and becomes a packet</a:t>
            </a:r>
          </a:p>
          <a:p>
            <a:r>
              <a:rPr lang="en-US" dirty="0" smtClean="0"/>
              <a:t>Layer 2 - packet is passed to Data Link layer on NIC, which encapsulates data with its own header and trailer, creating a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20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</a:p>
          <a:p>
            <a:endParaRPr lang="en-US" dirty="0" smtClean="0"/>
          </a:p>
          <a:p>
            <a:r>
              <a:rPr lang="en-US" dirty="0" smtClean="0"/>
              <a:t>OSPF (Open Shortest Path First) - an IGP and a link-state protocol used on interior or border routers</a:t>
            </a:r>
          </a:p>
          <a:p>
            <a:pPr lvl="1"/>
            <a:r>
              <a:rPr lang="en-US" dirty="0" smtClean="0"/>
              <a:t>Introduced as an improvement to RIP</a:t>
            </a:r>
          </a:p>
          <a:p>
            <a:pPr lvl="1"/>
            <a:r>
              <a:rPr lang="en-US" dirty="0" smtClean="0"/>
              <a:t>Imposes no hop limits (unlike RIP)</a:t>
            </a:r>
          </a:p>
          <a:p>
            <a:pPr lvl="1"/>
            <a:r>
              <a:rPr lang="en-US" dirty="0" smtClean="0"/>
              <a:t>Uses a more complex algorithm for determining best paths</a:t>
            </a:r>
          </a:p>
          <a:p>
            <a:pPr lvl="1"/>
            <a:r>
              <a:rPr lang="en-US" dirty="0" smtClean="0"/>
              <a:t>Demands more memory and CPU power than RIP, but keeps network bandwidth to a minimum and provides a very fast convergence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48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</a:p>
          <a:p>
            <a:endParaRPr lang="en-US" dirty="0" smtClean="0"/>
          </a:p>
          <a:p>
            <a:r>
              <a:rPr lang="en-US" dirty="0" smtClean="0"/>
              <a:t>IS-IS (Intermediate System to Intermediate System) - an IGP and link-state routing protocol</a:t>
            </a:r>
          </a:p>
          <a:p>
            <a:pPr lvl="1"/>
            <a:r>
              <a:rPr lang="en-US" dirty="0" smtClean="0"/>
              <a:t>Uses a best-path algorithm similar to OSPF’s</a:t>
            </a:r>
          </a:p>
          <a:p>
            <a:pPr lvl="1"/>
            <a:r>
              <a:rPr lang="en-US" dirty="0" smtClean="0"/>
              <a:t>Is designed for use on interior routers only (unlike OSPF)</a:t>
            </a:r>
          </a:p>
          <a:p>
            <a:pPr lvl="1"/>
            <a:r>
              <a:rPr lang="en-US" dirty="0" smtClean="0"/>
              <a:t>Not handcuffed to IPv4 (like OSPF) so it’s easy to adapt to IPv6</a:t>
            </a:r>
          </a:p>
          <a:p>
            <a:pPr lvl="1"/>
            <a:r>
              <a:rPr lang="en-US" dirty="0" smtClean="0"/>
              <a:t>Service providers generally prefer IS-IS because it’s more scalable than OSPF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82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</a:p>
          <a:p>
            <a:endParaRPr lang="en-US" dirty="0" smtClean="0"/>
          </a:p>
          <a:p>
            <a:r>
              <a:rPr lang="en-US" dirty="0" smtClean="0"/>
              <a:t>BGP (Border Gateway Protocol) - the only current EGP and is known as the “protocol of the Internet”</a:t>
            </a:r>
          </a:p>
          <a:p>
            <a:pPr lvl="1"/>
            <a:r>
              <a:rPr lang="en-US" dirty="0" smtClean="0"/>
              <a:t>Can span multiple autonomous systems</a:t>
            </a:r>
          </a:p>
          <a:p>
            <a:pPr lvl="1"/>
            <a:r>
              <a:rPr lang="en-US" dirty="0" smtClean="0"/>
              <a:t>A path-vector routing protocol that communicates via BGP-specific messages that travel between routers</a:t>
            </a:r>
          </a:p>
          <a:p>
            <a:pPr lvl="1"/>
            <a:r>
              <a:rPr lang="en-US" dirty="0" smtClean="0"/>
              <a:t>Can be configured to follow policies that might avoid a certain router or instruct a group of routers to prefer a particular route</a:t>
            </a:r>
          </a:p>
          <a:p>
            <a:pPr lvl="1"/>
            <a:r>
              <a:rPr lang="en-US" dirty="0" smtClean="0"/>
              <a:t>The most complex of the routing protocols</a:t>
            </a:r>
          </a:p>
          <a:p>
            <a:pPr lvl="1"/>
            <a:r>
              <a:rPr lang="en-US" dirty="0" smtClean="0"/>
              <a:t>Uses an autonomous system number (ASN) to identify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10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Router Issues</a:t>
            </a:r>
          </a:p>
          <a:p>
            <a:endParaRPr lang="en-US" dirty="0" smtClean="0"/>
          </a:p>
          <a:p>
            <a:r>
              <a:rPr lang="en-US" dirty="0" smtClean="0"/>
              <a:t>TCP/IP comes with a set of utilities that can help track down most TCP/IP related problems</a:t>
            </a:r>
          </a:p>
          <a:p>
            <a:r>
              <a:rPr lang="en-US" dirty="0" smtClean="0"/>
              <a:t>You should be familiar with the following tools and their parameters: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 or traceroute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83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- displays TCP/IP statistics and details about TCP/IP components/connections on a host</a:t>
            </a:r>
          </a:p>
          <a:p>
            <a:pPr lvl="1"/>
            <a:r>
              <a:rPr lang="en-US" dirty="0" smtClean="0"/>
              <a:t>Information that can be obtained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command includes:</a:t>
            </a:r>
          </a:p>
          <a:p>
            <a:pPr lvl="2"/>
            <a:r>
              <a:rPr lang="en-US" dirty="0" smtClean="0"/>
              <a:t>The port on which a particular TCP/IP service is running</a:t>
            </a:r>
          </a:p>
          <a:p>
            <a:pPr lvl="2"/>
            <a:r>
              <a:rPr lang="en-US" dirty="0" smtClean="0"/>
              <a:t>Which network connections are currently established for a client</a:t>
            </a:r>
          </a:p>
          <a:p>
            <a:pPr lvl="2"/>
            <a:r>
              <a:rPr lang="en-US" dirty="0" smtClean="0"/>
              <a:t>How many messages have been handled by a network interface since it was activated</a:t>
            </a:r>
          </a:p>
          <a:p>
            <a:pPr lvl="2"/>
            <a:r>
              <a:rPr lang="en-US" dirty="0" smtClean="0"/>
              <a:t>How many data errors have occurred on a particular network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58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82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 </a:t>
            </a:r>
            <a:r>
              <a:rPr lang="en-US" dirty="0" smtClean="0"/>
              <a:t>- provides information about NetBIOS statistics and resolve NetBIOS names to their IP addresses</a:t>
            </a:r>
          </a:p>
          <a:p>
            <a:pPr lvl="1"/>
            <a:r>
              <a:rPr lang="en-US" dirty="0" smtClean="0"/>
              <a:t>If you know the NetBIOS name of a workstation, you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  <a:r>
              <a:rPr lang="en-US" dirty="0" smtClean="0"/>
              <a:t> to determine its IP address</a:t>
            </a:r>
          </a:p>
          <a:p>
            <a:pPr lvl="1"/>
            <a:r>
              <a:rPr lang="en-US" dirty="0" smtClean="0"/>
              <a:t>NetBIOS is a Windows protocol that was once an alternative to TCP/IP</a:t>
            </a:r>
          </a:p>
          <a:p>
            <a:pPr lvl="2"/>
            <a:r>
              <a:rPr lang="en-US" dirty="0" smtClean="0"/>
              <a:t>Mostly used by legacy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8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34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 smtClean="0"/>
              <a:t> - 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utility uses ICMP echo requests to trace the path from one networked node to another, identifying all intermediate hops between the nodes</a:t>
            </a:r>
          </a:p>
          <a:p>
            <a:pPr lvl="1"/>
            <a:r>
              <a:rPr lang="en-US" dirty="0" smtClean="0"/>
              <a:t>Linux, UNIX, and OS X system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 smtClean="0"/>
              <a:t>utility to send UDP messages to a random port on the destination node (concept is the same as tracert)</a:t>
            </a:r>
          </a:p>
          <a:p>
            <a:pPr lvl="1"/>
            <a:r>
              <a:rPr lang="en-US" dirty="0" smtClean="0"/>
              <a:t>Both utilities employ a trial-and-error approach to discover the nodes at each hop from source to destination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7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en-US" baseline="0" dirty="0" smtClean="0"/>
              <a:t> is Layer 2</a:t>
            </a:r>
          </a:p>
          <a:p>
            <a:r>
              <a:rPr lang="en-US" baseline="0" dirty="0" smtClean="0"/>
              <a:t>Router is Layer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819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 smtClean="0"/>
              <a:t> (cont’d) -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A trace test might stop before reaching the destination for one of three reasons: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The device the trace is attempting to reach is down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It’s too busy to process lower-priority messages such as UDP or ICMP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It does not accept the UDP or ICMP transmissions being sent because a firewall blocks these types of messages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A trace cannot detect router configuration problems or predict variations of routes over a period of time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8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 smtClean="0"/>
              <a:t> - a Windows utility that combines elements of both ping and tracert to provide deeper information about network issues along a route</a:t>
            </a:r>
          </a:p>
          <a:p>
            <a:pPr lvl="1"/>
            <a:r>
              <a:rPr lang="en-US" dirty="0" smtClean="0"/>
              <a:t>Sends multiple pings to each hope along a route, then compiles information into a single report</a:t>
            </a:r>
          </a:p>
          <a:p>
            <a:pPr lvl="1"/>
            <a:r>
              <a:rPr lang="en-US" dirty="0" smtClean="0"/>
              <a:t>A disadvantage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 smtClean="0"/>
              <a:t> is the amount of time it takes to run</a:t>
            </a:r>
          </a:p>
          <a:p>
            <a:pPr lvl="2"/>
            <a:r>
              <a:rPr lang="en-US" dirty="0" smtClean="0"/>
              <a:t>Shorten running type by limiting the number of queries per hop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-q</a:t>
            </a:r>
            <a:r>
              <a:rPr lang="en-US" dirty="0" smtClean="0"/>
              <a:t>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4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0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182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Interface Errors - occur when a logical (not physical) connection between a node and a network is malfunctioning</a:t>
            </a:r>
          </a:p>
          <a:p>
            <a:pPr lvl="1"/>
            <a:r>
              <a:rPr lang="en-US" dirty="0" smtClean="0"/>
              <a:t>Two important guidelines when dealing with this problem: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command is a great place to start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command can give you a list of interfaces on a device, and then can be used to troubleshoot network interface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90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Hardware Failure - when a router, switch, NIC, or other hardware goes down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 smtClean="0"/>
              <a:t>to track down malfunctioning routers and other devices on larger networks</a:t>
            </a:r>
          </a:p>
          <a:p>
            <a:pPr lvl="1"/>
            <a:r>
              <a:rPr lang="en-US" dirty="0" smtClean="0"/>
              <a:t>Get more accurate trace feedback on a questionable router by targeting a node on the other side of that router, rather than aiming for that router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Discovering Neighbor Devices - a process used by routers to learn about all of the devices on their networks</a:t>
            </a:r>
          </a:p>
          <a:p>
            <a:pPr lvl="1"/>
            <a:r>
              <a:rPr lang="en-US" dirty="0" smtClean="0"/>
              <a:t>On IPv4 networks, neighbor discovery is managed by ARP with help from ICMP</a:t>
            </a:r>
          </a:p>
          <a:p>
            <a:pPr lvl="1"/>
            <a:r>
              <a:rPr lang="en-US" dirty="0" smtClean="0"/>
              <a:t>IPv6 devices use Neighbor Discovery Protocol (NDP) to automatically detect neighboring devices and automatically adjust when neighboring nodes fail or are removed</a:t>
            </a:r>
          </a:p>
          <a:p>
            <a:pPr lvl="2"/>
            <a:r>
              <a:rPr lang="en-US" dirty="0" smtClean="0"/>
              <a:t>Eliminates the need for ARP and ICMP functions in IPv6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937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Path MTU Black Hole - messages are being lost for no apparent reason</a:t>
            </a:r>
          </a:p>
          <a:p>
            <a:pPr lvl="1"/>
            <a:r>
              <a:rPr lang="en-US" dirty="0" smtClean="0"/>
              <a:t>If suspected,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command to determine the largest size message that can successfully traverse a path to its destination</a:t>
            </a:r>
          </a:p>
          <a:p>
            <a:pPr lvl="2"/>
            <a:r>
              <a:rPr lang="en-US" dirty="0" smtClean="0"/>
              <a:t>Adjust the buffer size of the ICMP echo message</a:t>
            </a:r>
          </a:p>
          <a:p>
            <a:pPr lvl="2"/>
            <a:r>
              <a:rPr lang="en-US" dirty="0" smtClean="0"/>
              <a:t>Start with a smaller buffer and work your way up to determine the largest MTU the route can handle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115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</a:p>
          <a:p>
            <a:endParaRPr lang="en-US" dirty="0" smtClean="0"/>
          </a:p>
          <a:p>
            <a:r>
              <a:rPr lang="en-US" dirty="0" smtClean="0"/>
              <a:t>Missing IP Routes - certain routes must be statically routed, such as gateway of last resort, routes to networks directly connected to the local network</a:t>
            </a:r>
          </a:p>
          <a:p>
            <a:pPr lvl="1"/>
            <a:r>
              <a:rPr lang="en-US" dirty="0" smtClean="0"/>
              <a:t>Sometimes these routes can become corrupted, outdated, or lost from the routing table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-r</a:t>
            </a:r>
            <a:r>
              <a:rPr lang="en-US" dirty="0" smtClean="0"/>
              <a:t> command to display routing table</a:t>
            </a:r>
          </a:p>
          <a:p>
            <a:pPr lvl="1"/>
            <a:r>
              <a:rPr lang="en-US" dirty="0" smtClean="0"/>
              <a:t>Check that IP addresses are configured correctly for all interfaces</a:t>
            </a:r>
          </a:p>
          <a:p>
            <a:pPr lvl="1"/>
            <a:r>
              <a:rPr lang="en-US" dirty="0" smtClean="0"/>
              <a:t>Confirm that none of the affected routers are in passive-interface mode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53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TCP is an OSI Transport layer, connection-oriented protocol that provides reliability through checksum, flow control, and sequencing information</a:t>
            </a:r>
          </a:p>
          <a:p>
            <a:pPr eaLnBrk="1" hangingPunct="1"/>
            <a:r>
              <a:rPr lang="en-US" dirty="0" smtClean="0"/>
              <a:t>UDP is a Transport layer and connectionless protocol that provides no delivery guarantees</a:t>
            </a:r>
          </a:p>
          <a:p>
            <a:pPr eaLnBrk="1" hangingPunct="1"/>
            <a:r>
              <a:rPr lang="en-US" dirty="0" smtClean="0"/>
              <a:t>IP operates at the Network layer of the OSI model</a:t>
            </a:r>
          </a:p>
          <a:p>
            <a:pPr eaLnBrk="1" hangingPunct="1"/>
            <a:r>
              <a:rPr lang="en-US" dirty="0" smtClean="0"/>
              <a:t>ARP operates at the Data Link layer and obtains the MAC address of a host</a:t>
            </a:r>
          </a:p>
          <a:p>
            <a:pPr eaLnBrk="1" hangingPunct="1"/>
            <a:r>
              <a:rPr lang="en-US" dirty="0" smtClean="0"/>
              <a:t>ICMP is a Network layer core protocol that reports on the success or failure of data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041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router is a multiport device that can connect dissimilar LANs and WANs running at different transmission speeds, using a variety of protocols</a:t>
            </a:r>
          </a:p>
          <a:p>
            <a:pPr eaLnBrk="1" hangingPunct="1"/>
            <a:r>
              <a:rPr lang="en-US" dirty="0" smtClean="0"/>
              <a:t>Static routing is when a network administrator programs a router to use specific paths between nodes</a:t>
            </a:r>
          </a:p>
          <a:p>
            <a:pPr eaLnBrk="1" hangingPunct="1"/>
            <a:r>
              <a:rPr lang="en-US" dirty="0" smtClean="0"/>
              <a:t>To determine best path, routers communicate with each other through routing protocols</a:t>
            </a:r>
          </a:p>
          <a:p>
            <a:pPr eaLnBrk="1" hangingPunct="1"/>
            <a:r>
              <a:rPr lang="en-US" dirty="0" smtClean="0"/>
              <a:t>Routing metrics may factor in the number of hops between nodes, throughput, delay, MTU, cost, load, and reliability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365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RIP, a distance-vector routing protocol, is the slowest and least secure routing protocol</a:t>
            </a:r>
          </a:p>
          <a:p>
            <a:pPr eaLnBrk="1" hangingPunct="1"/>
            <a:r>
              <a:rPr lang="en-US" dirty="0" smtClean="0"/>
              <a:t>OSPF is a link-state routing protocol used on interior or border routers</a:t>
            </a:r>
          </a:p>
          <a:p>
            <a:pPr eaLnBrk="1" hangingPunct="1"/>
            <a:r>
              <a:rPr lang="en-US" dirty="0" smtClean="0"/>
              <a:t>IS-IS uses virtually the same  methods as OSPF to calculate paths but is less common</a:t>
            </a:r>
          </a:p>
          <a:p>
            <a:pPr eaLnBrk="1" hangingPunct="1"/>
            <a:r>
              <a:rPr lang="en-US" dirty="0" smtClean="0"/>
              <a:t>BGP uses the most complex best-path calculation of all commonly used routing protocols</a:t>
            </a:r>
          </a:p>
          <a:p>
            <a:pPr eaLnBrk="1" hangingPunct="1"/>
            <a:r>
              <a:rPr lang="en-US" dirty="0" smtClean="0"/>
              <a:t>The netstat utility displays TCP/IP statistics and the state of current TCP/IP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71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The nbtstat utility provides information about NetBIOS names and their addresses</a:t>
            </a:r>
          </a:p>
          <a:p>
            <a:pPr eaLnBrk="1" hangingPunct="1"/>
            <a:r>
              <a:rPr lang="en-US" dirty="0" smtClean="0"/>
              <a:t>The traceroute utility, known as tracert on Windows-based system, uses ICMP to trace the path from one networked node to another</a:t>
            </a:r>
          </a:p>
          <a:p>
            <a:pPr eaLnBrk="1" hangingPunct="1"/>
            <a:r>
              <a:rPr lang="en-US" dirty="0" smtClean="0"/>
              <a:t>The route command allows you to view a host’s routing table and add, delete, or modify preferred routes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8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 (Transmission Control Protocol)</a:t>
            </a:r>
          </a:p>
          <a:p>
            <a:endParaRPr lang="en-US" dirty="0" smtClean="0"/>
          </a:p>
          <a:p>
            <a:r>
              <a:rPr lang="en-US" dirty="0" smtClean="0"/>
              <a:t>TCP operates in the Transport layer of OSI model</a:t>
            </a:r>
          </a:p>
          <a:p>
            <a:r>
              <a:rPr lang="en-US" dirty="0" smtClean="0"/>
              <a:t>Three characteristics of TCP</a:t>
            </a:r>
          </a:p>
          <a:p>
            <a:pPr lvl="1"/>
            <a:r>
              <a:rPr lang="en-US" dirty="0" smtClean="0"/>
              <a:t>Connection-oriented protocol - TCP ensures that a connection or session is established by using a three-step process called a three-way handshake</a:t>
            </a:r>
          </a:p>
          <a:p>
            <a:pPr lvl="1"/>
            <a:r>
              <a:rPr lang="en-US" dirty="0" smtClean="0"/>
              <a:t>Sequencing and checksums - TCP sends a character string called a checksum that is checked by the destination host along with a sequence number for each segment</a:t>
            </a:r>
          </a:p>
          <a:p>
            <a:pPr lvl="1"/>
            <a:r>
              <a:rPr lang="en-US" dirty="0" smtClean="0"/>
              <a:t>Flow control - gauges rate of transmission based on how quickly recipient can accept 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8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Fields in a TCP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6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 Three-Way Handshake</a:t>
            </a:r>
          </a:p>
          <a:p>
            <a:endParaRPr lang="en-US" dirty="0" smtClean="0"/>
          </a:p>
          <a:p>
            <a:r>
              <a:rPr lang="en-US" dirty="0" smtClean="0"/>
              <a:t>Three transmission sent before data transmission:</a:t>
            </a:r>
          </a:p>
          <a:p>
            <a:pPr lvl="1"/>
            <a:r>
              <a:rPr lang="en-US" dirty="0" smtClean="0"/>
              <a:t>Step 1 - request for a connection (SYN)</a:t>
            </a:r>
          </a:p>
          <a:p>
            <a:pPr lvl="1"/>
            <a:r>
              <a:rPr lang="en-US" dirty="0" smtClean="0"/>
              <a:t>Step 2 - response to the request (SYN/ACK)</a:t>
            </a:r>
          </a:p>
          <a:p>
            <a:pPr lvl="1"/>
            <a:r>
              <a:rPr lang="en-US" dirty="0" smtClean="0"/>
              <a:t>Step 3 - connection established (ACK)</a:t>
            </a:r>
          </a:p>
          <a:p>
            <a:r>
              <a:rPr lang="en-US" dirty="0" smtClean="0"/>
              <a:t>After the three initial messages, the payload or data is sent</a:t>
            </a:r>
          </a:p>
          <a:p>
            <a:r>
              <a:rPr lang="en-US" dirty="0" smtClean="0"/>
              <a:t>Sequence numbers will be increased by the number of bits included in each received segment</a:t>
            </a:r>
          </a:p>
          <a:p>
            <a:pPr lvl="1"/>
            <a:r>
              <a:rPr lang="en-US" dirty="0" smtClean="0"/>
              <a:t>Confirms the correct length of message was received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5A981-B88A-45B2-B930-EF0394AFEC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63647-3304-4683-A535-893D5F0556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A68FC-6AB4-421F-9536-CBAC2E270C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C631B-B038-4F65-8355-CF91D041E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3F7DD-D607-4016-9C52-B9889F8B2F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DBAE7-A0C6-4934-B181-6C145AE3ED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B05D751-0765-4F5B-A444-0D0731AB4E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746F-DAE1-45A4-AB94-73EF5EB72E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2DF53-97C5-4C5A-8665-5349D064B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001C9-BF1E-4528-AD4B-0223A3A084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3124200"/>
            <a:ext cx="8001000" cy="2209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i="1"/>
              <a:t>Chapter </a:t>
            </a:r>
            <a:r>
              <a:rPr lang="en-US" i="1" smtClean="0"/>
              <a:t>3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6000" i="1" dirty="0"/>
              <a:t>How Data Is Transported Over Networks</a:t>
            </a:r>
            <a:br>
              <a:rPr lang="en-US" sz="6000" i="1" dirty="0"/>
            </a:b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Dr. Sayonnha Mandal</a:t>
            </a:r>
          </a:p>
        </p:txBody>
      </p:sp>
    </p:spTree>
    <p:extLst>
      <p:ext uri="{BB962C8B-B14F-4D97-AF65-F5344CB8AC3E}">
        <p14:creationId xmlns:p14="http://schemas.microsoft.com/office/powerpoint/2010/main" val="3867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Three-Way Handshake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The three-way handshake process establishes a TCP session" title="Figure 3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30699" cy="28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29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provides no error checking or sequencing</a:t>
            </a:r>
          </a:p>
          <a:p>
            <a:pPr lvl="1"/>
            <a:r>
              <a:rPr lang="en-US" dirty="0" smtClean="0"/>
              <a:t>Makes UDP more efficient than TCP</a:t>
            </a:r>
          </a:p>
          <a:p>
            <a:r>
              <a:rPr lang="en-US" dirty="0" smtClean="0"/>
              <a:t>Useful for live audio or video transmissions over the Internet</a:t>
            </a:r>
          </a:p>
          <a:p>
            <a:r>
              <a:rPr lang="en-US" dirty="0" smtClean="0"/>
              <a:t>Also more efficient for carrying messages that fit within one data packet</a:t>
            </a:r>
          </a:p>
          <a:p>
            <a:r>
              <a:rPr lang="en-US" dirty="0" smtClean="0"/>
              <a:t>A UDP header contains only four fields: Source port, Destination port, Length, and Checksum</a:t>
            </a:r>
          </a:p>
          <a:p>
            <a:pPr lvl="1"/>
            <a:r>
              <a:rPr lang="en-US" dirty="0" smtClean="0"/>
              <a:t>Use of Checksum field in UDP is optional in IPv4, but required in IPv6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A UDP datagram" title="Figure 3-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606997" cy="200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30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(Internet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IP operates at the Network layer of the OSI model</a:t>
            </a:r>
          </a:p>
          <a:p>
            <a:pPr lvl="1"/>
            <a:r>
              <a:rPr lang="en-US" dirty="0" smtClean="0"/>
              <a:t>Specifies how and where data should be delivered</a:t>
            </a:r>
          </a:p>
          <a:p>
            <a:r>
              <a:rPr lang="en-US" dirty="0" smtClean="0"/>
              <a:t>IP enables TCP/IP to internetwork</a:t>
            </a:r>
          </a:p>
          <a:p>
            <a:pPr lvl="1"/>
            <a:r>
              <a:rPr lang="en-US" dirty="0" smtClean="0"/>
              <a:t>Traverse more than one LAN segment and more than one type of network through a router</a:t>
            </a:r>
          </a:p>
          <a:p>
            <a:r>
              <a:rPr lang="en-US" dirty="0" smtClean="0"/>
              <a:t>IP is an unreliable, connectionless protocol</a:t>
            </a:r>
          </a:p>
          <a:p>
            <a:pPr lvl="1"/>
            <a:r>
              <a:rPr lang="en-US" dirty="0" smtClean="0"/>
              <a:t>Means that IP does not guarantee delivery of data and no connection is established before data is transmitted</a:t>
            </a:r>
          </a:p>
          <a:p>
            <a:pPr lvl="1"/>
            <a:r>
              <a:rPr lang="en-US" dirty="0" smtClean="0"/>
              <a:t>IP depends on TCP to ensure data packets are delivered to the right address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5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An IPv4 packet" title="Figure 3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461514" cy="365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8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 descr="Fields in an IPv4 packet" title="Table 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502503" cy="275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66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Packets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2" name="Picture 2" descr="Fields in an Iv4 packet (continued)" title="Table 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21105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67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Packets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 descr="An IPv6 packet" title="Figure 3-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692632" cy="402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36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Packets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170" name="Picture 2" descr="Fields in an IPv6 packet" title="Table 3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5817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69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(Internet Control Message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ICMP - a Network layer core protocol that reports one the success or failure of data delivery</a:t>
            </a:r>
          </a:p>
          <a:p>
            <a:r>
              <a:rPr lang="en-US" dirty="0" smtClean="0"/>
              <a:t>ICMP can indicate when: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 of a network is congested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fails to reach its destination</a:t>
            </a:r>
          </a:p>
          <a:p>
            <a:pPr lvl="1"/>
            <a:r>
              <a:rPr lang="en-US" dirty="0" smtClean="0"/>
              <a:t>Data has been discarded when the TTL has expired</a:t>
            </a:r>
          </a:p>
          <a:p>
            <a:r>
              <a:rPr lang="en-US" dirty="0" smtClean="0"/>
              <a:t>ICMP announces transmission failures to sender but does not correct errors it detects</a:t>
            </a:r>
          </a:p>
          <a:p>
            <a:r>
              <a:rPr lang="en-US" dirty="0" smtClean="0"/>
              <a:t>ICMPv6 on IPV6 networks performs the functions of IGMP and ARP on IPv4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5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and explain the functions of the core TCP/IP protocols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 Exam1</a:t>
            </a:r>
          </a:p>
          <a:p>
            <a:r>
              <a:rPr lang="en-US" dirty="0" smtClean="0"/>
              <a:t>Explain the purposes and properties of routing and describe common IPv4 and IPv6 routing protocols</a:t>
            </a:r>
          </a:p>
          <a:p>
            <a:r>
              <a:rPr lang="en-US" dirty="0" smtClean="0"/>
              <a:t>Employ multiple TCP/IP utilities for network discovery and troubleshooting</a:t>
            </a:r>
          </a:p>
          <a:p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IGMP (Internet Group Management Protocol) on IPv4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IGMP operates at the Network layer of OSI model to manage multicasting</a:t>
            </a:r>
          </a:p>
          <a:p>
            <a:r>
              <a:rPr lang="en-US" dirty="0" smtClean="0"/>
              <a:t>Multicasting can be used for teleconferencing or videoconferencing over the Internet</a:t>
            </a:r>
          </a:p>
          <a:p>
            <a:r>
              <a:rPr lang="en-US" dirty="0" smtClean="0"/>
              <a:t>Routers use IGMP to determine which nodes belong to a certain multicast group</a:t>
            </a:r>
          </a:p>
          <a:p>
            <a:pPr lvl="1"/>
            <a:r>
              <a:rPr lang="en-US" dirty="0" smtClean="0"/>
              <a:t>And to transmit data to all nodes in that group</a:t>
            </a:r>
          </a:p>
          <a:p>
            <a:r>
              <a:rPr lang="en-US" dirty="0" smtClean="0"/>
              <a:t>Network nodes use IGMP to join or leave multicast groups at any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4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ARP works in conjunction with IPv4 to discover the MAC address of a host or node on the local network</a:t>
            </a:r>
          </a:p>
          <a:p>
            <a:pPr lvl="1"/>
            <a:r>
              <a:rPr lang="en-US" dirty="0" smtClean="0"/>
              <a:t>And to maintain a database that maps IP addresses to MAC addresses on the local network</a:t>
            </a:r>
          </a:p>
          <a:p>
            <a:r>
              <a:rPr lang="en-US" dirty="0" smtClean="0"/>
              <a:t>ARP is a Layer 2 protocol that uses IP in Layer 3</a:t>
            </a:r>
          </a:p>
          <a:p>
            <a:pPr lvl="1"/>
            <a:r>
              <a:rPr lang="en-US" dirty="0" smtClean="0"/>
              <a:t>Operates only within its local network</a:t>
            </a:r>
          </a:p>
          <a:p>
            <a:r>
              <a:rPr lang="en-US" dirty="0" smtClean="0"/>
              <a:t>ARP relies on broadcasting</a:t>
            </a:r>
          </a:p>
          <a:p>
            <a:r>
              <a:rPr lang="en-US" dirty="0" smtClean="0"/>
              <a:t>ARP table - the database of IP-to-MAC address mappings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194" name="Picture 2" descr="Sample ARP table" title="Figure 3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287262" cy="231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9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ARP table can contain two types of entries:</a:t>
            </a:r>
          </a:p>
          <a:p>
            <a:pPr lvl="1"/>
            <a:r>
              <a:rPr lang="en-US" dirty="0" smtClean="0"/>
              <a:t>Dynamic - created when a client makes an ARP request that could not be satisfied by data already in the ARP table</a:t>
            </a:r>
          </a:p>
          <a:p>
            <a:pPr lvl="1"/>
            <a:r>
              <a:rPr lang="en-US" dirty="0" smtClean="0"/>
              <a:t>Static - those someone entered manually using the ARP utility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dirty="0" smtClean="0"/>
              <a:t> command)</a:t>
            </a:r>
          </a:p>
          <a:p>
            <a:r>
              <a:rPr lang="en-US" dirty="0" smtClean="0"/>
              <a:t>To view a Window’s workstation’s ARP table, enter the command: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8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(Address Resolution Protocol) on IPv4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 descr="IP addresses 192.168.1.113 and 192.168.1.116 are assigned to Roku devices on this home network" title="Figure 3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495747" cy="321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8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joins two or more networks and passes packets from one network to another</a:t>
            </a:r>
          </a:p>
          <a:p>
            <a:r>
              <a:rPr lang="en-US" dirty="0"/>
              <a:t>Routers can do the following:</a:t>
            </a:r>
          </a:p>
          <a:p>
            <a:pPr lvl="1"/>
            <a:r>
              <a:rPr lang="en-US" dirty="0"/>
              <a:t>Connect dissimilar networks (LANs and WANs)</a:t>
            </a:r>
          </a:p>
          <a:p>
            <a:pPr lvl="1"/>
            <a:r>
              <a:rPr lang="en-US" dirty="0"/>
              <a:t>Interpret Layer 3 and often Layer 4 addressing</a:t>
            </a:r>
          </a:p>
          <a:p>
            <a:pPr lvl="1"/>
            <a:r>
              <a:rPr lang="en-US" dirty="0"/>
              <a:t>Determine the best path for data to follow from point A to point B</a:t>
            </a:r>
          </a:p>
          <a:p>
            <a:pPr lvl="1"/>
            <a:r>
              <a:rPr lang="en-US" dirty="0"/>
              <a:t>Reroute traffic if the path of first choice is down but another path is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074" name="Picture 2" descr="Routers" title="Figure 3-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9057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81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may perform any of the following optional functions:</a:t>
            </a:r>
          </a:p>
          <a:p>
            <a:pPr lvl="1"/>
            <a:r>
              <a:rPr lang="en-US" dirty="0" smtClean="0"/>
              <a:t>Filter broadcast transmissions</a:t>
            </a:r>
          </a:p>
          <a:p>
            <a:pPr lvl="1"/>
            <a:r>
              <a:rPr lang="en-US" dirty="0" smtClean="0"/>
              <a:t>Prevent certain types of traffic from getting to a network</a:t>
            </a:r>
          </a:p>
          <a:p>
            <a:pPr lvl="1"/>
            <a:r>
              <a:rPr lang="en-US" dirty="0" smtClean="0"/>
              <a:t>Support simultaneous local and remote connectivity</a:t>
            </a:r>
          </a:p>
          <a:p>
            <a:pPr lvl="1"/>
            <a:r>
              <a:rPr lang="en-US" dirty="0" smtClean="0"/>
              <a:t>Provide high network fault tolerance through redundant components such as power supplies</a:t>
            </a:r>
          </a:p>
          <a:p>
            <a:pPr lvl="1"/>
            <a:r>
              <a:rPr lang="en-US" dirty="0" smtClean="0"/>
              <a:t>Monitor network traffic and report statistics</a:t>
            </a:r>
          </a:p>
          <a:p>
            <a:pPr lvl="1"/>
            <a:r>
              <a:rPr lang="en-US" dirty="0" smtClean="0"/>
              <a:t>Diagnose internal or other connectivity problems and trigger alarms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72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and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categories:</a:t>
            </a:r>
          </a:p>
          <a:p>
            <a:pPr lvl="1"/>
            <a:r>
              <a:rPr lang="en-US" sz="2200" dirty="0" smtClean="0"/>
              <a:t>Interior routers - direct data between networks within the same autonomous system</a:t>
            </a:r>
          </a:p>
          <a:p>
            <a:pPr lvl="1"/>
            <a:r>
              <a:rPr lang="en-US" sz="2200" dirty="0" smtClean="0"/>
              <a:t>Border routers - connect an autonomous system with an outside network</a:t>
            </a:r>
          </a:p>
          <a:p>
            <a:pPr lvl="1"/>
            <a:r>
              <a:rPr lang="en-US" sz="2200" dirty="0" smtClean="0"/>
              <a:t>Exterior routers - direct data between autonomous systems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218" name="Picture 2" descr="Interior, exterior, and border routers" title="Figure 3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3984009"/>
            <a:ext cx="60293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5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3 switch - capable of interpreting Layer 3 data and works much like a router</a:t>
            </a:r>
          </a:p>
          <a:p>
            <a:pPr lvl="1"/>
            <a:r>
              <a:rPr lang="en-US" dirty="0" smtClean="0"/>
              <a:t>Primary difference is the way the hardware is built and they are faster and less expensive than routers</a:t>
            </a:r>
          </a:p>
          <a:p>
            <a:r>
              <a:rPr lang="en-US" dirty="0" smtClean="0"/>
              <a:t>Layer 4 switch - capable of interpreting Layer 4 data</a:t>
            </a:r>
          </a:p>
          <a:p>
            <a:pPr lvl="1"/>
            <a:r>
              <a:rPr lang="en-US" dirty="0" smtClean="0"/>
              <a:t>Also known as content or application switches</a:t>
            </a:r>
          </a:p>
          <a:p>
            <a:pPr lvl="1"/>
            <a:r>
              <a:rPr lang="en-US" dirty="0" smtClean="0"/>
              <a:t>Enables switch to perform advanced filtering, keep statistics, and provide security functions</a:t>
            </a:r>
          </a:p>
          <a:p>
            <a:pPr lvl="1"/>
            <a:r>
              <a:rPr lang="en-US" dirty="0" smtClean="0"/>
              <a:t>Typically used as part of a network’s backbone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- a suite of protocols including:</a:t>
            </a:r>
          </a:p>
          <a:p>
            <a:pPr lvl="1"/>
            <a:r>
              <a:rPr lang="en-US" dirty="0" smtClean="0"/>
              <a:t>TCP, IP, UDP, ARP, and many others</a:t>
            </a:r>
          </a:p>
          <a:p>
            <a:r>
              <a:rPr lang="en-US" dirty="0" smtClean="0"/>
              <a:t>TCP/IP is open and routable</a:t>
            </a:r>
          </a:p>
          <a:p>
            <a:pPr lvl="1"/>
            <a:r>
              <a:rPr lang="en-US" dirty="0" smtClean="0"/>
              <a:t>Protocols add a header to data inherited from the layer above it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Each layer adds its own data and addresses the transmission to the corresponding layer in the destination device" title="Figure 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96" y="3886199"/>
            <a:ext cx="7059304" cy="218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283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table - a database that maintains information about where hosts are located and the most efficient way to reach them</a:t>
            </a:r>
          </a:p>
          <a:p>
            <a:pPr lvl="1"/>
            <a:r>
              <a:rPr lang="en-US" dirty="0" smtClean="0"/>
              <a:t>Routers rely on them to identify which router is the next hop to reach a particular destination host</a:t>
            </a:r>
          </a:p>
          <a:p>
            <a:r>
              <a:rPr lang="en-US" dirty="0" smtClean="0"/>
              <a:t>Routing tables contain IP addresses and network masks that identify a network that a host or another router belongs 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3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42" name="Picture 2" descr="The placement of routers on an autonomous system" title="Figure 3-1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154667" cy="43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707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or Dynamic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routing - network administrators configures a routing table to direct messages along specific paths</a:t>
            </a:r>
          </a:p>
          <a:p>
            <a:pPr lvl="1"/>
            <a:r>
              <a:rPr lang="en-US" dirty="0" smtClean="0"/>
              <a:t>Example - a static route between a small business and its ISP</a:t>
            </a:r>
          </a:p>
          <a:p>
            <a:r>
              <a:rPr lang="en-US" dirty="0" smtClean="0"/>
              <a:t>Dynamic routing - automatically calculates the best path between two networks and maintains this information in a routing table</a:t>
            </a:r>
          </a:p>
          <a:p>
            <a:pPr lvl="1"/>
            <a:r>
              <a:rPr lang="en-US" dirty="0" smtClean="0"/>
              <a:t>Router can detect problems with failed or congested routes and reroute messages through a different path</a:t>
            </a:r>
          </a:p>
          <a:p>
            <a:r>
              <a:rPr lang="en-US" dirty="0" smtClean="0"/>
              <a:t>Gateway of last resort - a router that accepts all unroutable messages from other routers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62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route command allows you to view a host’s routing table</a:t>
            </a:r>
          </a:p>
          <a:p>
            <a:pPr lvl="1"/>
            <a:r>
              <a:rPr lang="en-US" dirty="0" smtClean="0"/>
              <a:t>On a Windows-based system, use the command route print </a:t>
            </a:r>
            <a:endParaRPr lang="en-US" dirty="0"/>
          </a:p>
          <a:p>
            <a:pPr lvl="1"/>
            <a:r>
              <a:rPr lang="en-US" dirty="0" smtClean="0"/>
              <a:t>On a Cisco-brand router, use the command show ip route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266" name="Picture 2" descr="Sample routing table" title="Figure 3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1639"/>
            <a:ext cx="703478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55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2290" name="Picture 2" descr="Fields in a routing table on a UNIX host" title="Table 3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48068" cy="29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11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Routing metrics - properties of a route used by routers to determine the best path to a destination:</a:t>
            </a:r>
          </a:p>
          <a:p>
            <a:pPr lvl="1"/>
            <a:r>
              <a:rPr lang="en-US" dirty="0" smtClean="0"/>
              <a:t>Hop count</a:t>
            </a:r>
          </a:p>
          <a:p>
            <a:pPr lvl="1"/>
            <a:r>
              <a:rPr lang="en-US" dirty="0" smtClean="0"/>
              <a:t>Theoretical bandwidth and actual throughput</a:t>
            </a:r>
          </a:p>
          <a:p>
            <a:pPr lvl="1"/>
            <a:r>
              <a:rPr lang="en-US" dirty="0" smtClean="0"/>
              <a:t>Delay, or latency, on a potential path</a:t>
            </a:r>
          </a:p>
          <a:p>
            <a:pPr lvl="1"/>
            <a:r>
              <a:rPr lang="en-US" dirty="0" smtClean="0"/>
              <a:t>Load, or the traffic or processing burden</a:t>
            </a:r>
          </a:p>
          <a:p>
            <a:pPr lvl="1"/>
            <a:r>
              <a:rPr lang="en-US" dirty="0" smtClean="0"/>
              <a:t>MTU (maximum transmission unit), or the largest IP packet size in bytes allowable without fragmentation</a:t>
            </a:r>
          </a:p>
          <a:p>
            <a:pPr lvl="1"/>
            <a:r>
              <a:rPr lang="en-US" dirty="0" smtClean="0"/>
              <a:t>Routing cost, or a value assigned to a particular route</a:t>
            </a:r>
          </a:p>
          <a:p>
            <a:pPr lvl="1"/>
            <a:r>
              <a:rPr lang="en-US" dirty="0" smtClean="0"/>
              <a:t>Reliability of a potential path</a:t>
            </a:r>
          </a:p>
          <a:p>
            <a:pPr lvl="1"/>
            <a:r>
              <a:rPr lang="en-US" dirty="0" smtClean="0"/>
              <a:t>Topology of a network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protocols - used by routers to communicate with each other to determine the best path</a:t>
            </a:r>
          </a:p>
          <a:p>
            <a:r>
              <a:rPr lang="en-US" dirty="0" smtClean="0"/>
              <a:t>Routers rate the reliability and priority of a routing protocol’s data based on these criteria:</a:t>
            </a:r>
          </a:p>
          <a:p>
            <a:pPr lvl="1"/>
            <a:r>
              <a:rPr lang="en-US" dirty="0" smtClean="0"/>
              <a:t>Administrative distance (AD) - a number indicating the protocol’s reliability</a:t>
            </a:r>
          </a:p>
          <a:p>
            <a:pPr lvl="1"/>
            <a:r>
              <a:rPr lang="en-US" dirty="0" smtClean="0"/>
              <a:t>Convergence time - time it takes to recognize a best path in the event of a change or network outage</a:t>
            </a:r>
          </a:p>
          <a:p>
            <a:pPr lvl="1"/>
            <a:r>
              <a:rPr lang="en-US" dirty="0" smtClean="0"/>
              <a:t>Overhead - the burden placed on the underlying network to support the 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09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3314" name="Picture 2" descr="Summary of common routing protocols" title="Table 3-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291513" cy="248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679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IGP (interior gateway protocols) - used by interior routers and border routers within autonomous systems and are often grouped according to the algorithms they use to calculate best paths:</a:t>
            </a:r>
          </a:p>
          <a:p>
            <a:pPr lvl="1"/>
            <a:r>
              <a:rPr lang="en-US" dirty="0" smtClean="0"/>
              <a:t>Distance-vector routing protocols</a:t>
            </a:r>
          </a:p>
          <a:p>
            <a:pPr lvl="1"/>
            <a:r>
              <a:rPr lang="en-US" dirty="0" smtClean="0"/>
              <a:t>Link-state routing protocols</a:t>
            </a:r>
          </a:p>
          <a:p>
            <a:r>
              <a:rPr lang="en-US" dirty="0" smtClean="0"/>
              <a:t>EGP (exterior gateway protocols) - used by border routers and exterior routers to distribute data outside of autonomous systems</a:t>
            </a:r>
          </a:p>
          <a:p>
            <a:pPr lvl="1"/>
            <a:r>
              <a:rPr lang="en-US" dirty="0" smtClean="0"/>
              <a:t>The only EGP currently in use is BGP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4338" name="Picture 2" descr="BGP is the only routing protocol that communicates across the Internet" title="Figure 3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537472" cy="262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01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Layers 7, 6, and 5 - Data and instructions, known as payload, are generated by applications running on source host</a:t>
            </a:r>
          </a:p>
          <a:p>
            <a:r>
              <a:rPr lang="en-US" dirty="0" smtClean="0"/>
              <a:t>Layer 4 - Usually TCP or UDP adds a header to the payload</a:t>
            </a:r>
          </a:p>
          <a:p>
            <a:pPr lvl="1"/>
            <a:r>
              <a:rPr lang="en-US" dirty="0" smtClean="0"/>
              <a:t>Includes a port number to identify the receiving app</a:t>
            </a:r>
          </a:p>
          <a:p>
            <a:r>
              <a:rPr lang="en-US" dirty="0" smtClean="0"/>
              <a:t>Layer 3 - Network layer adds it own header and becomes a packet</a:t>
            </a:r>
          </a:p>
          <a:p>
            <a:r>
              <a:rPr lang="en-US" dirty="0" smtClean="0"/>
              <a:t>Layer 2 - packet is passed to Data Link layer on NIC, which encapsulates data with its own header and trailer, creating a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92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OSPF (Open Shortest Path First) - an IGP and a link-state protocol used on interior or border routers</a:t>
            </a:r>
          </a:p>
          <a:p>
            <a:pPr lvl="1"/>
            <a:r>
              <a:rPr lang="en-US" dirty="0" smtClean="0"/>
              <a:t>Introduced as an improvement to RIP</a:t>
            </a:r>
          </a:p>
          <a:p>
            <a:pPr lvl="1"/>
            <a:r>
              <a:rPr lang="en-US" dirty="0" smtClean="0"/>
              <a:t>Imposes no hop limits (unlike RIP)</a:t>
            </a:r>
          </a:p>
          <a:p>
            <a:pPr lvl="1"/>
            <a:r>
              <a:rPr lang="en-US" dirty="0" smtClean="0"/>
              <a:t>Uses a more complex algorithm for determining best paths</a:t>
            </a:r>
          </a:p>
          <a:p>
            <a:pPr lvl="1"/>
            <a:r>
              <a:rPr lang="en-US" dirty="0" smtClean="0"/>
              <a:t>Demands more memory and CPU power than RIP, but keeps network bandwidth to a minimum and provides a very fast convergence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3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IS-IS (Intermediate System to Intermediate System) - an IGP and link-state routing protocol</a:t>
            </a:r>
          </a:p>
          <a:p>
            <a:pPr lvl="1"/>
            <a:r>
              <a:rPr lang="en-US" dirty="0" smtClean="0"/>
              <a:t>Uses a best-path algorithm similar to OSPF’s</a:t>
            </a:r>
          </a:p>
          <a:p>
            <a:pPr lvl="1"/>
            <a:r>
              <a:rPr lang="en-US" dirty="0" smtClean="0"/>
              <a:t>Is designed for use on interior routers only (unlike OSPF)</a:t>
            </a:r>
          </a:p>
          <a:p>
            <a:pPr lvl="1"/>
            <a:r>
              <a:rPr lang="en-US" dirty="0" smtClean="0"/>
              <a:t>Not handcuffed to IPv4 (like OSPF) so it’s easy to adapt to IPv6</a:t>
            </a:r>
          </a:p>
          <a:p>
            <a:pPr lvl="1"/>
            <a:r>
              <a:rPr lang="en-US" dirty="0" smtClean="0"/>
              <a:t>Service providers generally prefer IS-IS because it’s more scalable than OSPF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32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and Exterior Gateway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(Border Gateway Protocol) - the only current EGP and is known as the “protocol of the Internet”</a:t>
            </a:r>
          </a:p>
          <a:p>
            <a:pPr lvl="1"/>
            <a:r>
              <a:rPr lang="en-US" dirty="0" smtClean="0"/>
              <a:t>Can span multiple autonomous systems</a:t>
            </a:r>
          </a:p>
          <a:p>
            <a:pPr lvl="1"/>
            <a:r>
              <a:rPr lang="en-US" dirty="0" smtClean="0"/>
              <a:t>A path-vector routing protocol that communicates via BGP-specific messages that travel between routers</a:t>
            </a:r>
          </a:p>
          <a:p>
            <a:pPr lvl="1"/>
            <a:r>
              <a:rPr lang="en-US" dirty="0" smtClean="0"/>
              <a:t>Can be configured to follow policies that might avoid a certain router or instruct a group of routers to prefer a particular route</a:t>
            </a:r>
          </a:p>
          <a:p>
            <a:pPr lvl="1"/>
            <a:r>
              <a:rPr lang="en-US" dirty="0" smtClean="0"/>
              <a:t>The most complex of the routing protocols</a:t>
            </a:r>
          </a:p>
          <a:p>
            <a:pPr lvl="1"/>
            <a:r>
              <a:rPr lang="en-US" dirty="0" smtClean="0"/>
              <a:t>Uses an autonomous system number (ASN) to identify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74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Router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comes with a set of utilities that can help track down most TCP/IP related problems</a:t>
            </a:r>
          </a:p>
          <a:p>
            <a:r>
              <a:rPr lang="en-US" dirty="0" smtClean="0"/>
              <a:t>You should be familiar with the following tools and their parameters: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 or traceroute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9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- displays TCP/IP statistics and details about TCP/IP components/connections on a host</a:t>
            </a:r>
          </a:p>
          <a:p>
            <a:pPr lvl="1"/>
            <a:r>
              <a:rPr lang="en-US" dirty="0" smtClean="0"/>
              <a:t>Information that can be obtained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command includes:</a:t>
            </a:r>
          </a:p>
          <a:p>
            <a:pPr lvl="2"/>
            <a:r>
              <a:rPr lang="en-US" dirty="0" smtClean="0"/>
              <a:t>The port on which a particular TCP/IP service is running</a:t>
            </a:r>
          </a:p>
          <a:p>
            <a:pPr lvl="2"/>
            <a:r>
              <a:rPr lang="en-US" dirty="0" smtClean="0"/>
              <a:t>Which network connections are currently established for a client</a:t>
            </a:r>
          </a:p>
          <a:p>
            <a:pPr lvl="2"/>
            <a:r>
              <a:rPr lang="en-US" dirty="0" smtClean="0"/>
              <a:t>How many messages have been handled by a network interface since it was activated</a:t>
            </a:r>
          </a:p>
          <a:p>
            <a:pPr lvl="2"/>
            <a:r>
              <a:rPr lang="en-US" dirty="0" smtClean="0"/>
              <a:t>How many data errors have occurred on a particular network interface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6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5362" name="Picture 2" descr="netstat command options" title="Table 3-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107735" cy="39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569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 </a:t>
            </a:r>
            <a:r>
              <a:rPr lang="en-US" dirty="0" smtClean="0"/>
              <a:t>- provides information about NetBIOS statistics and resolve NetBIOS names to their IP addresses</a:t>
            </a:r>
          </a:p>
          <a:p>
            <a:pPr lvl="1"/>
            <a:r>
              <a:rPr lang="en-US" dirty="0" smtClean="0"/>
              <a:t>If you know the NetBIOS name of a workstation, you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  <a:r>
              <a:rPr lang="en-US" dirty="0" smtClean="0"/>
              <a:t> to determine its IP address</a:t>
            </a:r>
          </a:p>
          <a:p>
            <a:pPr lvl="1"/>
            <a:r>
              <a:rPr lang="en-US" dirty="0" smtClean="0"/>
              <a:t>NetBIOS is a Windows protocol that was once an alternative to TCP/IP</a:t>
            </a:r>
          </a:p>
          <a:p>
            <a:pPr lvl="2"/>
            <a:r>
              <a:rPr lang="en-US" dirty="0" smtClean="0"/>
              <a:t>Mostly used by legacy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53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6386" name="Picture 2" descr="nbtstat command options" title="Table 3-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93359" cy="314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663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 smtClean="0"/>
              <a:t> - 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utility uses ICMP echo requests to trace the path from one networked node to another, identifying all intermediate hops between the nodes</a:t>
            </a:r>
          </a:p>
          <a:p>
            <a:pPr lvl="1"/>
            <a:r>
              <a:rPr lang="en-US" dirty="0" smtClean="0"/>
              <a:t>Linux, UNIX, and OS X system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 smtClean="0"/>
              <a:t>utility to send UDP messages to a random port on the destination node (concept is the same as tracert)</a:t>
            </a:r>
          </a:p>
          <a:p>
            <a:pPr lvl="1"/>
            <a:r>
              <a:rPr lang="en-US" dirty="0" smtClean="0"/>
              <a:t>Both utilities employ a trial-and-error approach to discover the nodes at each hop from source to destination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0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098" name="Picture 2" descr="The traceroute utility uses error messages from routers to map nodes on a route" title="Figure 3-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123312" cy="32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5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1 - Physical layer on the NIC receives the frame and places  the transmission on the network</a:t>
            </a:r>
          </a:p>
          <a:p>
            <a:r>
              <a:rPr lang="en-US" dirty="0" smtClean="0"/>
              <a:t>Receiving host de-encapsulates the message at each layer in reverse order and presents payload to the receiving applications</a:t>
            </a:r>
          </a:p>
          <a:p>
            <a:r>
              <a:rPr lang="en-US" dirty="0" smtClean="0"/>
              <a:t>Connectivity devices are specialized devices that allow two or more networks or multiple parts of one network to connect and exchange data</a:t>
            </a:r>
          </a:p>
          <a:p>
            <a:pPr lvl="1"/>
            <a:r>
              <a:rPr lang="en-US" dirty="0" smtClean="0"/>
              <a:t>Known by the highest OSI layer they read and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79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7410" name="Picture 2" descr="traceroute and tracert command options" title="Table 3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5740" cy="41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121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/>
              <a:t> </a:t>
            </a:r>
            <a:r>
              <a:rPr lang="en-US" dirty="0" smtClean="0"/>
              <a:t>(cont’d) - </a:t>
            </a:r>
            <a:endParaRPr lang="en-US" dirty="0"/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A trace test might stop before reaching the destination for one of three reasons: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The device the trace is attempting to reach is down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It’s too busy to process lower-priority messages such as UDP or ICMP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It does not accept the UDP or ICMP transmissions being sent because a firewall blocks these types of messages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A trace cannot detect router configuration problems or predict variations of routes over a period of time</a:t>
            </a:r>
            <a:endParaRPr lang="en-US" dirty="0" smtClean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24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 smtClean="0"/>
              <a:t> - a Windows utility that combines elements of both ping and tracert to provide deeper information about network issues along a route</a:t>
            </a:r>
          </a:p>
          <a:p>
            <a:pPr lvl="1"/>
            <a:r>
              <a:rPr lang="en-US" dirty="0" smtClean="0"/>
              <a:t>Sends multiple pings to each </a:t>
            </a:r>
            <a:r>
              <a:rPr lang="en-US" dirty="0" smtClean="0"/>
              <a:t>hop </a:t>
            </a:r>
            <a:r>
              <a:rPr lang="en-US" dirty="0" smtClean="0"/>
              <a:t>along a route, then compiles information into a single report</a:t>
            </a:r>
          </a:p>
          <a:p>
            <a:pPr lvl="1"/>
            <a:r>
              <a:rPr lang="en-US" dirty="0" smtClean="0"/>
              <a:t>A disadvantage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 smtClean="0"/>
              <a:t> is the amount of time it takes to run</a:t>
            </a:r>
          </a:p>
          <a:p>
            <a:pPr lvl="2"/>
            <a:r>
              <a:rPr lang="en-US" dirty="0" smtClean="0"/>
              <a:t>Shorten running type by limiting the number of queries per hop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-q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10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8434" name="Picture 2" descr="pathping command options" title="Table 3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32738" cy="262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8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Common Routing Problems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9458" name="Picture 2" descr="Command-line utilities" title="Table 3-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352027" cy="382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057400" y="2362200"/>
            <a:ext cx="5867400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42160" y="2655490"/>
            <a:ext cx="5867400" cy="468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11680" y="3154957"/>
            <a:ext cx="5867400" cy="4421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11680" y="3589138"/>
            <a:ext cx="5867400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11680" y="4808933"/>
            <a:ext cx="5867400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11680" y="3817738"/>
            <a:ext cx="5867400" cy="404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11680" y="4300734"/>
            <a:ext cx="5867400" cy="468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96440" y="5077022"/>
            <a:ext cx="5867400" cy="5054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9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Errors - occur when a logical (not physical) connection between a node and a network is malfunctioning</a:t>
            </a:r>
          </a:p>
          <a:p>
            <a:pPr lvl="1"/>
            <a:r>
              <a:rPr lang="en-US" dirty="0" smtClean="0"/>
              <a:t>Two important guidelines when dealing with this problem: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command is a great place to start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 smtClean="0"/>
              <a:t>command can give you a list of interfaces on a device, and then can be used to troubleshoot network interface errors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Failure - when a router, switch, NIC, or other hardware goes down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 smtClean="0"/>
              <a:t>to track down malfunctioning routers and other devices on larger networks</a:t>
            </a:r>
          </a:p>
          <a:p>
            <a:pPr lvl="1"/>
            <a:r>
              <a:rPr lang="en-US" dirty="0" smtClean="0"/>
              <a:t>Get more accurate trace feedback on a questionable router by targeting a node on the other side of that router, rather than aiming for that router itself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67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Neighbor Devices - a process used by routers to learn about all of the devices on their networks</a:t>
            </a:r>
          </a:p>
          <a:p>
            <a:pPr lvl="1"/>
            <a:r>
              <a:rPr lang="en-US" dirty="0" smtClean="0"/>
              <a:t>On IPv4 networks, neighbor discovery is managed by ARP with help from ICMP</a:t>
            </a:r>
          </a:p>
          <a:p>
            <a:pPr lvl="1"/>
            <a:r>
              <a:rPr lang="en-US" dirty="0" smtClean="0"/>
              <a:t>IPv6 devices use Neighbor Discovery Protocol (NDP) to automatically detect neighboring devices and automatically adjust when neighboring nodes fail or are removed</a:t>
            </a:r>
          </a:p>
          <a:p>
            <a:pPr lvl="2"/>
            <a:r>
              <a:rPr lang="en-US" dirty="0" smtClean="0"/>
              <a:t>Eliminates the need for ARP and ICMP functions in IPv6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85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MTU Black Hole - messages are being lost for no apparent reason</a:t>
            </a:r>
          </a:p>
          <a:p>
            <a:pPr lvl="1"/>
            <a:r>
              <a:rPr lang="en-US" dirty="0" smtClean="0"/>
              <a:t>If suspected,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command to determine the largest size message that can successfully traverse a path to its destination</a:t>
            </a:r>
          </a:p>
          <a:p>
            <a:pPr lvl="2"/>
            <a:r>
              <a:rPr lang="en-US" dirty="0" smtClean="0"/>
              <a:t>Adjust the buffer size of the ICMP echo message</a:t>
            </a:r>
          </a:p>
          <a:p>
            <a:pPr lvl="2"/>
            <a:r>
              <a:rPr lang="en-US" dirty="0" smtClean="0"/>
              <a:t>Start with a smaller buffer and work your way up to determine the largest MTU the route can handle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13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IP Routes - certain routes must be statically routed, such as gateway of last resort, routes to networks directly connected to the local network</a:t>
            </a:r>
          </a:p>
          <a:p>
            <a:pPr lvl="1"/>
            <a:r>
              <a:rPr lang="en-US" dirty="0" smtClean="0"/>
              <a:t>Sometimes these routes can become corrupted, outdated, or lost from the routing table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netstat -r</a:t>
            </a:r>
            <a:r>
              <a:rPr lang="en-US" dirty="0" smtClean="0"/>
              <a:t> command to display routing table</a:t>
            </a:r>
          </a:p>
          <a:p>
            <a:pPr lvl="1"/>
            <a:r>
              <a:rPr lang="en-US" dirty="0" smtClean="0"/>
              <a:t>Check that IP addresses are configured correctly for all interfaces</a:t>
            </a:r>
          </a:p>
          <a:p>
            <a:pPr lvl="1"/>
            <a:r>
              <a:rPr lang="en-US" dirty="0" smtClean="0"/>
              <a:t>Confirm that none of the affected routers are in passive-interface mode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Core Protocols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3794" name="Picture 2" descr="Connectivity devices are known by the highest OSI layer they read and process" title="Figure 3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302499" cy="228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78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60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is an OSI Transport layer, connection-oriented protocol that provides reliability through checksum, flow control, and sequencing information</a:t>
            </a:r>
          </a:p>
          <a:p>
            <a:pPr eaLnBrk="1" hangingPunct="1"/>
            <a:r>
              <a:rPr lang="en-US" dirty="0" smtClean="0"/>
              <a:t>UDP is a Transport layer and connectionless protocol that provides no delivery guarantees</a:t>
            </a:r>
          </a:p>
          <a:p>
            <a:pPr eaLnBrk="1" hangingPunct="1"/>
            <a:r>
              <a:rPr lang="en-US" dirty="0" smtClean="0"/>
              <a:t>IP operates at the Network layer of the OSI model</a:t>
            </a:r>
          </a:p>
          <a:p>
            <a:pPr eaLnBrk="1" hangingPunct="1"/>
            <a:r>
              <a:rPr lang="en-US" dirty="0" smtClean="0"/>
              <a:t>ARP operates at the Data Link layer and obtains the MAC address of a host</a:t>
            </a:r>
          </a:p>
          <a:p>
            <a:pPr eaLnBrk="1" hangingPunct="1"/>
            <a:r>
              <a:rPr lang="en-US" dirty="0" smtClean="0"/>
              <a:t>ICMP is a Network layer core protocol that reports on the success or failure of data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61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router is a multiport device that can connect dissimilar LANs and WANs running at different transmission speeds, using a variety of protocols</a:t>
            </a:r>
          </a:p>
          <a:p>
            <a:pPr eaLnBrk="1" hangingPunct="1"/>
            <a:r>
              <a:rPr lang="en-US" dirty="0" smtClean="0"/>
              <a:t>Static routing is when a network administrator programs a router to use specific paths between nodes</a:t>
            </a:r>
          </a:p>
          <a:p>
            <a:pPr eaLnBrk="1" hangingPunct="1"/>
            <a:r>
              <a:rPr lang="en-US" dirty="0" smtClean="0"/>
              <a:t>To determine best path, routers communicate with each other through routing protocols</a:t>
            </a:r>
          </a:p>
          <a:p>
            <a:pPr eaLnBrk="1" hangingPunct="1"/>
            <a:r>
              <a:rPr lang="en-US" dirty="0" smtClean="0"/>
              <a:t>Routing metrics may factor in the number of hops between nodes, throughput, delay, MTU, cost, load, and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62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RIP, a distance-vector routing protocol, is the slowest and least secure routing protocol</a:t>
            </a:r>
          </a:p>
          <a:p>
            <a:pPr eaLnBrk="1" hangingPunct="1"/>
            <a:r>
              <a:rPr lang="en-US" dirty="0" smtClean="0"/>
              <a:t>OSPF is a link-state routing protocol used on interior or border routers</a:t>
            </a:r>
            <a:endParaRPr lang="en-US" dirty="0"/>
          </a:p>
          <a:p>
            <a:pPr eaLnBrk="1" hangingPunct="1"/>
            <a:r>
              <a:rPr lang="en-US" dirty="0" smtClean="0"/>
              <a:t>IS-IS uses virtually the same  methods as OSPF to calculate paths but is less common</a:t>
            </a:r>
          </a:p>
          <a:p>
            <a:pPr eaLnBrk="1" hangingPunct="1"/>
            <a:r>
              <a:rPr lang="en-US" dirty="0" smtClean="0"/>
              <a:t>BGP uses the most complex best-path calculation of all commonly used routing protocols</a:t>
            </a:r>
          </a:p>
          <a:p>
            <a:pPr eaLnBrk="1" hangingPunct="1"/>
            <a:r>
              <a:rPr lang="en-US" dirty="0" smtClean="0"/>
              <a:t>The netstat utility displays TCP/IP statistics and the state of current TCP/IP components</a:t>
            </a:r>
          </a:p>
        </p:txBody>
      </p:sp>
    </p:spTree>
    <p:extLst>
      <p:ext uri="{BB962C8B-B14F-4D97-AF65-F5344CB8AC3E}">
        <p14:creationId xmlns:p14="http://schemas.microsoft.com/office/powerpoint/2010/main" val="22065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63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nbtstat utility provides information about NetBIOS names and their addresses</a:t>
            </a:r>
          </a:p>
          <a:p>
            <a:pPr eaLnBrk="1" hangingPunct="1"/>
            <a:r>
              <a:rPr lang="en-US" dirty="0" smtClean="0"/>
              <a:t>The traceroute utility, known as tracert on Windows-based system, uses ICMP to trace the path from one networked node to another</a:t>
            </a:r>
          </a:p>
          <a:p>
            <a:pPr eaLnBrk="1" hangingPunct="1"/>
            <a:r>
              <a:rPr lang="en-US" dirty="0" smtClean="0"/>
              <a:t>The route command allows you to view a host’s routing table and add, delete, or modify preferred routes</a:t>
            </a:r>
          </a:p>
        </p:txBody>
      </p:sp>
    </p:spTree>
    <p:extLst>
      <p:ext uri="{BB962C8B-B14F-4D97-AF65-F5344CB8AC3E}">
        <p14:creationId xmlns:p14="http://schemas.microsoft.com/office/powerpoint/2010/main" val="6780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(Transmission Control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operates in the Transport layer of OSI model</a:t>
            </a:r>
          </a:p>
          <a:p>
            <a:r>
              <a:rPr lang="en-US" dirty="0" smtClean="0"/>
              <a:t>Three characteristics of TCP</a:t>
            </a:r>
          </a:p>
          <a:p>
            <a:pPr lvl="1"/>
            <a:r>
              <a:rPr lang="en-US" dirty="0" smtClean="0"/>
              <a:t>Connection-oriented protocol - TCP ensures that a connection or session is established by using a three-step process called a three-way handshake</a:t>
            </a:r>
          </a:p>
          <a:p>
            <a:pPr lvl="1"/>
            <a:r>
              <a:rPr lang="en-US" dirty="0" smtClean="0"/>
              <a:t>Sequencing and checksums - TCP sends a character string called a checksum that is checked by the destination host along with a sequence number for each segment</a:t>
            </a:r>
          </a:p>
          <a:p>
            <a:pPr lvl="1"/>
            <a:r>
              <a:rPr lang="en-US" dirty="0" smtClean="0"/>
              <a:t>Flow control - gauges rate of transmission based on how quickly recipient can accept data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in a TCP Segment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4818" name="Picture 2" descr="A TCP segment" title="Figure 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68422" cy="384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07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Three-Way Handshake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transmission sent before data transmission:</a:t>
            </a:r>
          </a:p>
          <a:p>
            <a:pPr lvl="1"/>
            <a:r>
              <a:rPr lang="en-US" dirty="0" smtClean="0"/>
              <a:t>Step 1 - request for a connection (SYN)</a:t>
            </a:r>
          </a:p>
          <a:p>
            <a:pPr lvl="1"/>
            <a:r>
              <a:rPr lang="en-US" dirty="0" smtClean="0"/>
              <a:t>Step 2 - response to the request (SYN/ACK)</a:t>
            </a:r>
          </a:p>
          <a:p>
            <a:pPr lvl="1"/>
            <a:r>
              <a:rPr lang="en-US" dirty="0" smtClean="0"/>
              <a:t>Step 3 - connection established (ACK)</a:t>
            </a:r>
          </a:p>
          <a:p>
            <a:r>
              <a:rPr lang="en-US" dirty="0" smtClean="0"/>
              <a:t>After the three initial messages, the payload or data is sent</a:t>
            </a:r>
          </a:p>
          <a:p>
            <a:r>
              <a:rPr lang="en-US" dirty="0" smtClean="0"/>
              <a:t>Sequence numbers will be increased by the number of bits included in each received segment</a:t>
            </a:r>
          </a:p>
          <a:p>
            <a:pPr lvl="1"/>
            <a:r>
              <a:rPr lang="en-US" dirty="0" smtClean="0"/>
              <a:t>Confirms the correct length of message was received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92884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19403</TotalTime>
  <Words>5701</Words>
  <Application>Microsoft Macintosh PowerPoint</Application>
  <PresentationFormat>On-screen Show (4:3)</PresentationFormat>
  <Paragraphs>689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Calibri</vt:lpstr>
      <vt:lpstr>Calibri Light</vt:lpstr>
      <vt:lpstr>Courier New</vt:lpstr>
      <vt:lpstr>ＭＳ Ｐゴシック</vt:lpstr>
      <vt:lpstr>Times New Roman</vt:lpstr>
      <vt:lpstr>Arial</vt:lpstr>
      <vt:lpstr>3_Default Design</vt:lpstr>
      <vt:lpstr>2_Default Design</vt:lpstr>
      <vt:lpstr>1_Default Design</vt:lpstr>
      <vt:lpstr>Default Design</vt:lpstr>
      <vt:lpstr>Retrospect</vt:lpstr>
      <vt:lpstr>Chapter 3 How Data Is Transported Over Networks  </vt:lpstr>
      <vt:lpstr>Objectives</vt:lpstr>
      <vt:lpstr>TCP/IP Core Protocols</vt:lpstr>
      <vt:lpstr>TCP/IP Core Protocols</vt:lpstr>
      <vt:lpstr>TCP/IP Core Protocols</vt:lpstr>
      <vt:lpstr>TCP/IP Core Protocols</vt:lpstr>
      <vt:lpstr>TCP (Transmission Control Protocol)</vt:lpstr>
      <vt:lpstr>Fields in a TCP Segment</vt:lpstr>
      <vt:lpstr>TCP Three-Way Handshake</vt:lpstr>
      <vt:lpstr>TCP Three-Way Handshake</vt:lpstr>
      <vt:lpstr>UDP (User Datagram Protocol)</vt:lpstr>
      <vt:lpstr>UDP (User Datagram Protocol)</vt:lpstr>
      <vt:lpstr>IP (Internet Protocol)</vt:lpstr>
      <vt:lpstr>IPv4 Packets</vt:lpstr>
      <vt:lpstr>IPv4 Packets</vt:lpstr>
      <vt:lpstr>IPv4 Packets</vt:lpstr>
      <vt:lpstr>IPv6 Packets</vt:lpstr>
      <vt:lpstr>IPv6 Packets</vt:lpstr>
      <vt:lpstr>ICMP (Internet Control Message Protocol)</vt:lpstr>
      <vt:lpstr>IGMP (Internet Group Management Protocol) on IPv4 Networks</vt:lpstr>
      <vt:lpstr>ARP (Address Resolution Protocol) on IPv4 Networks</vt:lpstr>
      <vt:lpstr>ARP (Address Resolution Protocol) on IPv4 Networks</vt:lpstr>
      <vt:lpstr>ARP (Address Resolution Protocol) on IPv4 Networks</vt:lpstr>
      <vt:lpstr>ARP (Address Resolution Protocol) on IPv4 Networks</vt:lpstr>
      <vt:lpstr>Routers and How They Work</vt:lpstr>
      <vt:lpstr>Routers and How They Work</vt:lpstr>
      <vt:lpstr>Routers and How They Work</vt:lpstr>
      <vt:lpstr>Routers and How They Work</vt:lpstr>
      <vt:lpstr>Multilayer Switches</vt:lpstr>
      <vt:lpstr>Routing Tables</vt:lpstr>
      <vt:lpstr>Routing Tables</vt:lpstr>
      <vt:lpstr>Static or Dynamic Routing</vt:lpstr>
      <vt:lpstr>The route Command</vt:lpstr>
      <vt:lpstr>The route Command</vt:lpstr>
      <vt:lpstr>Routing Metrics</vt:lpstr>
      <vt:lpstr>Routing Protocols</vt:lpstr>
      <vt:lpstr>Routing Protocols</vt:lpstr>
      <vt:lpstr>Interior and Exterior Gateway Routing Protocols</vt:lpstr>
      <vt:lpstr>Interior and Exterior Gateway Routing Protocols</vt:lpstr>
      <vt:lpstr>Interior and Exterior Gateway Routing Protocols</vt:lpstr>
      <vt:lpstr>Interior and Exterior Gateway Routing Protocols</vt:lpstr>
      <vt:lpstr>Interior and Exterior Gateway Routing Protocols</vt:lpstr>
      <vt:lpstr>Troubleshooting Router Issues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Solving Common Routing Problems</vt:lpstr>
      <vt:lpstr>Solving Common Routing Problems</vt:lpstr>
      <vt:lpstr>Solving Common Routing Problems</vt:lpstr>
      <vt:lpstr>Solving Common Routing Problems</vt:lpstr>
      <vt:lpstr>Solving Common Routing Problems</vt:lpstr>
      <vt:lpstr>Solving Common Routing Problems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Julie</dc:creator>
  <cp:lastModifiedBy>Microsoft Office User</cp:lastModifiedBy>
  <cp:revision>631</cp:revision>
  <dcterms:created xsi:type="dcterms:W3CDTF">2007-07-09T21:56:01Z</dcterms:created>
  <dcterms:modified xsi:type="dcterms:W3CDTF">2017-10-04T19:25:30Z</dcterms:modified>
</cp:coreProperties>
</file>