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30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584F-1180-CA48-A25C-A3AAB60BCB6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7D47C-61C5-6D4B-A562-C8FCE2D3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</a:p>
          <a:p>
            <a:endParaRPr lang="en-US" dirty="0" smtClean="0"/>
          </a:p>
          <a:p>
            <a:r>
              <a:rPr lang="en-US" dirty="0" smtClean="0"/>
              <a:t>Fault tolerance - techniques that allow data storage or other operations to continue in the event of a failure or fault of one its components</a:t>
            </a:r>
          </a:p>
          <a:p>
            <a:r>
              <a:rPr lang="en-US" dirty="0" smtClean="0"/>
              <a:t>NAS - a specialized storage device or group of storage devices that provides centralized fault tolerant data storage for a network</a:t>
            </a:r>
          </a:p>
          <a:p>
            <a:pPr lvl="1"/>
            <a:r>
              <a:rPr lang="en-US" dirty="0" smtClean="0"/>
              <a:t>Contains its own file system optimized for saving and serving files</a:t>
            </a:r>
          </a:p>
          <a:p>
            <a:pPr lvl="1"/>
            <a:r>
              <a:rPr lang="en-US" dirty="0" smtClean="0"/>
              <a:t>Reads and writes from its disk significantly faster than other types of servers</a:t>
            </a:r>
          </a:p>
          <a:p>
            <a:pPr lvl="1"/>
            <a:r>
              <a:rPr lang="en-US" dirty="0" smtClean="0"/>
              <a:t>Can be easily expanded without interrupting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General tips when installing NICs:</a:t>
            </a:r>
          </a:p>
          <a:p>
            <a:pPr lvl="1"/>
            <a:r>
              <a:rPr lang="en-US" dirty="0" smtClean="0"/>
              <a:t>Install hardware and software</a:t>
            </a:r>
          </a:p>
          <a:p>
            <a:pPr lvl="1"/>
            <a:r>
              <a:rPr lang="en-US" dirty="0" smtClean="0"/>
              <a:t>Install a peripheral NIC</a:t>
            </a:r>
          </a:p>
          <a:p>
            <a:pPr lvl="1"/>
            <a:r>
              <a:rPr lang="en-US" dirty="0" smtClean="0"/>
              <a:t>Install an expansion card NIC</a:t>
            </a:r>
          </a:p>
          <a:p>
            <a:pPr lvl="1"/>
            <a:r>
              <a:rPr lang="en-US" dirty="0" smtClean="0"/>
              <a:t>Install multiple NICs in servers and other high-powered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8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</a:p>
          <a:p>
            <a:endParaRPr lang="en-US" dirty="0" smtClean="0"/>
          </a:p>
          <a:p>
            <a:r>
              <a:rPr lang="en-US" dirty="0" smtClean="0"/>
              <a:t>Methods of transmission:</a:t>
            </a:r>
          </a:p>
          <a:p>
            <a:pPr lvl="1"/>
            <a:r>
              <a:rPr lang="en-US" dirty="0" smtClean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 smtClean="0"/>
              <a:t>Half-duplex - signals may travel in both directions over a medium but in only one direction at a time</a:t>
            </a:r>
          </a:p>
          <a:p>
            <a:pPr lvl="1"/>
            <a:r>
              <a:rPr lang="en-US" dirty="0" smtClean="0"/>
              <a:t>Simplex - signals may travel in only one direction</a:t>
            </a:r>
          </a:p>
          <a:p>
            <a:pPr lvl="2"/>
            <a:r>
              <a:rPr lang="en-US" dirty="0" smtClean="0"/>
              <a:t>Sometimes called one-way or unidirectional</a:t>
            </a:r>
          </a:p>
          <a:p>
            <a:r>
              <a:rPr lang="en-US" dirty="0" smtClean="0"/>
              <a:t>Many network devices allow you to specify whether the device should use half- or full-duplex</a:t>
            </a:r>
          </a:p>
          <a:p>
            <a:pPr lvl="1"/>
            <a:r>
              <a:rPr lang="en-US" dirty="0" smtClean="0"/>
              <a:t>Modern NICs use full-duplex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2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</a:p>
          <a:p>
            <a:endParaRPr lang="en-US" dirty="0" smtClean="0"/>
          </a:p>
          <a:p>
            <a:r>
              <a:rPr lang="en-US" dirty="0" smtClean="0"/>
              <a:t>Auto Negotiation - allows the NIC to select the best link speed and duplex that is also supported by the neighboring device</a:t>
            </a:r>
          </a:p>
          <a:p>
            <a:r>
              <a:rPr lang="en-US" dirty="0" smtClean="0"/>
              <a:t>If you specify a particular speed and duplex that is not supported by a neighboring device</a:t>
            </a:r>
          </a:p>
          <a:p>
            <a:pPr lvl="1"/>
            <a:r>
              <a:rPr lang="en-US" dirty="0" smtClean="0"/>
              <a:t>The result is a speed and duplex mismatch and transmission will fail</a:t>
            </a:r>
          </a:p>
          <a:p>
            <a:r>
              <a:rPr lang="en-US" dirty="0" smtClean="0"/>
              <a:t>Using UNIX or Linux, the </a:t>
            </a:r>
            <a:r>
              <a:rPr lang="en-US" b="1" dirty="0" smtClean="0"/>
              <a:t>ethtool </a:t>
            </a:r>
            <a:r>
              <a:rPr lang="en-US" dirty="0" smtClean="0"/>
              <a:t>utility allows you to view and change NIC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Color-coded insulated copper wire pairs</a:t>
            </a:r>
          </a:p>
          <a:p>
            <a:pPr lvl="1" eaLnBrk="1" hangingPunct="1"/>
            <a:r>
              <a:rPr lang="en-US" dirty="0" smtClean="0"/>
              <a:t>0.4 to 0.8 mm diameter</a:t>
            </a:r>
          </a:p>
          <a:p>
            <a:pPr lvl="1" eaLnBrk="1" hangingPunct="1"/>
            <a:r>
              <a:rPr lang="en-US" dirty="0" smtClean="0"/>
              <a:t>Encased in a plastic sheath</a:t>
            </a:r>
          </a:p>
          <a:p>
            <a:pPr lvl="1" eaLnBrk="1" hangingPunct="1"/>
            <a:r>
              <a:rPr lang="en-US" dirty="0" smtClean="0"/>
              <a:t>Every two wires are twisted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   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6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More wire pair twists per foot</a:t>
            </a:r>
          </a:p>
          <a:p>
            <a:pPr lvl="1" eaLnBrk="1" hangingPunct="1"/>
            <a:r>
              <a:rPr lang="en-US" dirty="0" smtClean="0"/>
              <a:t>More resistance to cross talk</a:t>
            </a:r>
          </a:p>
          <a:p>
            <a:pPr lvl="1" eaLnBrk="1" hangingPunct="1"/>
            <a:r>
              <a:rPr lang="en-US" dirty="0" smtClean="0"/>
              <a:t>Higher-quality</a:t>
            </a:r>
          </a:p>
          <a:p>
            <a:pPr lvl="1" eaLnBrk="1" hangingPunct="1"/>
            <a:r>
              <a:rPr lang="en-US" dirty="0" smtClean="0"/>
              <a:t>More expensive</a:t>
            </a:r>
          </a:p>
          <a:p>
            <a:pPr eaLnBrk="1" hangingPunct="1"/>
            <a:r>
              <a:rPr lang="en-US" dirty="0" smtClean="0"/>
              <a:t>Twist ratio</a:t>
            </a:r>
          </a:p>
          <a:p>
            <a:pPr lvl="1" eaLnBrk="1" hangingPunct="1"/>
            <a:r>
              <a:rPr lang="en-US" dirty="0" smtClean="0"/>
              <a:t>Twists per meter or foot</a:t>
            </a:r>
          </a:p>
          <a:p>
            <a:pPr eaLnBrk="1" hangingPunct="1"/>
            <a:r>
              <a:rPr lang="en-US" dirty="0" smtClean="0"/>
              <a:t>High twist ratio</a:t>
            </a:r>
          </a:p>
          <a:p>
            <a:pPr lvl="1" eaLnBrk="1" hangingPunct="1"/>
            <a:r>
              <a:rPr lang="en-US" dirty="0" smtClean="0"/>
              <a:t>Greater attenuation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1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Hundreds of different designs</a:t>
            </a:r>
          </a:p>
          <a:p>
            <a:pPr lvl="1" eaLnBrk="1" hangingPunct="1"/>
            <a:r>
              <a:rPr lang="en-US" dirty="0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 smtClean="0"/>
              <a:t>1 to 4200 wire pairs possible</a:t>
            </a:r>
          </a:p>
          <a:p>
            <a:pPr eaLnBrk="1" hangingPunct="1"/>
            <a:r>
              <a:rPr lang="en-US" dirty="0" smtClean="0"/>
              <a:t>Wiring standard specification</a:t>
            </a:r>
          </a:p>
          <a:p>
            <a:pPr lvl="1" eaLnBrk="1" hangingPunct="1"/>
            <a:r>
              <a:rPr lang="en-US" dirty="0" smtClean="0"/>
              <a:t>TIA/EIA 568</a:t>
            </a:r>
          </a:p>
          <a:p>
            <a:pPr eaLnBrk="1" hangingPunct="1"/>
            <a:r>
              <a:rPr lang="en-US" dirty="0" smtClean="0"/>
              <a:t>Most common twisted pair types</a:t>
            </a:r>
          </a:p>
          <a:p>
            <a:pPr lvl="1" eaLnBrk="1" hangingPunct="1"/>
            <a:r>
              <a:rPr lang="en-US" dirty="0" smtClean="0"/>
              <a:t>Category (cat) 3, 5, 5e, 6, 6a, 7</a:t>
            </a:r>
          </a:p>
          <a:p>
            <a:pPr lvl="1" eaLnBrk="1" hangingPunct="1"/>
            <a:r>
              <a:rPr lang="en-US" dirty="0" smtClean="0"/>
              <a:t>CAT 5e or higher used in modern 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4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Easy installation</a:t>
            </a:r>
          </a:p>
          <a:p>
            <a:pPr lvl="1" eaLnBrk="1" hangingPunct="1"/>
            <a:r>
              <a:rPr lang="en-US" dirty="0" smtClean="0"/>
              <a:t>Spans significant distance before requiring repeater</a:t>
            </a:r>
          </a:p>
          <a:p>
            <a:pPr lvl="1" eaLnBrk="1" hangingPunct="1"/>
            <a:r>
              <a:rPr lang="en-US" dirty="0" smtClean="0"/>
              <a:t>Accommodates several different topologies</a:t>
            </a:r>
          </a:p>
          <a:p>
            <a:pPr eaLnBrk="1" hangingPunct="1"/>
            <a:r>
              <a:rPr lang="en-US" dirty="0" smtClean="0"/>
              <a:t>Two categories</a:t>
            </a:r>
          </a:p>
          <a:p>
            <a:pPr lvl="1" eaLnBrk="1" hangingPunct="1"/>
            <a:r>
              <a:rPr lang="en-US" dirty="0" smtClean="0"/>
              <a:t>Shielded twisted pair (STP)</a:t>
            </a:r>
          </a:p>
          <a:p>
            <a:pPr lvl="1" eaLnBrk="1" hangingPunct="1"/>
            <a:r>
              <a:rPr lang="en-US" dirty="0" smtClean="0"/>
              <a:t>Unshielded twisted pair (UTP)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14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STP (Shielded Twisted Pair)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Individually insulated</a:t>
            </a:r>
          </a:p>
          <a:p>
            <a:pPr eaLnBrk="1" hangingPunct="1"/>
            <a:r>
              <a:rPr lang="en-US" dirty="0" smtClean="0"/>
              <a:t>Surrounded by metallic substance shielding (foil)</a:t>
            </a:r>
          </a:p>
          <a:p>
            <a:pPr lvl="1" eaLnBrk="1" hangingPunct="1"/>
            <a:r>
              <a:rPr lang="en-US" dirty="0" smtClean="0"/>
              <a:t>Barrier to external electromagnetic forces</a:t>
            </a:r>
          </a:p>
          <a:p>
            <a:pPr lvl="1" eaLnBrk="1" hangingPunct="1"/>
            <a:r>
              <a:rPr lang="en-US" dirty="0" smtClean="0"/>
              <a:t>Contains electrical energy of signals inside</a:t>
            </a:r>
          </a:p>
          <a:p>
            <a:pPr lvl="1" eaLnBrk="1" hangingPunct="1"/>
            <a:r>
              <a:rPr lang="en-US" dirty="0" smtClean="0"/>
              <a:t>May be grounded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UTP (Unshielded Twisted Pair)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One or more insulated wire pairs</a:t>
            </a:r>
          </a:p>
          <a:p>
            <a:pPr lvl="1" eaLnBrk="1" hangingPunct="1"/>
            <a:r>
              <a:rPr lang="en-US" dirty="0" smtClean="0"/>
              <a:t>Encased in plastic sheath</a:t>
            </a:r>
          </a:p>
          <a:p>
            <a:pPr lvl="1" eaLnBrk="1" hangingPunct="1"/>
            <a:r>
              <a:rPr lang="en-US" dirty="0" smtClean="0"/>
              <a:t>No additional shielding</a:t>
            </a:r>
          </a:p>
          <a:p>
            <a:pPr lvl="2" eaLnBrk="1" hangingPunct="1"/>
            <a:r>
              <a:rPr lang="en-US" dirty="0" smtClean="0"/>
              <a:t>Less expensive, less noise resistance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</a:p>
          <a:p>
            <a:endParaRPr lang="en-US" dirty="0" smtClean="0"/>
          </a:p>
          <a:p>
            <a:r>
              <a:rPr lang="en-US" dirty="0" smtClean="0"/>
              <a:t>A NAS device cannot communicate directly with clients</a:t>
            </a:r>
          </a:p>
          <a:p>
            <a:pPr lvl="1"/>
            <a:r>
              <a:rPr lang="en-US" dirty="0" smtClean="0"/>
              <a:t>Clients go through a file server, which communicates with the NAS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6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</a:p>
          <a:p>
            <a:endParaRPr lang="en-US" dirty="0" smtClean="0"/>
          </a:p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STP and UTP can transmit the same rates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STP and UTP vary in cost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STP and UTP use Registered Jack 45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STP more noise resistant</a:t>
            </a:r>
          </a:p>
          <a:p>
            <a:pPr eaLnBrk="1" hangingPunct="1"/>
            <a:r>
              <a:rPr lang="en-US" dirty="0" smtClean="0"/>
              <a:t>Size and scalability</a:t>
            </a:r>
          </a:p>
          <a:p>
            <a:pPr lvl="1" eaLnBrk="1" hangingPunct="1"/>
            <a:r>
              <a:rPr lang="en-US" dirty="0" smtClean="0"/>
              <a:t>Maximum segment length for both: 100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Standards for Twisted-Pair Cabling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0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</a:p>
          <a:p>
            <a:endParaRPr lang="en-US" dirty="0" smtClean="0"/>
          </a:p>
          <a:p>
            <a:r>
              <a:rPr lang="en-US" dirty="0" smtClean="0"/>
              <a:t>Proper cable termination is a requirement for two nodes on a network to communicate</a:t>
            </a:r>
          </a:p>
          <a:p>
            <a:r>
              <a:rPr lang="en-US" dirty="0" smtClean="0"/>
              <a:t>TIA/EIA specifies two methods of inserting wires into RJ-45 plugs</a:t>
            </a:r>
          </a:p>
          <a:p>
            <a:pPr lvl="1"/>
            <a:r>
              <a:rPr lang="en-US" dirty="0" smtClean="0"/>
              <a:t>TIA/EIA 568A</a:t>
            </a:r>
          </a:p>
          <a:p>
            <a:pPr lvl="1"/>
            <a:r>
              <a:rPr lang="en-US" dirty="0" smtClean="0"/>
              <a:t>TIA/EIA 568B</a:t>
            </a:r>
          </a:p>
          <a:p>
            <a:r>
              <a:rPr lang="en-US" dirty="0" smtClean="0"/>
              <a:t>No functional difference between the two standards</a:t>
            </a:r>
          </a:p>
          <a:p>
            <a:pPr lvl="1"/>
            <a:r>
              <a:rPr lang="en-US" dirty="0" smtClean="0"/>
              <a:t>Just make sure you use the same standard on every RJ-45 plug and jack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4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Straight-through cable</a:t>
            </a:r>
          </a:p>
          <a:p>
            <a:pPr lvl="1" eaLnBrk="1" hangingPunct="1"/>
            <a:r>
              <a:rPr lang="en-US" dirty="0" smtClean="0"/>
              <a:t>Terminate RJ-45 plugs at both ends identically</a:t>
            </a:r>
          </a:p>
          <a:p>
            <a:pPr eaLnBrk="1" hangingPunct="1"/>
            <a:r>
              <a:rPr lang="en-US" dirty="0" smtClean="0"/>
              <a:t>Crossover cable</a:t>
            </a:r>
          </a:p>
          <a:p>
            <a:pPr lvl="1" eaLnBrk="1" hangingPunct="1"/>
            <a:r>
              <a:rPr lang="en-US" dirty="0" smtClean="0"/>
              <a:t>Transmit and receive wires on one end reversed</a:t>
            </a:r>
          </a:p>
          <a:p>
            <a:r>
              <a:rPr lang="en-US" dirty="0" smtClean="0"/>
              <a:t>Rollover cable</a:t>
            </a:r>
          </a:p>
          <a:p>
            <a:pPr lvl="1"/>
            <a:r>
              <a:rPr lang="en-US" dirty="0" smtClean="0"/>
              <a:t>All wires are reversed</a:t>
            </a:r>
          </a:p>
          <a:p>
            <a:pPr lvl="1"/>
            <a:r>
              <a:rPr lang="en-US" dirty="0" smtClean="0"/>
              <a:t>Terminations are a mirror image of each other</a:t>
            </a:r>
          </a:p>
          <a:p>
            <a:pPr lvl="1"/>
            <a:r>
              <a:rPr lang="en-US" dirty="0" smtClean="0"/>
              <a:t>Also called Yost cables or Cisco console cables</a:t>
            </a:r>
          </a:p>
          <a:p>
            <a:pPr lvl="1"/>
            <a:r>
              <a:rPr lang="en-US" dirty="0" smtClean="0"/>
              <a:t>Used to connect a computer to the console port of a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8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fiber to bend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(polymeric fiber) 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2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r>
              <a:rPr lang="en-US" dirty="0" smtClean="0"/>
              <a:t>Benefits over copper cabling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1"/>
            <a:r>
              <a:rPr lang="en-US" dirty="0" smtClean="0"/>
              <a:t>Very high noise resistance</a:t>
            </a:r>
          </a:p>
          <a:p>
            <a:pPr lvl="1"/>
            <a:r>
              <a:rPr lang="en-US" dirty="0" smtClean="0"/>
              <a:t>Excellent security</a:t>
            </a:r>
          </a:p>
          <a:p>
            <a:pPr lvl="1"/>
            <a:r>
              <a:rPr lang="en-US" dirty="0" smtClean="0"/>
              <a:t>Able to carry signals for longer distances</a:t>
            </a:r>
          </a:p>
          <a:p>
            <a:pPr lvl="1"/>
            <a:r>
              <a:rPr lang="en-US" dirty="0" smtClean="0"/>
              <a:t>Industry standard for high-speed networking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More expensive than twisted pair cable</a:t>
            </a:r>
          </a:p>
          <a:p>
            <a:pPr lvl="1"/>
            <a:r>
              <a:rPr lang="en-US" dirty="0" smtClean="0"/>
              <a:t>Requires special equipment to splice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Proven reliable in transmitting data at rates that can reach 100 gigabits per second per channel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Most expensive transmission medium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Unaffected by EMI</a:t>
            </a:r>
          </a:p>
          <a:p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Segment lengths vary from 150 to 40,000 meters</a:t>
            </a:r>
          </a:p>
          <a:p>
            <a:pPr lvl="1"/>
            <a:r>
              <a:rPr lang="en-US" dirty="0" smtClean="0"/>
              <a:t>Depends on the light’s wavelength and type of 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86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SMF (Single Mode Fiber)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Consists of narrow core (8-10 microns in diameter)</a:t>
            </a:r>
          </a:p>
          <a:p>
            <a:pPr lvl="1" eaLnBrk="1" hangingPunct="1"/>
            <a:r>
              <a:rPr lang="en-US" dirty="0" smtClean="0"/>
              <a:t>Laser-generated light travels over one path</a:t>
            </a:r>
          </a:p>
          <a:p>
            <a:pPr lvl="2" eaLnBrk="1" hangingPunct="1"/>
            <a:r>
              <a:rPr lang="en-US" dirty="0" smtClean="0"/>
              <a:t>Little reflection</a:t>
            </a:r>
          </a:p>
          <a:p>
            <a:pPr lvl="1" eaLnBrk="1" hangingPunct="1"/>
            <a:r>
              <a:rPr lang="en-US" dirty="0" smtClean="0"/>
              <a:t>Light does not disperse as signal travels</a:t>
            </a:r>
          </a:p>
          <a:p>
            <a:pPr eaLnBrk="1" hangingPunct="1"/>
            <a:r>
              <a:rPr lang="en-US" dirty="0" smtClean="0"/>
              <a:t>Can carry signals many miles:</a:t>
            </a:r>
          </a:p>
          <a:p>
            <a:pPr lvl="1" eaLnBrk="1" hangingPunct="1"/>
            <a:r>
              <a:rPr lang="en-US" dirty="0" smtClean="0"/>
              <a:t>Before repeating is required</a:t>
            </a:r>
          </a:p>
          <a:p>
            <a:pPr eaLnBrk="1" hangingPunct="1"/>
            <a:r>
              <a:rPr lang="en-US" dirty="0" smtClean="0"/>
              <a:t>Rarely used for shorter connections</a:t>
            </a:r>
          </a:p>
          <a:p>
            <a:pPr lvl="1" eaLnBrk="1" hangingPunct="1"/>
            <a:r>
              <a:rPr lang="en-US" dirty="0" smtClean="0"/>
              <a:t>Due to cost</a:t>
            </a:r>
          </a:p>
          <a:p>
            <a:pPr lvl="1"/>
            <a:r>
              <a:rPr lang="en-US" dirty="0" smtClean="0"/>
              <a:t>The Internet backbone depends on SMF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</a:p>
          <a:p>
            <a:endParaRPr lang="en-US" dirty="0" smtClean="0"/>
          </a:p>
          <a:p>
            <a:r>
              <a:rPr lang="en-US" dirty="0" smtClean="0"/>
              <a:t>A SAN is a network of storage devices that communicate directly with each other and with other networks</a:t>
            </a:r>
          </a:p>
          <a:p>
            <a:pPr lvl="1"/>
            <a:r>
              <a:rPr lang="en-US" dirty="0" smtClean="0"/>
              <a:t>Uses a type of architecture that is similar to mesh topology, which is very fault-tolerant</a:t>
            </a:r>
          </a:p>
          <a:p>
            <a:r>
              <a:rPr lang="en-US" dirty="0" smtClean="0"/>
              <a:t>SANS use one of two types of Transport layer protocols:</a:t>
            </a:r>
          </a:p>
          <a:p>
            <a:pPr lvl="1"/>
            <a:r>
              <a:rPr lang="en-US" dirty="0" smtClean="0"/>
              <a:t>Fibre Channel (FC)</a:t>
            </a:r>
          </a:p>
          <a:p>
            <a:pPr lvl="1"/>
            <a:r>
              <a:rPr lang="en-US" dirty="0" smtClean="0"/>
              <a:t>iSCSI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86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MMF (Multimode Fiber)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Contains a core with a larger diameter than single mode fiber</a:t>
            </a:r>
          </a:p>
          <a:p>
            <a:pPr lvl="1" eaLnBrk="1" hangingPunct="1"/>
            <a:r>
              <a:rPr lang="en-US" dirty="0" smtClean="0"/>
              <a:t>Common sizes: 50 or 62.5 microns</a:t>
            </a:r>
          </a:p>
          <a:p>
            <a:pPr eaLnBrk="1" hangingPunct="1"/>
            <a:r>
              <a:rPr lang="en-US" dirty="0" smtClean="0"/>
              <a:t>Laser or LED generated light pulses travel at different angles</a:t>
            </a:r>
          </a:p>
          <a:p>
            <a:pPr eaLnBrk="1" hangingPunct="1"/>
            <a:r>
              <a:rPr lang="en-US" dirty="0" smtClean="0"/>
              <a:t>Greater attenuation than single-mode fiber</a:t>
            </a:r>
          </a:p>
          <a:p>
            <a:pPr eaLnBrk="1" hangingPunct="1"/>
            <a:r>
              <a:rPr lang="en-US" dirty="0" smtClean="0"/>
              <a:t>Common uses</a:t>
            </a:r>
          </a:p>
          <a:p>
            <a:pPr lvl="1" eaLnBrk="1" hangingPunct="1"/>
            <a:r>
              <a:rPr lang="en-US" dirty="0" smtClean="0"/>
              <a:t>Cables connecting router to a switch</a:t>
            </a:r>
          </a:p>
          <a:p>
            <a:pPr lvl="1" eaLnBrk="1" hangingPunct="1"/>
            <a:r>
              <a:rPr lang="en-US" dirty="0" smtClean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34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Cross-talk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end cross-talk (NEXT) occurs near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Far end cross-talk (FEXT) occurs at the far end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10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ways analog and digital signals are boosted: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Without noise previously accumulated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0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3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Delay between signal transmission and receipt</a:t>
            </a:r>
          </a:p>
          <a:p>
            <a:pPr lvl="1"/>
            <a:r>
              <a:rPr lang="en-US" dirty="0" smtClean="0"/>
              <a:t>May cause network transmission errors</a:t>
            </a:r>
          </a:p>
          <a:p>
            <a:r>
              <a:rPr lang="en-US" dirty="0" smtClean="0"/>
              <a:t>Latency causes</a:t>
            </a:r>
          </a:p>
          <a:p>
            <a:pPr lvl="1"/>
            <a:r>
              <a:rPr lang="en-US" dirty="0" smtClean="0"/>
              <a:t>Cable length</a:t>
            </a:r>
          </a:p>
          <a:p>
            <a:pPr lvl="1"/>
            <a:r>
              <a:rPr lang="en-US" dirty="0" smtClean="0"/>
              <a:t>Intervening connectivity device</a:t>
            </a:r>
          </a:p>
          <a:p>
            <a:r>
              <a:rPr lang="en-US" dirty="0" smtClean="0"/>
              <a:t>Round trip time (RTT)</a:t>
            </a:r>
          </a:p>
          <a:p>
            <a:pPr lvl="1"/>
            <a:r>
              <a:rPr lang="en-US" dirty="0" smtClean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00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r>
              <a:rPr lang="en-US" dirty="0" smtClean="0"/>
              <a:t>Common Fiber Cable Problems:</a:t>
            </a:r>
          </a:p>
          <a:p>
            <a:pPr lvl="1"/>
            <a:r>
              <a:rPr lang="en-US" dirty="0" smtClean="0"/>
              <a:t>Fiber type mismatch</a:t>
            </a:r>
          </a:p>
          <a:p>
            <a:pPr lvl="2"/>
            <a:r>
              <a:rPr lang="en-US" dirty="0" smtClean="0"/>
              <a:t>More of a fiber core mismatch</a:t>
            </a:r>
          </a:p>
          <a:p>
            <a:pPr lvl="2"/>
            <a:r>
              <a:rPr lang="en-US" dirty="0" smtClean="0"/>
              <a:t>Even same-mode cables can be mismatched if the cores have different widths</a:t>
            </a:r>
          </a:p>
          <a:p>
            <a:pPr lvl="1"/>
            <a:r>
              <a:rPr lang="en-US" dirty="0" smtClean="0"/>
              <a:t>Wavelength mismatch</a:t>
            </a:r>
          </a:p>
          <a:p>
            <a:pPr lvl="2"/>
            <a:r>
              <a:rPr lang="en-US" dirty="0" smtClean="0"/>
              <a:t>SMF, MMF, and POF (Plastic Optical Fiber) use different wavelengths</a:t>
            </a:r>
          </a:p>
          <a:p>
            <a:pPr lvl="1"/>
            <a:r>
              <a:rPr lang="en-US" dirty="0" smtClean="0"/>
              <a:t>Dirty connectors </a:t>
            </a:r>
          </a:p>
          <a:p>
            <a:pPr lvl="2"/>
            <a:r>
              <a:rPr lang="en-US" dirty="0" smtClean="0"/>
              <a:t>Signal loss and other errors can start to cause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4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</a:p>
          <a:p>
            <a:endParaRPr lang="en-US" dirty="0" smtClean="0"/>
          </a:p>
          <a:p>
            <a:r>
              <a:rPr lang="en-US" dirty="0" smtClean="0"/>
              <a:t>A SAN can be installed in a location separate from the LAN it serves</a:t>
            </a:r>
          </a:p>
          <a:p>
            <a:r>
              <a:rPr lang="en-US" dirty="0" smtClean="0"/>
              <a:t>SANs are highly scalable and have:</a:t>
            </a:r>
          </a:p>
          <a:p>
            <a:pPr lvl="1"/>
            <a:r>
              <a:rPr lang="en-US" dirty="0" smtClean="0"/>
              <a:t>A very high fault tolerance</a:t>
            </a:r>
          </a:p>
          <a:p>
            <a:pPr lvl="1"/>
            <a:r>
              <a:rPr lang="en-US" dirty="0" smtClean="0"/>
              <a:t>Massive storage capabilities</a:t>
            </a:r>
          </a:p>
          <a:p>
            <a:pPr lvl="1"/>
            <a:r>
              <a:rPr lang="en-US" dirty="0" smtClean="0"/>
              <a:t>Fast data access</a:t>
            </a:r>
          </a:p>
          <a:p>
            <a:r>
              <a:rPr lang="en-US" dirty="0" smtClean="0"/>
              <a:t>SANs are best suited to environments with huge quantities of data that must always be quickly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NICs and Ethernet</a:t>
            </a:r>
          </a:p>
          <a:p>
            <a:endParaRPr lang="en-US" dirty="0" smtClean="0"/>
          </a:p>
          <a:p>
            <a:r>
              <a:rPr lang="en-US" dirty="0" smtClean="0"/>
              <a:t>Each workstation, server, printer, connectivity device, or other device on a network uses a NIC</a:t>
            </a:r>
          </a:p>
          <a:p>
            <a:r>
              <a:rPr lang="en-US" dirty="0" smtClean="0"/>
              <a:t>On local networks, a NIC uses Ethernet standards for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The NIC contains a transceiver that transmits and receives data signals over network media</a:t>
            </a:r>
          </a:p>
          <a:p>
            <a:r>
              <a:rPr lang="en-US" dirty="0" smtClean="0"/>
              <a:t>NICs belong to both the Physical and Data Link layer because they:</a:t>
            </a:r>
          </a:p>
          <a:p>
            <a:pPr lvl="1"/>
            <a:r>
              <a:rPr lang="en-US" dirty="0" smtClean="0"/>
              <a:t>Issue data signals and assemble/disassemble data frames</a:t>
            </a:r>
          </a:p>
          <a:p>
            <a:pPr lvl="1"/>
            <a:r>
              <a:rPr lang="en-US" dirty="0" smtClean="0"/>
              <a:t>Interpret physical addressing information</a:t>
            </a:r>
          </a:p>
          <a:p>
            <a:pPr lvl="1"/>
            <a:r>
              <a:rPr lang="en-US" dirty="0" smtClean="0"/>
              <a:t>Perform routines that determine which node has the right to transmit data </a:t>
            </a:r>
          </a:p>
          <a:p>
            <a:pPr lvl="1"/>
            <a:r>
              <a:rPr lang="en-US" dirty="0" smtClean="0"/>
              <a:t>Can also perform prioritization, network management, buffering, and traffic-filtering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NICs come in a variety of types depending on:</a:t>
            </a:r>
          </a:p>
          <a:p>
            <a:pPr lvl="1"/>
            <a:r>
              <a:rPr lang="en-US" dirty="0" smtClean="0"/>
              <a:t>Connection type</a:t>
            </a:r>
          </a:p>
          <a:p>
            <a:pPr lvl="1"/>
            <a:r>
              <a:rPr lang="en-US" dirty="0" smtClean="0"/>
              <a:t>Maximum network transmission speed</a:t>
            </a:r>
          </a:p>
          <a:p>
            <a:pPr lvl="1"/>
            <a:r>
              <a:rPr lang="en-US" dirty="0" smtClean="0"/>
              <a:t>Connector interfaces</a:t>
            </a:r>
          </a:p>
          <a:p>
            <a:pPr lvl="1"/>
            <a:r>
              <a:rPr lang="en-US" dirty="0" smtClean="0"/>
              <a:t>Number of connector interfaces, or ports</a:t>
            </a:r>
          </a:p>
          <a:p>
            <a:pPr lvl="1"/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Support for enhanced features, such as PoE+, buffering, or traffic management</a:t>
            </a:r>
          </a:p>
          <a:p>
            <a:pPr lvl="1"/>
            <a:r>
              <a:rPr lang="en-US" dirty="0" smtClean="0"/>
              <a:t>Method of interfacing with the computer’s motherboard and interface standards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</a:p>
          <a:p>
            <a:endParaRPr lang="en-US" dirty="0" smtClean="0"/>
          </a:p>
          <a:p>
            <a:r>
              <a:rPr lang="en-US" dirty="0" smtClean="0"/>
              <a:t>A NIC interfaces with a computer’s motherboard by one of the following methods:</a:t>
            </a:r>
          </a:p>
          <a:p>
            <a:pPr lvl="1"/>
            <a:r>
              <a:rPr lang="en-US" dirty="0" smtClean="0"/>
              <a:t>Integrated into the motherboard</a:t>
            </a:r>
          </a:p>
          <a:p>
            <a:pPr lvl="1"/>
            <a:r>
              <a:rPr lang="en-US" dirty="0" smtClean="0"/>
              <a:t>Installed in an expansion slot on the motherboard</a:t>
            </a:r>
          </a:p>
          <a:p>
            <a:pPr lvl="1"/>
            <a:r>
              <a:rPr lang="en-US" dirty="0" smtClean="0"/>
              <a:t>Installed as a peripheral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F3E7-A3E3-E54C-B444-3AA06627F2A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07BA-4D16-F044-8705-8B7A82CF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4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NIC interfaces with a computer’s motherboard by one of the following methods:</a:t>
            </a:r>
          </a:p>
          <a:p>
            <a:pPr lvl="1"/>
            <a:r>
              <a:rPr lang="en-US" dirty="0" smtClean="0"/>
              <a:t>Integrated into the motherboard</a:t>
            </a:r>
          </a:p>
          <a:p>
            <a:pPr lvl="1"/>
            <a:r>
              <a:rPr lang="en-US" dirty="0" smtClean="0"/>
              <a:t>Installed in an expansion slot on the motherboard</a:t>
            </a:r>
          </a:p>
          <a:p>
            <a:pPr lvl="1"/>
            <a:r>
              <a:rPr lang="en-US" dirty="0" smtClean="0"/>
              <a:t>Installed as a peripheral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674" name="Picture 2" descr="Motherboard with two onboard NICs" title="Figure 4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886200"/>
            <a:ext cx="4067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9698" name="Picture 2" descr="PCIe expansion board NIC" title="Figure 4-2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590800"/>
            <a:ext cx="33790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A USB NIC" title="Figure 4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64" y="2362200"/>
            <a:ext cx="330916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4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 when installing NICs:</a:t>
            </a:r>
          </a:p>
          <a:p>
            <a:pPr lvl="1"/>
            <a:r>
              <a:rPr lang="en-US" dirty="0" smtClean="0"/>
              <a:t>Install hardware and software</a:t>
            </a:r>
          </a:p>
          <a:p>
            <a:pPr lvl="1"/>
            <a:r>
              <a:rPr lang="en-US" dirty="0" smtClean="0"/>
              <a:t>Install a peripheral NIC</a:t>
            </a:r>
          </a:p>
          <a:p>
            <a:pPr lvl="1"/>
            <a:r>
              <a:rPr lang="en-US" dirty="0" smtClean="0"/>
              <a:t>Install an expansion card NIC</a:t>
            </a:r>
          </a:p>
          <a:p>
            <a:pPr lvl="1"/>
            <a:r>
              <a:rPr lang="en-US" dirty="0" smtClean="0"/>
              <a:t>Install multiple NICs in servers and other high-powered computers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of transmission:</a:t>
            </a:r>
          </a:p>
          <a:p>
            <a:pPr lvl="1"/>
            <a:r>
              <a:rPr lang="en-US" dirty="0" smtClean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 smtClean="0"/>
              <a:t>Half-duplex - signals may travel in both directions over a medium but in only one direction at a time</a:t>
            </a:r>
          </a:p>
          <a:p>
            <a:pPr lvl="1"/>
            <a:r>
              <a:rPr lang="en-US" dirty="0" smtClean="0"/>
              <a:t>Simplex - signals may travel in only one direction</a:t>
            </a:r>
          </a:p>
          <a:p>
            <a:pPr lvl="2"/>
            <a:r>
              <a:rPr lang="en-US" dirty="0" smtClean="0"/>
              <a:t>Sometimes called one-way or unidirectional</a:t>
            </a:r>
          </a:p>
          <a:p>
            <a:r>
              <a:rPr lang="en-US" dirty="0" smtClean="0"/>
              <a:t>Many network devices allow you to specify whether the device should use half- or full-duplex</a:t>
            </a:r>
          </a:p>
          <a:p>
            <a:pPr lvl="1"/>
            <a:r>
              <a:rPr lang="en-US" dirty="0" smtClean="0"/>
              <a:t>Modern NICs use full-duplex by default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7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Simplex, Half-Duplex, and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Negotiation - allows the NIC to select the best link speed and duplex that is also supported by the neighboring device</a:t>
            </a:r>
          </a:p>
          <a:p>
            <a:r>
              <a:rPr lang="en-US" dirty="0" smtClean="0"/>
              <a:t>If you specify a particular speed and duplex that is not supported by a neighboring device</a:t>
            </a:r>
          </a:p>
          <a:p>
            <a:pPr lvl="1"/>
            <a:r>
              <a:rPr lang="en-US" dirty="0" smtClean="0"/>
              <a:t>The result is a speed and duplex mismatch and transmission will fail</a:t>
            </a:r>
          </a:p>
          <a:p>
            <a:r>
              <a:rPr lang="en-US" dirty="0" smtClean="0"/>
              <a:t>Using UNIX or Linux, the </a:t>
            </a:r>
            <a:r>
              <a:rPr lang="en-US" b="1" dirty="0" smtClean="0"/>
              <a:t>ethtool </a:t>
            </a:r>
            <a:r>
              <a:rPr lang="en-US" dirty="0" smtClean="0"/>
              <a:t>utility allows you to view and change NIC settings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Co-axial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Co-axial cable has a central metal core (often copper) surrounded by an insulator, a braided metal shielding called braiding or shield and an outer cover called the sheath or jacket. </a:t>
            </a:r>
          </a:p>
          <a:p>
            <a:r>
              <a:rPr lang="en-US" dirty="0" smtClean="0"/>
              <a:t>The core can have a solid metal wire or several thin strands of metal wire and carries the electromagnetic signal.</a:t>
            </a:r>
          </a:p>
          <a:p>
            <a:r>
              <a:rPr lang="en-US" dirty="0" smtClean="0"/>
              <a:t>The shielding protects the signal against noise and is a ground for the signal.</a:t>
            </a:r>
          </a:p>
          <a:p>
            <a:r>
              <a:rPr lang="en-US" dirty="0" smtClean="0"/>
              <a:t>The plastic insulator can be PVC (polyvinyl chloride) or Teflon and protects the code from the metal shielding because if the two made contact, the wire would short-circuit.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9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Color-coded insulated copper wire pairs</a:t>
            </a:r>
          </a:p>
          <a:p>
            <a:pPr lvl="1" eaLnBrk="1" hangingPunct="1"/>
            <a:r>
              <a:rPr lang="en-US" dirty="0"/>
              <a:t>0.4 to 0.8 mm diameter</a:t>
            </a:r>
          </a:p>
          <a:p>
            <a:pPr lvl="1" eaLnBrk="1" hangingPunct="1"/>
            <a:r>
              <a:rPr lang="en-US" dirty="0"/>
              <a:t>Encased in a plastic </a:t>
            </a:r>
            <a:r>
              <a:rPr lang="en-US" dirty="0" smtClean="0"/>
              <a:t>sheath</a:t>
            </a:r>
          </a:p>
          <a:p>
            <a:pPr lvl="1" eaLnBrk="1" hangingPunct="1"/>
            <a:r>
              <a:rPr lang="en-US" dirty="0" smtClean="0"/>
              <a:t>Every two wires are twisted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together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5058" name="Picture 2" descr="Twisted-pair cable" title="Figure 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50" y="2667000"/>
            <a:ext cx="2668351" cy="33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06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wire pair twists per foot</a:t>
            </a:r>
          </a:p>
          <a:p>
            <a:pPr lvl="1" eaLnBrk="1" hangingPunct="1"/>
            <a:r>
              <a:rPr lang="en-US" dirty="0"/>
              <a:t>More resistance to cross talk</a:t>
            </a:r>
          </a:p>
          <a:p>
            <a:pPr lvl="1" eaLnBrk="1" hangingPunct="1"/>
            <a:r>
              <a:rPr lang="en-US" dirty="0"/>
              <a:t>Higher-quality</a:t>
            </a:r>
          </a:p>
          <a:p>
            <a:pPr lvl="1" eaLnBrk="1" hangingPunct="1"/>
            <a:r>
              <a:rPr lang="en-US" dirty="0"/>
              <a:t>More expensive</a:t>
            </a:r>
          </a:p>
          <a:p>
            <a:pPr eaLnBrk="1" hangingPunct="1"/>
            <a:r>
              <a:rPr lang="en-US" dirty="0"/>
              <a:t>Twist ratio</a:t>
            </a:r>
          </a:p>
          <a:p>
            <a:pPr lvl="1" eaLnBrk="1" hangingPunct="1"/>
            <a:r>
              <a:rPr lang="en-US" dirty="0"/>
              <a:t>Twists per meter or foot</a:t>
            </a:r>
          </a:p>
          <a:p>
            <a:pPr eaLnBrk="1" hangingPunct="1"/>
            <a:r>
              <a:rPr lang="en-US" dirty="0"/>
              <a:t>High twist ratio</a:t>
            </a:r>
          </a:p>
          <a:p>
            <a:pPr lvl="1" eaLnBrk="1" hangingPunct="1"/>
            <a:r>
              <a:rPr lang="en-US" dirty="0"/>
              <a:t>Greater attenuation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7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Hundreds of different designs</a:t>
            </a:r>
          </a:p>
          <a:p>
            <a:pPr lvl="1" eaLnBrk="1" hangingPunct="1"/>
            <a:r>
              <a:rPr lang="en-US" dirty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/>
              <a:t>1 to 4200 wire pairs possible</a:t>
            </a:r>
          </a:p>
          <a:p>
            <a:pPr eaLnBrk="1" hangingPunct="1"/>
            <a:r>
              <a:rPr lang="en-US" dirty="0"/>
              <a:t>Wiring standard specification</a:t>
            </a:r>
          </a:p>
          <a:p>
            <a:pPr lvl="1" eaLnBrk="1" hangingPunct="1"/>
            <a:r>
              <a:rPr lang="en-US" dirty="0"/>
              <a:t>TIA/EIA 568</a:t>
            </a:r>
          </a:p>
          <a:p>
            <a:pPr eaLnBrk="1" hangingPunct="1"/>
            <a:r>
              <a:rPr lang="en-US" dirty="0"/>
              <a:t>Most common twisted pair types</a:t>
            </a:r>
          </a:p>
          <a:p>
            <a:pPr lvl="1" eaLnBrk="1" hangingPunct="1"/>
            <a:r>
              <a:rPr lang="en-US" dirty="0"/>
              <a:t>Category (cat) 3, 5, 5e, 6, 6a, 7</a:t>
            </a:r>
          </a:p>
          <a:p>
            <a:pPr lvl="1" eaLnBrk="1" hangingPunct="1"/>
            <a:r>
              <a:rPr lang="en-US" dirty="0"/>
              <a:t>CAT </a:t>
            </a:r>
            <a:r>
              <a:rPr lang="en-US" dirty="0" smtClean="0"/>
              <a:t>5e </a:t>
            </a:r>
            <a:r>
              <a:rPr lang="en-US" dirty="0"/>
              <a:t>or higher used in modern LANs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0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</a:t>
            </a:r>
          </a:p>
          <a:p>
            <a:pPr lvl="1" eaLnBrk="1" hangingPunct="1"/>
            <a:r>
              <a:rPr lang="en-US" dirty="0"/>
              <a:t>Relatively inexpensive</a:t>
            </a:r>
          </a:p>
          <a:p>
            <a:pPr lvl="1" eaLnBrk="1" hangingPunct="1"/>
            <a:r>
              <a:rPr lang="en-US" dirty="0"/>
              <a:t>Flexible</a:t>
            </a:r>
          </a:p>
          <a:p>
            <a:pPr lvl="1" eaLnBrk="1" hangingPunct="1"/>
            <a:r>
              <a:rPr lang="en-US" dirty="0"/>
              <a:t>Easy installation</a:t>
            </a:r>
          </a:p>
          <a:p>
            <a:pPr lvl="1" eaLnBrk="1" hangingPunct="1"/>
            <a:r>
              <a:rPr lang="en-US" dirty="0"/>
              <a:t>Spans significant distance before requiring repeater</a:t>
            </a:r>
          </a:p>
          <a:p>
            <a:pPr lvl="1" eaLnBrk="1" hangingPunct="1"/>
            <a:r>
              <a:rPr lang="en-US" dirty="0"/>
              <a:t>Accommodates several different topologies</a:t>
            </a:r>
          </a:p>
          <a:p>
            <a:pPr eaLnBrk="1" hangingPunct="1"/>
            <a:r>
              <a:rPr lang="en-US" dirty="0"/>
              <a:t>Two categories</a:t>
            </a:r>
          </a:p>
          <a:p>
            <a:pPr lvl="1" eaLnBrk="1" hangingPunct="1"/>
            <a:r>
              <a:rPr lang="en-US" dirty="0"/>
              <a:t>Shielded twisted pair (STP)</a:t>
            </a:r>
          </a:p>
          <a:p>
            <a:pPr lvl="1" eaLnBrk="1" hangingPunct="1"/>
            <a:r>
              <a:rPr lang="en-US" dirty="0"/>
              <a:t>Unshielded twisted pair (UTP)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 - techniques that allow data storage or other operations to continue in the event of a failure or fault of one its components</a:t>
            </a:r>
          </a:p>
          <a:p>
            <a:r>
              <a:rPr lang="en-US" dirty="0" smtClean="0"/>
              <a:t>NAS - a specialized storage device or group of storage devices that provides centralized fault tolerant data storage for a network</a:t>
            </a:r>
          </a:p>
          <a:p>
            <a:pPr lvl="1"/>
            <a:r>
              <a:rPr lang="en-US" dirty="0" smtClean="0"/>
              <a:t>Contains its own file system optimized for saving and serving files</a:t>
            </a:r>
          </a:p>
          <a:p>
            <a:pPr lvl="1"/>
            <a:r>
              <a:rPr lang="en-US" dirty="0" smtClean="0"/>
              <a:t>Reads and writes from its disk significantly faster than other types of servers</a:t>
            </a:r>
          </a:p>
          <a:p>
            <a:pPr lvl="1"/>
            <a:r>
              <a:rPr lang="en-US" dirty="0"/>
              <a:t>Can be easily expanded without interrupting service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(Shielded Twisted Pair)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Individually insulated</a:t>
            </a:r>
          </a:p>
          <a:p>
            <a:pPr eaLnBrk="1" hangingPunct="1"/>
            <a:r>
              <a:rPr lang="en-US" dirty="0"/>
              <a:t>Surrounded by metallic substance shielding (foil)</a:t>
            </a:r>
          </a:p>
          <a:p>
            <a:pPr lvl="1" eaLnBrk="1" hangingPunct="1"/>
            <a:r>
              <a:rPr lang="en-US" dirty="0"/>
              <a:t>Barrier to external electromagnetic forces</a:t>
            </a:r>
          </a:p>
          <a:p>
            <a:pPr lvl="1" eaLnBrk="1" hangingPunct="1"/>
            <a:r>
              <a:rPr lang="en-US" dirty="0"/>
              <a:t>Contains electrical energy of signals inside</a:t>
            </a:r>
          </a:p>
          <a:p>
            <a:pPr lvl="1" eaLnBrk="1" hangingPunct="1"/>
            <a:r>
              <a:rPr lang="en-US" dirty="0"/>
              <a:t>May be grounded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6082" name="Picture 2" descr="STP cable" title="Figure 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4972050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35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UTP (Unshielded Twisted Pair)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or more insulated wire pairs</a:t>
            </a:r>
          </a:p>
          <a:p>
            <a:pPr lvl="1" eaLnBrk="1" hangingPunct="1"/>
            <a:r>
              <a:rPr lang="en-US" dirty="0"/>
              <a:t>Encased in plastic sheath</a:t>
            </a:r>
          </a:p>
          <a:p>
            <a:pPr lvl="1" eaLnBrk="1" hangingPunct="1"/>
            <a:r>
              <a:rPr lang="en-US" dirty="0"/>
              <a:t>No additional shielding</a:t>
            </a:r>
          </a:p>
          <a:p>
            <a:pPr lvl="2" eaLnBrk="1" hangingPunct="1"/>
            <a:r>
              <a:rPr lang="en-US" dirty="0"/>
              <a:t>Less expensive, less noise resistance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7106" name="Picture 2" descr="Various UPT cables and RJ-45 connector" title="Figure 5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652" y="3429001"/>
            <a:ext cx="5648325" cy="280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6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STP and UTP can transmit the same rates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STP and UTP </a:t>
            </a:r>
            <a:r>
              <a:rPr lang="en-US" dirty="0" smtClean="0"/>
              <a:t>vary in cost</a:t>
            </a:r>
            <a:endParaRPr lang="en-US" dirty="0"/>
          </a:p>
          <a:p>
            <a:r>
              <a:rPr lang="en-US" dirty="0"/>
              <a:t>Connector</a:t>
            </a:r>
          </a:p>
          <a:p>
            <a:pPr lvl="1"/>
            <a:r>
              <a:rPr lang="en-US" dirty="0"/>
              <a:t>STP and UTP use Registered Jack </a:t>
            </a:r>
            <a:r>
              <a:rPr lang="en-US" dirty="0" smtClean="0"/>
              <a:t>45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Twisted-Pair Cabling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8130" name="Picture 2" descr="Ethernet standards used with twisted-pair cabling" title="Table 5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828800"/>
            <a:ext cx="7304949" cy="3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22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cable termination is a requirement for two nodes on a network to communicate</a:t>
            </a:r>
          </a:p>
          <a:p>
            <a:r>
              <a:rPr lang="en-US" dirty="0" smtClean="0"/>
              <a:t>TIA/EIA specifies two methods of inserting wires into RJ-45 plugs</a:t>
            </a:r>
          </a:p>
          <a:p>
            <a:pPr lvl="1"/>
            <a:r>
              <a:rPr lang="en-US" dirty="0" smtClean="0"/>
              <a:t>TIA/EIA 568A</a:t>
            </a:r>
          </a:p>
          <a:p>
            <a:pPr lvl="1"/>
            <a:r>
              <a:rPr lang="en-US" dirty="0" smtClean="0"/>
              <a:t>TIA/EIA 568B</a:t>
            </a:r>
          </a:p>
          <a:p>
            <a:r>
              <a:rPr lang="en-US" dirty="0" smtClean="0"/>
              <a:t>No functional difference between the two standards</a:t>
            </a:r>
          </a:p>
          <a:p>
            <a:pPr lvl="1"/>
            <a:r>
              <a:rPr lang="en-US" dirty="0" smtClean="0"/>
              <a:t>Just make sure you use the same standard on every RJ-45 plug and jack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9154" name="Picture 2" descr="TIA/EIA 568A standard terminations" title="Figure 5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35433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 descr="TIA/EIA 568B standard terminations" title="Figure 5-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3562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12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Straight-through cable</a:t>
            </a:r>
          </a:p>
          <a:p>
            <a:pPr lvl="1" eaLnBrk="1" hangingPunct="1"/>
            <a:r>
              <a:rPr lang="en-US" dirty="0"/>
              <a:t>Terminate RJ-45 plugs at both ends identically</a:t>
            </a:r>
          </a:p>
          <a:p>
            <a:pPr eaLnBrk="1" hangingPunct="1"/>
            <a:r>
              <a:rPr lang="en-US" dirty="0"/>
              <a:t>Crossover cable</a:t>
            </a:r>
          </a:p>
          <a:p>
            <a:pPr lvl="1" eaLnBrk="1" hangingPunct="1"/>
            <a:r>
              <a:rPr lang="en-US" dirty="0"/>
              <a:t>Transmit and receive wires on one end reversed</a:t>
            </a:r>
          </a:p>
          <a:p>
            <a:r>
              <a:rPr lang="en-US" dirty="0" smtClean="0"/>
              <a:t>Rollover cable</a:t>
            </a:r>
          </a:p>
          <a:p>
            <a:pPr lvl="1"/>
            <a:r>
              <a:rPr lang="en-US" dirty="0" smtClean="0"/>
              <a:t>All wires are reversed</a:t>
            </a:r>
          </a:p>
          <a:p>
            <a:pPr lvl="1"/>
            <a:r>
              <a:rPr lang="en-US" dirty="0" smtClean="0"/>
              <a:t>Terminations are a mirror image of each other</a:t>
            </a:r>
          </a:p>
          <a:p>
            <a:pPr lvl="1"/>
            <a:r>
              <a:rPr lang="en-US" dirty="0" smtClean="0"/>
              <a:t>Also called Yost cables or Cisco console cables</a:t>
            </a:r>
          </a:p>
          <a:p>
            <a:pPr lvl="1"/>
            <a:r>
              <a:rPr lang="en-US" dirty="0" smtClean="0"/>
              <a:t>Used to connect a computer to the console port of a router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8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fiber to bend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(polymeric fiber) 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2226" name="Picture 2" descr="A fiber-optic cable" title="Figure 5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3886201"/>
            <a:ext cx="4181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over copper cabling</a:t>
            </a:r>
          </a:p>
          <a:p>
            <a:pPr lvl="1"/>
            <a:r>
              <a:rPr lang="en-US" dirty="0"/>
              <a:t>Extremely high throughput</a:t>
            </a:r>
          </a:p>
          <a:p>
            <a:pPr lvl="1"/>
            <a:r>
              <a:rPr lang="en-US" dirty="0"/>
              <a:t>Very high noise resistance</a:t>
            </a:r>
          </a:p>
          <a:p>
            <a:pPr lvl="1"/>
            <a:r>
              <a:rPr lang="en-US" dirty="0"/>
              <a:t>Excellent security</a:t>
            </a:r>
          </a:p>
          <a:p>
            <a:pPr lvl="1"/>
            <a:r>
              <a:rPr lang="en-US" dirty="0"/>
              <a:t>Able to carry signals for longer distances</a:t>
            </a:r>
          </a:p>
          <a:p>
            <a:pPr lvl="1"/>
            <a:r>
              <a:rPr lang="en-US" dirty="0"/>
              <a:t>Industry standard for high-speed networking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More expensive than twisted pair cable</a:t>
            </a:r>
          </a:p>
          <a:p>
            <a:pPr lvl="1"/>
            <a:r>
              <a:rPr lang="en-US" dirty="0"/>
              <a:t>Requires special equipment to splice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(Network Attached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NAS device cannot communicate directly with clients</a:t>
            </a:r>
          </a:p>
          <a:p>
            <a:pPr lvl="1"/>
            <a:r>
              <a:rPr lang="en-US" dirty="0" smtClean="0"/>
              <a:t>Clients go through a file server, which communicates with the NAS device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5602" name="Picture 2" descr="Network attached storage (NAS) on a LAN" title="Figure 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90520"/>
            <a:ext cx="5572125" cy="298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Proven reliable in transmitting data at rates that can reach 100 gigabits per second per channel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Most expensive transmission medium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Unaffected by EMI</a:t>
            </a:r>
          </a:p>
          <a:p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Segment lengths vary from 150 to 40,000 meters</a:t>
            </a:r>
          </a:p>
          <a:p>
            <a:pPr lvl="1"/>
            <a:r>
              <a:rPr lang="en-US" dirty="0" smtClean="0"/>
              <a:t>Depends on the light’s wavelength and type of cable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8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SMF (Single Mode Fiber)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Consists of narrow core (8-10 microns in diameter)</a:t>
            </a:r>
          </a:p>
          <a:p>
            <a:pPr lvl="1" eaLnBrk="1" hangingPunct="1"/>
            <a:r>
              <a:rPr lang="en-US" dirty="0"/>
              <a:t>Laser-generated light travels over one path</a:t>
            </a:r>
          </a:p>
          <a:p>
            <a:pPr lvl="2" eaLnBrk="1" hangingPunct="1"/>
            <a:r>
              <a:rPr lang="en-US" dirty="0"/>
              <a:t>Little reflection</a:t>
            </a:r>
          </a:p>
          <a:p>
            <a:pPr lvl="1" eaLnBrk="1" hangingPunct="1"/>
            <a:r>
              <a:rPr lang="en-US" dirty="0"/>
              <a:t>Light does not disperse as signal travels</a:t>
            </a:r>
          </a:p>
          <a:p>
            <a:pPr eaLnBrk="1" hangingPunct="1"/>
            <a:r>
              <a:rPr lang="en-US" dirty="0"/>
              <a:t>Can carry signals many miles:</a:t>
            </a:r>
          </a:p>
          <a:p>
            <a:pPr lvl="1" eaLnBrk="1" hangingPunct="1"/>
            <a:r>
              <a:rPr lang="en-US" dirty="0"/>
              <a:t>Before repeating </a:t>
            </a:r>
            <a:r>
              <a:rPr lang="en-US" dirty="0" smtClean="0"/>
              <a:t>is required</a:t>
            </a:r>
            <a:endParaRPr lang="en-US" dirty="0"/>
          </a:p>
          <a:p>
            <a:pPr eaLnBrk="1" hangingPunct="1"/>
            <a:r>
              <a:rPr lang="en-US" dirty="0"/>
              <a:t>Rarely used for shorter connections</a:t>
            </a:r>
          </a:p>
          <a:p>
            <a:pPr lvl="1" eaLnBrk="1" hangingPunct="1"/>
            <a:r>
              <a:rPr lang="en-US" dirty="0"/>
              <a:t>Due to cost</a:t>
            </a:r>
          </a:p>
          <a:p>
            <a:pPr lvl="1"/>
            <a:r>
              <a:rPr lang="en-US" dirty="0" smtClean="0"/>
              <a:t>The Internet backbone depends on SMF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MMF (Multimode Fiber)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a </a:t>
            </a:r>
            <a:r>
              <a:rPr lang="en-US" dirty="0"/>
              <a:t>core </a:t>
            </a:r>
            <a:r>
              <a:rPr lang="en-US" dirty="0" smtClean="0"/>
              <a:t>with a </a:t>
            </a:r>
            <a:r>
              <a:rPr lang="en-US" dirty="0"/>
              <a:t>larger diameter than </a:t>
            </a:r>
            <a:r>
              <a:rPr lang="en-US" dirty="0" smtClean="0"/>
              <a:t>single mode </a:t>
            </a:r>
            <a:r>
              <a:rPr lang="en-US" dirty="0"/>
              <a:t>fiber</a:t>
            </a:r>
          </a:p>
          <a:p>
            <a:pPr lvl="1" eaLnBrk="1" hangingPunct="1"/>
            <a:r>
              <a:rPr lang="en-US" dirty="0"/>
              <a:t>Common sizes: 50 or 62.5 microns</a:t>
            </a:r>
          </a:p>
          <a:p>
            <a:pPr eaLnBrk="1" hangingPunct="1"/>
            <a:r>
              <a:rPr lang="en-US" dirty="0"/>
              <a:t>Laser or LED generated light pulses travel at different angles</a:t>
            </a:r>
          </a:p>
          <a:p>
            <a:pPr eaLnBrk="1" hangingPunct="1"/>
            <a:r>
              <a:rPr lang="en-US" dirty="0"/>
              <a:t>Greater attenuation than single-mode fiber</a:t>
            </a:r>
          </a:p>
          <a:p>
            <a:pPr eaLnBrk="1" hangingPunct="1"/>
            <a:r>
              <a:rPr lang="en-US" dirty="0"/>
              <a:t>Common uses</a:t>
            </a:r>
          </a:p>
          <a:p>
            <a:pPr lvl="1" eaLnBrk="1" hangingPunct="1"/>
            <a:r>
              <a:rPr lang="en-US" dirty="0"/>
              <a:t>Cables connecting router to a switch</a:t>
            </a:r>
          </a:p>
          <a:p>
            <a:pPr lvl="1" eaLnBrk="1" hangingPunct="1"/>
            <a:r>
              <a:rPr lang="en-US" dirty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98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Cross-talk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</a:t>
            </a:r>
            <a:r>
              <a:rPr lang="en-US" dirty="0"/>
              <a:t>end </a:t>
            </a:r>
            <a:r>
              <a:rPr lang="en-US" dirty="0" smtClean="0"/>
              <a:t>cross-talk </a:t>
            </a:r>
            <a:r>
              <a:rPr lang="en-US" dirty="0"/>
              <a:t>(NEXT) occurs near </a:t>
            </a:r>
            <a:r>
              <a:rPr lang="en-US" dirty="0" smtClean="0"/>
              <a:t>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Far end cross-talk (FEXT) occurs at the far end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0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9394" name="Picture 2" descr="Cross-talk between wires in a cable" title="Figure 5-4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981200"/>
            <a:ext cx="6539829" cy="348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19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ways analog and digital signals are boosted: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Without noise previously accumulated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0418" name="Picture 2" descr="An analog signal distorted by noise and then amplified" title="Figure 5-4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491163" cy="238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 descr="A digital signal distorted by noise and then repeated" title="Figure 5-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1"/>
            <a:ext cx="5334000" cy="23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46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Delay between signal transmission and receipt</a:t>
            </a:r>
          </a:p>
          <a:p>
            <a:pPr lvl="1"/>
            <a:r>
              <a:rPr lang="en-US" dirty="0"/>
              <a:t>May cause network transmission errors</a:t>
            </a:r>
          </a:p>
          <a:p>
            <a:r>
              <a:rPr lang="en-US" dirty="0"/>
              <a:t>Latency causes</a:t>
            </a:r>
          </a:p>
          <a:p>
            <a:pPr lvl="1"/>
            <a:r>
              <a:rPr lang="en-US" dirty="0"/>
              <a:t>Cable length</a:t>
            </a:r>
          </a:p>
          <a:p>
            <a:pPr lvl="1"/>
            <a:r>
              <a:rPr lang="en-US" dirty="0"/>
              <a:t>Intervening connectivity device</a:t>
            </a:r>
          </a:p>
          <a:p>
            <a:r>
              <a:rPr lang="en-US" dirty="0"/>
              <a:t>Round trip time (RTT)</a:t>
            </a:r>
          </a:p>
          <a:p>
            <a:pPr lvl="1"/>
            <a:r>
              <a:rPr lang="en-US" dirty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3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Fiber Cable Problems:</a:t>
            </a:r>
          </a:p>
          <a:p>
            <a:pPr lvl="1"/>
            <a:r>
              <a:rPr lang="en-US" dirty="0" smtClean="0"/>
              <a:t>Fiber type mismatch</a:t>
            </a:r>
          </a:p>
          <a:p>
            <a:pPr lvl="2"/>
            <a:r>
              <a:rPr lang="en-US" dirty="0" smtClean="0"/>
              <a:t>More of a fiber core mismatch</a:t>
            </a:r>
          </a:p>
          <a:p>
            <a:pPr lvl="2"/>
            <a:r>
              <a:rPr lang="en-US" dirty="0" smtClean="0"/>
              <a:t>Even same-mode cables can be mismatched if the cores have different widths</a:t>
            </a:r>
          </a:p>
          <a:p>
            <a:pPr lvl="1"/>
            <a:r>
              <a:rPr lang="en-US" dirty="0" smtClean="0"/>
              <a:t>Wavelength mismatch</a:t>
            </a:r>
          </a:p>
          <a:p>
            <a:pPr lvl="2"/>
            <a:r>
              <a:rPr lang="en-US" dirty="0" smtClean="0"/>
              <a:t>SMF, MMF, and POF (Plastic Optical Fiber) use different wavelengths</a:t>
            </a:r>
          </a:p>
          <a:p>
            <a:pPr lvl="1"/>
            <a:r>
              <a:rPr lang="en-US" dirty="0" smtClean="0"/>
              <a:t>Dirty connectors </a:t>
            </a:r>
          </a:p>
          <a:p>
            <a:pPr lvl="2"/>
            <a:r>
              <a:rPr lang="en-US" dirty="0" smtClean="0"/>
              <a:t>Signal loss and other errors can start to cause problems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6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SAN is a network of storage devices that communicate directly with each other and with other networks</a:t>
            </a:r>
          </a:p>
          <a:p>
            <a:pPr lvl="1"/>
            <a:r>
              <a:rPr lang="en-US" sz="2000" dirty="0"/>
              <a:t>Uses a type of architecture that is similar to mesh topology, which is very fault-tolerant</a:t>
            </a:r>
          </a:p>
          <a:p>
            <a:r>
              <a:rPr lang="en-US" sz="2000" dirty="0"/>
              <a:t>SANS use one of two types of Transport layer protocols:</a:t>
            </a:r>
          </a:p>
          <a:p>
            <a:pPr lvl="1"/>
            <a:r>
              <a:rPr lang="en-US" sz="2000" dirty="0"/>
              <a:t>Fibre Channel (FC) </a:t>
            </a:r>
            <a:r>
              <a:rPr lang="mr-IN" sz="2000" dirty="0"/>
              <a:t>–</a:t>
            </a:r>
            <a:r>
              <a:rPr lang="en-US" sz="2000" dirty="0"/>
              <a:t> transport layer protocol used on fiber-optic media instead of TCP or UDP. Fiber channel connects devices within the SAN and also connects the SAN to other networks.</a:t>
            </a:r>
          </a:p>
          <a:p>
            <a:pPr lvl="1"/>
            <a:r>
              <a:rPr lang="en-US" sz="2000" dirty="0"/>
              <a:t>iSCSI </a:t>
            </a:r>
            <a:r>
              <a:rPr lang="mr-IN" sz="2000" dirty="0"/>
              <a:t>–</a:t>
            </a:r>
            <a:r>
              <a:rPr lang="en-US" sz="2000" dirty="0"/>
              <a:t> (Internet SCSI) is a transport layer protocol that runs on top of TCP to allow fast transmissions over LANs, WANs and the Internet. It can work on a twisted pair Ethernet network with ordinary Ethernet NICs.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6626" name="Picture 2" descr="A storage area network (SAN) using Fibre Channel (FC) connected to a LAN" title="Figure 4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0"/>
            <a:ext cx="7181871" cy="32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SANs (Storage Area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SAN can be installed in a location separate from the LAN it serves</a:t>
            </a:r>
          </a:p>
          <a:p>
            <a:r>
              <a:rPr lang="en-US" dirty="0" smtClean="0"/>
              <a:t>SANs are highly scalable and have:</a:t>
            </a:r>
          </a:p>
          <a:p>
            <a:pPr lvl="1"/>
            <a:r>
              <a:rPr lang="en-US" dirty="0" smtClean="0"/>
              <a:t>A very high fault tolerance</a:t>
            </a:r>
          </a:p>
          <a:p>
            <a:pPr lvl="1"/>
            <a:r>
              <a:rPr lang="en-US" dirty="0" smtClean="0"/>
              <a:t>Massive storage capabilities</a:t>
            </a:r>
          </a:p>
          <a:p>
            <a:pPr lvl="1"/>
            <a:r>
              <a:rPr lang="en-US" dirty="0" smtClean="0"/>
              <a:t>Fast data access</a:t>
            </a:r>
          </a:p>
          <a:p>
            <a:r>
              <a:rPr lang="en-US" dirty="0" smtClean="0"/>
              <a:t>SANs are best suited to environments with huge quantities of data that must always be quickly available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NICs and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workstation, server, printer, connectivity device, or other device on a network uses a NIC</a:t>
            </a:r>
          </a:p>
          <a:p>
            <a:r>
              <a:rPr lang="en-US" dirty="0" smtClean="0"/>
              <a:t>On local networks, a NIC uses Ethernet standards for communication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NIC contains a transceiver that transmits and receives data signals over network media</a:t>
            </a:r>
          </a:p>
          <a:p>
            <a:r>
              <a:rPr lang="en-US" dirty="0" smtClean="0"/>
              <a:t>NICs belong to both the Physical and Data Link layer because they: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ssue data signals and assemble/disassemble data frames</a:t>
            </a:r>
          </a:p>
          <a:p>
            <a:pPr lvl="1"/>
            <a:r>
              <a:rPr lang="en-US" dirty="0" smtClean="0"/>
              <a:t>Interpret physical addressing information</a:t>
            </a:r>
          </a:p>
          <a:p>
            <a:pPr lvl="1"/>
            <a:r>
              <a:rPr lang="en-US" dirty="0" smtClean="0"/>
              <a:t>Perform routines that determine which node has the right to transmit data </a:t>
            </a:r>
          </a:p>
          <a:p>
            <a:pPr lvl="1"/>
            <a:r>
              <a:rPr lang="en-US" dirty="0" smtClean="0"/>
              <a:t>Can also perform prioritization, network management, buffering, and traffic-filtering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NICs come in a variety of types depending on:</a:t>
            </a:r>
          </a:p>
          <a:p>
            <a:pPr lvl="1"/>
            <a:r>
              <a:rPr lang="en-US" dirty="0" smtClean="0"/>
              <a:t>Connection type</a:t>
            </a:r>
          </a:p>
          <a:p>
            <a:pPr lvl="1"/>
            <a:r>
              <a:rPr lang="en-US" dirty="0" smtClean="0"/>
              <a:t>Maximum network transmission speed</a:t>
            </a:r>
          </a:p>
          <a:p>
            <a:pPr lvl="1"/>
            <a:r>
              <a:rPr lang="en-US" dirty="0" smtClean="0"/>
              <a:t>Connector interfaces</a:t>
            </a:r>
          </a:p>
          <a:p>
            <a:pPr lvl="1"/>
            <a:r>
              <a:rPr lang="en-US" dirty="0" smtClean="0"/>
              <a:t>Number of connector interfaces, or ports</a:t>
            </a:r>
          </a:p>
          <a:p>
            <a:pPr lvl="1"/>
            <a:r>
              <a:rPr lang="en-US" dirty="0" smtClean="0"/>
              <a:t>Manufacturer</a:t>
            </a:r>
          </a:p>
          <a:p>
            <a:pPr lvl="1"/>
            <a:r>
              <a:rPr lang="en-US" dirty="0" smtClean="0"/>
              <a:t>Support for enhanced features, such as PoE+, buffering, or traffic management</a:t>
            </a:r>
          </a:p>
          <a:p>
            <a:pPr lvl="1"/>
            <a:r>
              <a:rPr lang="en-US" dirty="0" smtClean="0"/>
              <a:t>Method of interfacing with the computer’s motherboard and interface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3180</Words>
  <Application>Microsoft Macintosh PowerPoint</Application>
  <PresentationFormat>Widescreen</PresentationFormat>
  <Paragraphs>578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Mangal</vt:lpstr>
      <vt:lpstr>Arial</vt:lpstr>
      <vt:lpstr>Office Theme</vt:lpstr>
      <vt:lpstr>Chapters 4 and 5</vt:lpstr>
      <vt:lpstr>NAS (Network Attached Storage)</vt:lpstr>
      <vt:lpstr>NAS (Network Attached Storage)</vt:lpstr>
      <vt:lpstr>SANs (Storage Area Networks)</vt:lpstr>
      <vt:lpstr>SANs (Storage Area Networks)</vt:lpstr>
      <vt:lpstr>SANs (Storage Area Networks)</vt:lpstr>
      <vt:lpstr>NICs and Ethernet</vt:lpstr>
      <vt:lpstr>Characteristics of NICs</vt:lpstr>
      <vt:lpstr>Characteristics of NICs</vt:lpstr>
      <vt:lpstr>Characteristics of NICs</vt:lpstr>
      <vt:lpstr>Characteristics of NICs</vt:lpstr>
      <vt:lpstr>Characteristics of NICs</vt:lpstr>
      <vt:lpstr>Simplex, Half-Duplex, and Duplex</vt:lpstr>
      <vt:lpstr>Simplex, Half-Duplex, and Duplex</vt:lpstr>
      <vt:lpstr>Co-axial cable</vt:lpstr>
      <vt:lpstr>Twisted-Pair Cable</vt:lpstr>
      <vt:lpstr>Twisted-Pair Cable</vt:lpstr>
      <vt:lpstr>Twisted-Pair Cable</vt:lpstr>
      <vt:lpstr>Twisted-Pair Cable</vt:lpstr>
      <vt:lpstr>STP (Shielded Twisted Pair)</vt:lpstr>
      <vt:lpstr>UTP (Unshielded Twisted Pair)</vt:lpstr>
      <vt:lpstr>Comparing STP and UTP</vt:lpstr>
      <vt:lpstr>Ethernet Standards for Twisted-Pair Cabling</vt:lpstr>
      <vt:lpstr>Cable Pinouts</vt:lpstr>
      <vt:lpstr>Cable Pinouts</vt:lpstr>
      <vt:lpstr>Cable Pinouts</vt:lpstr>
      <vt:lpstr>Fiber-Optic Cable</vt:lpstr>
      <vt:lpstr>Fiber-Optic Cable</vt:lpstr>
      <vt:lpstr>Fiber-Optic Cable</vt:lpstr>
      <vt:lpstr>Fiber-Optic Cable</vt:lpstr>
      <vt:lpstr>SMF (Single Mode Fiber)</vt:lpstr>
      <vt:lpstr>MMF (Multimode Fiber)</vt:lpstr>
      <vt:lpstr>Transmission Flaws</vt:lpstr>
      <vt:lpstr>Transmission Flaws</vt:lpstr>
      <vt:lpstr>Transmission Flaws</vt:lpstr>
      <vt:lpstr>Transmission Flaws</vt:lpstr>
      <vt:lpstr>Transmission Flaws</vt:lpstr>
      <vt:lpstr>Transmission Flaws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2017-10-23T18:17:02Z</dcterms:created>
  <dcterms:modified xsi:type="dcterms:W3CDTF">2017-10-23T18:38:52Z</dcterms:modified>
</cp:coreProperties>
</file>