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  <p:sldMasterId id="2147484164" r:id="rId5"/>
  </p:sldMasterIdLst>
  <p:notesMasterIdLst>
    <p:notesMasterId r:id="rId72"/>
  </p:notesMasterIdLst>
  <p:handoutMasterIdLst>
    <p:handoutMasterId r:id="rId73"/>
  </p:handoutMasterIdLst>
  <p:sldIdLst>
    <p:sldId id="489" r:id="rId6"/>
    <p:sldId id="320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88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7" r:id="rId47"/>
    <p:sldId id="468" r:id="rId48"/>
    <p:sldId id="469" r:id="rId49"/>
    <p:sldId id="470" r:id="rId50"/>
    <p:sldId id="471" r:id="rId51"/>
    <p:sldId id="472" r:id="rId52"/>
    <p:sldId id="474" r:id="rId53"/>
    <p:sldId id="473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85" r:id="rId65"/>
    <p:sldId id="486" r:id="rId66"/>
    <p:sldId id="487" r:id="rId67"/>
    <p:sldId id="367" r:id="rId68"/>
    <p:sldId id="376" r:id="rId69"/>
    <p:sldId id="382" r:id="rId70"/>
    <p:sldId id="383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5045" autoAdjust="0"/>
  </p:normalViewPr>
  <p:slideViewPr>
    <p:cSldViewPr>
      <p:cViewPr varScale="1">
        <p:scale>
          <a:sx n="109" d="100"/>
          <a:sy n="109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8/21/17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8/21/17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An Introduction to Networking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68562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</a:p>
          <a:p>
            <a:endParaRPr lang="en-US" dirty="0" smtClean="0"/>
          </a:p>
          <a:p>
            <a:r>
              <a:rPr lang="en-US" dirty="0" smtClean="0"/>
              <a:t>Remote access server (RAS) </a:t>
            </a:r>
          </a:p>
          <a:p>
            <a:pPr lvl="1"/>
            <a:r>
              <a:rPr lang="en-US" dirty="0" smtClean="0"/>
              <a:t>Accepts remote connections and grants access to network resources</a:t>
            </a:r>
          </a:p>
          <a:p>
            <a:r>
              <a:rPr lang="en-US" dirty="0" smtClean="0"/>
              <a:t>Two types of remote access servers:</a:t>
            </a:r>
          </a:p>
          <a:p>
            <a:pPr lvl="1"/>
            <a:r>
              <a:rPr lang="en-US" dirty="0" smtClean="0"/>
              <a:t>Dedicated devices</a:t>
            </a:r>
          </a:p>
          <a:p>
            <a:pPr lvl="2"/>
            <a:r>
              <a:rPr lang="en-US" dirty="0" smtClean="0"/>
              <a:t>Example: Cisco’s AS5800</a:t>
            </a:r>
          </a:p>
          <a:p>
            <a:pPr lvl="1"/>
            <a:r>
              <a:rPr lang="en-US" dirty="0" smtClean="0"/>
              <a:t>Software running on a server</a:t>
            </a:r>
          </a:p>
          <a:p>
            <a:pPr lvl="2"/>
            <a:r>
              <a:rPr lang="en-US" dirty="0" smtClean="0"/>
              <a:t>Example: DirectAccess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0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7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Point-to-Point Remote Access Protocols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SLIP (Serial Line Internet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Earlier and less sophisticated than PPP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only carry IP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Works strictly on serial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PPP (Point-to-Point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negotiate and establish a connection between two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authenticate a client to a remote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support several types of Network layer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encrypt the transmissions, although PPP encryption is considered weak by today’s standards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</a:p>
          <a:p>
            <a:endParaRPr lang="en-US" dirty="0" smtClean="0"/>
          </a:p>
          <a:p>
            <a:r>
              <a:rPr lang="en-US" dirty="0" smtClean="0"/>
              <a:t>VPNs</a:t>
            </a:r>
          </a:p>
          <a:p>
            <a:pPr lvl="1"/>
            <a:r>
              <a:rPr lang="en-US" dirty="0" smtClean="0"/>
              <a:t>Virtual networks logically defined for secure communication over public transmission systems</a:t>
            </a:r>
          </a:p>
          <a:p>
            <a:r>
              <a:rPr lang="en-US" dirty="0" smtClean="0"/>
              <a:t>To ensure VPNs can carry all types of data securely</a:t>
            </a:r>
          </a:p>
          <a:p>
            <a:pPr lvl="1"/>
            <a:r>
              <a:rPr lang="en-US" dirty="0" smtClean="0"/>
              <a:t>Special VPN protocols encapsulate higher-layer protocols in a process known as tunneling</a:t>
            </a:r>
          </a:p>
          <a:p>
            <a:r>
              <a:rPr lang="en-US" dirty="0" smtClean="0"/>
              <a:t>VPNs can be classified according to two models:</a:t>
            </a:r>
          </a:p>
          <a:p>
            <a:pPr lvl="1"/>
            <a:r>
              <a:rPr lang="en-US" dirty="0" smtClean="0"/>
              <a:t>Site-to-site VPN</a:t>
            </a:r>
          </a:p>
          <a:p>
            <a:pPr lvl="1"/>
            <a:r>
              <a:rPr lang="en-US" dirty="0" smtClean="0"/>
              <a:t>Client-to-site VPN</a:t>
            </a:r>
          </a:p>
          <a:p>
            <a:pPr lvl="2"/>
            <a:r>
              <a:rPr lang="en-US" dirty="0" smtClean="0"/>
              <a:t>Also called host-to-site VPN or remote-access VPN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7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4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</a:p>
          <a:p>
            <a:endParaRPr lang="en-US" dirty="0" smtClean="0"/>
          </a:p>
          <a:p>
            <a:r>
              <a:rPr lang="en-US" dirty="0" smtClean="0"/>
              <a:t>VPN software embedded in the OS</a:t>
            </a:r>
          </a:p>
          <a:p>
            <a:pPr lvl="1"/>
            <a:r>
              <a:rPr lang="en-US" dirty="0" smtClean="0"/>
              <a:t>RRAS (Routing and Remote Access Service) Microsoft’s remote access server software and VPN solution</a:t>
            </a:r>
          </a:p>
          <a:p>
            <a:r>
              <a:rPr lang="en-US" dirty="0" smtClean="0"/>
              <a:t>Third-party solutions</a:t>
            </a:r>
          </a:p>
          <a:p>
            <a:pPr lvl="1"/>
            <a:r>
              <a:rPr lang="en-US" dirty="0" smtClean="0"/>
              <a:t>OpenVIN is open source and is available on a variety of platforms</a:t>
            </a:r>
          </a:p>
          <a:p>
            <a:r>
              <a:rPr lang="en-US" dirty="0" smtClean="0"/>
              <a:t>Implemented by routers or firewalls</a:t>
            </a:r>
          </a:p>
          <a:p>
            <a:pPr lvl="1"/>
            <a:r>
              <a:rPr lang="en-US" dirty="0" smtClean="0"/>
              <a:t>Most common implementation of VPNs on UNIX-based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</a:p>
          <a:p>
            <a:endParaRPr lang="en-US" dirty="0" smtClean="0"/>
          </a:p>
          <a:p>
            <a:r>
              <a:rPr lang="en-US" dirty="0" smtClean="0"/>
              <a:t>VPN concentrator</a:t>
            </a:r>
          </a:p>
          <a:p>
            <a:pPr lvl="1"/>
            <a:r>
              <a:rPr lang="en-US" dirty="0" smtClean="0"/>
              <a:t>Specialized device that authenticates VPN clients, establishes tunnels for VPN connections, and manages encryption for VPN transmissions</a:t>
            </a:r>
          </a:p>
          <a:p>
            <a:pPr lvl="1"/>
            <a:r>
              <a:rPr lang="en-US" dirty="0" smtClean="0"/>
              <a:t>Also known as an encryption device</a:t>
            </a:r>
          </a:p>
          <a:p>
            <a:r>
              <a:rPr lang="en-US" dirty="0" smtClean="0"/>
              <a:t>Two primary encryption techniques used by VPNs:</a:t>
            </a:r>
          </a:p>
          <a:p>
            <a:pPr lvl="1"/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SSL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5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Identify the features and benefits of cloud computing</a:t>
            </a:r>
          </a:p>
          <a:p>
            <a:r>
              <a:rPr lang="en-US" dirty="0" smtClean="0"/>
              <a:t>Explain methods for remotely connecting to a network</a:t>
            </a:r>
          </a:p>
          <a:p>
            <a:r>
              <a:rPr lang="en-US" dirty="0" smtClean="0"/>
              <a:t>Discuss VPNs (virtual private networks) and the protocols they rely on</a:t>
            </a:r>
          </a:p>
          <a:p>
            <a:r>
              <a:rPr lang="en-US" dirty="0" smtClean="0"/>
              <a:t>Understand methods of encryption, such as IPsec, SSL/TLS, SFTP, and SSH, that can secure data in storage and in transit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65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</a:p>
          <a:p>
            <a:endParaRPr lang="en-US" dirty="0" smtClean="0"/>
          </a:p>
          <a:p>
            <a:r>
              <a:rPr lang="en-US" dirty="0" smtClean="0"/>
              <a:t>VPN tunneling protocols operate at the Data Link layer</a:t>
            </a:r>
          </a:p>
          <a:p>
            <a:pPr lvl="1"/>
            <a:r>
              <a:rPr lang="en-US" dirty="0" smtClean="0"/>
              <a:t>Encapsulate the VPN frame into a Network layer packet</a:t>
            </a:r>
          </a:p>
          <a:p>
            <a:r>
              <a:rPr lang="en-US" dirty="0" smtClean="0"/>
              <a:t>Two VPN tunneling protocols:</a:t>
            </a:r>
          </a:p>
          <a:p>
            <a:pPr lvl="1"/>
            <a:r>
              <a:rPr lang="en-US" dirty="0" smtClean="0"/>
              <a:t>PPTP and L2TP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2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</a:p>
          <a:p>
            <a:endParaRPr lang="en-US" dirty="0" smtClean="0"/>
          </a:p>
          <a:p>
            <a:r>
              <a:rPr lang="en-US" dirty="0" smtClean="0"/>
              <a:t>PPTP (Point-to-Point Tunneling Protocol)</a:t>
            </a:r>
          </a:p>
          <a:p>
            <a:pPr lvl="1"/>
            <a:r>
              <a:rPr lang="en-US" dirty="0" smtClean="0"/>
              <a:t>A Layer 2 protocol that encapsulates PPP data frames so they can traverse the Internet masked as an IP transmission</a:t>
            </a:r>
          </a:p>
          <a:p>
            <a:pPr lvl="1"/>
            <a:r>
              <a:rPr lang="en-US" dirty="0" smtClean="0"/>
              <a:t>Uses TCP segments at the Transport layer</a:t>
            </a:r>
          </a:p>
          <a:p>
            <a:r>
              <a:rPr lang="en-US" dirty="0" smtClean="0"/>
              <a:t>GRE (Generic Routing Encapsulation) </a:t>
            </a:r>
          </a:p>
          <a:p>
            <a:pPr lvl="1"/>
            <a:r>
              <a:rPr lang="en-US" dirty="0" smtClean="0"/>
              <a:t>Used to transmit PPP data frames through the tunnel</a:t>
            </a:r>
          </a:p>
          <a:p>
            <a:pPr lvl="1"/>
            <a:r>
              <a:rPr lang="en-US" dirty="0" smtClean="0"/>
              <a:t>Encapsulates PPP frames to make them take on the temporary identity of IP packets</a:t>
            </a:r>
          </a:p>
          <a:p>
            <a:r>
              <a:rPr lang="en-US" dirty="0" smtClean="0"/>
              <a:t>PPTP is no longer considered secure and L2TP is now recommended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9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</a:p>
          <a:p>
            <a:endParaRPr lang="en-US" dirty="0" smtClean="0"/>
          </a:p>
          <a:p>
            <a:r>
              <a:rPr lang="en-US" dirty="0" smtClean="0"/>
              <a:t>L2TP (Layer 2 Tunneling Protocol)</a:t>
            </a:r>
          </a:p>
          <a:p>
            <a:pPr lvl="1"/>
            <a:r>
              <a:rPr lang="en-US" dirty="0" smtClean="0"/>
              <a:t>Encapsulates PPP data in a similar manner to PPTP</a:t>
            </a:r>
          </a:p>
          <a:p>
            <a:pPr lvl="1"/>
            <a:r>
              <a:rPr lang="en-US" dirty="0" smtClean="0"/>
              <a:t>Can connect a VPN that uses a mix of equipment types</a:t>
            </a:r>
          </a:p>
          <a:p>
            <a:pPr lvl="2"/>
            <a:r>
              <a:rPr lang="en-US" dirty="0" smtClean="0"/>
              <a:t>It is a standard accepted and used by multiple vendors</a:t>
            </a:r>
          </a:p>
          <a:p>
            <a:pPr lvl="1"/>
            <a:r>
              <a:rPr lang="en-US" dirty="0" smtClean="0"/>
              <a:t>Can connect two routers, a router and a RAS, or a client and a RAS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57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Terminal Emulation or Remote Virtual Computing</a:t>
            </a:r>
          </a:p>
          <a:p>
            <a:endParaRPr lang="en-US" dirty="0" smtClean="0"/>
          </a:p>
          <a:p>
            <a:r>
              <a:rPr lang="en-US" dirty="0" smtClean="0"/>
              <a:t>Remote virtual computing (terminal emulation)</a:t>
            </a:r>
          </a:p>
          <a:p>
            <a:pPr lvl="1"/>
            <a:r>
              <a:rPr lang="en-US" dirty="0" smtClean="0"/>
              <a:t>Allows a user on one computer to control another computer across a network connection</a:t>
            </a:r>
          </a:p>
          <a:p>
            <a:r>
              <a:rPr lang="en-US" dirty="0" smtClean="0"/>
              <a:t>Examples of command-line software:</a:t>
            </a:r>
          </a:p>
          <a:p>
            <a:pPr lvl="1"/>
            <a:r>
              <a:rPr lang="en-US" dirty="0" smtClean="0"/>
              <a:t>Telnet and SSH</a:t>
            </a:r>
          </a:p>
          <a:p>
            <a:r>
              <a:rPr lang="en-US" dirty="0" smtClean="0"/>
              <a:t>Examples of GUI-based software:</a:t>
            </a:r>
          </a:p>
          <a:p>
            <a:pPr lvl="1"/>
            <a:r>
              <a:rPr lang="en-US" dirty="0" smtClean="0"/>
              <a:t>Remote Desktop for Windows</a:t>
            </a:r>
          </a:p>
          <a:p>
            <a:pPr lvl="1"/>
            <a:r>
              <a:rPr lang="en-US" dirty="0" smtClean="0"/>
              <a:t>join.me</a:t>
            </a:r>
          </a:p>
          <a:p>
            <a:pPr lvl="1"/>
            <a:r>
              <a:rPr lang="en-US" dirty="0" smtClean="0"/>
              <a:t>VNC</a:t>
            </a:r>
          </a:p>
          <a:p>
            <a:pPr lvl="1"/>
            <a:r>
              <a:rPr lang="en-US" dirty="0" smtClean="0"/>
              <a:t>Team Viewer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2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 Techniques, Protocols, and Utilities</a:t>
            </a:r>
          </a:p>
          <a:p>
            <a:endParaRPr lang="en-US" dirty="0" smtClean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Use of mathematical code, called a cipher, to scramble data into a format that can be read only by reversing the cipher</a:t>
            </a:r>
          </a:p>
          <a:p>
            <a:pPr lvl="1"/>
            <a:r>
              <a:rPr lang="en-US" dirty="0" smtClean="0"/>
              <a:t>Used to keep information private</a:t>
            </a:r>
          </a:p>
          <a:p>
            <a:pPr lvl="1"/>
            <a:r>
              <a:rPr lang="en-US" dirty="0" smtClean="0"/>
              <a:t>Provides the following assurances:</a:t>
            </a:r>
          </a:p>
          <a:p>
            <a:pPr lvl="2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Availability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Random string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Woven into original data’s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Generates unique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Ciphertext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Scrambled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Brute force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Attempt to discover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Trying numerous possible character combinations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96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Private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encrypted using single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Known only by sender and 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Symmetric 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key used during both encryption and decryption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2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2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Public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encrypted using two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Private key: user knows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 key: anyone may request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Public key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Publicly accessible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Freely provides users’ public keys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Key 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Combination of public key and private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Asymmetric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two different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55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Describe how user authentication protocols such as RADIUS, TACACS+, EAP, and Kerberos function</a:t>
            </a:r>
          </a:p>
          <a:p>
            <a:r>
              <a:rPr lang="en-US" dirty="0" smtClean="0"/>
              <a:t>Recognize symptoms of connectivity and security problems commonly encountered with remote connections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263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Digital certificate</a:t>
            </a:r>
          </a:p>
          <a:p>
            <a:pPr lvl="1" eaLnBrk="1" hangingPunct="1"/>
            <a:r>
              <a:rPr lang="en-US" dirty="0" smtClean="0"/>
              <a:t>Holds identification information</a:t>
            </a:r>
          </a:p>
          <a:p>
            <a:pPr lvl="1" eaLnBrk="1" hangingPunct="1"/>
            <a:r>
              <a:rPr lang="en-US" dirty="0" smtClean="0"/>
              <a:t>Includes public key</a:t>
            </a:r>
          </a:p>
          <a:p>
            <a:pPr eaLnBrk="1" hangingPunct="1"/>
            <a:r>
              <a:rPr lang="en-US" dirty="0" smtClean="0"/>
              <a:t>CA (certificate authority)</a:t>
            </a:r>
          </a:p>
          <a:p>
            <a:pPr lvl="1" eaLnBrk="1" hangingPunct="1"/>
            <a:r>
              <a:rPr lang="en-US" dirty="0" smtClean="0"/>
              <a:t>Issues, maintains digital certificates</a:t>
            </a:r>
          </a:p>
          <a:p>
            <a:pPr lvl="1" eaLnBrk="1" hangingPunct="1"/>
            <a:r>
              <a:rPr lang="en-US" dirty="0" smtClean="0"/>
              <a:t>Example: Verisign</a:t>
            </a:r>
          </a:p>
          <a:p>
            <a:pPr eaLnBrk="1" hangingPunct="1"/>
            <a:r>
              <a:rPr lang="en-US" dirty="0" smtClean="0"/>
              <a:t>PKI (public key infrastructure)</a:t>
            </a:r>
          </a:p>
          <a:p>
            <a:pPr lvl="1" eaLnBrk="1" hangingPunct="1"/>
            <a:r>
              <a:rPr lang="en-US" dirty="0" smtClean="0"/>
              <a:t>Use of certificate authorities to associate public keys with certain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3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6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IPsec (Internet Protocol Security)</a:t>
            </a:r>
          </a:p>
          <a:p>
            <a:endParaRPr lang="en-US" dirty="0" smtClean="0"/>
          </a:p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Encryption protocol that defines rules for encryption, authentication, and key management for TCP/IP transmissions</a:t>
            </a:r>
          </a:p>
          <a:p>
            <a:r>
              <a:rPr lang="en-US" dirty="0" smtClean="0"/>
              <a:t>IPsec creates secure connections in five steps:</a:t>
            </a:r>
          </a:p>
          <a:p>
            <a:pPr lvl="1"/>
            <a:r>
              <a:rPr lang="en-US" dirty="0" smtClean="0"/>
              <a:t>IPsec initiation</a:t>
            </a:r>
          </a:p>
          <a:p>
            <a:pPr lvl="1"/>
            <a:r>
              <a:rPr lang="en-US" dirty="0" smtClean="0"/>
              <a:t>Key management</a:t>
            </a:r>
          </a:p>
          <a:p>
            <a:pPr lvl="1"/>
            <a:r>
              <a:rPr lang="en-US" dirty="0" smtClean="0"/>
              <a:t>Security negotiations</a:t>
            </a:r>
          </a:p>
          <a:p>
            <a:pPr lvl="1"/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Termination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6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SSL (Secure Sockets Layer) and TLS (Transport Layer Security)</a:t>
            </a:r>
          </a:p>
          <a:p>
            <a:endParaRPr lang="en-US" dirty="0" smtClean="0"/>
          </a:p>
          <a:p>
            <a:r>
              <a:rPr lang="en-US" dirty="0" smtClean="0"/>
              <a:t>Both are methods of encrypting TCP/IP transmissions</a:t>
            </a:r>
          </a:p>
          <a:p>
            <a:pPr lvl="1"/>
            <a:r>
              <a:rPr lang="en-US" dirty="0" smtClean="0"/>
              <a:t>Including Web pages and data entered into Web forms</a:t>
            </a:r>
          </a:p>
          <a:p>
            <a:r>
              <a:rPr lang="en-US" dirty="0" smtClean="0"/>
              <a:t>Both protocols work side by side and are widely known as SSL/TLS or TLS/SSL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SSL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Association between client and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Defined by agreement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Specific set of encryption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Created by SSL handshake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9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SSL (Secure Sockets Layer) and TLS (Transport Layer Security)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Handshake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client and server to authenticate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Similar to a TCP three-way handshake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TTLS (Tunneled Transport Layer Security)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authentication like SSL/TLS, but does not require a certificate for each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Authenticates the server end of the connection by certificate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Users are authenticated by password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89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SSL VPN</a:t>
            </a:r>
          </a:p>
          <a:p>
            <a:endParaRPr lang="en-US" dirty="0" smtClean="0"/>
          </a:p>
          <a:p>
            <a:r>
              <a:rPr lang="en-US" dirty="0" smtClean="0"/>
              <a:t>SSL VPN</a:t>
            </a:r>
          </a:p>
          <a:p>
            <a:pPr lvl="1"/>
            <a:r>
              <a:rPr lang="en-US" dirty="0" smtClean="0"/>
              <a:t>A VPN configured to support SSL transmissions to and from services running on its protected network</a:t>
            </a:r>
          </a:p>
          <a:p>
            <a:pPr lvl="1"/>
            <a:r>
              <a:rPr lang="en-US" dirty="0" smtClean="0"/>
              <a:t>Typically created and supported by software running on a VPN concentrator</a:t>
            </a:r>
          </a:p>
          <a:p>
            <a:pPr lvl="1"/>
            <a:r>
              <a:rPr lang="en-US" dirty="0" smtClean="0"/>
              <a:t>Access by the user almost exclusively through a Web browser</a:t>
            </a:r>
          </a:p>
          <a:p>
            <a:pPr lvl="1"/>
            <a:r>
              <a:rPr lang="en-US" dirty="0" smtClean="0"/>
              <a:t>For the most secure VPNs, a user must install a personal digital certificate along with SSL VPN software, called a SSL VPN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46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SSH (Secure Shell)</a:t>
            </a:r>
          </a:p>
          <a:p>
            <a:endParaRPr lang="en-US" dirty="0" smtClean="0"/>
          </a:p>
          <a:p>
            <a:r>
              <a:rPr lang="en-US" dirty="0" smtClean="0"/>
              <a:t>SSH is a collection of protocols that provides for secure authentication and encryption</a:t>
            </a:r>
          </a:p>
          <a:p>
            <a:r>
              <a:rPr lang="en-US" dirty="0" smtClean="0"/>
              <a:t>Guards against a number of security threats</a:t>
            </a:r>
          </a:p>
          <a:p>
            <a:pPr lvl="1"/>
            <a:r>
              <a:rPr lang="en-US" dirty="0" smtClean="0"/>
              <a:t>Unauthorized access to a host</a:t>
            </a:r>
          </a:p>
          <a:p>
            <a:pPr lvl="1"/>
            <a:r>
              <a:rPr lang="en-US" dirty="0" smtClean="0"/>
              <a:t>IP spoofing</a:t>
            </a:r>
          </a:p>
          <a:p>
            <a:pPr lvl="1"/>
            <a:r>
              <a:rPr lang="en-US" dirty="0" smtClean="0"/>
              <a:t>Interception of data in transit</a:t>
            </a:r>
          </a:p>
          <a:p>
            <a:pPr lvl="1"/>
            <a:r>
              <a:rPr lang="en-US" dirty="0" smtClean="0"/>
              <a:t>DNS spoofing</a:t>
            </a:r>
          </a:p>
          <a:p>
            <a:pPr eaLnBrk="1" hangingPunct="1"/>
            <a:r>
              <a:rPr lang="en-US" dirty="0" smtClean="0"/>
              <a:t>Encryption algorithm (depends on version)</a:t>
            </a:r>
          </a:p>
          <a:p>
            <a:pPr lvl="1" eaLnBrk="1" hangingPunct="1"/>
            <a:r>
              <a:rPr lang="en-US" dirty="0" smtClean="0"/>
              <a:t>DES, Triple DES, RSA, Kerberos,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4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SSH (Secure Shell)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Developed by SSH Communications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Version requires license fee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Open source versions available: OpenSSH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connection requires SSH running on both machines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Requires public and private key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Configuration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one of several encryption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 client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Perform port forwarding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05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SFTP (Secure File Transfer Protocol)</a:t>
            </a:r>
          </a:p>
          <a:p>
            <a:endParaRPr lang="en-US" dirty="0" smtClean="0"/>
          </a:p>
          <a:p>
            <a:r>
              <a:rPr lang="en-US" dirty="0" smtClean="0"/>
              <a:t>SFTP </a:t>
            </a:r>
          </a:p>
          <a:p>
            <a:pPr lvl="1"/>
            <a:r>
              <a:rPr lang="en-US" dirty="0" smtClean="0"/>
              <a:t>Secure version of FTP</a:t>
            </a:r>
          </a:p>
          <a:p>
            <a:pPr lvl="1"/>
            <a:r>
              <a:rPr lang="en-US" dirty="0" smtClean="0"/>
              <a:t>Uses SSH for encryption</a:t>
            </a:r>
          </a:p>
          <a:p>
            <a:pPr lvl="1"/>
            <a:r>
              <a:rPr lang="en-US" dirty="0" smtClean="0"/>
              <a:t>Sometimes called FTP over SSH or SSH FTP</a:t>
            </a:r>
          </a:p>
          <a:p>
            <a:pPr lvl="1"/>
            <a:r>
              <a:rPr lang="en-US" dirty="0" smtClean="0"/>
              <a:t>Can be configured to listen on any port</a:t>
            </a:r>
          </a:p>
          <a:p>
            <a:pPr lvl="2"/>
            <a:r>
              <a:rPr lang="en-US" dirty="0" smtClean="0"/>
              <a:t>Normally uses SSH’s port 22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Internet is frequently pictured as a cloud</a:t>
            </a:r>
          </a:p>
          <a:p>
            <a:pPr eaLnBrk="1" hangingPunct="1"/>
            <a:r>
              <a:rPr lang="en-US" dirty="0" smtClean="0"/>
              <a:t>Cloud computing</a:t>
            </a:r>
          </a:p>
          <a:p>
            <a:pPr lvl="1" eaLnBrk="1" hangingPunct="1"/>
            <a:r>
              <a:rPr lang="en-US" dirty="0" smtClean="0"/>
              <a:t>Flexible provision of data storage, applications, and services to multiple clients over a network</a:t>
            </a:r>
          </a:p>
          <a:p>
            <a:pPr eaLnBrk="1" hangingPunct="1"/>
            <a:r>
              <a:rPr lang="en-US" dirty="0" smtClean="0"/>
              <a:t>Cloud computing distinguishing features</a:t>
            </a:r>
          </a:p>
          <a:p>
            <a:pPr lvl="1" eaLnBrk="1" hangingPunct="1"/>
            <a:r>
              <a:rPr lang="en-US" dirty="0" smtClean="0"/>
              <a:t>On-demand service</a:t>
            </a:r>
          </a:p>
          <a:p>
            <a:pPr lvl="1" eaLnBrk="1" hangingPunct="1"/>
            <a:r>
              <a:rPr lang="en-US" dirty="0" smtClean="0"/>
              <a:t>Elastic services and storage</a:t>
            </a:r>
          </a:p>
          <a:p>
            <a:pPr lvl="1" eaLnBrk="1" hangingPunct="1"/>
            <a:r>
              <a:rPr lang="en-US" dirty="0" smtClean="0"/>
              <a:t>Support for multiple platforms</a:t>
            </a:r>
          </a:p>
          <a:p>
            <a:pPr lvl="1" eaLnBrk="1" hangingPunct="1"/>
            <a:r>
              <a:rPr lang="en-US" dirty="0" smtClean="0"/>
              <a:t>Resource pooling and consolidation</a:t>
            </a:r>
          </a:p>
          <a:p>
            <a:pPr lvl="1" eaLnBrk="1" hangingPunct="1"/>
            <a:r>
              <a:rPr lang="en-US" dirty="0" smtClean="0"/>
              <a:t>Metered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23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</a:p>
          <a:p>
            <a:endParaRPr lang="en-US" dirty="0" smtClean="0"/>
          </a:p>
          <a:p>
            <a:r>
              <a:rPr lang="en-US" dirty="0" smtClean="0"/>
              <a:t>Hashed data </a:t>
            </a:r>
          </a:p>
          <a:p>
            <a:pPr lvl="1"/>
            <a:r>
              <a:rPr lang="en-US" dirty="0" smtClean="0"/>
              <a:t>Data that has been transformed through a particular algorithm that generally reduces the amount of space needed for the data</a:t>
            </a:r>
          </a:p>
          <a:p>
            <a:pPr lvl="1"/>
            <a:r>
              <a:rPr lang="en-US" dirty="0" smtClean="0"/>
              <a:t>Can only be retrieved by comparing it with known data</a:t>
            </a:r>
          </a:p>
          <a:p>
            <a:pPr lvl="2"/>
            <a:r>
              <a:rPr lang="en-US" dirty="0" smtClean="0"/>
              <a:t>Which receives the same hash function and then produces the same hash output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811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</a:p>
          <a:p>
            <a:endParaRPr lang="en-US" dirty="0" smtClean="0"/>
          </a:p>
          <a:p>
            <a:r>
              <a:rPr lang="en-US" dirty="0" smtClean="0"/>
              <a:t>MD5 (Message Digest 5) Hash</a:t>
            </a:r>
          </a:p>
          <a:p>
            <a:pPr lvl="1"/>
            <a:r>
              <a:rPr lang="en-US" dirty="0" smtClean="0"/>
              <a:t>Uses 128-bit hash values to replace actual data with values computed according to the hash algorithm</a:t>
            </a:r>
          </a:p>
          <a:p>
            <a:pPr lvl="1"/>
            <a:r>
              <a:rPr lang="en-US" dirty="0" smtClean="0"/>
              <a:t>Primary weakness of MD5 is a propensity for collisions</a:t>
            </a:r>
          </a:p>
          <a:p>
            <a:pPr lvl="1"/>
            <a:r>
              <a:rPr lang="en-US" dirty="0" smtClean="0"/>
              <a:t>Still in use, however, it is usually only enabled alongside the more secure SHA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55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</a:p>
          <a:p>
            <a:endParaRPr lang="en-US" dirty="0" smtClean="0"/>
          </a:p>
          <a:p>
            <a:r>
              <a:rPr lang="en-US" dirty="0" smtClean="0"/>
              <a:t>SHA (Secure Hash Algorithm)</a:t>
            </a:r>
          </a:p>
          <a:p>
            <a:pPr lvl="1"/>
            <a:r>
              <a:rPr lang="en-US" dirty="0" smtClean="0"/>
              <a:t>Advantage over MD5 is its resistance to collisions</a:t>
            </a:r>
          </a:p>
          <a:p>
            <a:pPr lvl="1"/>
            <a:r>
              <a:rPr lang="en-US" dirty="0" smtClean="0"/>
              <a:t>SHA-2 supports a variety of hash sizes</a:t>
            </a:r>
          </a:p>
          <a:p>
            <a:pPr lvl="2"/>
            <a:r>
              <a:rPr lang="en-US" dirty="0" smtClean="0"/>
              <a:t>Most popular are SHA-256 (256-bit hash) and SHA-512 (512-bit hash)</a:t>
            </a:r>
          </a:p>
          <a:p>
            <a:pPr lvl="1"/>
            <a:r>
              <a:rPr lang="en-US" dirty="0" smtClean="0"/>
              <a:t>SHA-3 is the most recent iteration of SHA</a:t>
            </a:r>
          </a:p>
          <a:p>
            <a:pPr lvl="1"/>
            <a:r>
              <a:rPr lang="en-US" dirty="0" smtClean="0"/>
              <a:t>Both are often implemented together for increased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Protocols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Authentication</a:t>
            </a:r>
          </a:p>
          <a:p>
            <a:pPr lvl="1" eaLnBrk="1" hangingPunct="1"/>
            <a:r>
              <a:rPr lang="en-US" dirty="0" smtClean="0"/>
              <a:t>Process of verifying user’s credentials to grant user access to secured resources</a:t>
            </a:r>
          </a:p>
          <a:p>
            <a:pPr eaLnBrk="1" hangingPunct="1"/>
            <a:r>
              <a:rPr lang="en-US" dirty="0" smtClean="0"/>
              <a:t>Authentication protocols</a:t>
            </a:r>
          </a:p>
          <a:p>
            <a:pPr lvl="1" eaLnBrk="1" hangingPunct="1"/>
            <a:r>
              <a:rPr lang="en-US" dirty="0" smtClean="0"/>
              <a:t>Rules computers follow to accomplish authentication</a:t>
            </a:r>
          </a:p>
          <a:p>
            <a:pPr eaLnBrk="1" hangingPunct="1"/>
            <a:r>
              <a:rPr lang="en-US" dirty="0" smtClean="0"/>
              <a:t>Several authentication protocol types</a:t>
            </a:r>
          </a:p>
          <a:p>
            <a:pPr lvl="1" eaLnBrk="1" hangingPunct="1"/>
            <a:r>
              <a:rPr lang="en-US" dirty="0" smtClean="0"/>
              <a:t>Vary by encryption scheme:</a:t>
            </a:r>
          </a:p>
          <a:p>
            <a:pPr lvl="2" eaLnBrk="1" hangingPunct="1"/>
            <a:r>
              <a:rPr lang="en-US" dirty="0" smtClean="0"/>
              <a:t>And steps taken to verify credentials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36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</a:p>
          <a:p>
            <a:endParaRPr lang="en-US" dirty="0" smtClean="0"/>
          </a:p>
          <a:p>
            <a:r>
              <a:rPr lang="en-US" dirty="0" smtClean="0"/>
              <a:t>Environments that support many simultaneous connections should use a centralized service</a:t>
            </a:r>
          </a:p>
          <a:p>
            <a:pPr lvl="1"/>
            <a:r>
              <a:rPr lang="en-US" dirty="0" smtClean="0"/>
              <a:t>Often used to manage resource access</a:t>
            </a:r>
          </a:p>
          <a:p>
            <a:r>
              <a:rPr lang="en-US" dirty="0" smtClean="0"/>
              <a:t>AAA (authentication, authorization, and accounting)</a:t>
            </a:r>
          </a:p>
          <a:p>
            <a:pPr lvl="1"/>
            <a:r>
              <a:rPr lang="en-US" dirty="0" smtClean="0"/>
              <a:t>Category of protocols that provide service</a:t>
            </a:r>
          </a:p>
          <a:p>
            <a:pPr lvl="1"/>
            <a:r>
              <a:rPr lang="en-US" dirty="0" smtClean="0"/>
              <a:t>Authenticate a client’s identity</a:t>
            </a:r>
          </a:p>
          <a:p>
            <a:pPr lvl="1"/>
            <a:r>
              <a:rPr lang="en-US" dirty="0" smtClean="0"/>
              <a:t>Authorize a user for certain privileges on a system</a:t>
            </a:r>
          </a:p>
          <a:p>
            <a:pPr lvl="1"/>
            <a:r>
              <a:rPr lang="en-US" dirty="0" smtClean="0"/>
              <a:t>Keep an account of the client’s system or network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0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RADIUS (Remote Authentication Dial-In User Service)</a:t>
            </a:r>
          </a:p>
          <a:p>
            <a:pPr lvl="1" eaLnBrk="1" hangingPunct="1"/>
            <a:r>
              <a:rPr lang="en-US" dirty="0" smtClean="0"/>
              <a:t>Defined by the IETF</a:t>
            </a:r>
          </a:p>
          <a:p>
            <a:pPr lvl="1" eaLnBrk="1" hangingPunct="1"/>
            <a:r>
              <a:rPr lang="en-US" dirty="0" smtClean="0"/>
              <a:t>Transported over UDP</a:t>
            </a:r>
          </a:p>
          <a:p>
            <a:pPr lvl="1" eaLnBrk="1" hangingPunct="1"/>
            <a:r>
              <a:rPr lang="en-US" dirty="0" smtClean="0"/>
              <a:t>Can operate as application on remote access server</a:t>
            </a:r>
          </a:p>
          <a:p>
            <a:pPr lvl="2" eaLnBrk="1" hangingPunct="1"/>
            <a:r>
              <a:rPr lang="en-US" dirty="0" smtClean="0"/>
              <a:t>Or on dedicated RADIUS server</a:t>
            </a:r>
          </a:p>
          <a:p>
            <a:pPr lvl="1" eaLnBrk="1" hangingPunct="1"/>
            <a:r>
              <a:rPr lang="en-US" dirty="0" smtClean="0"/>
              <a:t>Highly scalable</a:t>
            </a:r>
          </a:p>
          <a:p>
            <a:pPr lvl="1" eaLnBrk="1" hangingPunct="1"/>
            <a:r>
              <a:rPr lang="en-US" dirty="0" smtClean="0"/>
              <a:t>May be used to authenticate wireless connections</a:t>
            </a:r>
          </a:p>
          <a:p>
            <a:pPr lvl="1" eaLnBrk="1" hangingPunct="1"/>
            <a:r>
              <a:rPr lang="en-US" dirty="0" smtClean="0"/>
              <a:t>Can work in conjunction with other network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47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8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TACACS+ (Terminal Access Controller Access Control System Plus)</a:t>
            </a:r>
          </a:p>
          <a:p>
            <a:pPr lvl="1" eaLnBrk="1" hangingPunct="1"/>
            <a:r>
              <a:rPr lang="en-US" dirty="0" smtClean="0"/>
              <a:t>Offers option of separating access, authentication, and auditing capabilities</a:t>
            </a:r>
          </a:p>
          <a:p>
            <a:pPr lvl="1" eaLnBrk="1" hangingPunct="1"/>
            <a:r>
              <a:rPr lang="en-US" dirty="0" smtClean="0"/>
              <a:t>Differences from RADIUS</a:t>
            </a:r>
          </a:p>
          <a:p>
            <a:pPr lvl="2" eaLnBrk="1" hangingPunct="1"/>
            <a:r>
              <a:rPr lang="en-US" dirty="0" smtClean="0"/>
              <a:t>Relies on TCP at the Network layer</a:t>
            </a:r>
          </a:p>
          <a:p>
            <a:pPr lvl="2" eaLnBrk="1" hangingPunct="1"/>
            <a:r>
              <a:rPr lang="en-US" dirty="0" smtClean="0"/>
              <a:t>Proprietary protocol developed by Cisco Systems, Inc.</a:t>
            </a:r>
          </a:p>
          <a:p>
            <a:pPr lvl="2" eaLnBrk="1" hangingPunct="1"/>
            <a:r>
              <a:rPr lang="en-US" dirty="0" smtClean="0"/>
              <a:t>Typically installed on a router</a:t>
            </a:r>
          </a:p>
          <a:p>
            <a:pPr lvl="2" eaLnBrk="1" hangingPunct="1"/>
            <a:r>
              <a:rPr lang="en-US" dirty="0" smtClean="0"/>
              <a:t>Encrypts all information transmitted for AAA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70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 (Password Authentication Protocol)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PPP does not secure connections</a:t>
            </a:r>
          </a:p>
          <a:p>
            <a:pPr lvl="1" eaLnBrk="1" hangingPunct="1"/>
            <a:r>
              <a:rPr lang="en-US" dirty="0" smtClean="0"/>
              <a:t>Requires authentication protocols</a:t>
            </a:r>
          </a:p>
          <a:p>
            <a:pPr eaLnBrk="1" hangingPunct="1"/>
            <a:r>
              <a:rPr lang="en-US" dirty="0" smtClean="0"/>
              <a:t>PAP authentication protocol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lvl="1" eaLnBrk="1" hangingPunct="1"/>
            <a:r>
              <a:rPr lang="en-US" dirty="0" smtClean="0"/>
              <a:t>Uses two-step authentication process </a:t>
            </a:r>
          </a:p>
          <a:p>
            <a:pPr lvl="1" eaLnBrk="1" hangingPunct="1"/>
            <a:r>
              <a:rPr lang="en-US" dirty="0" smtClean="0"/>
              <a:t>Simple</a:t>
            </a:r>
          </a:p>
          <a:p>
            <a:pPr lvl="1" eaLnBrk="1" hangingPunct="1"/>
            <a:r>
              <a:rPr lang="en-US" dirty="0" smtClean="0"/>
              <a:t>Not secure</a:t>
            </a:r>
          </a:p>
          <a:p>
            <a:pPr lvl="2" eaLnBrk="1" hangingPunct="1"/>
            <a:r>
              <a:rPr lang="en-US" dirty="0" smtClean="0"/>
              <a:t>Sends client’s credentials in clear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4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CHAP (Challenge Handshake Authentication Protocol)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lvl="1" eaLnBrk="1" hangingPunct="1"/>
            <a:r>
              <a:rPr lang="en-US" dirty="0" smtClean="0"/>
              <a:t>Encrypts user names, passwords</a:t>
            </a:r>
          </a:p>
          <a:p>
            <a:pPr lvl="1" eaLnBrk="1" hangingPunct="1"/>
            <a:r>
              <a:rPr lang="en-US" dirty="0" smtClean="0"/>
              <a:t>Uses three-way handshake</a:t>
            </a:r>
          </a:p>
          <a:p>
            <a:pPr lvl="2" eaLnBrk="1" hangingPunct="1"/>
            <a:r>
              <a:rPr lang="en-US" dirty="0" smtClean="0"/>
              <a:t>Three steps to complete authentication process</a:t>
            </a:r>
          </a:p>
          <a:p>
            <a:pPr eaLnBrk="1" hangingPunct="1"/>
            <a:r>
              <a:rPr lang="en-US" dirty="0" smtClean="0"/>
              <a:t>Benefit over PAP</a:t>
            </a:r>
          </a:p>
          <a:p>
            <a:pPr lvl="1" eaLnBrk="1" hangingPunct="1"/>
            <a:r>
              <a:rPr lang="en-US" sz="2600" dirty="0" smtClean="0"/>
              <a:t>Password never transmitted alone</a:t>
            </a:r>
          </a:p>
          <a:p>
            <a:pPr lvl="1" eaLnBrk="1" hangingPunct="1"/>
            <a:r>
              <a:rPr lang="en-US" sz="2600" dirty="0" smtClean="0"/>
              <a:t>Password never transmitted in clear text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7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3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4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MS-CHAP (Microsoft Challenge Authentication Protocol)</a:t>
            </a:r>
          </a:p>
          <a:p>
            <a:pPr lvl="1" eaLnBrk="1" hangingPunct="1"/>
            <a:r>
              <a:rPr lang="en-US" dirty="0" smtClean="0"/>
              <a:t>Used on Windows-based computers</a:t>
            </a:r>
          </a:p>
          <a:p>
            <a:pPr eaLnBrk="1" hangingPunct="1"/>
            <a:r>
              <a:rPr lang="en-US" dirty="0" smtClean="0"/>
              <a:t>CHAP, MS-CHAP vulnerability</a:t>
            </a:r>
          </a:p>
          <a:p>
            <a:pPr lvl="1" eaLnBrk="1" hangingPunct="1"/>
            <a:r>
              <a:rPr lang="en-US" dirty="0" smtClean="0"/>
              <a:t>Eavesdropping could capture character string encrypted with password, then decrypt</a:t>
            </a:r>
          </a:p>
          <a:p>
            <a:pPr eaLnBrk="1" hangingPunct="1"/>
            <a:r>
              <a:rPr lang="en-US" dirty="0" smtClean="0"/>
              <a:t>MS-CHAPv2 uses stronger encryption, does not use the same encryption strings, and requires mutual authentication</a:t>
            </a:r>
          </a:p>
          <a:p>
            <a:pPr lvl="1" eaLnBrk="1" hangingPunct="1"/>
            <a:r>
              <a:rPr lang="en-US" dirty="0" smtClean="0"/>
              <a:t>Both computers verify the credentials of the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EAP (Extensible Authentication Protocol)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Another authentication protocol</a:t>
            </a:r>
          </a:p>
          <a:p>
            <a:pPr lvl="1" eaLnBrk="1" hangingPunct="1"/>
            <a:r>
              <a:rPr lang="en-US" dirty="0" smtClean="0"/>
              <a:t>Operates over PPP</a:t>
            </a:r>
          </a:p>
          <a:p>
            <a:pPr eaLnBrk="1" hangingPunct="1"/>
            <a:r>
              <a:rPr lang="en-US" dirty="0" smtClean="0"/>
              <a:t>Works with other encryption and authentication schemes</a:t>
            </a:r>
          </a:p>
          <a:p>
            <a:pPr lvl="1" eaLnBrk="1" hangingPunct="1"/>
            <a:r>
              <a:rPr lang="en-US" dirty="0" smtClean="0"/>
              <a:t>Verifies client, server credentials</a:t>
            </a:r>
          </a:p>
          <a:p>
            <a:pPr eaLnBrk="1" hangingPunct="1"/>
            <a:r>
              <a:rPr lang="en-US" dirty="0" smtClean="0"/>
              <a:t>Requires authenticator to initiate authentication process</a:t>
            </a:r>
          </a:p>
          <a:p>
            <a:pPr lvl="1" eaLnBrk="1" hangingPunct="1"/>
            <a:r>
              <a:rPr lang="en-US" dirty="0" smtClean="0"/>
              <a:t>Ask connected computer to verify itself</a:t>
            </a:r>
          </a:p>
          <a:p>
            <a:pPr eaLnBrk="1" hangingPunct="1"/>
            <a:r>
              <a:rPr lang="en-US" dirty="0" smtClean="0"/>
              <a:t>EAP’s advantages: flexibility, adaptability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3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802.1x (EAPoL)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Codified by IEEE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Specifies use of one of many authentication methods plus 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Grant access to and dynamically generate and update authentication keys for transmissions to a particular port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Primarily used with wireless networks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Originally designed for wired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EAPoL (EAP over LAN)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Only defines process for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Commonly used with RADIUS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8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TKIP (Temporary Key Integrity Protocol) and AES (Advanced Encryption System)</a:t>
            </a:r>
          </a:p>
          <a:p>
            <a:endParaRPr lang="en-US" dirty="0" smtClean="0"/>
          </a:p>
          <a:p>
            <a:r>
              <a:rPr lang="en-US" dirty="0" smtClean="0"/>
              <a:t>TKIP</a:t>
            </a:r>
          </a:p>
          <a:p>
            <a:pPr lvl="1"/>
            <a:r>
              <a:rPr lang="en-US" dirty="0" smtClean="0"/>
              <a:t>Encryption key generation and management scheme</a:t>
            </a:r>
          </a:p>
          <a:p>
            <a:pPr lvl="1"/>
            <a:r>
              <a:rPr lang="en-US" dirty="0" smtClean="0"/>
              <a:t>WPA2 does continue to offer TKIP to provide compatibility with older wireless devices</a:t>
            </a:r>
          </a:p>
          <a:p>
            <a:r>
              <a:rPr lang="en-US" dirty="0" smtClean="0"/>
              <a:t>AES</a:t>
            </a:r>
          </a:p>
          <a:p>
            <a:pPr lvl="1"/>
            <a:r>
              <a:rPr lang="en-US" dirty="0" smtClean="0"/>
              <a:t>Provides faster and more secure encryption than TKIP for wireless transmissions</a:t>
            </a:r>
          </a:p>
          <a:p>
            <a:pPr lvl="1"/>
            <a:r>
              <a:rPr lang="en-US" dirty="0" smtClean="0"/>
              <a:t>Uses a more sophisticated family of ciphers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3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Cross-platform authentication protocol</a:t>
            </a:r>
          </a:p>
          <a:p>
            <a:pPr eaLnBrk="1" hangingPunct="1"/>
            <a:r>
              <a:rPr lang="en-US" dirty="0" smtClean="0"/>
              <a:t>Uses key encryption</a:t>
            </a:r>
          </a:p>
          <a:p>
            <a:pPr lvl="1" eaLnBrk="1" hangingPunct="1"/>
            <a:r>
              <a:rPr lang="en-US" dirty="0" smtClean="0"/>
              <a:t>Verifies client identity</a:t>
            </a:r>
          </a:p>
          <a:p>
            <a:pPr lvl="1" eaLnBrk="1" hangingPunct="1"/>
            <a:r>
              <a:rPr lang="en-US" dirty="0" smtClean="0"/>
              <a:t>Securely exchanges information after client logs on</a:t>
            </a:r>
          </a:p>
          <a:p>
            <a:pPr eaLnBrk="1" hangingPunct="1"/>
            <a:r>
              <a:rPr lang="en-US" dirty="0" smtClean="0"/>
              <a:t>Private key encryption service</a:t>
            </a:r>
          </a:p>
          <a:p>
            <a:pPr eaLnBrk="1" hangingPunct="1"/>
            <a:r>
              <a:rPr lang="en-US" dirty="0" smtClean="0"/>
              <a:t>Provides significant security advantages over simple NOS 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36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KDC (Key Distribution Center)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 (authentication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Principal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TGS (Ticket-Granting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application running separate from the AS that also runs on the KDC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Alleviates the need for the client to request a new ticket from the TGS each time it wants to use a different service on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42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87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SSO (Single Sign-On)</a:t>
            </a:r>
          </a:p>
          <a:p>
            <a:endParaRPr lang="en-US" dirty="0" smtClean="0"/>
          </a:p>
          <a:p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Form of authentication in which a client signs on one time to access multiple systems or resources</a:t>
            </a:r>
          </a:p>
          <a:p>
            <a:pPr lvl="1"/>
            <a:r>
              <a:rPr lang="en-US" dirty="0" smtClean="0"/>
              <a:t>Primary advantage is convenience</a:t>
            </a:r>
          </a:p>
          <a:p>
            <a:pPr lvl="1"/>
            <a:r>
              <a:rPr lang="en-US" dirty="0" smtClean="0"/>
              <a:t>Disadvantage is that once authentication is cleared, the user has access to numerous resources</a:t>
            </a:r>
          </a:p>
          <a:p>
            <a:r>
              <a:rPr lang="en-US" dirty="0" smtClean="0"/>
              <a:t>Two-factor authentication </a:t>
            </a:r>
          </a:p>
          <a:p>
            <a:pPr lvl="1"/>
            <a:r>
              <a:rPr lang="en-US" dirty="0" smtClean="0"/>
              <a:t>User must provide something and know something</a:t>
            </a:r>
          </a:p>
          <a:p>
            <a:r>
              <a:rPr lang="en-US" dirty="0" smtClean="0"/>
              <a:t>Multifactor authentication (MFA)</a:t>
            </a:r>
          </a:p>
          <a:p>
            <a:pPr lvl="1"/>
            <a:r>
              <a:rPr lang="en-US" dirty="0" smtClean="0"/>
              <a:t>Process that requires two or more pieces of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29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SSO (Single Sign-On)</a:t>
            </a:r>
          </a:p>
          <a:p>
            <a:endParaRPr lang="en-US" dirty="0" smtClean="0"/>
          </a:p>
          <a:p>
            <a:r>
              <a:rPr lang="en-US" dirty="0" smtClean="0"/>
              <a:t>Three categories of authentication factors:</a:t>
            </a:r>
          </a:p>
          <a:p>
            <a:pPr lvl="1"/>
            <a:r>
              <a:rPr lang="en-US" dirty="0" smtClean="0"/>
              <a:t>Knowledge - something you know, ex: password</a:t>
            </a:r>
          </a:p>
          <a:p>
            <a:pPr lvl="1"/>
            <a:r>
              <a:rPr lang="en-US" dirty="0" smtClean="0"/>
              <a:t>Possession - something you have, ex: ATM card</a:t>
            </a:r>
          </a:p>
          <a:p>
            <a:pPr lvl="1"/>
            <a:r>
              <a:rPr lang="en-US" dirty="0" smtClean="0"/>
              <a:t>Inherence - something you are, ex: your fingerprint</a:t>
            </a:r>
          </a:p>
          <a:p>
            <a:r>
              <a:rPr lang="en-US" dirty="0" smtClean="0"/>
              <a:t>MFA requires at least one authentication method from at least two different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7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Can provide virtual desktops</a:t>
            </a:r>
          </a:p>
          <a:p>
            <a:pPr lvl="1" eaLnBrk="1" hangingPunct="1"/>
            <a:r>
              <a:rPr lang="en-US" dirty="0" smtClean="0"/>
              <a:t>Operating environments hosted virtually</a:t>
            </a:r>
          </a:p>
          <a:p>
            <a:pPr eaLnBrk="1" hangingPunct="1"/>
            <a:r>
              <a:rPr lang="en-US" dirty="0" smtClean="0"/>
              <a:t>Developers can load any kind of software on the servers and test it form afar</a:t>
            </a:r>
          </a:p>
          <a:p>
            <a:pPr lvl="1" eaLnBrk="1" hangingPunct="1"/>
            <a:r>
              <a:rPr lang="en-US" dirty="0" smtClean="0"/>
              <a:t>Cloud services provider can make sure the development servers are secure and regularly backed up</a:t>
            </a:r>
          </a:p>
          <a:p>
            <a:pPr eaLnBrk="1" hangingPunct="1"/>
            <a:r>
              <a:rPr lang="en-US" dirty="0" smtClean="0"/>
              <a:t>Most cloud service providers use virtualization software to supply multiple platforms to multiple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36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Cloud Computing and Remote Access</a:t>
            </a:r>
          </a:p>
          <a:p>
            <a:endParaRPr lang="en-US" dirty="0" smtClean="0"/>
          </a:p>
          <a:p>
            <a:r>
              <a:rPr lang="en-US" dirty="0" smtClean="0"/>
              <a:t>Choosing a secure password</a:t>
            </a:r>
          </a:p>
          <a:p>
            <a:pPr lvl="1"/>
            <a:r>
              <a:rPr lang="en-US" dirty="0" smtClean="0"/>
              <a:t>Easiest and least expensive ways to guard against unauthorized access</a:t>
            </a:r>
          </a:p>
          <a:p>
            <a:r>
              <a:rPr lang="en-US" dirty="0" smtClean="0"/>
              <a:t>Network administrators should:</a:t>
            </a:r>
          </a:p>
          <a:p>
            <a:pPr lvl="1"/>
            <a:r>
              <a:rPr lang="en-US" dirty="0" smtClean="0"/>
              <a:t>Choose difficult passwords</a:t>
            </a:r>
          </a:p>
          <a:p>
            <a:pPr lvl="1"/>
            <a:r>
              <a:rPr lang="en-US" dirty="0" smtClean="0"/>
              <a:t>Keep passwords confidential</a:t>
            </a:r>
          </a:p>
          <a:p>
            <a:pPr lvl="1"/>
            <a:r>
              <a:rPr lang="en-US" dirty="0" smtClean="0"/>
              <a:t>Change them frequently</a:t>
            </a:r>
          </a:p>
          <a:p>
            <a:r>
              <a:rPr lang="en-US" dirty="0" smtClean="0"/>
              <a:t>See page 360 for tips on making and keeping passwords secure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1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Misconfigurations</a:t>
            </a:r>
          </a:p>
          <a:p>
            <a:endParaRPr lang="en-US" dirty="0" smtClean="0"/>
          </a:p>
          <a:p>
            <a:r>
              <a:rPr lang="en-US" dirty="0" smtClean="0"/>
              <a:t>Common issues to look out for:</a:t>
            </a:r>
          </a:p>
          <a:p>
            <a:pPr lvl="1"/>
            <a:r>
              <a:rPr lang="en-US" dirty="0" smtClean="0"/>
              <a:t>Mistyped username or password</a:t>
            </a:r>
          </a:p>
          <a:p>
            <a:pPr lvl="1"/>
            <a:r>
              <a:rPr lang="en-US" dirty="0" smtClean="0"/>
              <a:t>Incompatible encryption or authentication settings</a:t>
            </a:r>
          </a:p>
          <a:p>
            <a:pPr lvl="1"/>
            <a:r>
              <a:rPr lang="en-US" dirty="0" smtClean="0"/>
              <a:t>Improperly activated or inactivated user account</a:t>
            </a:r>
          </a:p>
          <a:p>
            <a:pPr lvl="1"/>
            <a:r>
              <a:rPr lang="en-US" dirty="0" smtClean="0"/>
              <a:t>Incorrectly assigned port</a:t>
            </a:r>
          </a:p>
          <a:p>
            <a:pPr lvl="1"/>
            <a:r>
              <a:rPr lang="en-US" dirty="0" smtClean="0"/>
              <a:t>Improperly configured firewall</a:t>
            </a:r>
          </a:p>
          <a:p>
            <a:pPr lvl="1"/>
            <a:r>
              <a:rPr lang="en-US" dirty="0" smtClean="0"/>
              <a:t>Network connection failure</a:t>
            </a:r>
          </a:p>
          <a:p>
            <a:pPr lvl="1"/>
            <a:r>
              <a:rPr lang="en-US" dirty="0" smtClean="0"/>
              <a:t>Failed handshake</a:t>
            </a:r>
          </a:p>
          <a:p>
            <a:r>
              <a:rPr lang="en-US" dirty="0" smtClean="0"/>
              <a:t>Check configurations on the server handling AAA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62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Misconfigurations</a:t>
            </a:r>
          </a:p>
          <a:p>
            <a:endParaRPr lang="en-US" dirty="0" smtClean="0"/>
          </a:p>
          <a:p>
            <a:r>
              <a:rPr lang="en-US" dirty="0" smtClean="0"/>
              <a:t>Make sure server’s date and time are correct</a:t>
            </a:r>
          </a:p>
          <a:p>
            <a:r>
              <a:rPr lang="en-US" dirty="0" smtClean="0"/>
              <a:t>User roles must be properly defined</a:t>
            </a:r>
          </a:p>
          <a:p>
            <a:pPr lvl="1"/>
            <a:r>
              <a:rPr lang="en-US" dirty="0" smtClean="0"/>
              <a:t>User accounts must be properly activated</a:t>
            </a:r>
          </a:p>
          <a:p>
            <a:r>
              <a:rPr lang="en-US" dirty="0" smtClean="0"/>
              <a:t>Check server logs for issues about configuration or individual client access</a:t>
            </a:r>
          </a:p>
          <a:p>
            <a:r>
              <a:rPr lang="en-US" dirty="0" smtClean="0"/>
              <a:t>Use network connection troubleshooting tools to help narrow down the location of a connection problem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513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Cloud computing refers to flexible provision of data storage, applications, or services to multiple clients over a network</a:t>
            </a:r>
          </a:p>
          <a:p>
            <a:pPr eaLnBrk="1" hangingPunct="1"/>
            <a:r>
              <a:rPr lang="en-US" dirty="0" smtClean="0"/>
              <a:t>Cloud services may be managed and delivered by any of a variety of deployment models</a:t>
            </a:r>
          </a:p>
          <a:p>
            <a:pPr eaLnBrk="1" hangingPunct="1"/>
            <a:r>
              <a:rPr lang="en-US" dirty="0" smtClean="0"/>
              <a:t>A remote client can access files, applications, and other shared resources, such as printers</a:t>
            </a:r>
          </a:p>
          <a:p>
            <a:pPr eaLnBrk="1" hangingPunct="1"/>
            <a:r>
              <a:rPr lang="en-US" dirty="0" smtClean="0"/>
              <a:t>SLIP is an earlier PPP protocol that does not support encryption, can carry only IP packets, and works strictly on serial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78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VPN tunneling protocol operates at the Data Link layer to encapsulate the VPN frame into a Network layer packet</a:t>
            </a:r>
          </a:p>
          <a:p>
            <a:pPr eaLnBrk="1" hangingPunct="1"/>
            <a:r>
              <a:rPr lang="en-US" dirty="0" smtClean="0"/>
              <a:t>GRE encapsulates PPP frames to make them take on the temporary identity of IP packets at Layer 3</a:t>
            </a:r>
          </a:p>
          <a:p>
            <a:pPr eaLnBrk="1" hangingPunct="1"/>
            <a:r>
              <a:rPr lang="en-US" dirty="0" smtClean="0"/>
              <a:t>Remote virtual computing, also called terminal emulation, allows a user on one computer to control another computer across a network connection</a:t>
            </a:r>
          </a:p>
          <a:p>
            <a:pPr eaLnBrk="1" hangingPunct="1"/>
            <a:r>
              <a:rPr lang="en-US" dirty="0" smtClean="0"/>
              <a:t>Encryption is the use of a mathematical code, called a cipher, to scramble data into a format that can be read only by reversing the cipher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25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Private key encryption is also known as symmetric encryption because the same key is used during encryption and decryption of data</a:t>
            </a:r>
          </a:p>
          <a:p>
            <a:pPr eaLnBrk="1" hangingPunct="1"/>
            <a:r>
              <a:rPr lang="en-US" dirty="0" smtClean="0"/>
              <a:t>In public key encryption, a user’s public key can be obtained from a third-party source, such as a public key server</a:t>
            </a:r>
          </a:p>
          <a:p>
            <a:pPr eaLnBrk="1" hangingPunct="1"/>
            <a:r>
              <a:rPr lang="en-US" dirty="0" smtClean="0"/>
              <a:t>IPsec is an encryption protocol that works at the Network layer and adds security information to the header of IP packets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480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Authentication protocols vary according to which encryption schemes they rely on</a:t>
            </a:r>
          </a:p>
          <a:p>
            <a:pPr lvl="1" eaLnBrk="1" hangingPunct="1"/>
            <a:r>
              <a:rPr lang="en-US" dirty="0" smtClean="0"/>
              <a:t>RADIUS, MS-CHAPv2, EAP, AES, Kerberos are all examples of authentication protocols</a:t>
            </a:r>
          </a:p>
          <a:p>
            <a:pPr eaLnBrk="1" hangingPunct="1"/>
            <a:r>
              <a:rPr lang="en-US" dirty="0" smtClean="0"/>
              <a:t>Choosing a secure password is one of the easiest and least expensive ways to guard against unauthorized access</a:t>
            </a:r>
          </a:p>
          <a:p>
            <a:pPr eaLnBrk="1" hangingPunct="1"/>
            <a:r>
              <a:rPr lang="en-US" dirty="0" smtClean="0"/>
              <a:t>When troubleshooting problems with remote connections, be sure to check configurations on the server handling AAA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 Computing Categories</a:t>
            </a:r>
          </a:p>
          <a:p>
            <a:endParaRPr lang="en-US" dirty="0" smtClean="0"/>
          </a:p>
          <a:p>
            <a:r>
              <a:rPr lang="en-US" dirty="0" smtClean="0"/>
              <a:t>Cloud computing service models are categorized by the types of services provided:</a:t>
            </a:r>
          </a:p>
          <a:p>
            <a:pPr lvl="1"/>
            <a:r>
              <a:rPr lang="en-US" dirty="0" smtClean="0"/>
              <a:t>IaaS (Infrastructure as a Service)</a:t>
            </a:r>
          </a:p>
          <a:p>
            <a:pPr lvl="2"/>
            <a:r>
              <a:rPr lang="en-US" dirty="0" smtClean="0"/>
              <a:t>Hardware services and network infrastructure devices</a:t>
            </a:r>
          </a:p>
          <a:p>
            <a:pPr lvl="1"/>
            <a:r>
              <a:rPr lang="en-US" dirty="0" smtClean="0"/>
              <a:t>PaaS (Platform as a Service)</a:t>
            </a:r>
          </a:p>
          <a:p>
            <a:pPr lvl="2"/>
            <a:r>
              <a:rPr lang="en-US" dirty="0" smtClean="0"/>
              <a:t>OS, runtime libraries or modules the OS provides to applications, and the hardware on which the OS runs</a:t>
            </a:r>
          </a:p>
          <a:p>
            <a:pPr lvl="1"/>
            <a:r>
              <a:rPr lang="en-US" dirty="0" smtClean="0"/>
              <a:t>SaaS (Software as a Service) 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XaaS (Anything as a Service)</a:t>
            </a:r>
          </a:p>
          <a:p>
            <a:pPr lvl="2"/>
            <a:r>
              <a:rPr lang="en-US" dirty="0" smtClean="0"/>
              <a:t>Any combination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</a:p>
          <a:p>
            <a:endParaRPr lang="en-US" dirty="0" smtClean="0"/>
          </a:p>
          <a:p>
            <a:r>
              <a:rPr lang="en-US" dirty="0" smtClean="0"/>
              <a:t>Public cloud</a:t>
            </a:r>
          </a:p>
          <a:p>
            <a:pPr lvl="1"/>
            <a:r>
              <a:rPr lang="en-US" dirty="0" smtClean="0"/>
              <a:t>Service provided over public transmission lines</a:t>
            </a:r>
          </a:p>
          <a:p>
            <a:r>
              <a:rPr lang="en-US" dirty="0" smtClean="0"/>
              <a:t>Private cloud</a:t>
            </a:r>
          </a:p>
          <a:p>
            <a:pPr lvl="1"/>
            <a:r>
              <a:rPr lang="en-US" dirty="0" smtClean="0"/>
              <a:t>Service established on an organization’s own servers in its own data center</a:t>
            </a:r>
          </a:p>
          <a:p>
            <a:r>
              <a:rPr lang="en-US" dirty="0" smtClean="0"/>
              <a:t>Community cloud</a:t>
            </a:r>
          </a:p>
          <a:p>
            <a:pPr lvl="1"/>
            <a:r>
              <a:rPr lang="en-US" dirty="0" smtClean="0"/>
              <a:t>Service shared between multiple organizations</a:t>
            </a:r>
          </a:p>
          <a:p>
            <a:r>
              <a:rPr lang="en-US" dirty="0" smtClean="0"/>
              <a:t>Hybrid cloud</a:t>
            </a:r>
          </a:p>
          <a:p>
            <a:pPr lvl="1"/>
            <a:r>
              <a:rPr lang="en-US" dirty="0" smtClean="0"/>
              <a:t>Combination of the other service models into a single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</a:p>
          <a:p>
            <a:endParaRPr lang="en-US" dirty="0" smtClean="0"/>
          </a:p>
          <a:p>
            <a:r>
              <a:rPr lang="en-US" dirty="0" smtClean="0"/>
              <a:t>Remote access</a:t>
            </a:r>
          </a:p>
          <a:p>
            <a:pPr lvl="1"/>
            <a:r>
              <a:rPr lang="en-US" dirty="0" smtClean="0"/>
              <a:t>Service that allows a client to connect with and log on to a server, LAN, or WAN in a different geographical location</a:t>
            </a:r>
          </a:p>
          <a:p>
            <a:r>
              <a:rPr lang="en-US" dirty="0" smtClean="0"/>
              <a:t>Types of remote access:</a:t>
            </a:r>
          </a:p>
          <a:p>
            <a:pPr lvl="1"/>
            <a:r>
              <a:rPr lang="en-US" dirty="0" smtClean="0"/>
              <a:t>Point-to-point over a dedicated line</a:t>
            </a:r>
          </a:p>
          <a:p>
            <a:pPr lvl="1"/>
            <a:r>
              <a:rPr lang="en-US" dirty="0" smtClean="0"/>
              <a:t>Virtual private network (VPN) </a:t>
            </a:r>
          </a:p>
          <a:p>
            <a:pPr lvl="1"/>
            <a:r>
              <a:rPr lang="en-US" dirty="0" smtClean="0"/>
              <a:t>Remote terminal emulation, also called remote virtual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5753100"/>
            <a:ext cx="8001000" cy="2209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i="1"/>
              <a:t>Chapter </a:t>
            </a:r>
            <a:r>
              <a:rPr lang="en-US" i="1" smtClean="0"/>
              <a:t>7</a:t>
            </a:r>
            <a:r>
              <a:rPr lang="en-US" i="1"/>
              <a:t/>
            </a:r>
            <a:br>
              <a:rPr lang="en-US" i="1"/>
            </a:br>
            <a:r>
              <a:rPr lang="en-US" sz="6000" i="1"/>
              <a:t>Cloud Computing and Remote Access</a:t>
            </a:r>
            <a:br>
              <a:rPr lang="en-US" sz="6000" i="1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Dr. Sayonnha Mandal</a:t>
            </a:r>
          </a:p>
        </p:txBody>
      </p:sp>
    </p:spTree>
    <p:extLst>
      <p:ext uri="{BB962C8B-B14F-4D97-AF65-F5344CB8AC3E}">
        <p14:creationId xmlns:p14="http://schemas.microsoft.com/office/powerpoint/2010/main" val="20755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access server (RAS) </a:t>
            </a:r>
          </a:p>
          <a:p>
            <a:pPr lvl="1"/>
            <a:r>
              <a:rPr lang="en-US" dirty="0" smtClean="0"/>
              <a:t>Accepts remote connections and grants access to network resources</a:t>
            </a:r>
          </a:p>
          <a:p>
            <a:r>
              <a:rPr lang="en-US" dirty="0" smtClean="0"/>
              <a:t>Two types of remote access servers:</a:t>
            </a:r>
          </a:p>
          <a:p>
            <a:pPr lvl="1"/>
            <a:r>
              <a:rPr lang="en-US" dirty="0" smtClean="0"/>
              <a:t>Dedicated devices</a:t>
            </a:r>
          </a:p>
          <a:p>
            <a:pPr lvl="2"/>
            <a:r>
              <a:rPr lang="en-US" dirty="0" smtClean="0"/>
              <a:t>Example: Cisco’s AS5800</a:t>
            </a:r>
          </a:p>
          <a:p>
            <a:pPr lvl="1"/>
            <a:r>
              <a:rPr lang="en-US" dirty="0" smtClean="0"/>
              <a:t>Software running on a server</a:t>
            </a:r>
          </a:p>
          <a:p>
            <a:pPr lvl="2"/>
            <a:r>
              <a:rPr lang="en-US" dirty="0" smtClean="0"/>
              <a:t>Example: DirectAccess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9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An ISP uses a remote access server to authenticate subscribers to its services, including access to the Internet" title="Figure 7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69653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52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DirectAccess authenticates users to the Windows domain" title="Figure 7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091229" cy="401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5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Remote Access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SLIP (Serial Line Internet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Earlier and less sophisticated than PPP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only carry IP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Works strictly on serial connections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PPP (Point-to-Point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negotiate and establish a connection between two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authenticate a client to a remote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support several types of Network layer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encrypt the transmissions, although PPP encryption is considered weak by today’s standards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VPNs</a:t>
            </a:r>
          </a:p>
          <a:p>
            <a:pPr lvl="1"/>
            <a:r>
              <a:rPr lang="en-US" dirty="0" smtClean="0"/>
              <a:t>Virtual networks logically defined for secure communication over public transmission systems</a:t>
            </a:r>
          </a:p>
          <a:p>
            <a:r>
              <a:rPr lang="en-US" dirty="0" smtClean="0"/>
              <a:t>To ensure VPNs can carry all types of data securely</a:t>
            </a:r>
          </a:p>
          <a:p>
            <a:pPr lvl="1"/>
            <a:r>
              <a:rPr lang="en-US" dirty="0" smtClean="0"/>
              <a:t>Special VPN protocols encapsulate higher-layer protocols in a process known as tunneling</a:t>
            </a:r>
          </a:p>
          <a:p>
            <a:r>
              <a:rPr lang="en-US" dirty="0" smtClean="0"/>
              <a:t>VPNs can be classified according to two models:</a:t>
            </a:r>
          </a:p>
          <a:p>
            <a:pPr lvl="1"/>
            <a:r>
              <a:rPr lang="en-US" dirty="0" smtClean="0"/>
              <a:t>Site-to-site VPN</a:t>
            </a:r>
          </a:p>
          <a:p>
            <a:pPr lvl="1"/>
            <a:r>
              <a:rPr lang="en-US" dirty="0" smtClean="0"/>
              <a:t>Client-to-site VPN</a:t>
            </a:r>
          </a:p>
          <a:p>
            <a:pPr lvl="2"/>
            <a:r>
              <a:rPr lang="en-US" dirty="0" smtClean="0"/>
              <a:t>Also called host-to-site VPN or remote-access VPN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4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A VPN gateway connects each site to one or more other sites" title="Figure 7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653381"/>
            <a:ext cx="4848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0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 descr="A client connects to the LAN through the VPN gateway" title="Figure 7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903987" cy="34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8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software embedded in the OS</a:t>
            </a:r>
          </a:p>
          <a:p>
            <a:pPr lvl="1"/>
            <a:r>
              <a:rPr lang="en-US" dirty="0" smtClean="0"/>
              <a:t>RRAS (Routing and Remote Access Service) Microsoft’s remote access server software and VPN solution</a:t>
            </a:r>
          </a:p>
          <a:p>
            <a:r>
              <a:rPr lang="en-US" dirty="0" smtClean="0"/>
              <a:t>Third-party solutions</a:t>
            </a:r>
          </a:p>
          <a:p>
            <a:pPr lvl="1"/>
            <a:r>
              <a:rPr lang="en-US" dirty="0" smtClean="0"/>
              <a:t>OpenVIN is open source and is available on a variety of platforms</a:t>
            </a:r>
          </a:p>
          <a:p>
            <a:r>
              <a:rPr lang="en-US" dirty="0" smtClean="0"/>
              <a:t>Implemented by routers or firewalls</a:t>
            </a:r>
          </a:p>
          <a:p>
            <a:pPr lvl="1"/>
            <a:r>
              <a:rPr lang="en-US" dirty="0" smtClean="0"/>
              <a:t>Most common implementation of VPNs on UNIX-based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concentrator</a:t>
            </a:r>
          </a:p>
          <a:p>
            <a:pPr lvl="1"/>
            <a:r>
              <a:rPr lang="en-US" dirty="0" smtClean="0"/>
              <a:t>Specialized device that authenticates VPN clients, establishes tunnels for VPN connections, and manages encryption for VPN transmissions</a:t>
            </a:r>
          </a:p>
          <a:p>
            <a:pPr lvl="1"/>
            <a:r>
              <a:rPr lang="en-US" dirty="0" smtClean="0"/>
              <a:t>Also known as an encryption device</a:t>
            </a:r>
          </a:p>
          <a:p>
            <a:r>
              <a:rPr lang="en-US" dirty="0" smtClean="0"/>
              <a:t>Two primary encryption techniques used by VPNs:</a:t>
            </a:r>
          </a:p>
          <a:p>
            <a:pPr lvl="1"/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SSL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(Virtual Private Networks)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Placement of a VPN concentrator on a WAN" title="Figure 7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171752" cy="288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1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the features and benefits of cloud computing</a:t>
            </a:r>
          </a:p>
          <a:p>
            <a:r>
              <a:rPr lang="en-US" dirty="0" smtClean="0"/>
              <a:t>Explain methods for remotely connecting to a network</a:t>
            </a:r>
          </a:p>
          <a:p>
            <a:r>
              <a:rPr lang="en-US" dirty="0" smtClean="0"/>
              <a:t>Discuss VPNs (virtual private networks) and the protocols they rely on</a:t>
            </a:r>
          </a:p>
          <a:p>
            <a:r>
              <a:rPr lang="en-US" dirty="0" smtClean="0"/>
              <a:t>Understand methods of encryption, such as IPsec, SSL/TLS, SFTP, and SSH, that can secure data in storage and in transit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tunneling protocols operate at the Data Link layer</a:t>
            </a:r>
          </a:p>
          <a:p>
            <a:pPr lvl="1"/>
            <a:r>
              <a:rPr lang="en-US" dirty="0" smtClean="0"/>
              <a:t>Encapsulate the VPN frame into a Network layer packet</a:t>
            </a:r>
          </a:p>
          <a:p>
            <a:r>
              <a:rPr lang="en-US" dirty="0" smtClean="0"/>
              <a:t>Two VPN tunneling protocols:</a:t>
            </a:r>
          </a:p>
          <a:p>
            <a:pPr lvl="1"/>
            <a:r>
              <a:rPr lang="en-US" dirty="0" smtClean="0"/>
              <a:t>PPTP and L2TP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2" name="Picture 2" descr="The VPN frame is encapsulated inside the Network layer packet" title="Figure 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52" y="4267200"/>
            <a:ext cx="581297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75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PPTP (Point-to-Point Tunneling Protocol)</a:t>
            </a:r>
          </a:p>
          <a:p>
            <a:pPr lvl="1"/>
            <a:r>
              <a:rPr lang="en-US" dirty="0" smtClean="0"/>
              <a:t>A Layer 2 protocol that encapsulates PPP data frames so they can traverse the Internet masked as an IP transmission</a:t>
            </a:r>
          </a:p>
          <a:p>
            <a:pPr lvl="1"/>
            <a:r>
              <a:rPr lang="en-US" dirty="0" smtClean="0"/>
              <a:t>Uses TCP segments at the Transport layer</a:t>
            </a:r>
          </a:p>
          <a:p>
            <a:r>
              <a:rPr lang="en-US" dirty="0" smtClean="0"/>
              <a:t>GRE (Generic Routing Encapsulation) </a:t>
            </a:r>
          </a:p>
          <a:p>
            <a:pPr lvl="1"/>
            <a:r>
              <a:rPr lang="en-US" dirty="0" smtClean="0"/>
              <a:t>Used to transmit PPP data frames through the tunnel</a:t>
            </a:r>
          </a:p>
          <a:p>
            <a:pPr lvl="1"/>
            <a:r>
              <a:rPr lang="en-US" dirty="0" smtClean="0"/>
              <a:t>Encapsulates PPP frames to make them take on the temporary identity of IP packets</a:t>
            </a:r>
          </a:p>
          <a:p>
            <a:r>
              <a:rPr lang="en-US" dirty="0" smtClean="0"/>
              <a:t>PPTP is no longer considered secure and L2TP is now recommended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Tunneling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L2TP (Layer 2 Tunneling Protocol)</a:t>
            </a:r>
          </a:p>
          <a:p>
            <a:pPr lvl="1"/>
            <a:r>
              <a:rPr lang="en-US" dirty="0" smtClean="0"/>
              <a:t>Encapsulates PPP data in a similar manner to PPTP</a:t>
            </a:r>
          </a:p>
          <a:p>
            <a:pPr lvl="1"/>
            <a:r>
              <a:rPr lang="en-US" dirty="0" smtClean="0"/>
              <a:t>Can connect a VPN that uses a mix of equipment types</a:t>
            </a:r>
          </a:p>
          <a:p>
            <a:pPr lvl="2"/>
            <a:r>
              <a:rPr lang="en-US" dirty="0" smtClean="0"/>
              <a:t>It is a standard accepted and used by multiple vendors</a:t>
            </a:r>
          </a:p>
          <a:p>
            <a:pPr lvl="1"/>
            <a:r>
              <a:rPr lang="en-US" dirty="0" smtClean="0"/>
              <a:t>Can connect two routers, a router and a RAS, or a client and a RAS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Emulation or Remote Virtual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virtual computing (terminal emulation)</a:t>
            </a:r>
          </a:p>
          <a:p>
            <a:pPr lvl="1"/>
            <a:r>
              <a:rPr lang="en-US" dirty="0" smtClean="0"/>
              <a:t>Allows a user on one computer to control another computer across a network connection</a:t>
            </a:r>
          </a:p>
          <a:p>
            <a:r>
              <a:rPr lang="en-US" dirty="0" smtClean="0"/>
              <a:t>Examples of command-line software:</a:t>
            </a:r>
          </a:p>
          <a:p>
            <a:pPr lvl="1"/>
            <a:r>
              <a:rPr lang="en-US" dirty="0" smtClean="0"/>
              <a:t>Telnet and SSH</a:t>
            </a:r>
          </a:p>
          <a:p>
            <a:r>
              <a:rPr lang="en-US" dirty="0" smtClean="0"/>
              <a:t>Examples of GUI-based software:</a:t>
            </a:r>
          </a:p>
          <a:p>
            <a:pPr lvl="1"/>
            <a:r>
              <a:rPr lang="en-US" dirty="0" smtClean="0"/>
              <a:t>Remote Desktop for Windows</a:t>
            </a:r>
          </a:p>
          <a:p>
            <a:pPr lvl="1"/>
            <a:r>
              <a:rPr lang="en-US" dirty="0" smtClean="0"/>
              <a:t>join.me</a:t>
            </a:r>
          </a:p>
          <a:p>
            <a:pPr lvl="1"/>
            <a:r>
              <a:rPr lang="en-US" dirty="0" smtClean="0"/>
              <a:t>VNC</a:t>
            </a:r>
          </a:p>
          <a:p>
            <a:pPr lvl="1"/>
            <a:r>
              <a:rPr lang="en-US" dirty="0" smtClean="0"/>
              <a:t>Team Viewer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Techniques, Protocols, and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Use of mathematical code, called a cipher, to scramble data into a format that can be read only by reversing the cipher</a:t>
            </a:r>
          </a:p>
          <a:p>
            <a:pPr lvl="1"/>
            <a:r>
              <a:rPr lang="en-US" dirty="0" smtClean="0"/>
              <a:t>Used to keep information private</a:t>
            </a:r>
          </a:p>
          <a:p>
            <a:pPr lvl="1"/>
            <a:r>
              <a:rPr lang="en-US" dirty="0" smtClean="0"/>
              <a:t>Provides the following assurances:</a:t>
            </a:r>
          </a:p>
          <a:p>
            <a:pPr lvl="2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Random string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Woven into original data’s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Generates unique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Ciphertext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Scrambled 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Brute force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Attempt to discover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Trying numerous possible character combinations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Private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encrypted using single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Known only by sender and 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Symmetric 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Same key used during both encryption and </a:t>
            </a:r>
            <a:r>
              <a:rPr lang="en-US" dirty="0" smtClean="0"/>
              <a:t>decryption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8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170" name="Picture 2" descr="Private key encryption begins with the sender" title="Figure 7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2112"/>
            <a:ext cx="5691521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85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Public 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encrypted using two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Private key: user knows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Public key: anyone may request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Public key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Publicly accessible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Freely provides users’ public keys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Key 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Combination of public key and private key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Asymmetric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Requires two different keys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Public key encryption begins with the recipient " title="Figure 7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77473" cy="388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4748" y="5696986"/>
            <a:ext cx="5526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7-11 </a:t>
            </a:r>
            <a:r>
              <a:rPr lang="en-US" sz="1600" dirty="0" smtClean="0"/>
              <a:t>Public key encryption begins with the recipient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128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user authentication protocols such as RADIUS, TACACS+, EAP, and Kerberos function</a:t>
            </a:r>
          </a:p>
          <a:p>
            <a:r>
              <a:rPr lang="en-US" dirty="0" smtClean="0"/>
              <a:t>Recognize symptoms of connectivity and security problems commonly encountered with remote connections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Digital certificate</a:t>
            </a:r>
          </a:p>
          <a:p>
            <a:pPr lvl="1" eaLnBrk="1" hangingPunct="1"/>
            <a:r>
              <a:rPr lang="en-US" dirty="0" smtClean="0"/>
              <a:t>Holds </a:t>
            </a:r>
            <a:r>
              <a:rPr lang="en-US" dirty="0"/>
              <a:t>identification information</a:t>
            </a:r>
          </a:p>
          <a:p>
            <a:pPr lvl="1" eaLnBrk="1" hangingPunct="1"/>
            <a:r>
              <a:rPr lang="en-US" dirty="0"/>
              <a:t>Includes public </a:t>
            </a:r>
            <a:r>
              <a:rPr lang="en-US" dirty="0" smtClean="0"/>
              <a:t>key</a:t>
            </a:r>
          </a:p>
          <a:p>
            <a:pPr eaLnBrk="1" hangingPunct="1"/>
            <a:r>
              <a:rPr lang="en-US" dirty="0"/>
              <a:t>CA (certificate authority)</a:t>
            </a:r>
          </a:p>
          <a:p>
            <a:pPr lvl="1" eaLnBrk="1" hangingPunct="1"/>
            <a:r>
              <a:rPr lang="en-US" dirty="0"/>
              <a:t>Issues, maintains digital certificates</a:t>
            </a:r>
          </a:p>
          <a:p>
            <a:pPr lvl="1" eaLnBrk="1" hangingPunct="1"/>
            <a:r>
              <a:rPr lang="en-US" dirty="0"/>
              <a:t>Example: Verisign</a:t>
            </a:r>
          </a:p>
          <a:p>
            <a:pPr eaLnBrk="1" hangingPunct="1"/>
            <a:r>
              <a:rPr lang="en-US" dirty="0"/>
              <a:t>PKI (public key infrastructure)</a:t>
            </a:r>
          </a:p>
          <a:p>
            <a:pPr lvl="1" eaLnBrk="1" hangingPunct="1"/>
            <a:r>
              <a:rPr lang="en-US" dirty="0"/>
              <a:t>Use of certificate authorities to associate public keys with certain users</a:t>
            </a:r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0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194" name="Picture 2" descr="It's important to obtain digital certificates only from trusted CAs" title="Figure 7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96159" cy="32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 descr="When the CA that issues a digital certificate is trusted and verified, the Web server’s public key can be trusted" title="Figure 7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6" y="1905000"/>
            <a:ext cx="6834648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5764" y="535813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Figure 7-13 </a:t>
            </a:r>
            <a:r>
              <a:rPr lang="en-US" sz="1600" dirty="0" smtClean="0"/>
              <a:t>When the CA that issues a digital certificate is trusted and verified, the Web server’s public key can be trusted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4607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(Internet Protocol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Encryption protocol that defines rules for encryption, authentication, and key management for TCP/IP transmissions</a:t>
            </a:r>
          </a:p>
          <a:p>
            <a:r>
              <a:rPr lang="en-US" dirty="0" smtClean="0"/>
              <a:t>IPsec creates secure connections in five steps:</a:t>
            </a:r>
          </a:p>
          <a:p>
            <a:pPr lvl="1"/>
            <a:r>
              <a:rPr lang="en-US" dirty="0" smtClean="0"/>
              <a:t>IPsec initiation</a:t>
            </a:r>
          </a:p>
          <a:p>
            <a:pPr lvl="1"/>
            <a:r>
              <a:rPr lang="en-US" dirty="0" smtClean="0"/>
              <a:t>Key management</a:t>
            </a:r>
          </a:p>
          <a:p>
            <a:pPr lvl="1"/>
            <a:r>
              <a:rPr lang="en-US" dirty="0" smtClean="0"/>
              <a:t>Security negotiations</a:t>
            </a:r>
          </a:p>
          <a:p>
            <a:pPr lvl="1"/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(Secure Sockets Layer) and TLS (Transport Layer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methods of encrypting TCP/IP transmissions</a:t>
            </a:r>
          </a:p>
          <a:p>
            <a:pPr lvl="1"/>
            <a:r>
              <a:rPr lang="en-US" dirty="0" smtClean="0"/>
              <a:t>Including Web pages and data entered into Web forms</a:t>
            </a:r>
          </a:p>
          <a:p>
            <a:r>
              <a:rPr lang="en-US" dirty="0" smtClean="0"/>
              <a:t>Both protocols work side by side and are widely known as SSL/TLS or TLS/SSL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SSL session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Association between client and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Defined by agreement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Specific set of encryption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Created by SSL handshake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(Secure Sockets Layer) and TLS (Transport Layer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Handshake </a:t>
            </a:r>
            <a:r>
              <a:rPr lang="en-US" dirty="0"/>
              <a:t>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client and server to </a:t>
            </a:r>
            <a:r>
              <a:rPr lang="en-US" dirty="0" smtClean="0"/>
              <a:t>authenticate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Similar to a TCP three-way handshake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TTLS (Tunneled Transport Layer Security)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authentication like SSL/TLS, but does not require a certificate for each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Authenticates the server end of the connection by certificate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Users are authenticated by password only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8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VPN</a:t>
            </a:r>
          </a:p>
          <a:p>
            <a:pPr lvl="1"/>
            <a:r>
              <a:rPr lang="en-US" dirty="0" smtClean="0"/>
              <a:t>A VPN configured to support SSL transmissions to and from services running on its protected network</a:t>
            </a:r>
          </a:p>
          <a:p>
            <a:pPr lvl="1"/>
            <a:r>
              <a:rPr lang="en-US" dirty="0" smtClean="0"/>
              <a:t>Typically created and supported by software running on a VPN concentrator</a:t>
            </a:r>
          </a:p>
          <a:p>
            <a:pPr lvl="1"/>
            <a:r>
              <a:rPr lang="en-US" dirty="0" smtClean="0"/>
              <a:t>Access by the user almost exclusively through a Web browser</a:t>
            </a:r>
          </a:p>
          <a:p>
            <a:pPr lvl="1"/>
            <a:r>
              <a:rPr lang="en-US" dirty="0" smtClean="0"/>
              <a:t>For the most secure VPNs, a user must install a personal digital certificate along with SSL VPN software, called a SSL VPN client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(Secure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is a collection of protocols that provides for secure authentication and encryption</a:t>
            </a:r>
          </a:p>
          <a:p>
            <a:r>
              <a:rPr lang="en-US" dirty="0" smtClean="0"/>
              <a:t>Guards against a number of security threats</a:t>
            </a:r>
          </a:p>
          <a:p>
            <a:pPr lvl="1"/>
            <a:r>
              <a:rPr lang="en-US" dirty="0" smtClean="0"/>
              <a:t>Unauthorized access to a host</a:t>
            </a:r>
          </a:p>
          <a:p>
            <a:pPr lvl="1"/>
            <a:r>
              <a:rPr lang="en-US" dirty="0" smtClean="0"/>
              <a:t>IP spoofing</a:t>
            </a:r>
          </a:p>
          <a:p>
            <a:pPr lvl="1"/>
            <a:r>
              <a:rPr lang="en-US" dirty="0" smtClean="0"/>
              <a:t>Interception of data in transit</a:t>
            </a:r>
          </a:p>
          <a:p>
            <a:pPr lvl="1"/>
            <a:r>
              <a:rPr lang="en-US" dirty="0" smtClean="0"/>
              <a:t>DNS spoofing</a:t>
            </a:r>
          </a:p>
          <a:p>
            <a:pPr eaLnBrk="1" hangingPunct="1"/>
            <a:r>
              <a:rPr lang="en-US" dirty="0"/>
              <a:t>Encryption algorithm (depends on version)</a:t>
            </a:r>
          </a:p>
          <a:p>
            <a:pPr lvl="1" eaLnBrk="1" hangingPunct="1"/>
            <a:r>
              <a:rPr lang="en-US" dirty="0"/>
              <a:t>DES, Triple DES, RSA, Kerberos, others</a:t>
            </a:r>
          </a:p>
          <a:p>
            <a:pPr lvl="1" eaLnBrk="1" hangingPunct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43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(Secure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Developed by SSH Communications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Version requires license fee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Open source versions available: OpenSSH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Secure connection requires SSH running on both machines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Requires public and private key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Configuration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one of several encryption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 client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Perform port forwarding</a:t>
            </a:r>
          </a:p>
          <a:p>
            <a:pPr lvl="1" eaLnBrk="1" hangingPunct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89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 (Secure File Transfer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SFTP </a:t>
            </a:r>
          </a:p>
          <a:p>
            <a:pPr lvl="1"/>
            <a:r>
              <a:rPr lang="en-US" dirty="0" smtClean="0"/>
              <a:t>Secure version of FTP</a:t>
            </a:r>
          </a:p>
          <a:p>
            <a:pPr lvl="1"/>
            <a:r>
              <a:rPr lang="en-US" dirty="0" smtClean="0"/>
              <a:t>Uses SSH for encryption</a:t>
            </a:r>
          </a:p>
          <a:p>
            <a:pPr lvl="1"/>
            <a:r>
              <a:rPr lang="en-US" dirty="0" smtClean="0"/>
              <a:t>Sometimes called FTP over SSH or SSH FTP</a:t>
            </a:r>
          </a:p>
          <a:p>
            <a:pPr lvl="1"/>
            <a:r>
              <a:rPr lang="en-US" dirty="0" smtClean="0"/>
              <a:t>Can be configured to listen on any port</a:t>
            </a:r>
          </a:p>
          <a:p>
            <a:pPr lvl="2"/>
            <a:r>
              <a:rPr lang="en-US" dirty="0" smtClean="0"/>
              <a:t>Normally uses SSH’s port 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Internet </a:t>
            </a:r>
            <a:r>
              <a:rPr lang="en-US" dirty="0" smtClean="0"/>
              <a:t>is frequently </a:t>
            </a:r>
            <a:r>
              <a:rPr lang="en-US" dirty="0"/>
              <a:t>pictured as a cloud</a:t>
            </a:r>
          </a:p>
          <a:p>
            <a:pPr eaLnBrk="1" hangingPunct="1"/>
            <a:r>
              <a:rPr lang="en-US" dirty="0"/>
              <a:t>Cloud computing</a:t>
            </a:r>
          </a:p>
          <a:p>
            <a:pPr lvl="1" eaLnBrk="1" hangingPunct="1"/>
            <a:r>
              <a:rPr lang="en-US" dirty="0"/>
              <a:t>Flexible provision of data storage, applications, and </a:t>
            </a:r>
            <a:r>
              <a:rPr lang="en-US" dirty="0" smtClean="0"/>
              <a:t>services to </a:t>
            </a:r>
            <a:r>
              <a:rPr lang="en-US" dirty="0"/>
              <a:t>multiple clients over a network</a:t>
            </a:r>
          </a:p>
          <a:p>
            <a:pPr eaLnBrk="1" hangingPunct="1"/>
            <a:r>
              <a:rPr lang="en-US" dirty="0"/>
              <a:t>Cloud computing distinguishing features</a:t>
            </a:r>
          </a:p>
          <a:p>
            <a:pPr lvl="1" eaLnBrk="1" hangingPunct="1"/>
            <a:r>
              <a:rPr lang="en-US" dirty="0" smtClean="0"/>
              <a:t>On-demand service</a:t>
            </a:r>
            <a:endParaRPr lang="en-US" dirty="0"/>
          </a:p>
          <a:p>
            <a:pPr lvl="1" eaLnBrk="1" hangingPunct="1"/>
            <a:r>
              <a:rPr lang="en-US" dirty="0" smtClean="0"/>
              <a:t>Elastic services and storage</a:t>
            </a:r>
            <a:endParaRPr lang="en-US" dirty="0"/>
          </a:p>
          <a:p>
            <a:pPr lvl="1" eaLnBrk="1" hangingPunct="1"/>
            <a:r>
              <a:rPr lang="en-US" dirty="0" smtClean="0"/>
              <a:t>Support for </a:t>
            </a:r>
            <a:r>
              <a:rPr lang="en-US" dirty="0"/>
              <a:t>multiple platforms</a:t>
            </a:r>
          </a:p>
          <a:p>
            <a:pPr lvl="1" eaLnBrk="1" hangingPunct="1"/>
            <a:r>
              <a:rPr lang="en-US" dirty="0"/>
              <a:t>Resource pooling and consolidation</a:t>
            </a:r>
          </a:p>
          <a:p>
            <a:pPr lvl="1" eaLnBrk="1" hangingPunct="1"/>
            <a:r>
              <a:rPr lang="en-US" dirty="0"/>
              <a:t>Metered service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Hashed data </a:t>
            </a:r>
          </a:p>
          <a:p>
            <a:pPr lvl="1"/>
            <a:r>
              <a:rPr lang="en-US" dirty="0" smtClean="0"/>
              <a:t>Data that has been transformed through a particular algorithm that generally reduces the amount of space needed for the data</a:t>
            </a:r>
          </a:p>
          <a:p>
            <a:pPr lvl="1"/>
            <a:r>
              <a:rPr lang="en-US" dirty="0" smtClean="0"/>
              <a:t>Can only be retrieved by comparing it with known data</a:t>
            </a:r>
          </a:p>
          <a:p>
            <a:pPr lvl="2"/>
            <a:r>
              <a:rPr lang="en-US" dirty="0" smtClean="0"/>
              <a:t>Which receives the same hash function and then produces the same hash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0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 (Message Digest 5) Hash</a:t>
            </a:r>
          </a:p>
          <a:p>
            <a:pPr lvl="1"/>
            <a:r>
              <a:rPr lang="en-US" dirty="0" smtClean="0"/>
              <a:t>Uses 128-bit hash values to replace actual data with values computed according to the hash algorithm</a:t>
            </a:r>
          </a:p>
          <a:p>
            <a:pPr lvl="1"/>
            <a:r>
              <a:rPr lang="en-US" dirty="0" smtClean="0"/>
              <a:t>Primary weakness of MD5 is a propensity for collisions</a:t>
            </a:r>
          </a:p>
          <a:p>
            <a:pPr lvl="1"/>
            <a:r>
              <a:rPr lang="en-US" dirty="0" smtClean="0"/>
              <a:t>Still in use, however, it is usually only enabled alongside the more secure SHA hash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Hashes: MD5 and 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 (Secure Hash Algorithm)</a:t>
            </a:r>
          </a:p>
          <a:p>
            <a:pPr lvl="1"/>
            <a:r>
              <a:rPr lang="en-US" dirty="0" smtClean="0"/>
              <a:t>Advantage over MD5 is its resistance to collisions</a:t>
            </a:r>
          </a:p>
          <a:p>
            <a:pPr lvl="1"/>
            <a:r>
              <a:rPr lang="en-US" dirty="0" smtClean="0"/>
              <a:t>SHA-2 supports a variety of hash sizes</a:t>
            </a:r>
          </a:p>
          <a:p>
            <a:pPr lvl="2"/>
            <a:r>
              <a:rPr lang="en-US" dirty="0" smtClean="0"/>
              <a:t>Most popular are SHA-256 (256-bit hash) and SHA-512 (512-bit hash)</a:t>
            </a:r>
          </a:p>
          <a:p>
            <a:pPr lvl="1"/>
            <a:r>
              <a:rPr lang="en-US" dirty="0" smtClean="0"/>
              <a:t>SHA-3 is the most recent iteration of SHA</a:t>
            </a:r>
          </a:p>
          <a:p>
            <a:pPr lvl="1"/>
            <a:r>
              <a:rPr lang="en-US" dirty="0" smtClean="0"/>
              <a:t>Both are often implemented together for increased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13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Authentication</a:t>
            </a:r>
          </a:p>
          <a:p>
            <a:pPr lvl="1" eaLnBrk="1" hangingPunct="1"/>
            <a:r>
              <a:rPr lang="en-US" dirty="0" smtClean="0"/>
              <a:t>Process of verifying user’s credentials to grant user access to secured resources</a:t>
            </a:r>
          </a:p>
          <a:p>
            <a:pPr eaLnBrk="1" hangingPunct="1"/>
            <a:r>
              <a:rPr lang="en-US" dirty="0" smtClean="0"/>
              <a:t>Authentication protocols</a:t>
            </a:r>
          </a:p>
          <a:p>
            <a:pPr lvl="1" eaLnBrk="1" hangingPunct="1"/>
            <a:r>
              <a:rPr lang="en-US" dirty="0" smtClean="0"/>
              <a:t>Rules computers follow to accomplish authentication</a:t>
            </a:r>
          </a:p>
          <a:p>
            <a:pPr eaLnBrk="1" hangingPunct="1"/>
            <a:r>
              <a:rPr lang="en-US" dirty="0" smtClean="0"/>
              <a:t>Several authentication protocol types</a:t>
            </a:r>
          </a:p>
          <a:p>
            <a:pPr lvl="1" eaLnBrk="1" hangingPunct="1"/>
            <a:r>
              <a:rPr lang="en-US" dirty="0" smtClean="0"/>
              <a:t>Vary by encryption scheme:</a:t>
            </a:r>
          </a:p>
          <a:p>
            <a:pPr lvl="2" eaLnBrk="1" hangingPunct="1"/>
            <a:r>
              <a:rPr lang="en-US" dirty="0" smtClean="0"/>
              <a:t>And steps taken to verify credentials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0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Environments that support many simultaneous connections should use a centralized </a:t>
            </a:r>
            <a:r>
              <a:rPr lang="en-US" dirty="0"/>
              <a:t>service</a:t>
            </a:r>
          </a:p>
          <a:p>
            <a:pPr lvl="1"/>
            <a:r>
              <a:rPr lang="en-US" dirty="0"/>
              <a:t>Often used to manage resource access</a:t>
            </a:r>
          </a:p>
          <a:p>
            <a:r>
              <a:rPr lang="en-US" dirty="0"/>
              <a:t>AAA (authentication, authorization, and accounting)</a:t>
            </a:r>
          </a:p>
          <a:p>
            <a:pPr lvl="1"/>
            <a:r>
              <a:rPr lang="en-US" dirty="0"/>
              <a:t>Category of protocols that provide service</a:t>
            </a:r>
          </a:p>
          <a:p>
            <a:pPr lvl="1"/>
            <a:r>
              <a:rPr lang="en-US" dirty="0" smtClean="0"/>
              <a:t>Authenticate a </a:t>
            </a:r>
            <a:r>
              <a:rPr lang="en-US" dirty="0"/>
              <a:t>client’s identity</a:t>
            </a:r>
          </a:p>
          <a:p>
            <a:pPr lvl="1"/>
            <a:r>
              <a:rPr lang="en-US" dirty="0" smtClean="0"/>
              <a:t>Authorize a user for certain privileges on a system</a:t>
            </a:r>
            <a:endParaRPr lang="en-US" dirty="0"/>
          </a:p>
          <a:p>
            <a:pPr lvl="1"/>
            <a:r>
              <a:rPr lang="en-US" dirty="0" smtClean="0"/>
              <a:t>Keep an account of the client’s system or network usage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26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RADIUS (Remote Authentication Dial-In User Service)</a:t>
            </a:r>
          </a:p>
          <a:p>
            <a:pPr lvl="1" eaLnBrk="1" hangingPunct="1"/>
            <a:r>
              <a:rPr lang="en-US" dirty="0"/>
              <a:t>Defined by the IETF</a:t>
            </a:r>
          </a:p>
          <a:p>
            <a:pPr lvl="1" eaLnBrk="1" hangingPunct="1"/>
            <a:r>
              <a:rPr lang="en-US" dirty="0" smtClean="0"/>
              <a:t>Transported </a:t>
            </a:r>
            <a:r>
              <a:rPr lang="en-US" dirty="0"/>
              <a:t>over UDP</a:t>
            </a:r>
          </a:p>
          <a:p>
            <a:pPr lvl="1" eaLnBrk="1" hangingPunct="1"/>
            <a:r>
              <a:rPr lang="en-US" dirty="0"/>
              <a:t>Can operate as application on remote access server</a:t>
            </a:r>
          </a:p>
          <a:p>
            <a:pPr lvl="2" eaLnBrk="1" hangingPunct="1"/>
            <a:r>
              <a:rPr lang="en-US" dirty="0"/>
              <a:t>Or on dedicated RADIUS server</a:t>
            </a:r>
          </a:p>
          <a:p>
            <a:pPr lvl="1" eaLnBrk="1" hangingPunct="1"/>
            <a:r>
              <a:rPr lang="en-US" dirty="0"/>
              <a:t>Highly scalable</a:t>
            </a:r>
          </a:p>
          <a:p>
            <a:pPr lvl="1" eaLnBrk="1" hangingPunct="1"/>
            <a:r>
              <a:rPr lang="en-US" dirty="0"/>
              <a:t>May be used to authenticate wireless connections</a:t>
            </a:r>
          </a:p>
          <a:p>
            <a:pPr lvl="1" eaLnBrk="1" hangingPunct="1"/>
            <a:r>
              <a:rPr lang="en-US" dirty="0"/>
              <a:t>Can work in conjunction with other network servers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79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218" name="Picture 2" descr="A RADIUS server on a network servicing a VPN client and Wi-Fi clients" title="Figure 7-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917734" cy="290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51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and TACACS+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TACACS+ (Terminal Access Controller Access Control System Plus)</a:t>
            </a:r>
          </a:p>
          <a:p>
            <a:pPr lvl="1" eaLnBrk="1" hangingPunct="1"/>
            <a:r>
              <a:rPr lang="en-US" dirty="0" smtClean="0"/>
              <a:t>Offers option of separating </a:t>
            </a:r>
            <a:r>
              <a:rPr lang="en-US" dirty="0"/>
              <a:t>access, authentication, and auditing capabilities</a:t>
            </a:r>
          </a:p>
          <a:p>
            <a:pPr lvl="1" eaLnBrk="1" hangingPunct="1"/>
            <a:r>
              <a:rPr lang="en-US" dirty="0"/>
              <a:t>Differences from RADIUS</a:t>
            </a:r>
          </a:p>
          <a:p>
            <a:pPr lvl="2" eaLnBrk="1" hangingPunct="1"/>
            <a:r>
              <a:rPr lang="en-US" dirty="0"/>
              <a:t>Relies on TCP at the Network layer</a:t>
            </a:r>
          </a:p>
          <a:p>
            <a:pPr lvl="2" eaLnBrk="1" hangingPunct="1"/>
            <a:r>
              <a:rPr lang="en-US" dirty="0"/>
              <a:t>Proprietary protocol developed by Cisco Systems, Inc.</a:t>
            </a:r>
          </a:p>
          <a:p>
            <a:pPr lvl="2" eaLnBrk="1" hangingPunct="1"/>
            <a:r>
              <a:rPr lang="en-US" dirty="0"/>
              <a:t>Typically installed on a </a:t>
            </a:r>
            <a:r>
              <a:rPr lang="en-US" dirty="0" smtClean="0"/>
              <a:t>router</a:t>
            </a:r>
          </a:p>
          <a:p>
            <a:pPr lvl="2" eaLnBrk="1" hangingPunct="1"/>
            <a:r>
              <a:rPr lang="en-US" dirty="0" smtClean="0"/>
              <a:t>Encrypts all information transmitted for AAA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8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 (Password Authentication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PPP does not secure connections</a:t>
            </a:r>
          </a:p>
          <a:p>
            <a:pPr lvl="1" eaLnBrk="1" hangingPunct="1"/>
            <a:r>
              <a:rPr lang="en-US" dirty="0"/>
              <a:t>Requires authentication protocols</a:t>
            </a:r>
          </a:p>
          <a:p>
            <a:pPr eaLnBrk="1" hangingPunct="1"/>
            <a:r>
              <a:rPr lang="en-US" dirty="0"/>
              <a:t>PAP authentication protocol</a:t>
            </a:r>
          </a:p>
          <a:p>
            <a:pPr lvl="1" eaLnBrk="1" hangingPunct="1"/>
            <a:r>
              <a:rPr lang="en-US" dirty="0"/>
              <a:t>Operates over PPP</a:t>
            </a:r>
          </a:p>
          <a:p>
            <a:pPr lvl="1" eaLnBrk="1" hangingPunct="1"/>
            <a:r>
              <a:rPr lang="en-US" dirty="0"/>
              <a:t>Uses two-step authentication process </a:t>
            </a:r>
          </a:p>
          <a:p>
            <a:pPr lvl="1" eaLnBrk="1" hangingPunct="1"/>
            <a:r>
              <a:rPr lang="en-US" dirty="0"/>
              <a:t>Simple</a:t>
            </a:r>
          </a:p>
          <a:p>
            <a:pPr lvl="1" eaLnBrk="1" hangingPunct="1"/>
            <a:r>
              <a:rPr lang="en-US" dirty="0"/>
              <a:t>Not secure</a:t>
            </a:r>
          </a:p>
          <a:p>
            <a:pPr lvl="2" eaLnBrk="1" hangingPunct="1"/>
            <a:r>
              <a:rPr lang="en-US" dirty="0"/>
              <a:t>Sends client’s credentials in clear text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83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 (Challenge Handshake Authentication Protocol)</a:t>
            </a:r>
          </a:p>
          <a:p>
            <a:pPr lvl="1" eaLnBrk="1" hangingPunct="1"/>
            <a:r>
              <a:rPr lang="en-US" dirty="0"/>
              <a:t>Operates over PPP</a:t>
            </a:r>
          </a:p>
          <a:p>
            <a:pPr lvl="1" eaLnBrk="1" hangingPunct="1"/>
            <a:r>
              <a:rPr lang="en-US" dirty="0"/>
              <a:t>Encrypts user names, passwords</a:t>
            </a:r>
          </a:p>
          <a:p>
            <a:pPr lvl="1" eaLnBrk="1" hangingPunct="1"/>
            <a:r>
              <a:rPr lang="en-US" dirty="0"/>
              <a:t>Uses three-way handshake</a:t>
            </a:r>
          </a:p>
          <a:p>
            <a:pPr lvl="2" eaLnBrk="1" hangingPunct="1"/>
            <a:r>
              <a:rPr lang="en-US" dirty="0"/>
              <a:t>Three steps to complete authentication process</a:t>
            </a:r>
          </a:p>
          <a:p>
            <a:pPr eaLnBrk="1" hangingPunct="1"/>
            <a:r>
              <a:rPr lang="en-US" dirty="0"/>
              <a:t>Benefit over PAP</a:t>
            </a:r>
          </a:p>
          <a:p>
            <a:pPr lvl="1" eaLnBrk="1" hangingPunct="1"/>
            <a:r>
              <a:rPr lang="en-US" sz="2600" dirty="0"/>
              <a:t>Password never transmitted alone</a:t>
            </a:r>
          </a:p>
          <a:p>
            <a:pPr lvl="1" eaLnBrk="1" hangingPunct="1"/>
            <a:r>
              <a:rPr lang="en-US" sz="2600" dirty="0"/>
              <a:t>Password never transmitted in clear text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Example of cloud computing" title="Figure 7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252165" cy="345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555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42" name="Picture 2" descr="Three-way handshake used in CHAP" title="Figure 7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98203" cy="24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10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and MS-CHAP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MS-CHAP (Microsoft Challenge Authentication Protocol)</a:t>
            </a:r>
          </a:p>
          <a:p>
            <a:pPr lvl="1" eaLnBrk="1" hangingPunct="1"/>
            <a:r>
              <a:rPr lang="en-US" dirty="0"/>
              <a:t>Used on Windows-based computers</a:t>
            </a:r>
          </a:p>
          <a:p>
            <a:pPr eaLnBrk="1" hangingPunct="1"/>
            <a:r>
              <a:rPr lang="en-US" dirty="0"/>
              <a:t>CHAP, MS-CHAP vulnerability</a:t>
            </a:r>
          </a:p>
          <a:p>
            <a:pPr lvl="1" eaLnBrk="1" hangingPunct="1"/>
            <a:r>
              <a:rPr lang="en-US" dirty="0"/>
              <a:t>Eavesdropping could capture character string encrypted with password, then </a:t>
            </a:r>
            <a:r>
              <a:rPr lang="en-US" dirty="0" smtClean="0"/>
              <a:t>decrypt</a:t>
            </a:r>
          </a:p>
          <a:p>
            <a:pPr eaLnBrk="1" hangingPunct="1"/>
            <a:r>
              <a:rPr lang="en-US" dirty="0" smtClean="0"/>
              <a:t>MS-CHAPv2 uses stronger encryption, does not use the same encryption strings, and requires mutual authentication</a:t>
            </a:r>
          </a:p>
          <a:p>
            <a:pPr lvl="1" eaLnBrk="1" hangingPunct="1"/>
            <a:r>
              <a:rPr lang="en-US" dirty="0" smtClean="0"/>
              <a:t>Both computers verify the credentials of the other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20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 (Extensible Authentication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Another authentication protocol</a:t>
            </a:r>
          </a:p>
          <a:p>
            <a:pPr lvl="1" eaLnBrk="1" hangingPunct="1"/>
            <a:r>
              <a:rPr lang="en-US" dirty="0"/>
              <a:t>Operates over PPP</a:t>
            </a:r>
          </a:p>
          <a:p>
            <a:pPr eaLnBrk="1" hangingPunct="1"/>
            <a:r>
              <a:rPr lang="en-US" dirty="0"/>
              <a:t>Works with other encryption and authentication schemes</a:t>
            </a:r>
          </a:p>
          <a:p>
            <a:pPr lvl="1" eaLnBrk="1" hangingPunct="1"/>
            <a:r>
              <a:rPr lang="en-US" dirty="0"/>
              <a:t>Verifies client, server credentials</a:t>
            </a:r>
          </a:p>
          <a:p>
            <a:pPr eaLnBrk="1" hangingPunct="1"/>
            <a:r>
              <a:rPr lang="en-US" dirty="0"/>
              <a:t>Requires authenticator to initiate authentication process</a:t>
            </a:r>
          </a:p>
          <a:p>
            <a:pPr lvl="1" eaLnBrk="1" hangingPunct="1"/>
            <a:r>
              <a:rPr lang="en-US" dirty="0"/>
              <a:t>Ask connected computer to verify itself</a:t>
            </a:r>
          </a:p>
          <a:p>
            <a:pPr eaLnBrk="1" hangingPunct="1"/>
            <a:r>
              <a:rPr lang="en-US" dirty="0"/>
              <a:t>EAP’s advantages: flexibility, adaptability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6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802.1x (EAPoL)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Codified by IEEE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Specifies use of one of many authentication methods plus 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Grant access to and dynamically generate and update authentication keys for transmissions to a particular port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Primarily used with wireless networks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Originally designed for wired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EAPoL (EAP over LAN)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Only defines process for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Commonly used with RADIUS authentication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06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TKIP (Temporary Key Integrity Protocol) and AES (Advanced Encryption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TKIP</a:t>
            </a:r>
          </a:p>
          <a:p>
            <a:pPr lvl="1"/>
            <a:r>
              <a:rPr lang="en-US" dirty="0" smtClean="0"/>
              <a:t>Encryption key generation and management scheme</a:t>
            </a:r>
          </a:p>
          <a:p>
            <a:pPr lvl="1"/>
            <a:r>
              <a:rPr lang="en-US" dirty="0" smtClean="0"/>
              <a:t>WPA2 does continue to offer TKIP to provide compatibility with older wireless devices</a:t>
            </a:r>
          </a:p>
          <a:p>
            <a:r>
              <a:rPr lang="en-US" dirty="0" smtClean="0"/>
              <a:t>AES</a:t>
            </a:r>
          </a:p>
          <a:p>
            <a:pPr lvl="1"/>
            <a:r>
              <a:rPr lang="en-US" dirty="0" smtClean="0"/>
              <a:t>Provides faster and more secure encryption than TKIP for wireless transmissions</a:t>
            </a:r>
          </a:p>
          <a:p>
            <a:pPr lvl="1"/>
            <a:r>
              <a:rPr lang="en-US" dirty="0" smtClean="0"/>
              <a:t>Uses a more sophisticated family of ciphers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22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Cross-platform authentication protocol</a:t>
            </a:r>
          </a:p>
          <a:p>
            <a:pPr eaLnBrk="1" hangingPunct="1"/>
            <a:r>
              <a:rPr lang="en-US" dirty="0"/>
              <a:t>Uses key encryption</a:t>
            </a:r>
          </a:p>
          <a:p>
            <a:pPr lvl="1" eaLnBrk="1" hangingPunct="1"/>
            <a:r>
              <a:rPr lang="en-US" dirty="0"/>
              <a:t>Verifies client identity</a:t>
            </a:r>
          </a:p>
          <a:p>
            <a:pPr lvl="1" eaLnBrk="1" hangingPunct="1"/>
            <a:r>
              <a:rPr lang="en-US" dirty="0"/>
              <a:t>Securely exchanges information after client logs on</a:t>
            </a:r>
          </a:p>
          <a:p>
            <a:pPr eaLnBrk="1" hangingPunct="1"/>
            <a:r>
              <a:rPr lang="en-US" dirty="0"/>
              <a:t>Private key encryption service</a:t>
            </a:r>
          </a:p>
          <a:p>
            <a:pPr eaLnBrk="1" hangingPunct="1"/>
            <a:r>
              <a:rPr lang="en-US" dirty="0"/>
              <a:t>Provides significant security advantages over simple NOS authentication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2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KDC (Key Distribution Center)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 (authentication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Ticket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Principal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TGS (Ticket-Granting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application running separate from the AS that also runs on the KDC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Alleviates the need for the client to request a new ticket from the TGS each time it wants to use a different service on the network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1266" name="Picture 2" descr="The Ticket-Granting Service holds a client's Ticket-Granting Ticket for repeated use" title="Figure 7-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838808" cy="398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524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(Single Sign-On)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Form of authentication in which a client signs on one time to access multiple systems or resources</a:t>
            </a:r>
          </a:p>
          <a:p>
            <a:pPr lvl="1"/>
            <a:r>
              <a:rPr lang="en-US" dirty="0" smtClean="0"/>
              <a:t>Primary advantage is convenience</a:t>
            </a:r>
          </a:p>
          <a:p>
            <a:pPr lvl="1"/>
            <a:r>
              <a:rPr lang="en-US" dirty="0" smtClean="0"/>
              <a:t>Disadvantage is that once authentication is cleared, the user has access to numerous resources</a:t>
            </a:r>
          </a:p>
          <a:p>
            <a:r>
              <a:rPr lang="en-US" dirty="0" smtClean="0"/>
              <a:t>Two-factor authentication </a:t>
            </a:r>
          </a:p>
          <a:p>
            <a:pPr lvl="1"/>
            <a:r>
              <a:rPr lang="en-US" dirty="0" smtClean="0"/>
              <a:t>User must provide something and know something</a:t>
            </a:r>
          </a:p>
          <a:p>
            <a:r>
              <a:rPr lang="en-US" dirty="0" smtClean="0"/>
              <a:t>Multifactor authentication (MFA)</a:t>
            </a:r>
          </a:p>
          <a:p>
            <a:pPr lvl="1"/>
            <a:r>
              <a:rPr lang="en-US" dirty="0" smtClean="0"/>
              <a:t>Process that requires two or more pieces of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75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(Single Sign-On)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Three categories of authentication factors:</a:t>
            </a:r>
          </a:p>
          <a:p>
            <a:pPr lvl="1"/>
            <a:r>
              <a:rPr lang="en-US" dirty="0" smtClean="0"/>
              <a:t>Knowledge - something you know, ex: password</a:t>
            </a:r>
          </a:p>
          <a:p>
            <a:pPr lvl="1"/>
            <a:r>
              <a:rPr lang="en-US" dirty="0" smtClean="0"/>
              <a:t>Possession - something you have, ex: ATM card</a:t>
            </a:r>
          </a:p>
          <a:p>
            <a:pPr lvl="1"/>
            <a:r>
              <a:rPr lang="en-US" dirty="0" smtClean="0"/>
              <a:t>Inherence - something you are, ex: your fingerprint</a:t>
            </a:r>
          </a:p>
          <a:p>
            <a:r>
              <a:rPr lang="en-US" dirty="0" smtClean="0"/>
              <a:t>MFA requires at least one authentication method from at least two different categories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provide virtual desktops</a:t>
            </a:r>
          </a:p>
          <a:p>
            <a:pPr lvl="1" eaLnBrk="1" hangingPunct="1"/>
            <a:r>
              <a:rPr lang="en-US" dirty="0"/>
              <a:t>Operating environments hosted virtually</a:t>
            </a:r>
          </a:p>
          <a:p>
            <a:pPr eaLnBrk="1" hangingPunct="1"/>
            <a:r>
              <a:rPr lang="en-US" dirty="0" smtClean="0"/>
              <a:t>Developers can load any kind of software on the servers and test it form afar</a:t>
            </a:r>
          </a:p>
          <a:p>
            <a:pPr lvl="1" eaLnBrk="1" hangingPunct="1"/>
            <a:r>
              <a:rPr lang="en-US" dirty="0" smtClean="0"/>
              <a:t>Cloud services provider can make sure the development servers are secure and regularly backed up</a:t>
            </a:r>
          </a:p>
          <a:p>
            <a:pPr eaLnBrk="1" hangingPunct="1"/>
            <a:r>
              <a:rPr lang="en-US" dirty="0" smtClean="0"/>
              <a:t>Most cloud service providers use virtualization software to supply multiple platforms to multiple users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69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Cloud Computing and 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 secure password</a:t>
            </a:r>
          </a:p>
          <a:p>
            <a:pPr lvl="1"/>
            <a:r>
              <a:rPr lang="en-US" dirty="0" smtClean="0"/>
              <a:t>Easiest and least expensive ways to guard against unauthorized access</a:t>
            </a:r>
          </a:p>
          <a:p>
            <a:r>
              <a:rPr lang="en-US" dirty="0" smtClean="0"/>
              <a:t>Network administrators should:</a:t>
            </a:r>
          </a:p>
          <a:p>
            <a:pPr lvl="1"/>
            <a:r>
              <a:rPr lang="en-US" dirty="0" smtClean="0"/>
              <a:t>Choose difficult passwords</a:t>
            </a:r>
          </a:p>
          <a:p>
            <a:pPr lvl="1"/>
            <a:r>
              <a:rPr lang="en-US" dirty="0" smtClean="0"/>
              <a:t>Keep passwords confidential</a:t>
            </a:r>
          </a:p>
          <a:p>
            <a:pPr lvl="1"/>
            <a:r>
              <a:rPr lang="en-US" dirty="0" smtClean="0"/>
              <a:t>Change them frequently</a:t>
            </a:r>
          </a:p>
          <a:p>
            <a:r>
              <a:rPr lang="en-US" dirty="0" smtClean="0"/>
              <a:t>See page 366 for tips on making and keeping passwords secure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8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to look out for:</a:t>
            </a:r>
          </a:p>
          <a:p>
            <a:pPr lvl="1"/>
            <a:r>
              <a:rPr lang="en-US" dirty="0" smtClean="0"/>
              <a:t>Mistyped username or password</a:t>
            </a:r>
          </a:p>
          <a:p>
            <a:pPr lvl="1"/>
            <a:r>
              <a:rPr lang="en-US" dirty="0" smtClean="0"/>
              <a:t>Incompatible encryption or authentication settings</a:t>
            </a:r>
          </a:p>
          <a:p>
            <a:pPr lvl="1"/>
            <a:r>
              <a:rPr lang="en-US" dirty="0" smtClean="0"/>
              <a:t>Improperly activated or inactivated user account</a:t>
            </a:r>
          </a:p>
          <a:p>
            <a:pPr lvl="1"/>
            <a:r>
              <a:rPr lang="en-US" dirty="0" smtClean="0"/>
              <a:t>Incorrectly assigned port</a:t>
            </a:r>
          </a:p>
          <a:p>
            <a:pPr lvl="1"/>
            <a:r>
              <a:rPr lang="en-US" dirty="0" smtClean="0"/>
              <a:t>Improperly configured firewall</a:t>
            </a:r>
          </a:p>
          <a:p>
            <a:pPr lvl="1"/>
            <a:r>
              <a:rPr lang="en-US" dirty="0" smtClean="0"/>
              <a:t>Network connection failure</a:t>
            </a:r>
          </a:p>
          <a:p>
            <a:pPr lvl="1"/>
            <a:r>
              <a:rPr lang="en-US" dirty="0" smtClean="0"/>
              <a:t>Failed handshake</a:t>
            </a:r>
          </a:p>
          <a:p>
            <a:r>
              <a:rPr lang="en-US" dirty="0" smtClean="0"/>
              <a:t>Check configurations on the server handling AAA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03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server’s date and time are correct</a:t>
            </a:r>
          </a:p>
          <a:p>
            <a:r>
              <a:rPr lang="en-US" dirty="0" smtClean="0"/>
              <a:t>User roles must be properly defined</a:t>
            </a:r>
          </a:p>
          <a:p>
            <a:pPr lvl="1"/>
            <a:r>
              <a:rPr lang="en-US" dirty="0" smtClean="0"/>
              <a:t>User accounts must be properly activated</a:t>
            </a:r>
          </a:p>
          <a:p>
            <a:r>
              <a:rPr lang="en-US" dirty="0" smtClean="0"/>
              <a:t>Check server logs for issues about configuration or individual client access</a:t>
            </a:r>
          </a:p>
          <a:p>
            <a:r>
              <a:rPr lang="en-US" dirty="0" smtClean="0"/>
              <a:t>Use network connection troubleshooting tools to help narrow down the location of a connection problem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63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Cloud computing refers to flexible provision of data storage, applications, or services to multiple clients over a network</a:t>
            </a:r>
          </a:p>
          <a:p>
            <a:pPr eaLnBrk="1" hangingPunct="1"/>
            <a:r>
              <a:rPr lang="en-US" dirty="0" smtClean="0"/>
              <a:t>Cloud services may be managed and delivered by any of a variety of deployment models</a:t>
            </a:r>
          </a:p>
          <a:p>
            <a:pPr eaLnBrk="1" hangingPunct="1"/>
            <a:r>
              <a:rPr lang="en-US" dirty="0" smtClean="0"/>
              <a:t>A remote client can access files, applications, and other shared resources, such as printers</a:t>
            </a:r>
          </a:p>
          <a:p>
            <a:pPr eaLnBrk="1" hangingPunct="1"/>
            <a:r>
              <a:rPr lang="en-US" dirty="0" smtClean="0"/>
              <a:t>SLIP is an earlier PPP protocol that does not support encryption, can carry only IP packets, and works strictly on serial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64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VPN tunneling protocol operates at the Data Link layer to encapsulate the VPN frame into a Network layer packet</a:t>
            </a:r>
          </a:p>
          <a:p>
            <a:pPr eaLnBrk="1" hangingPunct="1"/>
            <a:r>
              <a:rPr lang="en-US" dirty="0" smtClean="0"/>
              <a:t>GRE encapsulates PPP frames to make them take on the temporary identity of IP packets at Layer 3</a:t>
            </a:r>
          </a:p>
          <a:p>
            <a:pPr eaLnBrk="1" hangingPunct="1"/>
            <a:r>
              <a:rPr lang="en-US" dirty="0" smtClean="0"/>
              <a:t>Remote virtual computing, also called terminal emulation, allows a user on one computer to control another computer across a network connection</a:t>
            </a:r>
          </a:p>
          <a:p>
            <a:pPr eaLnBrk="1" hangingPunct="1"/>
            <a:r>
              <a:rPr lang="en-US" dirty="0" smtClean="0"/>
              <a:t>Encryption is the use of a mathematical code, called a cipher, to scramble data into a format that can be read only by reversing the cipher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65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Private key encryption is also known as symmetric encryption because the same key is used during encryption and decryption of data</a:t>
            </a:r>
          </a:p>
          <a:p>
            <a:pPr eaLnBrk="1" hangingPunct="1"/>
            <a:r>
              <a:rPr lang="en-US" dirty="0" smtClean="0"/>
              <a:t>In public key encryption, a user’s public key can be obtained from a third-party source, such as a public key server</a:t>
            </a:r>
          </a:p>
          <a:p>
            <a:pPr eaLnBrk="1" hangingPunct="1"/>
            <a:r>
              <a:rPr lang="en-US" dirty="0" smtClean="0"/>
              <a:t>IPsec is an encryption protocol that works at the Network layer and adds security information to the header of IP packets</a:t>
            </a:r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66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Authentication protocols vary according to which encryption schemes they rely on</a:t>
            </a:r>
          </a:p>
          <a:p>
            <a:pPr lvl="1" eaLnBrk="1" hangingPunct="1"/>
            <a:r>
              <a:rPr lang="en-US" dirty="0" smtClean="0"/>
              <a:t>RADIUS, MS-CHAPv2, EAP, AES, Kerberos are all examples of authentication protocols</a:t>
            </a:r>
          </a:p>
          <a:p>
            <a:pPr eaLnBrk="1" hangingPunct="1"/>
            <a:r>
              <a:rPr lang="en-US" dirty="0" smtClean="0"/>
              <a:t>Choosing a secure password is one of the easiest and least expensive ways to guard against unauthorized access</a:t>
            </a:r>
          </a:p>
          <a:p>
            <a:pPr eaLnBrk="1" hangingPunct="1"/>
            <a:r>
              <a:rPr lang="en-US" dirty="0" smtClean="0"/>
              <a:t>When troubleshooting problems with remote connections, be sure to check configurations on the server handling AAA services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service models are categorized by the types of services provided:</a:t>
            </a:r>
          </a:p>
          <a:p>
            <a:pPr lvl="1"/>
            <a:r>
              <a:rPr lang="en-US" dirty="0" smtClean="0"/>
              <a:t>IaaS (Infrastructure as a Service)</a:t>
            </a:r>
          </a:p>
          <a:p>
            <a:pPr lvl="2"/>
            <a:r>
              <a:rPr lang="en-US" dirty="0" smtClean="0"/>
              <a:t>Hardware services and network infrastructure devices</a:t>
            </a:r>
          </a:p>
          <a:p>
            <a:pPr lvl="1"/>
            <a:r>
              <a:rPr lang="en-US" dirty="0" smtClean="0"/>
              <a:t>PaaS (Platform as a Service)</a:t>
            </a:r>
          </a:p>
          <a:p>
            <a:pPr lvl="2"/>
            <a:r>
              <a:rPr lang="en-US" dirty="0" smtClean="0"/>
              <a:t>OS, runtime libraries or modules the OS provides to applications, and the hardware on which the OS runs</a:t>
            </a:r>
          </a:p>
          <a:p>
            <a:pPr lvl="1"/>
            <a:r>
              <a:rPr lang="en-US" dirty="0" smtClean="0"/>
              <a:t>SaaS (Software as a Service) 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XaaS (Anything as a Service)</a:t>
            </a:r>
          </a:p>
          <a:p>
            <a:pPr lvl="2"/>
            <a:r>
              <a:rPr lang="en-US" dirty="0" smtClean="0"/>
              <a:t>Any combination of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2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cloud</a:t>
            </a:r>
          </a:p>
          <a:p>
            <a:pPr lvl="1"/>
            <a:r>
              <a:rPr lang="en-US" dirty="0" smtClean="0"/>
              <a:t>Service provided over public transmission lines</a:t>
            </a:r>
          </a:p>
          <a:p>
            <a:r>
              <a:rPr lang="en-US" dirty="0" smtClean="0"/>
              <a:t>Private cloud</a:t>
            </a:r>
          </a:p>
          <a:p>
            <a:pPr lvl="1"/>
            <a:r>
              <a:rPr lang="en-US" dirty="0" smtClean="0"/>
              <a:t>Service established on an organization’s own servers in its own data center</a:t>
            </a:r>
          </a:p>
          <a:p>
            <a:r>
              <a:rPr lang="en-US" dirty="0" smtClean="0"/>
              <a:t>Community cloud</a:t>
            </a:r>
          </a:p>
          <a:p>
            <a:pPr lvl="1"/>
            <a:r>
              <a:rPr lang="en-US" dirty="0" smtClean="0"/>
              <a:t>Service shared between multiple organizations</a:t>
            </a:r>
          </a:p>
          <a:p>
            <a:r>
              <a:rPr lang="en-US" dirty="0" smtClean="0"/>
              <a:t>Hybrid cloud</a:t>
            </a:r>
          </a:p>
          <a:p>
            <a:pPr lvl="1"/>
            <a:r>
              <a:rPr lang="en-US" dirty="0" smtClean="0"/>
              <a:t>Combination of the other service models into a single deployment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</a:p>
          <a:p>
            <a:pPr lvl="1"/>
            <a:r>
              <a:rPr lang="en-US" dirty="0" smtClean="0"/>
              <a:t>Service that allows a client to connect with and log on to a server, LAN, or WAN in a different geographical location</a:t>
            </a:r>
          </a:p>
          <a:p>
            <a:r>
              <a:rPr lang="en-US" dirty="0" smtClean="0"/>
              <a:t>Types of remote access:</a:t>
            </a:r>
          </a:p>
          <a:p>
            <a:pPr lvl="1"/>
            <a:r>
              <a:rPr lang="en-US" dirty="0" smtClean="0"/>
              <a:t>Point-to-point over a dedicated line</a:t>
            </a:r>
          </a:p>
          <a:p>
            <a:pPr lvl="1"/>
            <a:r>
              <a:rPr lang="en-US" dirty="0" smtClean="0"/>
              <a:t>Virtual private network (VPN) </a:t>
            </a:r>
          </a:p>
          <a:p>
            <a:pPr lvl="1"/>
            <a:r>
              <a:rPr lang="en-US" dirty="0" smtClean="0"/>
              <a:t>Remote terminal emulation, also called remote virtual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3156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32226</TotalTime>
  <Words>5612</Words>
  <Application>Microsoft Macintosh PowerPoint</Application>
  <PresentationFormat>On-screen Show (4:3)</PresentationFormat>
  <Paragraphs>1019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Calibri</vt:lpstr>
      <vt:lpstr>Calibri Light</vt:lpstr>
      <vt:lpstr>Courier New</vt:lpstr>
      <vt:lpstr>ＭＳ Ｐゴシック</vt:lpstr>
      <vt:lpstr>Times New Roman</vt:lpstr>
      <vt:lpstr>Arial</vt:lpstr>
      <vt:lpstr>3_Default Design</vt:lpstr>
      <vt:lpstr>2_Default Design</vt:lpstr>
      <vt:lpstr>1_Default Design</vt:lpstr>
      <vt:lpstr>Default Design</vt:lpstr>
      <vt:lpstr>Retrospect</vt:lpstr>
      <vt:lpstr>Chapter 7 Cloud Computing and Remote Access      </vt:lpstr>
      <vt:lpstr>Objectives</vt:lpstr>
      <vt:lpstr>Objectives</vt:lpstr>
      <vt:lpstr>Cloud Computing</vt:lpstr>
      <vt:lpstr>Cloud Computing</vt:lpstr>
      <vt:lpstr>Cloud Computing</vt:lpstr>
      <vt:lpstr>Cloud Computing Categories</vt:lpstr>
      <vt:lpstr>Deployment Models</vt:lpstr>
      <vt:lpstr>Remote Access</vt:lpstr>
      <vt:lpstr>Remote Access</vt:lpstr>
      <vt:lpstr>Remote Access</vt:lpstr>
      <vt:lpstr>Remote Access</vt:lpstr>
      <vt:lpstr>Point-to-Point Remote Access Protocols</vt:lpstr>
      <vt:lpstr>VPNs (Virtual Private Networks)</vt:lpstr>
      <vt:lpstr>VPNs (Virtual Private Networks)</vt:lpstr>
      <vt:lpstr>VPNs (Virtual Private Networks)</vt:lpstr>
      <vt:lpstr>VPNs (Virtual Private Networks)</vt:lpstr>
      <vt:lpstr>VPNs (Virtual Private Networks)</vt:lpstr>
      <vt:lpstr>VPNs (Virtual Private Networks)</vt:lpstr>
      <vt:lpstr>VPN Tunneling Protocols</vt:lpstr>
      <vt:lpstr>VPN Tunneling Protocols</vt:lpstr>
      <vt:lpstr>VPN Tunneling Protocols</vt:lpstr>
      <vt:lpstr>Terminal Emulation or Remote Virtual Computing</vt:lpstr>
      <vt:lpstr>Encryption Techniques, Protocols, and Utilities</vt:lpstr>
      <vt:lpstr>Key Encryption</vt:lpstr>
      <vt:lpstr>Key Encryption</vt:lpstr>
      <vt:lpstr>Key Encryption</vt:lpstr>
      <vt:lpstr>Key Encryption</vt:lpstr>
      <vt:lpstr>Key Encryption</vt:lpstr>
      <vt:lpstr>Key Encryption</vt:lpstr>
      <vt:lpstr>Key Encryption</vt:lpstr>
      <vt:lpstr>Key Encryption</vt:lpstr>
      <vt:lpstr>IPsec (Internet Protocol Security)</vt:lpstr>
      <vt:lpstr>SSL (Secure Sockets Layer) and TLS (Transport Layer Security)</vt:lpstr>
      <vt:lpstr>SSL (Secure Sockets Layer) and TLS (Transport Layer Security)</vt:lpstr>
      <vt:lpstr>SSL VPN</vt:lpstr>
      <vt:lpstr>SSH (Secure Shell)</vt:lpstr>
      <vt:lpstr>SSH (Secure Shell)</vt:lpstr>
      <vt:lpstr>SFTP (Secure File Transfer Protocol)</vt:lpstr>
      <vt:lpstr>Hashes: MD5 and SHA</vt:lpstr>
      <vt:lpstr>Hashes: MD5 and SHA</vt:lpstr>
      <vt:lpstr>Hashes: MD5 and SHA</vt:lpstr>
      <vt:lpstr>Authentication Protocols</vt:lpstr>
      <vt:lpstr>RADIUS and TACACS+</vt:lpstr>
      <vt:lpstr>RADIUS and TACACS+</vt:lpstr>
      <vt:lpstr>RADIUS and TACACS+</vt:lpstr>
      <vt:lpstr>RADIUS and TACACS+</vt:lpstr>
      <vt:lpstr>PAP (Password Authentication Protocol)</vt:lpstr>
      <vt:lpstr>CHAP and MS-CHAP</vt:lpstr>
      <vt:lpstr>CHAP and MS-CHAP</vt:lpstr>
      <vt:lpstr>CHAP and MS-CHAP</vt:lpstr>
      <vt:lpstr>EAP (Extensible Authentication Protocol)</vt:lpstr>
      <vt:lpstr>802.1x (EAPoL)</vt:lpstr>
      <vt:lpstr>TKIP (Temporary Key Integrity Protocol) and AES (Advanced Encryption System)</vt:lpstr>
      <vt:lpstr>Kerberos</vt:lpstr>
      <vt:lpstr>Kerberos</vt:lpstr>
      <vt:lpstr>Kerberos</vt:lpstr>
      <vt:lpstr>SSO (Single Sign-On)</vt:lpstr>
      <vt:lpstr>SSO (Single Sign-On)</vt:lpstr>
      <vt:lpstr>Troubleshooting Cloud Computing and Remote Access</vt:lpstr>
      <vt:lpstr>Misconfigurations</vt:lpstr>
      <vt:lpstr>Misconfigurations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Julie</dc:creator>
  <cp:lastModifiedBy>Microsoft Office User</cp:lastModifiedBy>
  <cp:revision>968</cp:revision>
  <dcterms:created xsi:type="dcterms:W3CDTF">2007-07-09T21:56:01Z</dcterms:created>
  <dcterms:modified xsi:type="dcterms:W3CDTF">2017-08-21T22:33:53Z</dcterms:modified>
</cp:coreProperties>
</file>