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  <p:sldMasterId id="2147484164" r:id="rId5"/>
  </p:sldMasterIdLst>
  <p:notesMasterIdLst>
    <p:notesMasterId r:id="rId65"/>
  </p:notesMasterIdLst>
  <p:handoutMasterIdLst>
    <p:handoutMasterId r:id="rId66"/>
  </p:handoutMasterIdLst>
  <p:sldIdLst>
    <p:sldId id="437" r:id="rId6"/>
    <p:sldId id="32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367" r:id="rId61"/>
    <p:sldId id="376" r:id="rId62"/>
    <p:sldId id="382" r:id="rId63"/>
    <p:sldId id="383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94595" autoAdjust="0"/>
  </p:normalViewPr>
  <p:slideViewPr>
    <p:cSldViewPr>
      <p:cViewPr varScale="1">
        <p:scale>
          <a:sx n="109" d="100"/>
          <a:sy n="109" d="100"/>
        </p:scale>
        <p:origin x="1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8/21/17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8/21/17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An Introduction to Networking</a:t>
            </a:r>
          </a:p>
          <a:p>
            <a:pPr eaLnBrk="1" hangingPunct="1"/>
            <a:endParaRPr lang="en-US" b="1" dirty="0" smtClean="0"/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63825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Protocols and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Networking protocols and software risks (cont’d)</a:t>
            </a:r>
          </a:p>
          <a:p>
            <a:pPr lvl="1" eaLnBrk="1" hangingPunct="1"/>
            <a:r>
              <a:rPr lang="en-US" dirty="0" smtClean="0"/>
              <a:t>NOS back doors, security flaws</a:t>
            </a:r>
          </a:p>
          <a:p>
            <a:pPr lvl="1" eaLnBrk="1" hangingPunct="1"/>
            <a:r>
              <a:rPr lang="en-US" dirty="0" smtClean="0"/>
              <a:t>Buffer overflow</a:t>
            </a:r>
          </a:p>
          <a:p>
            <a:pPr lvl="1" eaLnBrk="1" hangingPunct="1"/>
            <a:r>
              <a:rPr lang="en-US" dirty="0" smtClean="0"/>
              <a:t>NOS allows server operators to exit to command prompt</a:t>
            </a:r>
          </a:p>
          <a:p>
            <a:pPr lvl="1" eaLnBrk="1" hangingPunct="1"/>
            <a:r>
              <a:rPr lang="en-US" dirty="0" smtClean="0"/>
              <a:t>Administrators default security options</a:t>
            </a:r>
          </a:p>
          <a:p>
            <a:pPr lvl="1" eaLnBrk="1" hangingPunct="1"/>
            <a:r>
              <a:rPr lang="en-US" dirty="0" smtClean="0"/>
              <a:t>Intercepting transactions between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95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Internet Access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Web browsers permit scripts to access systems</a:t>
            </a:r>
          </a:p>
          <a:p>
            <a:pPr eaLnBrk="1" hangingPunct="1"/>
            <a:r>
              <a:rPr lang="en-US" dirty="0" smtClean="0"/>
              <a:t>Users must be careful about providing information to sites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Common Internet-related security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Improperly configured firewall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Outsiders obtain internal IP addresses: IP spoofing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Telnets or FTPs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Transmit user ID and password in plain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26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Internet Access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Common Internet-related security issues (cont’d)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Improperly configured firewall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Outsiders obtain internal IP addresses: IP spoofing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Telnets or FTPs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Transmit user ID and password in plain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Newsgroups, mailing lists, 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Provide hackers user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Chat session flashing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Denial-of-service (DoS)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Hacker issues flood of broadcast ping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7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Internet Access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Four types of DoS attacks: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Distributed DoS (DDoS)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Orchestrated through several sources, called zombies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Distributed reflector DoS (DRDoS)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 DDoS attack bounced off of uninfected computers, called reflectors, before being directed at 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Permanent DoS (PDoS)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Physical attack on a device that attempts to alter management interfaces beyond repair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Unintentional DoS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Called a friendly attack because it is not done with malicious intent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51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 Security Policies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minimize break-ins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Communicate with and manage users via a thoroughly planned security policy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Security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Identifies security goals, risks, authority levels, designated security coordinator, and team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Responsibilities of each team member and employee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to address security breaches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Not included in policy: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Hardware, software, architecture, and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Configuration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52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Policy Goals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Typical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 authorized users have appropriate resource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Prevent unauthorized user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Protect unauthorized sensitive data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Prevent accidental hardware and software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Prevent intentional hardware or software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Create secure environment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Withstand, respond to, and recover from threat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Communicate employees’ responsibilities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Have employees sign a consent to monitoring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2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Policy Goals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Strategy</a:t>
            </a:r>
          </a:p>
          <a:p>
            <a:pPr lvl="1" eaLnBrk="1" hangingPunct="1"/>
            <a:r>
              <a:rPr lang="en-US" dirty="0" smtClean="0"/>
              <a:t>Form committee</a:t>
            </a:r>
          </a:p>
          <a:p>
            <a:pPr lvl="2" eaLnBrk="1" hangingPunct="1"/>
            <a:r>
              <a:rPr lang="en-US" dirty="0" smtClean="0"/>
              <a:t>Involve as many decision makers as possible</a:t>
            </a:r>
          </a:p>
          <a:p>
            <a:pPr lvl="2" eaLnBrk="1" hangingPunct="1"/>
            <a:r>
              <a:rPr lang="en-US" dirty="0" smtClean="0"/>
              <a:t>Assign security coordinator to drive policy creation</a:t>
            </a:r>
          </a:p>
          <a:p>
            <a:pPr lvl="1" eaLnBrk="1" hangingPunct="1"/>
            <a:r>
              <a:rPr lang="en-US" dirty="0" smtClean="0"/>
              <a:t>Understand risks</a:t>
            </a:r>
          </a:p>
          <a:p>
            <a:pPr lvl="2" eaLnBrk="1" hangingPunct="1"/>
            <a:r>
              <a:rPr lang="en-US" dirty="0" smtClean="0"/>
              <a:t>Conduct posture assessment</a:t>
            </a:r>
          </a:p>
          <a:p>
            <a:pPr lvl="2" eaLnBrk="1" hangingPunct="1"/>
            <a:r>
              <a:rPr lang="en-US" dirty="0" smtClean="0"/>
              <a:t>Rate severity and likelihood of each threat </a:t>
            </a:r>
          </a:p>
          <a:p>
            <a:pPr lvl="1" eaLnBrk="1" hangingPunct="1"/>
            <a:r>
              <a:rPr lang="en-US" dirty="0" smtClean="0"/>
              <a:t>Assign person responsible for addressing threats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62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Policy Content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Outline policy content</a:t>
            </a:r>
          </a:p>
          <a:p>
            <a:pPr lvl="1" eaLnBrk="1" hangingPunct="1"/>
            <a:r>
              <a:rPr lang="en-US" dirty="0" smtClean="0"/>
              <a:t>Define policy subheadings</a:t>
            </a:r>
          </a:p>
          <a:p>
            <a:pPr eaLnBrk="1" hangingPunct="1"/>
            <a:r>
              <a:rPr lang="en-US" dirty="0" smtClean="0"/>
              <a:t>Should detail the acceptable use policy (AUP), which explains to users:</a:t>
            </a:r>
          </a:p>
          <a:p>
            <a:pPr lvl="1" eaLnBrk="1" hangingPunct="1"/>
            <a:r>
              <a:rPr lang="en-US" dirty="0" smtClean="0"/>
              <a:t>What they can and cannot do</a:t>
            </a:r>
          </a:p>
          <a:p>
            <a:pPr lvl="1" eaLnBrk="1" hangingPunct="1"/>
            <a:r>
              <a:rPr lang="en-US" dirty="0" smtClean="0"/>
              <a:t>Clarifies expectations for everyone</a:t>
            </a:r>
          </a:p>
          <a:p>
            <a:pPr eaLnBrk="1" hangingPunct="1"/>
            <a:r>
              <a:rPr lang="en-US" dirty="0" smtClean="0"/>
              <a:t>Include a section aimed at a particular function</a:t>
            </a:r>
          </a:p>
          <a:p>
            <a:pPr lvl="1" eaLnBrk="1" hangingPunct="1"/>
            <a:r>
              <a:rPr lang="en-US" dirty="0" smtClean="0"/>
              <a:t>Example: a “Passwords” section</a:t>
            </a:r>
          </a:p>
          <a:p>
            <a:pPr lvl="1" eaLnBrk="1" hangingPunct="1"/>
            <a:r>
              <a:rPr lang="en-US" dirty="0" smtClean="0"/>
              <a:t>User security policy section</a:t>
            </a:r>
          </a:p>
          <a:p>
            <a:pPr eaLnBrk="1" hangingPunct="1"/>
            <a:r>
              <a:rPr lang="en-US" dirty="0" smtClean="0"/>
              <a:t>Define what confidential means to the organization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85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in Network Design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Breaches may occur due to poor LAN or WAN design</a:t>
            </a:r>
          </a:p>
          <a:p>
            <a:pPr lvl="1" eaLnBrk="1" hangingPunct="1"/>
            <a:r>
              <a:rPr lang="en-US" dirty="0" smtClean="0"/>
              <a:t>Address though intelligent network design</a:t>
            </a:r>
          </a:p>
          <a:p>
            <a:pPr eaLnBrk="1" hangingPunct="1"/>
            <a:r>
              <a:rPr lang="en-US" dirty="0" smtClean="0"/>
              <a:t>Preventing external LAN security breaches</a:t>
            </a:r>
          </a:p>
          <a:p>
            <a:pPr lvl="1" eaLnBrk="1" hangingPunct="1"/>
            <a:r>
              <a:rPr lang="en-US" dirty="0" smtClean="0"/>
              <a:t>Restrict access at every point where LAN connects to rest of the world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96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NOS Security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Restrict user authorization</a:t>
            </a:r>
          </a:p>
          <a:p>
            <a:pPr lvl="1" eaLnBrk="1" hangingPunct="1"/>
            <a:r>
              <a:rPr lang="en-US" dirty="0" smtClean="0"/>
              <a:t>Access to server files and directories</a:t>
            </a:r>
          </a:p>
          <a:p>
            <a:pPr lvl="1" eaLnBrk="1" hangingPunct="1"/>
            <a:r>
              <a:rPr lang="en-US" dirty="0" smtClean="0"/>
              <a:t>Public rights </a:t>
            </a:r>
          </a:p>
          <a:p>
            <a:pPr lvl="2" eaLnBrk="1" hangingPunct="1"/>
            <a:r>
              <a:rPr lang="en-US" dirty="0" smtClean="0"/>
              <a:t>Conferred to all users</a:t>
            </a:r>
          </a:p>
          <a:p>
            <a:pPr lvl="2" eaLnBrk="1" hangingPunct="1"/>
            <a:r>
              <a:rPr lang="en-US" dirty="0" smtClean="0"/>
              <a:t>Very limited</a:t>
            </a:r>
          </a:p>
          <a:p>
            <a:pPr lvl="1" eaLnBrk="1" hangingPunct="1"/>
            <a:r>
              <a:rPr lang="en-US" dirty="0" smtClean="0"/>
              <a:t>Group users according to security levels</a:t>
            </a:r>
          </a:p>
          <a:p>
            <a:pPr lvl="2" eaLnBrk="1" hangingPunct="1"/>
            <a:r>
              <a:rPr lang="en-US" dirty="0" smtClean="0"/>
              <a:t>Assign additional rights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Assess a network’s security needs and vulnerabilities</a:t>
            </a:r>
          </a:p>
          <a:p>
            <a:r>
              <a:rPr lang="en-US" dirty="0" smtClean="0"/>
              <a:t>Describe security risks associated with people, hardware, software, and Internet access</a:t>
            </a:r>
          </a:p>
          <a:p>
            <a:r>
              <a:rPr lang="en-US" dirty="0" smtClean="0"/>
              <a:t>Discuss the elements of an effective security policy</a:t>
            </a:r>
          </a:p>
          <a:p>
            <a:r>
              <a:rPr lang="en-US" dirty="0" smtClean="0"/>
              <a:t>Apply appropriate security measures and devices when designing a network</a:t>
            </a:r>
          </a:p>
          <a:p>
            <a:r>
              <a:rPr lang="en-US" dirty="0" smtClean="0"/>
              <a:t>Prevent and respond to malware infections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14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Logon Restrictions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Additional restrictions to strengthen security</a:t>
            </a:r>
          </a:p>
          <a:p>
            <a:pPr lvl="1" eaLnBrk="1" hangingPunct="1"/>
            <a:r>
              <a:rPr lang="en-US" dirty="0" smtClean="0"/>
              <a:t>Time of day</a:t>
            </a:r>
          </a:p>
          <a:p>
            <a:pPr lvl="1" eaLnBrk="1" hangingPunct="1"/>
            <a:r>
              <a:rPr lang="en-US" dirty="0" smtClean="0"/>
              <a:t>Total time logged on</a:t>
            </a:r>
          </a:p>
          <a:p>
            <a:pPr lvl="1" eaLnBrk="1" hangingPunct="1"/>
            <a:r>
              <a:rPr lang="en-US" dirty="0" smtClean="0"/>
              <a:t>Source address</a:t>
            </a:r>
          </a:p>
          <a:p>
            <a:pPr lvl="1" eaLnBrk="1" hangingPunct="1"/>
            <a:r>
              <a:rPr lang="en-US" dirty="0" smtClean="0"/>
              <a:t>Unsuccessful logon attempts</a:t>
            </a:r>
          </a:p>
          <a:p>
            <a:pPr eaLnBrk="1" hangingPunct="1"/>
            <a:r>
              <a:rPr lang="en-US" dirty="0" smtClean="0"/>
              <a:t>Secure passwords</a:t>
            </a:r>
          </a:p>
          <a:p>
            <a:pPr lvl="1" eaLnBrk="1" hangingPunct="1"/>
            <a:r>
              <a:rPr lang="en-US" dirty="0" smtClean="0"/>
              <a:t>A security technique that can be enforced by a network administrator through the NOS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Access Control</a:t>
            </a:r>
          </a:p>
          <a:p>
            <a:endParaRPr lang="en-US" dirty="0" smtClean="0"/>
          </a:p>
          <a:p>
            <a:r>
              <a:rPr lang="en-US" dirty="0" smtClean="0"/>
              <a:t>A network access control (NAC) solution employs a set of rules called network policies</a:t>
            </a:r>
          </a:p>
          <a:p>
            <a:pPr lvl="1"/>
            <a:r>
              <a:rPr lang="en-US" dirty="0" smtClean="0"/>
              <a:t>Which determine the level and type of access granted to a device when it joins a network</a:t>
            </a:r>
          </a:p>
          <a:p>
            <a:r>
              <a:rPr lang="en-US" dirty="0" smtClean="0"/>
              <a:t>NAC authenticates and authorizes devices</a:t>
            </a:r>
          </a:p>
          <a:p>
            <a:pPr lvl="1"/>
            <a:r>
              <a:rPr lang="en-US" dirty="0" smtClean="0"/>
              <a:t>By verifying that the device complies with predefined security benchmarks</a:t>
            </a:r>
          </a:p>
          <a:p>
            <a:r>
              <a:rPr lang="en-US" dirty="0" smtClean="0"/>
              <a:t>An agent can be installed on the device before it can be authenticated</a:t>
            </a:r>
          </a:p>
          <a:p>
            <a:pPr lvl="1"/>
            <a:r>
              <a:rPr lang="en-US" dirty="0" smtClean="0"/>
              <a:t>Monitors device’s status to determine the device’s compliance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2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Access Control</a:t>
            </a:r>
          </a:p>
          <a:p>
            <a:endParaRPr lang="en-US" dirty="0" smtClean="0"/>
          </a:p>
          <a:p>
            <a:r>
              <a:rPr lang="en-US" dirty="0" smtClean="0"/>
              <a:t>Two types of agents:</a:t>
            </a:r>
          </a:p>
          <a:p>
            <a:pPr lvl="1"/>
            <a:r>
              <a:rPr lang="en-US" dirty="0" smtClean="0"/>
              <a:t>Nonpersistent agent remains on the device long enough to verify compliance and complete authentication and then uninstalls</a:t>
            </a:r>
          </a:p>
          <a:p>
            <a:pPr lvl="2"/>
            <a:r>
              <a:rPr lang="en-US" dirty="0" smtClean="0"/>
              <a:t>Also called dissolvable agent</a:t>
            </a:r>
          </a:p>
          <a:p>
            <a:pPr lvl="1"/>
            <a:r>
              <a:rPr lang="en-US" dirty="0" smtClean="0"/>
              <a:t>Persistent agent is permanently installed on a device</a:t>
            </a:r>
          </a:p>
          <a:p>
            <a:r>
              <a:rPr lang="en-US" dirty="0" smtClean="0"/>
              <a:t>Devices that do not meet compliance requirements can be placed in a quarantine network</a:t>
            </a:r>
          </a:p>
          <a:p>
            <a:pPr lvl="1"/>
            <a:r>
              <a:rPr lang="en-US" dirty="0" smtClean="0"/>
              <a:t>Separate from sensitive network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8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Control Lists Used by Routers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Router’s main functions</a:t>
            </a:r>
          </a:p>
          <a:p>
            <a:pPr lvl="1" eaLnBrk="1" hangingPunct="1"/>
            <a:r>
              <a:rPr lang="en-US" dirty="0" smtClean="0"/>
              <a:t>Examine packets</a:t>
            </a:r>
          </a:p>
          <a:p>
            <a:pPr lvl="1" eaLnBrk="1" hangingPunct="1"/>
            <a:r>
              <a:rPr lang="en-US" dirty="0" smtClean="0"/>
              <a:t>Determine destination</a:t>
            </a:r>
          </a:p>
          <a:p>
            <a:pPr lvl="2" eaLnBrk="1" hangingPunct="1"/>
            <a:r>
              <a:rPr lang="en-US" dirty="0" smtClean="0"/>
              <a:t>Based on Network layer addressing information</a:t>
            </a:r>
          </a:p>
          <a:p>
            <a:pPr eaLnBrk="1" hangingPunct="1"/>
            <a:r>
              <a:rPr lang="en-US" dirty="0" smtClean="0"/>
              <a:t>ACL (access control list)</a:t>
            </a:r>
          </a:p>
          <a:p>
            <a:pPr lvl="1" eaLnBrk="1" hangingPunct="1"/>
            <a:r>
              <a:rPr lang="en-US" dirty="0" smtClean="0"/>
              <a:t>Also called access list</a:t>
            </a:r>
          </a:p>
          <a:p>
            <a:pPr lvl="1" eaLnBrk="1" hangingPunct="1"/>
            <a:r>
              <a:rPr lang="en-US" dirty="0" smtClean="0"/>
              <a:t>Routers can decline to forward certain packets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21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Control Lists Used by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98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Control Lists Used by Routers</a:t>
            </a:r>
          </a:p>
          <a:p>
            <a:endParaRPr lang="en-US" dirty="0" smtClean="0"/>
          </a:p>
          <a:p>
            <a:r>
              <a:rPr lang="en-US" dirty="0" smtClean="0"/>
              <a:t>Router receives packet, examines packet</a:t>
            </a:r>
          </a:p>
          <a:p>
            <a:pPr lvl="1"/>
            <a:r>
              <a:rPr lang="en-US" dirty="0" smtClean="0"/>
              <a:t>Refers to ACL for permit, deny criteria</a:t>
            </a:r>
          </a:p>
          <a:p>
            <a:pPr lvl="1"/>
            <a:r>
              <a:rPr lang="en-US" dirty="0" smtClean="0"/>
              <a:t>Drops packet if deny characteristics match</a:t>
            </a:r>
          </a:p>
          <a:p>
            <a:pPr lvl="1"/>
            <a:r>
              <a:rPr lang="en-US" dirty="0" smtClean="0"/>
              <a:t>Forwards packet if permit characteristics match</a:t>
            </a:r>
          </a:p>
          <a:p>
            <a:pPr lvl="1"/>
            <a:r>
              <a:rPr lang="en-US" dirty="0" smtClean="0"/>
              <a:t>If the packet does not match any criteria given, the packet is dropped</a:t>
            </a:r>
          </a:p>
          <a:p>
            <a:pPr lvl="2"/>
            <a:r>
              <a:rPr lang="en-US" dirty="0" smtClean="0"/>
              <a:t>Called the implicit deny rule</a:t>
            </a:r>
          </a:p>
          <a:p>
            <a:r>
              <a:rPr lang="en-US" dirty="0" smtClean="0"/>
              <a:t>Each router interface must be assigned a separate ACL</a:t>
            </a:r>
          </a:p>
          <a:p>
            <a:pPr lvl="1"/>
            <a:r>
              <a:rPr lang="en-US" dirty="0" smtClean="0"/>
              <a:t>Different ACLs may be associated with inbound and outbound traffic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86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Control Lists Used by Routers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access-list</a:t>
            </a:r>
            <a:r>
              <a:rPr lang="en-US" dirty="0" smtClean="0"/>
              <a:t> command is used to assign a statement to an already-installed ACL</a:t>
            </a:r>
          </a:p>
          <a:p>
            <a:pPr lvl="1"/>
            <a:r>
              <a:rPr lang="en-US" dirty="0" smtClean="0"/>
              <a:t>Must identify the ACL and include a permit or deny argument</a:t>
            </a:r>
          </a:p>
          <a:p>
            <a:r>
              <a:rPr lang="en-US" dirty="0" smtClean="0"/>
              <a:t>Example: To permit TCP traffic from 2.2.2.2 host machine to 5.5.5.5 host machine: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access-list acl_2 permit tcp host 2.2.2.2 host 5.5.5.5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ACLs do affect router performance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more statements or tests a router must scan the more time it takes a router to act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79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Proactive security measure</a:t>
            </a:r>
          </a:p>
          <a:p>
            <a:pPr lvl="1" eaLnBrk="1" hangingPunct="1"/>
            <a:r>
              <a:rPr lang="en-US" dirty="0" smtClean="0"/>
              <a:t>Detecting suspicious network activity</a:t>
            </a:r>
          </a:p>
          <a:p>
            <a:pPr eaLnBrk="1" hangingPunct="1"/>
            <a:r>
              <a:rPr lang="en-US" dirty="0" smtClean="0"/>
              <a:t>IDS (intrusion detection system)</a:t>
            </a:r>
          </a:p>
          <a:p>
            <a:pPr lvl="1" eaLnBrk="1" hangingPunct="1"/>
            <a:r>
              <a:rPr lang="en-US" dirty="0" smtClean="0"/>
              <a:t>Software monitoring traffic</a:t>
            </a:r>
          </a:p>
          <a:p>
            <a:pPr lvl="2" eaLnBrk="1" hangingPunct="1"/>
            <a:r>
              <a:rPr lang="en-US" dirty="0" smtClean="0"/>
              <a:t>On dedicated IDS device</a:t>
            </a:r>
          </a:p>
          <a:p>
            <a:pPr lvl="2" eaLnBrk="1" hangingPunct="1"/>
            <a:r>
              <a:rPr lang="en-US" dirty="0" smtClean="0"/>
              <a:t>On another device performing other functions</a:t>
            </a:r>
          </a:p>
          <a:p>
            <a:pPr eaLnBrk="1" hangingPunct="1"/>
            <a:r>
              <a:rPr lang="en-US" dirty="0" smtClean="0"/>
              <a:t>Port mirroring</a:t>
            </a:r>
          </a:p>
          <a:p>
            <a:pPr lvl="1" eaLnBrk="1" hangingPunct="1"/>
            <a:r>
              <a:rPr lang="en-US" dirty="0" smtClean="0"/>
              <a:t>One port makes copy of traffic and sends to second port for monitoring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3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Two types of IDS implementations</a:t>
            </a:r>
          </a:p>
          <a:p>
            <a:pPr lvl="1" eaLnBrk="1" hangingPunct="1"/>
            <a:r>
              <a:rPr lang="en-US" dirty="0" smtClean="0"/>
              <a:t>HIDS (host-based IDS) runs on a single computer to alert about attacks to that one host</a:t>
            </a:r>
          </a:p>
          <a:p>
            <a:pPr lvl="1" eaLnBrk="1" hangingPunct="1"/>
            <a:r>
              <a:rPr lang="en-US" dirty="0" smtClean="0"/>
              <a:t>NIDS (network-based IDS) protects a network and is usually situated at the edge of the network or in the DMZ (demilitarized zone)</a:t>
            </a:r>
          </a:p>
          <a:p>
            <a:pPr lvl="2" eaLnBrk="1" hangingPunct="1"/>
            <a:r>
              <a:rPr lang="en-US" dirty="0" smtClean="0"/>
              <a:t>Network’s protective perimeter</a:t>
            </a:r>
          </a:p>
          <a:p>
            <a:pPr eaLnBrk="1" hangingPunct="1"/>
            <a:r>
              <a:rPr lang="en-US" dirty="0" smtClean="0"/>
              <a:t>IDS drawback</a:t>
            </a:r>
          </a:p>
          <a:p>
            <a:pPr lvl="1" eaLnBrk="1" hangingPunct="1"/>
            <a:r>
              <a:rPr lang="en-US" dirty="0" smtClean="0"/>
              <a:t>Number of false positives logged</a:t>
            </a:r>
          </a:p>
          <a:p>
            <a:pPr eaLnBrk="1" hangingPunct="1"/>
            <a:r>
              <a:rPr lang="en-US" dirty="0" smtClean="0"/>
              <a:t>IDS can only detect and log suspicious activity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84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IPS (intrusion prevention system)</a:t>
            </a:r>
          </a:p>
          <a:p>
            <a:pPr lvl="1" eaLnBrk="1" hangingPunct="1"/>
            <a:r>
              <a:rPr lang="en-US" dirty="0" smtClean="0"/>
              <a:t>Reacts to suspicious activity when alerted</a:t>
            </a:r>
          </a:p>
          <a:p>
            <a:pPr lvl="1" eaLnBrk="1" hangingPunct="1"/>
            <a:r>
              <a:rPr lang="en-US" dirty="0" smtClean="0"/>
              <a:t>Detects threat and prevents traffic from flowing to network</a:t>
            </a:r>
          </a:p>
          <a:p>
            <a:pPr lvl="2" eaLnBrk="1" hangingPunct="1"/>
            <a:r>
              <a:rPr lang="en-US" dirty="0" smtClean="0"/>
              <a:t>Based on originating IP address</a:t>
            </a:r>
          </a:p>
          <a:p>
            <a:pPr eaLnBrk="1" hangingPunct="1"/>
            <a:r>
              <a:rPr lang="en-US" dirty="0" smtClean="0"/>
              <a:t>NIPS (network-based intrusion prevention)</a:t>
            </a:r>
          </a:p>
          <a:p>
            <a:pPr lvl="1" eaLnBrk="1" hangingPunct="1"/>
            <a:r>
              <a:rPr lang="en-US" dirty="0" smtClean="0"/>
              <a:t>Protects entire networks</a:t>
            </a:r>
          </a:p>
          <a:p>
            <a:pPr eaLnBrk="1" hangingPunct="1"/>
            <a:r>
              <a:rPr lang="en-US" dirty="0" smtClean="0"/>
              <a:t>HIPS (host-based intrusion prevention)</a:t>
            </a:r>
          </a:p>
          <a:p>
            <a:pPr lvl="1" eaLnBrk="1" hangingPunct="1"/>
            <a:r>
              <a:rPr lang="en-US" dirty="0" smtClean="0"/>
              <a:t>Protects certain hosts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Assessment</a:t>
            </a:r>
          </a:p>
          <a:p>
            <a:endParaRPr lang="en-US" dirty="0" smtClean="0"/>
          </a:p>
          <a:p>
            <a:r>
              <a:rPr lang="en-US" dirty="0" smtClean="0"/>
              <a:t>Different types of organizations have different levels of network security risk</a:t>
            </a:r>
          </a:p>
          <a:p>
            <a:r>
              <a:rPr lang="en-US" dirty="0" smtClean="0"/>
              <a:t>Posture assessment</a:t>
            </a:r>
          </a:p>
          <a:p>
            <a:pPr lvl="1"/>
            <a:r>
              <a:rPr lang="en-US" dirty="0" smtClean="0"/>
              <a:t>A thorough examination of each aspect of the network to determine how it might be compromised</a:t>
            </a:r>
          </a:p>
          <a:p>
            <a:pPr lvl="1"/>
            <a:r>
              <a:rPr lang="en-US" dirty="0" smtClean="0"/>
              <a:t>Should be performed at least annually</a:t>
            </a:r>
          </a:p>
          <a:p>
            <a:r>
              <a:rPr lang="en-US" dirty="0" smtClean="0"/>
              <a:t>Security audit</a:t>
            </a:r>
          </a:p>
          <a:p>
            <a:pPr lvl="1"/>
            <a:r>
              <a:rPr lang="en-US" dirty="0" smtClean="0"/>
              <a:t>An assessment performed by a company that has been accredited by an agency that sets network security standards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4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55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03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Specialized device or computer installed with specialized software</a:t>
            </a:r>
          </a:p>
          <a:p>
            <a:pPr lvl="1" eaLnBrk="1" hangingPunct="1"/>
            <a:r>
              <a:rPr lang="en-US" dirty="0" smtClean="0"/>
              <a:t>Selectively filters and blocks traffic between networks</a:t>
            </a:r>
          </a:p>
          <a:p>
            <a:pPr lvl="1" eaLnBrk="1" hangingPunct="1"/>
            <a:r>
              <a:rPr lang="en-US" dirty="0" smtClean="0"/>
              <a:t>Typically involves hardware and software combination</a:t>
            </a:r>
          </a:p>
          <a:p>
            <a:pPr eaLnBrk="1" hangingPunct="1"/>
            <a:r>
              <a:rPr lang="en-US" dirty="0" smtClean="0"/>
              <a:t>Firewall location</a:t>
            </a:r>
          </a:p>
          <a:p>
            <a:pPr lvl="1" eaLnBrk="1" hangingPunct="1"/>
            <a:r>
              <a:rPr lang="en-US" dirty="0" smtClean="0"/>
              <a:t>Between two interconnected private networks</a:t>
            </a:r>
          </a:p>
          <a:p>
            <a:pPr lvl="1" eaLnBrk="1" hangingPunct="1"/>
            <a:r>
              <a:rPr lang="en-US" dirty="0" smtClean="0"/>
              <a:t>Between private network and public network (network-based firewall)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7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3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Packet-filtering firewall</a:t>
            </a:r>
          </a:p>
          <a:p>
            <a:pPr lvl="1" eaLnBrk="1" hangingPunct="1"/>
            <a:r>
              <a:rPr lang="en-US" dirty="0" smtClean="0"/>
              <a:t>Simplest firewall</a:t>
            </a:r>
          </a:p>
          <a:p>
            <a:pPr lvl="1" eaLnBrk="1" hangingPunct="1"/>
            <a:r>
              <a:rPr lang="en-US" dirty="0" smtClean="0"/>
              <a:t>Examines header of every entering packet (inbound traffic)</a:t>
            </a:r>
          </a:p>
          <a:p>
            <a:pPr lvl="1" eaLnBrk="1" hangingPunct="1"/>
            <a:r>
              <a:rPr lang="en-US" dirty="0" smtClean="0"/>
              <a:t>Can block traffic entering or exiting a LAN (outbound traffic)</a:t>
            </a:r>
          </a:p>
          <a:p>
            <a:pPr eaLnBrk="1" hangingPunct="1"/>
            <a:r>
              <a:rPr lang="en-US" dirty="0" smtClean="0"/>
              <a:t>Firewall default configuration</a:t>
            </a:r>
          </a:p>
          <a:p>
            <a:pPr lvl="1" eaLnBrk="1" hangingPunct="1"/>
            <a:r>
              <a:rPr lang="en-US" dirty="0" smtClean="0"/>
              <a:t>Blocks most common security threats</a:t>
            </a:r>
          </a:p>
          <a:p>
            <a:pPr lvl="1" eaLnBrk="1" hangingPunct="1"/>
            <a:r>
              <a:rPr lang="en-US" dirty="0" smtClean="0"/>
              <a:t>Preconfigured to accept and deny certain traffic types</a:t>
            </a:r>
          </a:p>
          <a:p>
            <a:pPr lvl="1" eaLnBrk="1" hangingPunct="1"/>
            <a:r>
              <a:rPr lang="en-US" dirty="0" smtClean="0"/>
              <a:t>Network administrators often customize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Common packet-filtering firewall criteria</a:t>
            </a:r>
          </a:p>
          <a:p>
            <a:pPr lvl="1" eaLnBrk="1" hangingPunct="1"/>
            <a:r>
              <a:rPr lang="en-US" dirty="0" smtClean="0"/>
              <a:t>Source and destination IP addresses</a:t>
            </a:r>
          </a:p>
          <a:p>
            <a:pPr lvl="1" eaLnBrk="1" hangingPunct="1"/>
            <a:r>
              <a:rPr lang="en-US" dirty="0" smtClean="0"/>
              <a:t>Source and destination ports</a:t>
            </a:r>
          </a:p>
          <a:p>
            <a:pPr lvl="1" eaLnBrk="1" hangingPunct="1"/>
            <a:r>
              <a:rPr lang="en-US" dirty="0" smtClean="0"/>
              <a:t>Flags set in the TCP header</a:t>
            </a:r>
          </a:p>
          <a:p>
            <a:pPr lvl="1" eaLnBrk="1" hangingPunct="1"/>
            <a:r>
              <a:rPr lang="en-US" dirty="0" smtClean="0"/>
              <a:t>Transmissions using UDP or ICMP protocols</a:t>
            </a:r>
          </a:p>
          <a:p>
            <a:pPr lvl="1" eaLnBrk="1" hangingPunct="1"/>
            <a:r>
              <a:rPr lang="en-US" dirty="0" smtClean="0"/>
              <a:t>Packet’s status as first packet in new data stream, subsequent packet</a:t>
            </a:r>
          </a:p>
          <a:p>
            <a:pPr lvl="1" eaLnBrk="1" hangingPunct="1"/>
            <a:r>
              <a:rPr lang="en-US" dirty="0" smtClean="0"/>
              <a:t>Packet’s status as inbound to, outbound from private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4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Port blocking</a:t>
            </a:r>
          </a:p>
          <a:p>
            <a:pPr lvl="1" eaLnBrk="1" hangingPunct="1"/>
            <a:r>
              <a:rPr lang="en-US" dirty="0" smtClean="0"/>
              <a:t>Prevents connection to and transmission completion through ports</a:t>
            </a:r>
          </a:p>
          <a:p>
            <a:pPr eaLnBrk="1" hangingPunct="1"/>
            <a:r>
              <a:rPr lang="en-US" dirty="0" smtClean="0"/>
              <a:t>Optional firewall functions</a:t>
            </a:r>
          </a:p>
          <a:p>
            <a:pPr lvl="1" eaLnBrk="1" hangingPunct="1"/>
            <a:r>
              <a:rPr lang="en-US" dirty="0" smtClean="0"/>
              <a:t>Encryption</a:t>
            </a:r>
          </a:p>
          <a:p>
            <a:pPr lvl="1" eaLnBrk="1" hangingPunct="1"/>
            <a:r>
              <a:rPr lang="en-US" dirty="0" smtClean="0"/>
              <a:t>User authentication</a:t>
            </a:r>
          </a:p>
          <a:p>
            <a:pPr lvl="1" eaLnBrk="1" hangingPunct="1"/>
            <a:r>
              <a:rPr lang="en-US" dirty="0" smtClean="0"/>
              <a:t>Centralized management</a:t>
            </a:r>
          </a:p>
          <a:p>
            <a:pPr lvl="1" eaLnBrk="1" hangingPunct="1"/>
            <a:r>
              <a:rPr lang="en-US" dirty="0" smtClean="0"/>
              <a:t>Easy rule establishment</a:t>
            </a:r>
          </a:p>
          <a:p>
            <a:pPr lvl="1" eaLnBrk="1" hangingPunct="1"/>
            <a:r>
              <a:rPr lang="en-US" dirty="0" smtClean="0"/>
              <a:t>Content-filtering based on data contained in packets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2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Optional firewall functions (cont’d.)</a:t>
            </a:r>
          </a:p>
          <a:p>
            <a:pPr lvl="1" eaLnBrk="1" hangingPunct="1"/>
            <a:r>
              <a:rPr lang="en-US" dirty="0" smtClean="0"/>
              <a:t>Logging, auditing capabilities</a:t>
            </a:r>
          </a:p>
          <a:p>
            <a:pPr lvl="1" eaLnBrk="1" hangingPunct="1"/>
            <a:r>
              <a:rPr lang="en-US" dirty="0" smtClean="0"/>
              <a:t>Protect internal LAN’s address identity</a:t>
            </a:r>
          </a:p>
          <a:p>
            <a:pPr lvl="1" eaLnBrk="1" hangingPunct="1"/>
            <a:r>
              <a:rPr lang="en-US" dirty="0" smtClean="0"/>
              <a:t>Monitor packets according to existing traffic streams (stateful firewall)</a:t>
            </a:r>
          </a:p>
          <a:p>
            <a:pPr lvl="2" eaLnBrk="1" hangingPunct="1"/>
            <a:r>
              <a:rPr lang="en-US" dirty="0" smtClean="0"/>
              <a:t>A stateless firewall manages each incoming packet as a stand-along entity without regard to active connections</a:t>
            </a:r>
          </a:p>
          <a:p>
            <a:pPr eaLnBrk="1" hangingPunct="1"/>
            <a:r>
              <a:rPr lang="en-US" dirty="0" smtClean="0"/>
              <a:t>Unified Threat Management (UTM)</a:t>
            </a:r>
          </a:p>
          <a:p>
            <a:pPr lvl="1" eaLnBrk="1" hangingPunct="1"/>
            <a:r>
              <a:rPr lang="en-US" dirty="0" smtClean="0"/>
              <a:t>Strategy that combines multiple layers of security appliances and technologies into a single safety 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67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Next Generation Firewalls (NGFW)</a:t>
            </a:r>
          </a:p>
          <a:p>
            <a:pPr lvl="1" eaLnBrk="1" hangingPunct="1"/>
            <a:r>
              <a:rPr lang="en-US" dirty="0" smtClean="0"/>
              <a:t>Have built-in Application Control features and are application aware</a:t>
            </a:r>
          </a:p>
          <a:p>
            <a:pPr lvl="2" eaLnBrk="1" hangingPunct="1"/>
            <a:r>
              <a:rPr lang="en-US" dirty="0" smtClean="0"/>
              <a:t>They can monitor and limit traffic of specific applications</a:t>
            </a:r>
          </a:p>
          <a:p>
            <a:pPr lvl="1" eaLnBrk="1" hangingPunct="1"/>
            <a:r>
              <a:rPr lang="en-US" dirty="0" smtClean="0"/>
              <a:t>May also be context aware</a:t>
            </a:r>
          </a:p>
          <a:p>
            <a:pPr lvl="2" eaLnBrk="1" hangingPunct="1"/>
            <a:r>
              <a:rPr lang="en-US" dirty="0" smtClean="0"/>
              <a:t>They adapt to various applications, users, and devices</a:t>
            </a:r>
          </a:p>
          <a:p>
            <a:pPr eaLnBrk="1" hangingPunct="1"/>
            <a:r>
              <a:rPr lang="en-US" dirty="0" smtClean="0"/>
              <a:t>Most common cause of firewall failure is firewall misconfiguration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3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 Servers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Proxy service</a:t>
            </a:r>
          </a:p>
          <a:p>
            <a:pPr lvl="1" eaLnBrk="1" hangingPunct="1"/>
            <a:r>
              <a:rPr lang="en-US" dirty="0" smtClean="0"/>
              <a:t>Software application on a network host</a:t>
            </a:r>
          </a:p>
          <a:p>
            <a:pPr lvl="2" eaLnBrk="1" hangingPunct="1"/>
            <a:r>
              <a:rPr lang="en-US" dirty="0" smtClean="0"/>
              <a:t>Acts as an intermediary between external and internal networks</a:t>
            </a:r>
          </a:p>
          <a:p>
            <a:pPr lvl="2" eaLnBrk="1" hangingPunct="1"/>
            <a:r>
              <a:rPr lang="en-US" dirty="0" smtClean="0"/>
              <a:t>Screens all incoming and outgoing traffic</a:t>
            </a:r>
          </a:p>
          <a:p>
            <a:pPr eaLnBrk="1" hangingPunct="1"/>
            <a:r>
              <a:rPr lang="en-US" dirty="0" smtClean="0"/>
              <a:t>Proxy server (proxy)</a:t>
            </a:r>
          </a:p>
          <a:p>
            <a:pPr lvl="1" eaLnBrk="1" hangingPunct="1"/>
            <a:r>
              <a:rPr lang="en-US" dirty="0" smtClean="0"/>
              <a:t>Network host running proxy service</a:t>
            </a:r>
          </a:p>
          <a:p>
            <a:pPr lvl="1" eaLnBrk="1" hangingPunct="1"/>
            <a:r>
              <a:rPr lang="en-US" dirty="0" smtClean="0"/>
              <a:t>Manages security at Application layer</a:t>
            </a:r>
          </a:p>
          <a:p>
            <a:pPr lvl="1"/>
            <a:r>
              <a:rPr lang="en-US" dirty="0" smtClean="0"/>
              <a:t>Appears an internal network server to the outside world, but is a filtering device for internal 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7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Risks</a:t>
            </a:r>
          </a:p>
          <a:p>
            <a:endParaRPr lang="en-US" dirty="0" smtClean="0"/>
          </a:p>
          <a:p>
            <a:r>
              <a:rPr lang="en-US" dirty="0" smtClean="0"/>
              <a:t>Hacker</a:t>
            </a:r>
          </a:p>
          <a:p>
            <a:pPr lvl="1"/>
            <a:r>
              <a:rPr lang="en-US" dirty="0" smtClean="0"/>
              <a:t>Individual who gains unauthorized access to systems</a:t>
            </a:r>
          </a:p>
          <a:p>
            <a:r>
              <a:rPr lang="en-US" dirty="0" smtClean="0"/>
              <a:t>Vulnerability</a:t>
            </a:r>
          </a:p>
          <a:p>
            <a:pPr lvl="1"/>
            <a:r>
              <a:rPr lang="en-US" dirty="0" smtClean="0"/>
              <a:t>Weakness of a system, process, or architecture</a:t>
            </a:r>
          </a:p>
          <a:p>
            <a:r>
              <a:rPr lang="en-US" dirty="0" smtClean="0"/>
              <a:t>Exploit</a:t>
            </a:r>
          </a:p>
          <a:p>
            <a:pPr lvl="1"/>
            <a:r>
              <a:rPr lang="en-US" dirty="0" smtClean="0"/>
              <a:t>Means of taking advantage of a vulnerability</a:t>
            </a:r>
          </a:p>
          <a:p>
            <a:r>
              <a:rPr lang="en-US" dirty="0" smtClean="0"/>
              <a:t>Zero-day exploit or zero-day attack</a:t>
            </a:r>
          </a:p>
          <a:p>
            <a:pPr lvl="1"/>
            <a:r>
              <a:rPr lang="en-US" dirty="0" smtClean="0"/>
              <a:t>Taking advantage of undiscovered software vulnerability</a:t>
            </a:r>
          </a:p>
          <a:p>
            <a:pPr lvl="1"/>
            <a:r>
              <a:rPr lang="en-US" dirty="0" smtClean="0"/>
              <a:t>Most vulnerabilities are well known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87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6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Proxy Servers</a:t>
            </a:r>
          </a:p>
          <a:p>
            <a:endParaRPr lang="en-US" dirty="0" smtClean="0"/>
          </a:p>
          <a:p>
            <a:r>
              <a:rPr lang="en-US" dirty="0" smtClean="0"/>
              <a:t>Reverse proxy</a:t>
            </a:r>
          </a:p>
          <a:p>
            <a:pPr lvl="1"/>
            <a:r>
              <a:rPr lang="en-US" dirty="0" smtClean="0"/>
              <a:t>Provides services to Internet clients from servers on its own network</a:t>
            </a:r>
          </a:p>
          <a:p>
            <a:pPr lvl="1"/>
            <a:r>
              <a:rPr lang="en-US" dirty="0" smtClean="0"/>
              <a:t>Provides identity protection for the server rather than the client</a:t>
            </a:r>
          </a:p>
          <a:p>
            <a:pPr lvl="1"/>
            <a:r>
              <a:rPr lang="en-US" dirty="0" smtClean="0"/>
              <a:t>Useful when multiple Web servers are accessed through the same public IP address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95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SIEM (Security Information and Event Management)</a:t>
            </a:r>
          </a:p>
          <a:p>
            <a:endParaRPr lang="en-US" dirty="0" smtClean="0"/>
          </a:p>
          <a:p>
            <a:r>
              <a:rPr lang="en-US" dirty="0" smtClean="0"/>
              <a:t>SIEM systems can be configured to evaluate all log data</a:t>
            </a:r>
          </a:p>
          <a:p>
            <a:pPr lvl="1"/>
            <a:r>
              <a:rPr lang="en-US" dirty="0" smtClean="0"/>
              <a:t>Looking for significant events that require attention from the IT staff</a:t>
            </a:r>
          </a:p>
          <a:p>
            <a:r>
              <a:rPr lang="en-US" dirty="0" smtClean="0"/>
              <a:t>Capability of the SIEM</a:t>
            </a:r>
          </a:p>
          <a:p>
            <a:pPr lvl="1"/>
            <a:r>
              <a:rPr lang="en-US" dirty="0" smtClean="0"/>
              <a:t>Determined by the amount of storage space needed for the amount of data generated</a:t>
            </a:r>
          </a:p>
          <a:p>
            <a:r>
              <a:rPr lang="en-US" dirty="0" smtClean="0"/>
              <a:t>Network administrators can fine-tune a SIEM’s configuration rules for the specific needs</a:t>
            </a:r>
          </a:p>
          <a:p>
            <a:pPr lvl="1"/>
            <a:r>
              <a:rPr lang="en-US" dirty="0" smtClean="0"/>
              <a:t>Which event should trigger responses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185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Scanning Tools</a:t>
            </a:r>
          </a:p>
          <a:p>
            <a:endParaRPr lang="en-US" dirty="0" smtClean="0"/>
          </a:p>
          <a:p>
            <a:r>
              <a:rPr lang="en-US" dirty="0" smtClean="0"/>
              <a:t>Used during posture assessment</a:t>
            </a:r>
          </a:p>
          <a:p>
            <a:pPr lvl="1"/>
            <a:r>
              <a:rPr lang="en-US" dirty="0" smtClean="0"/>
              <a:t>Duplicate hacker methods</a:t>
            </a:r>
          </a:p>
          <a:p>
            <a:r>
              <a:rPr lang="en-US" dirty="0" smtClean="0"/>
              <a:t>NMAP (Network Mapper)</a:t>
            </a:r>
          </a:p>
          <a:p>
            <a:pPr lvl="1"/>
            <a:r>
              <a:rPr lang="en-US" dirty="0" smtClean="0"/>
              <a:t>Designed to scan large networks</a:t>
            </a:r>
          </a:p>
          <a:p>
            <a:pPr lvl="1"/>
            <a:r>
              <a:rPr lang="en-US" dirty="0" smtClean="0"/>
              <a:t>Provides information about network and hosts</a:t>
            </a:r>
          </a:p>
          <a:p>
            <a:pPr lvl="1"/>
            <a:r>
              <a:rPr lang="en-US" dirty="0" smtClean="0"/>
              <a:t>Free to download</a:t>
            </a:r>
          </a:p>
          <a:p>
            <a:r>
              <a:rPr lang="en-US" dirty="0" smtClean="0"/>
              <a:t>Nessus</a:t>
            </a:r>
          </a:p>
          <a:p>
            <a:pPr lvl="1"/>
            <a:r>
              <a:rPr lang="en-US" dirty="0" smtClean="0"/>
              <a:t>Performs more sophisticated scans than NMAP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570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Honeypots and Honeynets</a:t>
            </a:r>
          </a:p>
          <a:p>
            <a:endParaRPr lang="en-US" dirty="0" smtClean="0"/>
          </a:p>
          <a:p>
            <a:r>
              <a:rPr lang="en-US" dirty="0" smtClean="0"/>
              <a:t>Honeypot</a:t>
            </a:r>
          </a:p>
          <a:p>
            <a:pPr lvl="1"/>
            <a:r>
              <a:rPr lang="en-US" dirty="0" smtClean="0"/>
              <a:t>Decoy system that is purposefully vulnerable</a:t>
            </a:r>
          </a:p>
          <a:p>
            <a:pPr lvl="1"/>
            <a:r>
              <a:rPr lang="en-US" dirty="0" smtClean="0"/>
              <a:t>Designed to fool hackers and gain information about their behavior</a:t>
            </a:r>
          </a:p>
          <a:p>
            <a:r>
              <a:rPr lang="en-US" dirty="0" smtClean="0"/>
              <a:t>Honeynet</a:t>
            </a:r>
          </a:p>
          <a:p>
            <a:pPr lvl="1"/>
            <a:r>
              <a:rPr lang="en-US" dirty="0" smtClean="0"/>
              <a:t>Network of honeypots</a:t>
            </a:r>
          </a:p>
          <a:p>
            <a:r>
              <a:rPr lang="en-US" dirty="0" smtClean="0"/>
              <a:t>Decoy systems, called lures, can provide unique information about hacking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546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Malware Risks and Infections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Malicious software</a:t>
            </a:r>
          </a:p>
          <a:p>
            <a:pPr eaLnBrk="1" hangingPunct="1"/>
            <a:r>
              <a:rPr lang="en-US" dirty="0" smtClean="0"/>
              <a:t>Program designed to intrude upon or harm system, resources</a:t>
            </a:r>
          </a:p>
          <a:p>
            <a:pPr lvl="1" eaLnBrk="1" hangingPunct="1"/>
            <a:r>
              <a:rPr lang="en-US" dirty="0" smtClean="0"/>
              <a:t>Examples: viruses, Trojan horses, worms, bots</a:t>
            </a:r>
          </a:p>
          <a:p>
            <a:pPr eaLnBrk="1" hangingPunct="1"/>
            <a:r>
              <a:rPr lang="en-US" dirty="0" smtClean="0"/>
              <a:t>Virus</a:t>
            </a:r>
          </a:p>
          <a:p>
            <a:pPr lvl="1" eaLnBrk="1" hangingPunct="1"/>
            <a:r>
              <a:rPr lang="en-US" dirty="0" smtClean="0"/>
              <a:t>Replicating program intent to infect more computers</a:t>
            </a:r>
          </a:p>
          <a:p>
            <a:pPr lvl="1" eaLnBrk="1" hangingPunct="1"/>
            <a:r>
              <a:rPr lang="en-US" dirty="0" smtClean="0"/>
              <a:t>Copied to system without user knowledge</a:t>
            </a:r>
          </a:p>
          <a:p>
            <a:pPr lvl="1" eaLnBrk="1" hangingPunct="1"/>
            <a:r>
              <a:rPr lang="en-US" dirty="0" smtClean="0"/>
              <a:t>Replicates through network connections or exchange of external storage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534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Malware Risks and Infections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Trojan horse (Trojan)</a:t>
            </a:r>
          </a:p>
          <a:p>
            <a:pPr lvl="1" eaLnBrk="1" hangingPunct="1"/>
            <a:r>
              <a:rPr lang="en-US" dirty="0" smtClean="0"/>
              <a:t>Program that disguises itself as something useful</a:t>
            </a:r>
          </a:p>
          <a:p>
            <a:pPr lvl="2" eaLnBrk="1" hangingPunct="1"/>
            <a:r>
              <a:rPr lang="en-US" dirty="0" smtClean="0"/>
              <a:t>Actually harms your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685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Malware Types and Characteristics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Malware categorized by location and propagation method</a:t>
            </a:r>
          </a:p>
          <a:p>
            <a:pPr lvl="1" eaLnBrk="1" hangingPunct="1"/>
            <a:r>
              <a:rPr lang="en-US" dirty="0" smtClean="0"/>
              <a:t>Boot sector viruses</a:t>
            </a:r>
          </a:p>
          <a:p>
            <a:pPr lvl="2" eaLnBrk="1" hangingPunct="1"/>
            <a:r>
              <a:rPr lang="en-US" dirty="0" smtClean="0"/>
              <a:t>Position code in boot sector of hard disk</a:t>
            </a:r>
          </a:p>
          <a:p>
            <a:pPr lvl="1" eaLnBrk="1" hangingPunct="1"/>
            <a:r>
              <a:rPr lang="en-US" dirty="0" smtClean="0"/>
              <a:t>Macro viruses</a:t>
            </a:r>
          </a:p>
          <a:p>
            <a:pPr lvl="2" eaLnBrk="1" hangingPunct="1"/>
            <a:r>
              <a:rPr lang="en-US" dirty="0" smtClean="0"/>
              <a:t>Take the form of a macro</a:t>
            </a:r>
          </a:p>
          <a:p>
            <a:pPr lvl="1" eaLnBrk="1" hangingPunct="1"/>
            <a:r>
              <a:rPr lang="en-US" dirty="0" smtClean="0"/>
              <a:t>File-infector viruses</a:t>
            </a:r>
          </a:p>
          <a:p>
            <a:pPr lvl="2" eaLnBrk="1" hangingPunct="1"/>
            <a:r>
              <a:rPr lang="en-US" dirty="0" smtClean="0"/>
              <a:t>Attach themselves to executable files</a:t>
            </a:r>
          </a:p>
          <a:p>
            <a:pPr lvl="1" eaLnBrk="1" hangingPunct="1"/>
            <a:r>
              <a:rPr lang="en-US" dirty="0" smtClean="0"/>
              <a:t>Worms</a:t>
            </a:r>
          </a:p>
          <a:p>
            <a:pPr lvl="2" eaLnBrk="1" hangingPunct="1"/>
            <a:r>
              <a:rPr lang="en-US" dirty="0" smtClean="0"/>
              <a:t>Programs that run independently and travel between computers and across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48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Malware Types and Characteristics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Malware categorized by location and propagation method (cont’d)</a:t>
            </a:r>
          </a:p>
          <a:p>
            <a:pPr lvl="1" eaLnBrk="1" hangingPunct="1"/>
            <a:r>
              <a:rPr lang="en-US" dirty="0" smtClean="0"/>
              <a:t>Trojan horses</a:t>
            </a:r>
          </a:p>
          <a:p>
            <a:pPr lvl="2" eaLnBrk="1" hangingPunct="1"/>
            <a:r>
              <a:rPr lang="en-US" dirty="0" smtClean="0"/>
              <a:t>Program that claims to do something useful but instead harms the computer or system</a:t>
            </a:r>
          </a:p>
          <a:p>
            <a:pPr lvl="1" eaLnBrk="1" hangingPunct="1"/>
            <a:r>
              <a:rPr lang="en-US" dirty="0" smtClean="0"/>
              <a:t>Network viruses</a:t>
            </a:r>
          </a:p>
          <a:p>
            <a:pPr lvl="2" eaLnBrk="1" hangingPunct="1"/>
            <a:r>
              <a:rPr lang="en-US" dirty="0" smtClean="0"/>
              <a:t>Propagate themselves via network protocols, commands, messaging programs, and data links</a:t>
            </a:r>
          </a:p>
          <a:p>
            <a:pPr lvl="1" eaLnBrk="1" hangingPunct="1"/>
            <a:r>
              <a:rPr lang="en-US" dirty="0" smtClean="0"/>
              <a:t>Bots</a:t>
            </a:r>
          </a:p>
          <a:p>
            <a:pPr lvl="2" eaLnBrk="1" hangingPunct="1"/>
            <a:r>
              <a:rPr lang="en-US" dirty="0" smtClean="0"/>
              <a:t>Program that runs automatically</a:t>
            </a:r>
          </a:p>
          <a:p>
            <a:pPr lvl="2" eaLnBrk="1" hangingPunct="1"/>
            <a:r>
              <a:rPr lang="en-US" dirty="0" smtClean="0"/>
              <a:t>Many bots spread through IRC (Internet Relay Chat)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789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Malware Types and Characteristics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Malware characteristics</a:t>
            </a:r>
          </a:p>
          <a:p>
            <a:pPr lvl="1" eaLnBrk="1" hangingPunct="1"/>
            <a:r>
              <a:rPr lang="en-US" dirty="0" smtClean="0"/>
              <a:t>Encryption</a:t>
            </a:r>
          </a:p>
          <a:p>
            <a:pPr lvl="2" eaLnBrk="1" hangingPunct="1"/>
            <a:r>
              <a:rPr lang="en-US" dirty="0" smtClean="0"/>
              <a:t>Some viruses, worms, Trojan horses</a:t>
            </a:r>
          </a:p>
          <a:p>
            <a:pPr lvl="1" eaLnBrk="1" hangingPunct="1"/>
            <a:r>
              <a:rPr lang="en-US" dirty="0" smtClean="0"/>
              <a:t>Stealth</a:t>
            </a:r>
          </a:p>
          <a:p>
            <a:pPr lvl="2" eaLnBrk="1" hangingPunct="1"/>
            <a:r>
              <a:rPr lang="en-US" dirty="0" smtClean="0"/>
              <a:t>Hidden to prevent detection</a:t>
            </a:r>
          </a:p>
          <a:p>
            <a:pPr lvl="2" eaLnBrk="1" hangingPunct="1"/>
            <a:r>
              <a:rPr lang="en-US" dirty="0" smtClean="0"/>
              <a:t>Disguised as legitimate programs</a:t>
            </a:r>
          </a:p>
          <a:p>
            <a:pPr lvl="1" eaLnBrk="1" hangingPunct="1"/>
            <a:r>
              <a:rPr lang="en-US" dirty="0" smtClean="0"/>
              <a:t>Polymorphism</a:t>
            </a:r>
          </a:p>
          <a:p>
            <a:pPr lvl="2" eaLnBrk="1" hangingPunct="1"/>
            <a:r>
              <a:rPr lang="en-US" dirty="0" smtClean="0"/>
              <a:t>Change characteristics every time they transfer to new system</a:t>
            </a:r>
          </a:p>
          <a:p>
            <a:pPr lvl="2" eaLnBrk="1" hangingPunct="1"/>
            <a:r>
              <a:rPr lang="en-US" dirty="0" smtClean="0"/>
              <a:t>Use complicated algorithms; incorporate nonsensical 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6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People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Half of all security breaches</a:t>
            </a:r>
          </a:p>
          <a:p>
            <a:pPr lvl="1" eaLnBrk="1" hangingPunct="1"/>
            <a:r>
              <a:rPr lang="en-US" dirty="0" smtClean="0"/>
              <a:t>Human errors, ignorance, omissions</a:t>
            </a:r>
          </a:p>
          <a:p>
            <a:pPr eaLnBrk="1" hangingPunct="1"/>
            <a:r>
              <a:rPr lang="en-US" dirty="0" smtClean="0"/>
              <a:t>Social engineering</a:t>
            </a:r>
          </a:p>
          <a:p>
            <a:pPr lvl="1" eaLnBrk="1" hangingPunct="1"/>
            <a:r>
              <a:rPr lang="en-US" dirty="0" smtClean="0"/>
              <a:t>Strategy to gain password</a:t>
            </a:r>
          </a:p>
          <a:p>
            <a:pPr eaLnBrk="1" hangingPunct="1"/>
            <a:r>
              <a:rPr lang="en-US" dirty="0" smtClean="0"/>
              <a:t>Phishing</a:t>
            </a:r>
          </a:p>
          <a:p>
            <a:pPr lvl="1" eaLnBrk="1" hangingPunct="1"/>
            <a:r>
              <a:rPr lang="en-US" dirty="0" smtClean="0"/>
              <a:t>Glean access, authentication information</a:t>
            </a:r>
          </a:p>
          <a:p>
            <a:pPr lvl="1" eaLnBrk="1" hangingPunct="1"/>
            <a:r>
              <a:rPr lang="en-US" dirty="0" smtClean="0"/>
              <a:t>Pose as someone needing information</a:t>
            </a:r>
          </a:p>
          <a:p>
            <a:pPr eaLnBrk="1" hangingPunct="1"/>
            <a:r>
              <a:rPr lang="en-US" dirty="0" smtClean="0"/>
              <a:t>Many risks associated with people exist</a:t>
            </a:r>
          </a:p>
          <a:p>
            <a:pPr eaLnBrk="1" hangingPunct="1"/>
            <a:r>
              <a:rPr lang="en-US" dirty="0" smtClean="0"/>
              <a:t>Easiest way to circumvent network security</a:t>
            </a:r>
          </a:p>
          <a:p>
            <a:pPr lvl="1" eaLnBrk="1" hangingPunct="1"/>
            <a:r>
              <a:rPr lang="en-US" dirty="0" smtClean="0"/>
              <a:t>Take advantage of human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39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Malware Types and Characteristics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Malware characteristics (cont’d.)</a:t>
            </a:r>
          </a:p>
          <a:p>
            <a:pPr lvl="1" eaLnBrk="1" hangingPunct="1"/>
            <a:r>
              <a:rPr lang="en-US" dirty="0" smtClean="0"/>
              <a:t>Time dependence</a:t>
            </a:r>
          </a:p>
          <a:p>
            <a:pPr lvl="2" eaLnBrk="1" hangingPunct="1"/>
            <a:r>
              <a:rPr lang="en-US" dirty="0" smtClean="0"/>
              <a:t>Programmed to activate on particular date</a:t>
            </a:r>
          </a:p>
          <a:p>
            <a:pPr lvl="2" eaLnBrk="1" hangingPunct="1"/>
            <a:r>
              <a:rPr lang="en-US" dirty="0" smtClean="0"/>
              <a:t>Can remain dormant and harmless until date arrives</a:t>
            </a:r>
          </a:p>
          <a:p>
            <a:pPr lvl="2" eaLnBrk="1" hangingPunct="1"/>
            <a:r>
              <a:rPr lang="en-US" dirty="0" smtClean="0"/>
              <a:t>Logic bombs: programs designed to start when certain conditions met</a:t>
            </a:r>
          </a:p>
          <a:p>
            <a:pPr eaLnBrk="1" hangingPunct="1"/>
            <a:r>
              <a:rPr lang="en-US" dirty="0" smtClean="0"/>
              <a:t>Malware can exhibit more than one characteristic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125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Anti-Malware Software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Effective malware protection requires:</a:t>
            </a:r>
          </a:p>
          <a:p>
            <a:pPr lvl="1" eaLnBrk="1" hangingPunct="1"/>
            <a:r>
              <a:rPr lang="en-US" dirty="0" smtClean="0"/>
              <a:t>Choosing appropriate anti-malware program</a:t>
            </a:r>
          </a:p>
          <a:p>
            <a:pPr lvl="1" eaLnBrk="1" hangingPunct="1"/>
            <a:r>
              <a:rPr lang="en-US" dirty="0" smtClean="0"/>
              <a:t>Monitoring network</a:t>
            </a:r>
          </a:p>
          <a:p>
            <a:pPr lvl="1" eaLnBrk="1" hangingPunct="1"/>
            <a:r>
              <a:rPr lang="en-US" dirty="0" smtClean="0"/>
              <a:t>Continually updating anti-malware program</a:t>
            </a:r>
          </a:p>
          <a:p>
            <a:pPr lvl="1" eaLnBrk="1" hangingPunct="1"/>
            <a:r>
              <a:rPr lang="en-US" dirty="0" smtClean="0"/>
              <a:t>Educating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525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Anti-Malware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Malware leaves evidence</a:t>
            </a:r>
          </a:p>
          <a:p>
            <a:pPr lvl="1" eaLnBrk="1" hangingPunct="1"/>
            <a:r>
              <a:rPr lang="en-US" dirty="0" smtClean="0"/>
              <a:t>Some detectable only via anti-malware software</a:t>
            </a:r>
          </a:p>
          <a:p>
            <a:pPr lvl="1" eaLnBrk="1" hangingPunct="1"/>
            <a:r>
              <a:rPr lang="en-US" dirty="0" smtClean="0"/>
              <a:t>Symptoms</a:t>
            </a:r>
          </a:p>
          <a:p>
            <a:pPr lvl="2" eaLnBrk="1" hangingPunct="1"/>
            <a:r>
              <a:rPr lang="en-US" dirty="0" smtClean="0"/>
              <a:t>Unexplained file size increases</a:t>
            </a:r>
          </a:p>
          <a:p>
            <a:pPr lvl="2" eaLnBrk="1" hangingPunct="1"/>
            <a:r>
              <a:rPr lang="en-US" dirty="0" smtClean="0"/>
              <a:t>Significant, unexplained system performance decline</a:t>
            </a:r>
          </a:p>
          <a:p>
            <a:pPr lvl="2" eaLnBrk="1" hangingPunct="1"/>
            <a:r>
              <a:rPr lang="en-US" dirty="0" smtClean="0"/>
              <a:t>Unusual error messages</a:t>
            </a:r>
          </a:p>
          <a:p>
            <a:pPr lvl="2" eaLnBrk="1" hangingPunct="1"/>
            <a:r>
              <a:rPr lang="en-US" dirty="0" smtClean="0"/>
              <a:t>Significant, unexpected system memory loss</a:t>
            </a:r>
          </a:p>
          <a:p>
            <a:pPr lvl="2" eaLnBrk="1" hangingPunct="1"/>
            <a:r>
              <a:rPr lang="en-US" dirty="0" smtClean="0"/>
              <a:t>Periodic, unexpected rebooting</a:t>
            </a:r>
          </a:p>
          <a:p>
            <a:pPr lvl="2" eaLnBrk="1" hangingPunct="1"/>
            <a:r>
              <a:rPr lang="en-US" dirty="0" smtClean="0"/>
              <a:t>Display quality fluctuations</a:t>
            </a:r>
          </a:p>
          <a:p>
            <a:pPr eaLnBrk="1" hangingPunct="1"/>
            <a:r>
              <a:rPr lang="en-US" dirty="0" smtClean="0"/>
              <a:t>Malware often discovered after damage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186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Anti-Malware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Look for anti-malware software that perform the following functions:</a:t>
            </a:r>
          </a:p>
          <a:p>
            <a:pPr lvl="1" eaLnBrk="1" hangingPunct="1"/>
            <a:r>
              <a:rPr lang="en-US" dirty="0" smtClean="0"/>
              <a:t>Signature scanning</a:t>
            </a:r>
          </a:p>
          <a:p>
            <a:pPr lvl="2" eaLnBrk="1" hangingPunct="1"/>
            <a:r>
              <a:rPr lang="en-US" dirty="0" smtClean="0"/>
              <a:t>Compares file’s content with known malware signatures</a:t>
            </a:r>
          </a:p>
          <a:p>
            <a:pPr lvl="1" eaLnBrk="1" hangingPunct="1"/>
            <a:r>
              <a:rPr lang="en-US" dirty="0" smtClean="0"/>
              <a:t>Integrity checking</a:t>
            </a:r>
          </a:p>
          <a:p>
            <a:pPr lvl="2" eaLnBrk="1" hangingPunct="1"/>
            <a:r>
              <a:rPr lang="en-US" dirty="0" smtClean="0"/>
              <a:t>Compares current file characteristics against archived version</a:t>
            </a:r>
          </a:p>
          <a:p>
            <a:pPr lvl="1" eaLnBrk="1" hangingPunct="1"/>
            <a:r>
              <a:rPr lang="en-US" dirty="0" smtClean="0"/>
              <a:t>Monitoring unexpected file changes</a:t>
            </a:r>
          </a:p>
          <a:p>
            <a:pPr lvl="1" eaLnBrk="1" hangingPunct="1"/>
            <a:r>
              <a:rPr lang="en-US" dirty="0" smtClean="0"/>
              <a:t>Receive regular updates from central network console</a:t>
            </a:r>
          </a:p>
          <a:p>
            <a:pPr lvl="1" eaLnBrk="1" hangingPunct="1"/>
            <a:r>
              <a:rPr lang="en-US" dirty="0" smtClean="0"/>
              <a:t>Consistently report valid instances of malware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950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Anti-Malware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Anti-malware software implementation</a:t>
            </a:r>
          </a:p>
          <a:p>
            <a:pPr lvl="1" eaLnBrk="1" hangingPunct="1"/>
            <a:r>
              <a:rPr lang="en-US" dirty="0" smtClean="0"/>
              <a:t>Dependent upon environment’s needs</a:t>
            </a:r>
          </a:p>
          <a:p>
            <a:pPr eaLnBrk="1" hangingPunct="1"/>
            <a:r>
              <a:rPr lang="en-US" dirty="0" smtClean="0"/>
              <a:t>Key: deciding where to install software</a:t>
            </a:r>
          </a:p>
          <a:p>
            <a:pPr lvl="1" eaLnBrk="1" hangingPunct="1"/>
            <a:r>
              <a:rPr lang="en-US" dirty="0" smtClean="0"/>
              <a:t>Host-based</a:t>
            </a:r>
          </a:p>
          <a:p>
            <a:pPr lvl="1" eaLnBrk="1" hangingPunct="1"/>
            <a:r>
              <a:rPr lang="en-US" dirty="0" smtClean="0"/>
              <a:t>Server-based</a:t>
            </a:r>
          </a:p>
          <a:p>
            <a:pPr lvl="1" eaLnBrk="1" hangingPunct="1"/>
            <a:r>
              <a:rPr lang="en-US" dirty="0" smtClean="0"/>
              <a:t>Network-based</a:t>
            </a:r>
          </a:p>
          <a:p>
            <a:pPr lvl="1" eaLnBrk="1" hangingPunct="1"/>
            <a:r>
              <a:rPr lang="en-US" dirty="0" smtClean="0"/>
              <a:t>Cloud-based</a:t>
            </a:r>
          </a:p>
          <a:p>
            <a:pPr eaLnBrk="1" hangingPunct="1"/>
            <a:r>
              <a:rPr lang="en-US" dirty="0" smtClean="0"/>
              <a:t>Balance protection with performance impact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0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Anti-Malware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Anti-malware policies provide:</a:t>
            </a:r>
          </a:p>
          <a:p>
            <a:pPr lvl="1" eaLnBrk="1" hangingPunct="1"/>
            <a:r>
              <a:rPr lang="en-US" dirty="0" smtClean="0"/>
              <a:t>Rules for using anti-malware software</a:t>
            </a:r>
          </a:p>
          <a:p>
            <a:pPr lvl="1" eaLnBrk="1" hangingPunct="1"/>
            <a:r>
              <a:rPr lang="en-US" dirty="0" smtClean="0"/>
              <a:t>Rules for installing programs, sharing files, using external disks</a:t>
            </a:r>
          </a:p>
          <a:p>
            <a:pPr eaLnBrk="1" hangingPunct="1"/>
            <a:r>
              <a:rPr lang="en-US" dirty="0" smtClean="0"/>
              <a:t>Management should authorize and support policy</a:t>
            </a:r>
          </a:p>
          <a:p>
            <a:pPr eaLnBrk="1" hangingPunct="1"/>
            <a:r>
              <a:rPr lang="en-US" dirty="0" smtClean="0"/>
              <a:t>Anti-malware policy guidelines</a:t>
            </a:r>
          </a:p>
          <a:p>
            <a:pPr lvl="1" eaLnBrk="1" hangingPunct="1"/>
            <a:r>
              <a:rPr lang="en-US" dirty="0" smtClean="0"/>
              <a:t>See Pages 419-420 of text</a:t>
            </a:r>
          </a:p>
          <a:p>
            <a:pPr eaLnBrk="1" hangingPunct="1"/>
            <a:r>
              <a:rPr lang="en-US" dirty="0" smtClean="0"/>
              <a:t>Measures should be designed to protect network from damage and downtime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943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Different types of organizations have different levels of network security risk</a:t>
            </a:r>
          </a:p>
          <a:p>
            <a:pPr eaLnBrk="1" hangingPunct="1"/>
            <a:r>
              <a:rPr lang="en-US" dirty="0" smtClean="0"/>
              <a:t>A weakness of a system, process, or architecture that could lead to compromised information or unauthorized access is known as a vulnerability</a:t>
            </a:r>
          </a:p>
          <a:p>
            <a:pPr eaLnBrk="1" hangingPunct="1"/>
            <a:r>
              <a:rPr lang="en-US" dirty="0" smtClean="0"/>
              <a:t>Human error accounts for so many security breaches because taking advantage of people is often an easy way to circumvent network security</a:t>
            </a:r>
          </a:p>
          <a:p>
            <a:pPr eaLnBrk="1" hangingPunct="1"/>
            <a:r>
              <a:rPr lang="en-US" dirty="0" smtClean="0"/>
              <a:t>Attacks at Layers 1, 2, and 3 of the OSI model require more technical sophistication than those that take advantage of human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37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Attacks at Layers 1, 2, and 3 require more technical sophistication than those that take advantage of human errors</a:t>
            </a:r>
          </a:p>
          <a:p>
            <a:pPr eaLnBrk="1" hangingPunct="1"/>
            <a:r>
              <a:rPr lang="en-US" dirty="0" smtClean="0"/>
              <a:t>Networked software is only as secure as you configure it to be</a:t>
            </a:r>
          </a:p>
          <a:p>
            <a:pPr eaLnBrk="1" hangingPunct="1"/>
            <a:r>
              <a:rPr lang="en-US" dirty="0" smtClean="0"/>
              <a:t>A security policy must address an organization’s specific risks</a:t>
            </a:r>
          </a:p>
          <a:p>
            <a:pPr eaLnBrk="1" hangingPunct="1"/>
            <a:r>
              <a:rPr lang="en-US" dirty="0" smtClean="0"/>
              <a:t>Preventing external security breaches from affecting your network is a matter of restricting access at every point where your LAN connects to the world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651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Network administrators should group users according to their security levels</a:t>
            </a:r>
          </a:p>
          <a:p>
            <a:pPr eaLnBrk="1" hangingPunct="1"/>
            <a:r>
              <a:rPr lang="en-US" dirty="0" smtClean="0"/>
              <a:t>A network access control (NAC) solution employs a set of rules, called network policies, which determine the level and type of access granted to a device when it joins a network</a:t>
            </a:r>
          </a:p>
          <a:p>
            <a:pPr eaLnBrk="1" hangingPunct="1"/>
            <a:r>
              <a:rPr lang="en-US" dirty="0" smtClean="0"/>
              <a:t>ACLs can be configured on routers in order to decline certain packets from being forwarded</a:t>
            </a:r>
          </a:p>
          <a:p>
            <a:pPr eaLnBrk="1" hangingPunct="1"/>
            <a:r>
              <a:rPr lang="en-US" dirty="0" smtClean="0"/>
              <a:t>A firewall typically involves a combination of hardware and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50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proxy server represents a private network to another network</a:t>
            </a:r>
          </a:p>
          <a:p>
            <a:pPr eaLnBrk="1" hangingPunct="1"/>
            <a:r>
              <a:rPr lang="en-US" dirty="0" smtClean="0"/>
              <a:t>A honeypot is a decoy system used to attract hacking attacks in order to learn more about the techniques being used against a network</a:t>
            </a:r>
          </a:p>
          <a:p>
            <a:pPr eaLnBrk="1" hangingPunct="1"/>
            <a:r>
              <a:rPr lang="en-US" dirty="0" smtClean="0"/>
              <a:t>Malware can harm computers running any type of operating system at any time</a:t>
            </a:r>
          </a:p>
          <a:p>
            <a:pPr eaLnBrk="1" hangingPunct="1"/>
            <a:r>
              <a:rPr lang="en-US" dirty="0" smtClean="0"/>
              <a:t>An anti-malware team should be appointed to focus on maintaining anti-malware measures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4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Transmission and Hardware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Physical, Data Link, and Network layer security risks</a:t>
            </a:r>
          </a:p>
          <a:p>
            <a:pPr lvl="1" eaLnBrk="1" hangingPunct="1"/>
            <a:r>
              <a:rPr lang="en-US" dirty="0" smtClean="0"/>
              <a:t>Require more technical sophistication</a:t>
            </a:r>
          </a:p>
          <a:p>
            <a:pPr eaLnBrk="1" hangingPunct="1"/>
            <a:r>
              <a:rPr lang="en-US" dirty="0" smtClean="0"/>
              <a:t>Risks inherent in network hardware and design</a:t>
            </a:r>
          </a:p>
          <a:p>
            <a:pPr lvl="1" eaLnBrk="1" hangingPunct="1"/>
            <a:r>
              <a:rPr lang="en-US" dirty="0" smtClean="0"/>
              <a:t>Transmission interception</a:t>
            </a:r>
          </a:p>
          <a:p>
            <a:pPr lvl="2" eaLnBrk="1" hangingPunct="1"/>
            <a:r>
              <a:rPr lang="en-US" dirty="0" smtClean="0"/>
              <a:t>Jamming</a:t>
            </a:r>
          </a:p>
          <a:p>
            <a:pPr lvl="1" eaLnBrk="1" hangingPunct="1"/>
            <a:r>
              <a:rPr lang="en-US" dirty="0" smtClean="0"/>
              <a:t>RF emanation</a:t>
            </a:r>
          </a:p>
          <a:p>
            <a:pPr lvl="2" eaLnBrk="1" hangingPunct="1"/>
            <a:r>
              <a:rPr lang="en-US" dirty="0" smtClean="0"/>
              <a:t>Created by the leaking of signals from equipment</a:t>
            </a:r>
          </a:p>
          <a:p>
            <a:pPr lvl="1" eaLnBrk="1" hangingPunct="1"/>
            <a:r>
              <a:rPr lang="en-US" dirty="0" smtClean="0"/>
              <a:t>Eavesdropping</a:t>
            </a:r>
          </a:p>
          <a:p>
            <a:pPr lvl="2" eaLnBrk="1" hangingPunct="1"/>
            <a:r>
              <a:rPr lang="en-US" dirty="0" smtClean="0"/>
              <a:t>Networks connecting to Internet via leased public lines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3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Transmission and Hardware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Risks inherent in network hardware and design (cont’d.)</a:t>
            </a:r>
          </a:p>
          <a:p>
            <a:pPr lvl="1" eaLnBrk="1" hangingPunct="1"/>
            <a:r>
              <a:rPr lang="en-US" dirty="0" smtClean="0"/>
              <a:t>Sniffing</a:t>
            </a:r>
          </a:p>
          <a:p>
            <a:pPr lvl="2" eaLnBrk="1" hangingPunct="1"/>
            <a:r>
              <a:rPr lang="en-US" dirty="0" smtClean="0"/>
              <a:t>Data traveling over public wireless networks</a:t>
            </a:r>
          </a:p>
          <a:p>
            <a:pPr lvl="1" eaLnBrk="1" hangingPunct="1"/>
            <a:r>
              <a:rPr lang="en-US" dirty="0" smtClean="0"/>
              <a:t>Port access via port scanner</a:t>
            </a:r>
          </a:p>
          <a:p>
            <a:pPr lvl="2" eaLnBrk="1" hangingPunct="1"/>
            <a:r>
              <a:rPr lang="en-US" dirty="0" smtClean="0"/>
              <a:t>Unused switch, router, server ports not secured</a:t>
            </a:r>
          </a:p>
          <a:p>
            <a:pPr lvl="1" eaLnBrk="1" hangingPunct="1"/>
            <a:r>
              <a:rPr lang="en-US" dirty="0" smtClean="0"/>
              <a:t>Private address availability to outside</a:t>
            </a:r>
          </a:p>
          <a:p>
            <a:pPr lvl="2" eaLnBrk="1" hangingPunct="1"/>
            <a:r>
              <a:rPr lang="en-US" dirty="0" smtClean="0"/>
              <a:t>Routers not properly configured to mask internal subnets</a:t>
            </a:r>
          </a:p>
          <a:p>
            <a:pPr lvl="1" eaLnBrk="1" hangingPunct="1"/>
            <a:r>
              <a:rPr lang="en-US" dirty="0" smtClean="0"/>
              <a:t>Router attack</a:t>
            </a:r>
          </a:p>
          <a:p>
            <a:pPr lvl="2" eaLnBrk="1" hangingPunct="1"/>
            <a:r>
              <a:rPr lang="en-US" dirty="0" smtClean="0"/>
              <a:t>Routers not configured to drop suspicious packets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1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Transmission and Hardware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Risks inherent in network hardware and design (cont’d.)</a:t>
            </a:r>
          </a:p>
          <a:p>
            <a:pPr lvl="1" eaLnBrk="1" hangingPunct="1"/>
            <a:r>
              <a:rPr lang="en-US" dirty="0" smtClean="0"/>
              <a:t>Access servers not secured and monitored</a:t>
            </a:r>
          </a:p>
          <a:p>
            <a:pPr lvl="1" eaLnBrk="1" hangingPunct="1"/>
            <a:r>
              <a:rPr lang="en-US" dirty="0" smtClean="0"/>
              <a:t>Computers hosting sensitive data:</a:t>
            </a:r>
          </a:p>
          <a:p>
            <a:pPr lvl="2" eaLnBrk="1" hangingPunct="1"/>
            <a:r>
              <a:rPr lang="en-US" dirty="0" smtClean="0"/>
              <a:t>May coexist on same subnet as public computers</a:t>
            </a:r>
          </a:p>
          <a:p>
            <a:pPr lvl="1" eaLnBrk="1" hangingPunct="1"/>
            <a:r>
              <a:rPr lang="en-US" dirty="0" smtClean="0"/>
              <a:t>Insecure passwords</a:t>
            </a:r>
          </a:p>
          <a:p>
            <a:pPr lvl="2" eaLnBrk="1" hangingPunct="1"/>
            <a:r>
              <a:rPr lang="en-US" dirty="0" smtClean="0"/>
              <a:t>Easily guessable or default values </a:t>
            </a:r>
          </a:p>
          <a:p>
            <a:pPr lvl="1" eaLnBrk="1" hangingPunct="1"/>
            <a:r>
              <a:rPr lang="en-US" dirty="0" smtClean="0"/>
              <a:t>ARP tables might be altered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4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Risks Associated with Protocols and Software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Includes Transport, Session, Presentation, and Application layers</a:t>
            </a:r>
          </a:p>
          <a:p>
            <a:pPr eaLnBrk="1" hangingPunct="1"/>
            <a:r>
              <a:rPr lang="en-US" dirty="0" smtClean="0"/>
              <a:t>Networking protocols and software risks</a:t>
            </a:r>
          </a:p>
          <a:p>
            <a:pPr lvl="1" eaLnBrk="1" hangingPunct="1"/>
            <a:r>
              <a:rPr lang="en-US" dirty="0" smtClean="0"/>
              <a:t>TCP/IP security flaws</a:t>
            </a:r>
          </a:p>
          <a:p>
            <a:pPr lvl="1" eaLnBrk="1" hangingPunct="1"/>
            <a:r>
              <a:rPr lang="en-US" dirty="0" smtClean="0"/>
              <a:t>Banner-grabbing attack</a:t>
            </a:r>
          </a:p>
          <a:p>
            <a:pPr lvl="1" eaLnBrk="1" hangingPunct="1"/>
            <a:r>
              <a:rPr lang="en-US" dirty="0" smtClean="0"/>
              <a:t>Session hijacking attack</a:t>
            </a:r>
          </a:p>
          <a:p>
            <a:pPr lvl="2" eaLnBrk="1" hangingPunct="1"/>
            <a:r>
              <a:rPr lang="en-US" dirty="0" smtClean="0"/>
              <a:t>Man-in-the-middle (MitM) attack</a:t>
            </a:r>
          </a:p>
          <a:p>
            <a:pPr lvl="1" eaLnBrk="1" hangingPunct="1"/>
            <a:r>
              <a:rPr lang="en-US" dirty="0" smtClean="0"/>
              <a:t>Invalid trust relationships</a:t>
            </a:r>
          </a:p>
          <a:p>
            <a:pPr lvl="2" eaLnBrk="1" hangingPunct="1"/>
            <a:r>
              <a:rPr lang="en-US" dirty="0" smtClean="0"/>
              <a:t>DHCP snooping</a:t>
            </a:r>
          </a:p>
          <a:p>
            <a:pPr lvl="2" eaLnBrk="1" hangingPunct="1"/>
            <a:r>
              <a:rPr lang="en-US" dirty="0" smtClean="0"/>
              <a:t>Dynamic ARP inspection (DAI)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1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A981-B88A-45B2-B930-EF0394AFEC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63647-3304-4683-A535-893D5F0556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A68FC-6AB4-421F-9536-CBAC2E270C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C631B-B038-4F65-8355-CF91D041E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3F7DD-D607-4016-9C52-B9889F8B2F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BAE7-A0C6-4934-B181-6C145AE3E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B05D751-0765-4F5B-A444-0D0731AB4E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746F-DAE1-45A4-AB94-73EF5EB72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2DF53-97C5-4C5A-8665-5349D064B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001C9-BF1E-4528-AD4B-0223A3A084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7th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Network+ Guide to Networks, 7th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6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6629400"/>
            <a:ext cx="8001000" cy="2209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/>
            </a:r>
            <a:br>
              <a:rPr lang="en-US" i="1" dirty="0"/>
            </a:br>
            <a:r>
              <a:rPr lang="en-US" sz="5400" i="1"/>
              <a:t>Chapter </a:t>
            </a:r>
            <a:r>
              <a:rPr lang="en-US" sz="5400" i="1" smtClean="0"/>
              <a:t>8</a:t>
            </a:r>
            <a:r>
              <a:rPr lang="en-US" sz="5400" i="1" dirty="0"/>
              <a:t/>
            </a:r>
            <a:br>
              <a:rPr lang="en-US" sz="5400" i="1" dirty="0"/>
            </a:br>
            <a:r>
              <a:rPr lang="en-US" sz="6000" i="1" dirty="0"/>
              <a:t>Cloud Computing and Remote Access</a:t>
            </a:r>
            <a:br>
              <a:rPr lang="en-US" sz="6000" i="1" dirty="0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sz="6000" i="1" dirty="0"/>
              <a:t/>
            </a:r>
            <a:br>
              <a:rPr lang="en-US" sz="6000" i="1" dirty="0"/>
            </a:b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Dr. Sayonnha Mandal</a:t>
            </a:r>
          </a:p>
        </p:txBody>
      </p:sp>
    </p:spTree>
    <p:extLst>
      <p:ext uri="{BB962C8B-B14F-4D97-AF65-F5344CB8AC3E}">
        <p14:creationId xmlns:p14="http://schemas.microsoft.com/office/powerpoint/2010/main" val="15268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Protocols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Networking </a:t>
            </a:r>
            <a:r>
              <a:rPr lang="en-US" dirty="0"/>
              <a:t>protocols and software </a:t>
            </a:r>
            <a:r>
              <a:rPr lang="en-US" dirty="0" smtClean="0"/>
              <a:t>risks (cont’d)</a:t>
            </a:r>
            <a:endParaRPr lang="en-US" dirty="0"/>
          </a:p>
          <a:p>
            <a:pPr lvl="1" eaLnBrk="1" hangingPunct="1"/>
            <a:r>
              <a:rPr lang="en-US" dirty="0" smtClean="0"/>
              <a:t>NOS </a:t>
            </a:r>
            <a:r>
              <a:rPr lang="en-US" dirty="0"/>
              <a:t>back doors, security flaws</a:t>
            </a:r>
          </a:p>
          <a:p>
            <a:pPr lvl="1" eaLnBrk="1" hangingPunct="1"/>
            <a:r>
              <a:rPr lang="en-US" dirty="0"/>
              <a:t>Buffer overflow</a:t>
            </a:r>
          </a:p>
          <a:p>
            <a:pPr lvl="1" eaLnBrk="1" hangingPunct="1"/>
            <a:r>
              <a:rPr lang="en-US" dirty="0"/>
              <a:t>NOS allows server operators to exit to command prompt</a:t>
            </a:r>
          </a:p>
          <a:p>
            <a:pPr lvl="1" eaLnBrk="1" hangingPunct="1"/>
            <a:r>
              <a:rPr lang="en-US" dirty="0"/>
              <a:t>Administrators default security options</a:t>
            </a:r>
          </a:p>
          <a:p>
            <a:pPr lvl="1" eaLnBrk="1" hangingPunct="1"/>
            <a:r>
              <a:rPr lang="en-US" dirty="0"/>
              <a:t>Intercepting transactions between applications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4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Internet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</a:t>
            </a:r>
            <a:r>
              <a:rPr lang="en-US" dirty="0"/>
              <a:t>browsers permit scripts to access systems</a:t>
            </a:r>
          </a:p>
          <a:p>
            <a:pPr eaLnBrk="1" hangingPunct="1"/>
            <a:r>
              <a:rPr lang="en-US" dirty="0"/>
              <a:t>Users </a:t>
            </a:r>
            <a:r>
              <a:rPr lang="en-US" dirty="0" smtClean="0"/>
              <a:t>must be careful about providing </a:t>
            </a:r>
            <a:r>
              <a:rPr lang="en-US" dirty="0"/>
              <a:t>information to sites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Common Internet-related security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Improperly configured firewall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Outsiders obtain internal IP addresses: IP spoofing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Telnets or FTPs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Transmit user ID and password in plain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Internet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Common </a:t>
            </a:r>
            <a:r>
              <a:rPr lang="en-US" dirty="0"/>
              <a:t>Internet-related security </a:t>
            </a:r>
            <a:r>
              <a:rPr lang="en-US" dirty="0" smtClean="0"/>
              <a:t>issues (cont’d)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Improperly configured firewall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Outsiders obtain internal IP addresses: IP spoofing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Telnets or FTPs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Transmit user ID and password in plain </a:t>
            </a:r>
            <a:r>
              <a:rPr lang="en-US" dirty="0" smtClean="0"/>
              <a:t>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Newsgroups, mailing lists, 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Provide hackers user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Chat session flashing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Denial-of-service </a:t>
            </a:r>
            <a:r>
              <a:rPr lang="en-US" dirty="0" smtClean="0"/>
              <a:t>(DoS) attack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Hacker </a:t>
            </a:r>
            <a:r>
              <a:rPr lang="en-US" dirty="0"/>
              <a:t>issues flood of broadcast ping </a:t>
            </a:r>
            <a:r>
              <a:rPr lang="en-US" dirty="0" smtClean="0"/>
              <a:t>messages</a:t>
            </a:r>
            <a:endParaRPr 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4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Internet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Four types of DoS attacks: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Distributed DoS (DDoS)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Orchestrated through several sources, called zombies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Distributed reflector DoS (DRDoS)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 DDoS attack bounced off of uninfected computers, called reflectors, before being directed at 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Permanent DoS (PDoS)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Physical attack on a device that attempts to alter management interfaces beyond repair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Unintentional DoS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Called a friendly attack because it is not done with malicious intent</a:t>
            </a:r>
            <a:endParaRPr 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5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To minimize break-ins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Communicate with and manage </a:t>
            </a:r>
            <a:r>
              <a:rPr lang="en-US" dirty="0" smtClean="0"/>
              <a:t>users via a thoroughly planned </a:t>
            </a:r>
            <a:r>
              <a:rPr lang="en-US" dirty="0"/>
              <a:t>security policy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Security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Identifies security goals, risks, authority levels, designated security coordinator, and team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Responsibilities of </a:t>
            </a:r>
            <a:r>
              <a:rPr lang="en-US" dirty="0" smtClean="0"/>
              <a:t>each team member and employee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to address security breaches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 included in policy: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Hardware, software, architecture, and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Configuration details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6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Typical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Ensure authorized users have appropriate resource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Prevent unauthorized user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Protect unauthorized sensitive data </a:t>
            </a:r>
            <a:r>
              <a:rPr lang="en-US" dirty="0" smtClean="0"/>
              <a:t>access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Prevent accidental hardware and software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Prevent intentional hardware or software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Create secure environment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Withstand, respond to, and recover from threat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Communicate employees’ </a:t>
            </a:r>
            <a:r>
              <a:rPr lang="en-US" dirty="0" smtClean="0"/>
              <a:t>responsibilities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Have employees sign a consent to monitoring form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6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Strategy</a:t>
            </a:r>
          </a:p>
          <a:p>
            <a:pPr lvl="1" eaLnBrk="1" hangingPunct="1"/>
            <a:r>
              <a:rPr lang="en-US" dirty="0"/>
              <a:t>Form committee</a:t>
            </a:r>
          </a:p>
          <a:p>
            <a:pPr lvl="2" eaLnBrk="1" hangingPunct="1"/>
            <a:r>
              <a:rPr lang="en-US" dirty="0"/>
              <a:t>Involve as many decision makers as possible</a:t>
            </a:r>
          </a:p>
          <a:p>
            <a:pPr lvl="2" eaLnBrk="1" hangingPunct="1"/>
            <a:r>
              <a:rPr lang="en-US" dirty="0"/>
              <a:t>Assign security coordinator to drive policy creation</a:t>
            </a:r>
          </a:p>
          <a:p>
            <a:pPr lvl="1" eaLnBrk="1" hangingPunct="1"/>
            <a:r>
              <a:rPr lang="en-US" dirty="0"/>
              <a:t>Understand risks</a:t>
            </a:r>
          </a:p>
          <a:p>
            <a:pPr lvl="2" eaLnBrk="1" hangingPunct="1"/>
            <a:r>
              <a:rPr lang="en-US" dirty="0"/>
              <a:t>Conduct posture assessment</a:t>
            </a:r>
          </a:p>
          <a:p>
            <a:pPr lvl="2" eaLnBrk="1" hangingPunct="1"/>
            <a:r>
              <a:rPr lang="en-US" dirty="0"/>
              <a:t>Rate severity and likelihood of each threat </a:t>
            </a:r>
          </a:p>
          <a:p>
            <a:pPr lvl="1" eaLnBrk="1" hangingPunct="1"/>
            <a:r>
              <a:rPr lang="en-US" dirty="0"/>
              <a:t>Assign person responsible for addressing threats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 policy content</a:t>
            </a:r>
          </a:p>
          <a:p>
            <a:pPr lvl="1" eaLnBrk="1" hangingPunct="1"/>
            <a:r>
              <a:rPr lang="en-US" dirty="0"/>
              <a:t>Define policy subheadings</a:t>
            </a:r>
          </a:p>
          <a:p>
            <a:pPr eaLnBrk="1" hangingPunct="1"/>
            <a:r>
              <a:rPr lang="en-US" dirty="0" smtClean="0"/>
              <a:t>Should detail the acceptable use policy (AUP), which explains </a:t>
            </a:r>
            <a:r>
              <a:rPr lang="en-US" dirty="0"/>
              <a:t>to users:</a:t>
            </a:r>
          </a:p>
          <a:p>
            <a:pPr lvl="1" eaLnBrk="1" hangingPunct="1"/>
            <a:r>
              <a:rPr lang="en-US" dirty="0"/>
              <a:t>What they can and cannot do</a:t>
            </a:r>
          </a:p>
          <a:p>
            <a:pPr lvl="1" eaLnBrk="1" hangingPunct="1"/>
            <a:r>
              <a:rPr lang="en-US" dirty="0" smtClean="0"/>
              <a:t>Clarifies expectations for everyone</a:t>
            </a:r>
            <a:endParaRPr lang="en-US" dirty="0"/>
          </a:p>
          <a:p>
            <a:pPr eaLnBrk="1" hangingPunct="1"/>
            <a:r>
              <a:rPr lang="en-US" dirty="0" smtClean="0"/>
              <a:t>Include a section aimed at a particular function</a:t>
            </a:r>
            <a:endParaRPr lang="en-US" dirty="0"/>
          </a:p>
          <a:p>
            <a:pPr lvl="1" eaLnBrk="1" hangingPunct="1"/>
            <a:r>
              <a:rPr lang="en-US" dirty="0" smtClean="0"/>
              <a:t>Example: a “Passwords” section</a:t>
            </a:r>
            <a:endParaRPr lang="en-US" dirty="0"/>
          </a:p>
          <a:p>
            <a:pPr lvl="1" eaLnBrk="1" hangingPunct="1"/>
            <a:r>
              <a:rPr lang="en-US" dirty="0"/>
              <a:t>User security policy section</a:t>
            </a:r>
          </a:p>
          <a:p>
            <a:pPr eaLnBrk="1" hangingPunct="1"/>
            <a:r>
              <a:rPr lang="en-US" dirty="0"/>
              <a:t>Define what confidential means to the organization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3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in Network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Breaches may occur due to poor LAN or WAN design</a:t>
            </a:r>
          </a:p>
          <a:p>
            <a:pPr lvl="1" eaLnBrk="1" hangingPunct="1"/>
            <a:r>
              <a:rPr lang="en-US" dirty="0"/>
              <a:t>Address though intelligent network design</a:t>
            </a:r>
          </a:p>
          <a:p>
            <a:pPr eaLnBrk="1" hangingPunct="1"/>
            <a:r>
              <a:rPr lang="en-US" dirty="0"/>
              <a:t>Preventing external LAN security breaches</a:t>
            </a:r>
          </a:p>
          <a:p>
            <a:pPr lvl="1" eaLnBrk="1" hangingPunct="1"/>
            <a:r>
              <a:rPr lang="en-US" dirty="0"/>
              <a:t>Restrict access at every point where LAN connects to rest of the world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Restrict user authorization</a:t>
            </a:r>
          </a:p>
          <a:p>
            <a:pPr lvl="1" eaLnBrk="1" hangingPunct="1"/>
            <a:r>
              <a:rPr lang="en-US" dirty="0"/>
              <a:t>Access to server files and directories</a:t>
            </a:r>
          </a:p>
          <a:p>
            <a:pPr lvl="1" eaLnBrk="1" hangingPunct="1"/>
            <a:r>
              <a:rPr lang="en-US" dirty="0"/>
              <a:t>Public rights </a:t>
            </a:r>
          </a:p>
          <a:p>
            <a:pPr lvl="2" eaLnBrk="1" hangingPunct="1"/>
            <a:r>
              <a:rPr lang="en-US" dirty="0"/>
              <a:t>Conferred to all users</a:t>
            </a:r>
          </a:p>
          <a:p>
            <a:pPr lvl="2" eaLnBrk="1" hangingPunct="1"/>
            <a:r>
              <a:rPr lang="en-US" dirty="0"/>
              <a:t>Very limited</a:t>
            </a:r>
          </a:p>
          <a:p>
            <a:pPr lvl="1" eaLnBrk="1" hangingPunct="1"/>
            <a:r>
              <a:rPr lang="en-US" dirty="0"/>
              <a:t>Group users according to security levels</a:t>
            </a:r>
          </a:p>
          <a:p>
            <a:pPr lvl="2" eaLnBrk="1" hangingPunct="1"/>
            <a:r>
              <a:rPr lang="en-US" dirty="0"/>
              <a:t>Assign additional rights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Assess a network’s security needs and vulnerabilities</a:t>
            </a:r>
          </a:p>
          <a:p>
            <a:r>
              <a:rPr lang="en-US" dirty="0" smtClean="0"/>
              <a:t>Describe security risks associated with people, hardware, software, and Internet access</a:t>
            </a:r>
          </a:p>
          <a:p>
            <a:r>
              <a:rPr lang="en-US" dirty="0" smtClean="0"/>
              <a:t>Discuss the elements of an effective security policy</a:t>
            </a:r>
          </a:p>
          <a:p>
            <a:r>
              <a:rPr lang="en-US" dirty="0" smtClean="0"/>
              <a:t>Apply appropriate security measures and devices when designing a network</a:t>
            </a:r>
          </a:p>
          <a:p>
            <a:r>
              <a:rPr lang="en-US" dirty="0" smtClean="0"/>
              <a:t>Prevent and respond to malware infections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Logon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Additional restrictions to strengthen security</a:t>
            </a:r>
          </a:p>
          <a:p>
            <a:pPr lvl="1" eaLnBrk="1" hangingPunct="1"/>
            <a:r>
              <a:rPr lang="en-US" dirty="0"/>
              <a:t>Time of day</a:t>
            </a:r>
          </a:p>
          <a:p>
            <a:pPr lvl="1" eaLnBrk="1" hangingPunct="1"/>
            <a:r>
              <a:rPr lang="en-US" dirty="0"/>
              <a:t>Total time logged on</a:t>
            </a:r>
          </a:p>
          <a:p>
            <a:pPr lvl="1" eaLnBrk="1" hangingPunct="1"/>
            <a:r>
              <a:rPr lang="en-US" dirty="0"/>
              <a:t>Source address</a:t>
            </a:r>
          </a:p>
          <a:p>
            <a:pPr lvl="1" eaLnBrk="1" hangingPunct="1"/>
            <a:r>
              <a:rPr lang="en-US" dirty="0"/>
              <a:t>Unsuccessful logon </a:t>
            </a:r>
            <a:r>
              <a:rPr lang="en-US" dirty="0" smtClean="0"/>
              <a:t>attempts</a:t>
            </a:r>
          </a:p>
          <a:p>
            <a:pPr eaLnBrk="1" hangingPunct="1"/>
            <a:r>
              <a:rPr lang="en-US" dirty="0" smtClean="0"/>
              <a:t>Secure passwords</a:t>
            </a:r>
          </a:p>
          <a:p>
            <a:pPr lvl="1" eaLnBrk="1" hangingPunct="1"/>
            <a:r>
              <a:rPr lang="en-US" dirty="0" smtClean="0"/>
              <a:t>A security technique that can be enforced by a network administrator through the NOS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8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A network access control (NAC) solution employs a set of rules called network policies</a:t>
            </a:r>
          </a:p>
          <a:p>
            <a:pPr lvl="1"/>
            <a:r>
              <a:rPr lang="en-US" dirty="0" smtClean="0"/>
              <a:t>Which determine the level and type of access granted to a device when it joins a network</a:t>
            </a:r>
          </a:p>
          <a:p>
            <a:r>
              <a:rPr lang="en-US" dirty="0" smtClean="0"/>
              <a:t>NAC authenticates and authorizes devices</a:t>
            </a:r>
          </a:p>
          <a:p>
            <a:pPr lvl="1"/>
            <a:r>
              <a:rPr lang="en-US" dirty="0" smtClean="0"/>
              <a:t>By verifying that the device complies with predefined security benchmarks</a:t>
            </a:r>
          </a:p>
          <a:p>
            <a:r>
              <a:rPr lang="en-US" dirty="0" smtClean="0"/>
              <a:t>An agent can be installed on the device before it can be authenticated</a:t>
            </a:r>
          </a:p>
          <a:p>
            <a:pPr lvl="1"/>
            <a:r>
              <a:rPr lang="en-US" dirty="0" smtClean="0"/>
              <a:t>Monitors device’s status to determine the device’s compliance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3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Two types of agents:</a:t>
            </a:r>
          </a:p>
          <a:p>
            <a:pPr lvl="1"/>
            <a:r>
              <a:rPr lang="en-US" dirty="0" smtClean="0"/>
              <a:t>Nonpersistent agent remains on the device long enough to verify compliance and complete authentication and then uninstalls</a:t>
            </a:r>
          </a:p>
          <a:p>
            <a:pPr lvl="2"/>
            <a:r>
              <a:rPr lang="en-US" dirty="0" smtClean="0"/>
              <a:t>Also called dissolvable agent</a:t>
            </a:r>
          </a:p>
          <a:p>
            <a:pPr lvl="1"/>
            <a:r>
              <a:rPr lang="en-US" dirty="0" smtClean="0"/>
              <a:t>Persistent agent is permanently installed on a device</a:t>
            </a:r>
          </a:p>
          <a:p>
            <a:r>
              <a:rPr lang="en-US" dirty="0" smtClean="0"/>
              <a:t>Devices that do not meet compliance requirements can be placed in a quarantine network</a:t>
            </a:r>
          </a:p>
          <a:p>
            <a:pPr lvl="1"/>
            <a:r>
              <a:rPr lang="en-US" dirty="0" smtClean="0"/>
              <a:t>Separate from sensitive network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4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 Used by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Router’s </a:t>
            </a:r>
            <a:r>
              <a:rPr lang="en-US" dirty="0"/>
              <a:t>main functions</a:t>
            </a:r>
          </a:p>
          <a:p>
            <a:pPr lvl="1" eaLnBrk="1" hangingPunct="1"/>
            <a:r>
              <a:rPr lang="en-US" dirty="0"/>
              <a:t>Examine packets</a:t>
            </a:r>
          </a:p>
          <a:p>
            <a:pPr lvl="1" eaLnBrk="1" hangingPunct="1"/>
            <a:r>
              <a:rPr lang="en-US" dirty="0"/>
              <a:t>Determine destination</a:t>
            </a:r>
          </a:p>
          <a:p>
            <a:pPr lvl="2" eaLnBrk="1" hangingPunct="1"/>
            <a:r>
              <a:rPr lang="en-US" dirty="0"/>
              <a:t>Based on Network layer addressing information</a:t>
            </a:r>
          </a:p>
          <a:p>
            <a:pPr eaLnBrk="1" hangingPunct="1"/>
            <a:r>
              <a:rPr lang="en-US" dirty="0"/>
              <a:t>ACL (access control list)</a:t>
            </a:r>
          </a:p>
          <a:p>
            <a:pPr lvl="1" eaLnBrk="1" hangingPunct="1"/>
            <a:r>
              <a:rPr lang="en-US" dirty="0"/>
              <a:t>Also called access list</a:t>
            </a:r>
          </a:p>
          <a:p>
            <a:pPr lvl="1" eaLnBrk="1" hangingPunct="1"/>
            <a:r>
              <a:rPr lang="en-US" dirty="0"/>
              <a:t>Routers can decline to forward certain packets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 Used by Routers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 descr="A router uses an ACL to deny or permit traffic to and from a network it protects" title="Figure 8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47180" cy="298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30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 Used by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018"/>
            <a:ext cx="8229600" cy="4525963"/>
          </a:xfrm>
        </p:spPr>
        <p:txBody>
          <a:bodyPr/>
          <a:lstStyle/>
          <a:p>
            <a:r>
              <a:rPr lang="en-US" dirty="0"/>
              <a:t>Router receives packet, examines packet</a:t>
            </a:r>
          </a:p>
          <a:p>
            <a:pPr lvl="1"/>
            <a:r>
              <a:rPr lang="en-US" dirty="0"/>
              <a:t>Refers to ACL for permit, deny criteria</a:t>
            </a:r>
          </a:p>
          <a:p>
            <a:pPr lvl="1"/>
            <a:r>
              <a:rPr lang="en-US" dirty="0"/>
              <a:t>Drops packet if deny characteristics match</a:t>
            </a:r>
          </a:p>
          <a:p>
            <a:pPr lvl="1"/>
            <a:r>
              <a:rPr lang="en-US" dirty="0"/>
              <a:t>Forwards packet if permit characteristics match</a:t>
            </a:r>
          </a:p>
          <a:p>
            <a:pPr lvl="1"/>
            <a:r>
              <a:rPr lang="en-US" dirty="0" smtClean="0"/>
              <a:t>If the packet does not match any criteria given, the packet is dropped</a:t>
            </a:r>
          </a:p>
          <a:p>
            <a:pPr lvl="2"/>
            <a:r>
              <a:rPr lang="en-US" dirty="0" smtClean="0"/>
              <a:t>Called the implicit deny rule</a:t>
            </a:r>
            <a:endParaRPr lang="en-US" dirty="0"/>
          </a:p>
          <a:p>
            <a:r>
              <a:rPr lang="en-US" dirty="0" smtClean="0"/>
              <a:t>Each router interface must be assigned a separate ACL</a:t>
            </a:r>
          </a:p>
          <a:p>
            <a:pPr lvl="1"/>
            <a:r>
              <a:rPr lang="en-US" dirty="0" smtClean="0"/>
              <a:t>Different ACLs may be associated with inbound and outbound traffic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9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 Used by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018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access-list</a:t>
            </a:r>
            <a:r>
              <a:rPr lang="en-US" dirty="0" smtClean="0"/>
              <a:t> command is used to assign a statement to an already-installed ACL</a:t>
            </a:r>
          </a:p>
          <a:p>
            <a:pPr lvl="1"/>
            <a:r>
              <a:rPr lang="en-US" dirty="0" smtClean="0"/>
              <a:t>Must identify the ACL and include a permit or deny argument</a:t>
            </a:r>
          </a:p>
          <a:p>
            <a:r>
              <a:rPr lang="en-US" dirty="0" smtClean="0"/>
              <a:t>Example: To permit TCP traffic from 2.2.2.2 host machine to 5.5.5.5 host machine: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access-list acl_2 permit tcp host 2.2.2.2 host 5.5.5.5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ACLs do affect router performance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more statements or tests a router must scan the more time it takes a router to act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4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Proactive security measure</a:t>
            </a:r>
          </a:p>
          <a:p>
            <a:pPr lvl="1" eaLnBrk="1" hangingPunct="1"/>
            <a:r>
              <a:rPr lang="en-US" dirty="0"/>
              <a:t>Detecting suspicious network activity</a:t>
            </a:r>
          </a:p>
          <a:p>
            <a:pPr eaLnBrk="1" hangingPunct="1"/>
            <a:r>
              <a:rPr lang="en-US" dirty="0"/>
              <a:t>IDS (intrusion detection system)</a:t>
            </a:r>
          </a:p>
          <a:p>
            <a:pPr lvl="1" eaLnBrk="1" hangingPunct="1"/>
            <a:r>
              <a:rPr lang="en-US" dirty="0"/>
              <a:t>Software monitoring traffic</a:t>
            </a:r>
          </a:p>
          <a:p>
            <a:pPr lvl="2" eaLnBrk="1" hangingPunct="1"/>
            <a:r>
              <a:rPr lang="en-US" dirty="0"/>
              <a:t>On dedicated IDS device</a:t>
            </a:r>
          </a:p>
          <a:p>
            <a:pPr lvl="2" eaLnBrk="1" hangingPunct="1"/>
            <a:r>
              <a:rPr lang="en-US" dirty="0"/>
              <a:t>On another device performing other functions</a:t>
            </a:r>
          </a:p>
          <a:p>
            <a:pPr eaLnBrk="1" hangingPunct="1"/>
            <a:r>
              <a:rPr lang="en-US" dirty="0"/>
              <a:t>Port mirroring</a:t>
            </a:r>
          </a:p>
          <a:p>
            <a:pPr lvl="1" eaLnBrk="1" hangingPunct="1"/>
            <a:r>
              <a:rPr lang="en-US" dirty="0"/>
              <a:t>One port makes copy of </a:t>
            </a:r>
            <a:r>
              <a:rPr lang="en-US" dirty="0" smtClean="0"/>
              <a:t>traffic and sends </a:t>
            </a:r>
            <a:r>
              <a:rPr lang="en-US" dirty="0"/>
              <a:t>to second port for monitoring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43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types of IDS implementations</a:t>
            </a:r>
          </a:p>
          <a:p>
            <a:pPr lvl="1" eaLnBrk="1" hangingPunct="1"/>
            <a:r>
              <a:rPr lang="en-US" dirty="0" smtClean="0"/>
              <a:t>HIDS (host-based IDS) runs on a single computer to alert about attacks to that one host</a:t>
            </a:r>
          </a:p>
          <a:p>
            <a:pPr lvl="1" eaLnBrk="1" hangingPunct="1"/>
            <a:r>
              <a:rPr lang="en-US" dirty="0" smtClean="0"/>
              <a:t>NIDS (network-based IDS) protects a network and is usually situated at the edge of the network or in the DMZ (demilitarized </a:t>
            </a:r>
            <a:r>
              <a:rPr lang="en-US" dirty="0"/>
              <a:t>zone)</a:t>
            </a:r>
          </a:p>
          <a:p>
            <a:pPr lvl="2" eaLnBrk="1" hangingPunct="1"/>
            <a:r>
              <a:rPr lang="en-US" dirty="0"/>
              <a:t>Network’s protective perimeter</a:t>
            </a:r>
          </a:p>
          <a:p>
            <a:pPr eaLnBrk="1" hangingPunct="1"/>
            <a:r>
              <a:rPr lang="en-US" dirty="0" smtClean="0"/>
              <a:t>IDS drawback</a:t>
            </a:r>
            <a:endParaRPr lang="en-US" dirty="0"/>
          </a:p>
          <a:p>
            <a:pPr lvl="1" eaLnBrk="1" hangingPunct="1"/>
            <a:r>
              <a:rPr lang="en-US" dirty="0"/>
              <a:t>Number of false positives logged</a:t>
            </a:r>
          </a:p>
          <a:p>
            <a:pPr eaLnBrk="1" hangingPunct="1"/>
            <a:r>
              <a:rPr lang="en-US" dirty="0"/>
              <a:t>IDS can only detect and log suspicious activity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64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IPS (</a:t>
            </a:r>
            <a:r>
              <a:rPr lang="en-US" dirty="0" smtClean="0"/>
              <a:t>intrusion prevention </a:t>
            </a:r>
            <a:r>
              <a:rPr lang="en-US" dirty="0"/>
              <a:t>system)</a:t>
            </a:r>
          </a:p>
          <a:p>
            <a:pPr lvl="1" eaLnBrk="1" hangingPunct="1"/>
            <a:r>
              <a:rPr lang="en-US" dirty="0"/>
              <a:t>Reacts to suspicious activity when alerted</a:t>
            </a:r>
          </a:p>
          <a:p>
            <a:pPr lvl="1" eaLnBrk="1" hangingPunct="1"/>
            <a:r>
              <a:rPr lang="en-US" dirty="0"/>
              <a:t>Detects threat and prevents traffic from flowing to network</a:t>
            </a:r>
          </a:p>
          <a:p>
            <a:pPr lvl="2" eaLnBrk="1" hangingPunct="1"/>
            <a:r>
              <a:rPr lang="en-US" dirty="0"/>
              <a:t>Based on originating IP address</a:t>
            </a:r>
          </a:p>
          <a:p>
            <a:pPr eaLnBrk="1" hangingPunct="1"/>
            <a:r>
              <a:rPr lang="en-US" dirty="0"/>
              <a:t>NIPS (network-based intrusion prevention)</a:t>
            </a:r>
          </a:p>
          <a:p>
            <a:pPr lvl="1" eaLnBrk="1" hangingPunct="1"/>
            <a:r>
              <a:rPr lang="en-US" dirty="0"/>
              <a:t>Protects entire networks</a:t>
            </a:r>
          </a:p>
          <a:p>
            <a:pPr eaLnBrk="1" hangingPunct="1"/>
            <a:r>
              <a:rPr lang="en-US" dirty="0"/>
              <a:t>HIPS (host-based intrusion prevention)</a:t>
            </a:r>
          </a:p>
          <a:p>
            <a:pPr lvl="1" eaLnBrk="1" hangingPunct="1"/>
            <a:r>
              <a:rPr lang="en-US" dirty="0"/>
              <a:t>Protects certain hosts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organizations have different levels of network security risk</a:t>
            </a:r>
          </a:p>
          <a:p>
            <a:r>
              <a:rPr lang="en-US" dirty="0" smtClean="0"/>
              <a:t>Posture assessment</a:t>
            </a:r>
          </a:p>
          <a:p>
            <a:pPr lvl="1"/>
            <a:r>
              <a:rPr lang="en-US" dirty="0" smtClean="0"/>
              <a:t>A thorough examination of each aspect of the network to determine how it might be compromised</a:t>
            </a:r>
          </a:p>
          <a:p>
            <a:pPr lvl="1"/>
            <a:r>
              <a:rPr lang="en-US" dirty="0" smtClean="0"/>
              <a:t>Should be performed at least annually</a:t>
            </a:r>
          </a:p>
          <a:p>
            <a:r>
              <a:rPr lang="en-US" dirty="0" smtClean="0"/>
              <a:t>Security audit</a:t>
            </a:r>
          </a:p>
          <a:p>
            <a:pPr lvl="1"/>
            <a:r>
              <a:rPr lang="en-US" dirty="0" smtClean="0"/>
              <a:t>An assessment performed by a company that has been accredited by an agency that sets network security standards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1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074" name="Picture 2" descr="An IDS detects traffic, and an IPS can detect and also intercept traffic to protect a corporate network" title="Figure 8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3270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98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and Prevention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8" name="Picture 2" descr="Placements of IPS devices and software on a network" title="Figure 8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81085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574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Specialized device or computer installed with specialized software</a:t>
            </a:r>
          </a:p>
          <a:p>
            <a:pPr lvl="1" eaLnBrk="1" hangingPunct="1"/>
            <a:r>
              <a:rPr lang="en-US" dirty="0"/>
              <a:t>Selectively filters and blocks traffic between networks</a:t>
            </a:r>
          </a:p>
          <a:p>
            <a:pPr lvl="1" eaLnBrk="1" hangingPunct="1"/>
            <a:r>
              <a:rPr lang="en-US" dirty="0" smtClean="0"/>
              <a:t>Typically involves </a:t>
            </a:r>
            <a:r>
              <a:rPr lang="en-US" dirty="0"/>
              <a:t>hardware and software combination</a:t>
            </a:r>
          </a:p>
          <a:p>
            <a:pPr eaLnBrk="1" hangingPunct="1"/>
            <a:r>
              <a:rPr lang="en-US" dirty="0"/>
              <a:t>Firewall location</a:t>
            </a:r>
          </a:p>
          <a:p>
            <a:pPr lvl="1" eaLnBrk="1" hangingPunct="1"/>
            <a:r>
              <a:rPr lang="en-US" dirty="0"/>
              <a:t>Between two interconnected private networks</a:t>
            </a:r>
          </a:p>
          <a:p>
            <a:pPr lvl="1" eaLnBrk="1" hangingPunct="1"/>
            <a:r>
              <a:rPr lang="en-US" dirty="0"/>
              <a:t>Between private network and public network (network-based firewall)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9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122" name="Picture 2" descr="Placement of a firewall between a private network and the Internet" title="Figure 8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43600" cy="213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Firewall device" title="Figure 8-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3352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94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Packet-filtering firewall</a:t>
            </a:r>
          </a:p>
          <a:p>
            <a:pPr lvl="1" eaLnBrk="1" hangingPunct="1"/>
            <a:r>
              <a:rPr lang="en-US" dirty="0"/>
              <a:t>Simplest firewall</a:t>
            </a:r>
          </a:p>
          <a:p>
            <a:pPr lvl="1" eaLnBrk="1" hangingPunct="1"/>
            <a:r>
              <a:rPr lang="en-US" dirty="0"/>
              <a:t>Examines header of every entering </a:t>
            </a:r>
            <a:r>
              <a:rPr lang="en-US" dirty="0" smtClean="0"/>
              <a:t>packet (inbound traffic)</a:t>
            </a:r>
            <a:endParaRPr lang="en-US" dirty="0"/>
          </a:p>
          <a:p>
            <a:pPr lvl="1" eaLnBrk="1" hangingPunct="1"/>
            <a:r>
              <a:rPr lang="en-US" dirty="0"/>
              <a:t>Can block traffic entering or exiting a </a:t>
            </a:r>
            <a:r>
              <a:rPr lang="en-US" dirty="0" smtClean="0"/>
              <a:t>LAN (outbound traffic)</a:t>
            </a:r>
            <a:endParaRPr lang="en-US" dirty="0"/>
          </a:p>
          <a:p>
            <a:pPr eaLnBrk="1" hangingPunct="1"/>
            <a:r>
              <a:rPr lang="en-US" dirty="0"/>
              <a:t>Firewall default configuration</a:t>
            </a:r>
          </a:p>
          <a:p>
            <a:pPr lvl="1" eaLnBrk="1" hangingPunct="1"/>
            <a:r>
              <a:rPr lang="en-US" dirty="0"/>
              <a:t>Blocks most common security threats</a:t>
            </a:r>
          </a:p>
          <a:p>
            <a:pPr lvl="1" eaLnBrk="1" hangingPunct="1"/>
            <a:r>
              <a:rPr lang="en-US" dirty="0"/>
              <a:t>Preconfigured to accept and deny certain traffic types</a:t>
            </a:r>
          </a:p>
          <a:p>
            <a:pPr lvl="1" eaLnBrk="1" hangingPunct="1"/>
            <a:r>
              <a:rPr lang="en-US" dirty="0"/>
              <a:t>Network administrators often customize settings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Common packet-filtering firewall criteria</a:t>
            </a:r>
          </a:p>
          <a:p>
            <a:pPr lvl="1" eaLnBrk="1" hangingPunct="1"/>
            <a:r>
              <a:rPr lang="en-US" dirty="0" smtClean="0"/>
              <a:t>Source and destination </a:t>
            </a:r>
            <a:r>
              <a:rPr lang="en-US" dirty="0"/>
              <a:t>IP addresses</a:t>
            </a:r>
          </a:p>
          <a:p>
            <a:pPr lvl="1" eaLnBrk="1" hangingPunct="1"/>
            <a:r>
              <a:rPr lang="en-US" dirty="0" smtClean="0"/>
              <a:t>Source and destination </a:t>
            </a:r>
            <a:r>
              <a:rPr lang="en-US" dirty="0"/>
              <a:t>ports</a:t>
            </a:r>
          </a:p>
          <a:p>
            <a:pPr lvl="1" eaLnBrk="1" hangingPunct="1"/>
            <a:r>
              <a:rPr lang="en-US" dirty="0"/>
              <a:t>Flags set in the </a:t>
            </a:r>
            <a:r>
              <a:rPr lang="en-US" dirty="0" smtClean="0"/>
              <a:t>TCP </a:t>
            </a:r>
            <a:r>
              <a:rPr lang="en-US" dirty="0"/>
              <a:t>header</a:t>
            </a:r>
          </a:p>
          <a:p>
            <a:pPr lvl="1" eaLnBrk="1" hangingPunct="1"/>
            <a:r>
              <a:rPr lang="en-US" dirty="0"/>
              <a:t>Transmissions using UDP or ICMP protocols</a:t>
            </a:r>
          </a:p>
          <a:p>
            <a:pPr lvl="1" eaLnBrk="1" hangingPunct="1"/>
            <a:r>
              <a:rPr lang="en-US" dirty="0"/>
              <a:t>Packet’s status as first packet in new data stream, subsequent packet</a:t>
            </a:r>
          </a:p>
          <a:p>
            <a:pPr lvl="1" eaLnBrk="1" hangingPunct="1"/>
            <a:r>
              <a:rPr lang="en-US" dirty="0"/>
              <a:t>Packet’s status as inbound to, outbound from private network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60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 blocking</a:t>
            </a:r>
          </a:p>
          <a:p>
            <a:pPr lvl="1" eaLnBrk="1" hangingPunct="1"/>
            <a:r>
              <a:rPr lang="en-US" dirty="0"/>
              <a:t>Prevents connection to and transmission completion through ports</a:t>
            </a:r>
          </a:p>
          <a:p>
            <a:pPr eaLnBrk="1" hangingPunct="1"/>
            <a:r>
              <a:rPr lang="en-US" dirty="0"/>
              <a:t>Optional firewall functions</a:t>
            </a:r>
          </a:p>
          <a:p>
            <a:pPr lvl="1" eaLnBrk="1" hangingPunct="1"/>
            <a:r>
              <a:rPr lang="en-US" dirty="0"/>
              <a:t>Encryption</a:t>
            </a:r>
          </a:p>
          <a:p>
            <a:pPr lvl="1" eaLnBrk="1" hangingPunct="1"/>
            <a:r>
              <a:rPr lang="en-US" dirty="0"/>
              <a:t>User authentication</a:t>
            </a:r>
          </a:p>
          <a:p>
            <a:pPr lvl="1" eaLnBrk="1" hangingPunct="1"/>
            <a:r>
              <a:rPr lang="en-US" dirty="0" smtClean="0"/>
              <a:t>Centralized </a:t>
            </a:r>
            <a:r>
              <a:rPr lang="en-US" dirty="0"/>
              <a:t>management</a:t>
            </a:r>
          </a:p>
          <a:p>
            <a:pPr lvl="1" eaLnBrk="1" hangingPunct="1"/>
            <a:r>
              <a:rPr lang="en-US" dirty="0"/>
              <a:t>Easy rule establishment</a:t>
            </a:r>
          </a:p>
          <a:p>
            <a:pPr lvl="1" eaLnBrk="1" hangingPunct="1"/>
            <a:r>
              <a:rPr lang="en-US" dirty="0" smtClean="0"/>
              <a:t>Content-filtering </a:t>
            </a:r>
            <a:r>
              <a:rPr lang="en-US" dirty="0"/>
              <a:t>based on data contained in packets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9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Optional firewall functions (cont’d.)</a:t>
            </a:r>
          </a:p>
          <a:p>
            <a:pPr lvl="1" eaLnBrk="1" hangingPunct="1"/>
            <a:r>
              <a:rPr lang="en-US" dirty="0"/>
              <a:t>Logging, auditing capabilities</a:t>
            </a:r>
          </a:p>
          <a:p>
            <a:pPr lvl="1" eaLnBrk="1" hangingPunct="1"/>
            <a:r>
              <a:rPr lang="en-US" dirty="0"/>
              <a:t>Protect internal LAN’s address identity</a:t>
            </a:r>
          </a:p>
          <a:p>
            <a:pPr lvl="1" eaLnBrk="1" hangingPunct="1"/>
            <a:r>
              <a:rPr lang="en-US" dirty="0"/>
              <a:t>Monitor </a:t>
            </a:r>
            <a:r>
              <a:rPr lang="en-US" dirty="0" smtClean="0"/>
              <a:t>packets according to existing traffic streams (stateful </a:t>
            </a:r>
            <a:r>
              <a:rPr lang="en-US" dirty="0"/>
              <a:t>firewall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A stateless firewall manages each incoming packet as a stand-along entity without regard to active connections</a:t>
            </a:r>
            <a:endParaRPr lang="en-US" dirty="0"/>
          </a:p>
          <a:p>
            <a:pPr eaLnBrk="1" hangingPunct="1"/>
            <a:r>
              <a:rPr lang="en-US" dirty="0" smtClean="0"/>
              <a:t>Unified Threat Management (UTM)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trategy that combines multiple layers of security appliances and technologies into a single safety net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6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Generation Firewalls (NGFW)</a:t>
            </a:r>
          </a:p>
          <a:p>
            <a:pPr lvl="1" eaLnBrk="1" hangingPunct="1"/>
            <a:r>
              <a:rPr lang="en-US" dirty="0" smtClean="0"/>
              <a:t>Have built-in Application Control features and are application aware</a:t>
            </a:r>
          </a:p>
          <a:p>
            <a:pPr lvl="2" eaLnBrk="1" hangingPunct="1"/>
            <a:r>
              <a:rPr lang="en-US" dirty="0" smtClean="0"/>
              <a:t>They can monitor and limit traffic of specific applications</a:t>
            </a:r>
          </a:p>
          <a:p>
            <a:pPr lvl="1" eaLnBrk="1" hangingPunct="1"/>
            <a:r>
              <a:rPr lang="en-US" dirty="0" smtClean="0"/>
              <a:t>May also be context aware</a:t>
            </a:r>
          </a:p>
          <a:p>
            <a:pPr lvl="2" eaLnBrk="1" hangingPunct="1"/>
            <a:r>
              <a:rPr lang="en-US" dirty="0" smtClean="0"/>
              <a:t>They adapt to various applications, users, and devices</a:t>
            </a:r>
          </a:p>
          <a:p>
            <a:pPr eaLnBrk="1" hangingPunct="1"/>
            <a:r>
              <a:rPr lang="en-US" dirty="0" smtClean="0"/>
              <a:t>Most common cause of firewall failure is firewall misconfiguration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29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Proxy service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application </a:t>
            </a:r>
            <a:r>
              <a:rPr lang="en-US" dirty="0" smtClean="0"/>
              <a:t>on a network host</a:t>
            </a:r>
            <a:endParaRPr lang="en-US" dirty="0"/>
          </a:p>
          <a:p>
            <a:pPr lvl="2" eaLnBrk="1" hangingPunct="1"/>
            <a:r>
              <a:rPr lang="en-US" dirty="0" smtClean="0"/>
              <a:t>Acts as an </a:t>
            </a:r>
            <a:r>
              <a:rPr lang="en-US" dirty="0"/>
              <a:t>i</a:t>
            </a:r>
            <a:r>
              <a:rPr lang="en-US" dirty="0" smtClean="0"/>
              <a:t>ntermediary </a:t>
            </a:r>
            <a:r>
              <a:rPr lang="en-US" dirty="0"/>
              <a:t>between external and internal networks</a:t>
            </a:r>
          </a:p>
          <a:p>
            <a:pPr lvl="2" eaLnBrk="1" hangingPunct="1"/>
            <a:r>
              <a:rPr lang="en-US" dirty="0"/>
              <a:t>Screens all incoming and outgoing traffic</a:t>
            </a:r>
          </a:p>
          <a:p>
            <a:pPr eaLnBrk="1" hangingPunct="1"/>
            <a:r>
              <a:rPr lang="en-US" dirty="0"/>
              <a:t>Proxy </a:t>
            </a:r>
            <a:r>
              <a:rPr lang="en-US" dirty="0" smtClean="0"/>
              <a:t>server (proxy)</a:t>
            </a:r>
            <a:endParaRPr lang="en-US" dirty="0"/>
          </a:p>
          <a:p>
            <a:pPr lvl="1" eaLnBrk="1" hangingPunct="1"/>
            <a:r>
              <a:rPr lang="en-US" dirty="0"/>
              <a:t>Network host running proxy service</a:t>
            </a:r>
          </a:p>
          <a:p>
            <a:pPr lvl="1" eaLnBrk="1" hangingPunct="1"/>
            <a:r>
              <a:rPr lang="en-US" dirty="0" smtClean="0"/>
              <a:t>Manages </a:t>
            </a:r>
            <a:r>
              <a:rPr lang="en-US" dirty="0"/>
              <a:t>security at Application layer</a:t>
            </a:r>
          </a:p>
          <a:p>
            <a:pPr lvl="1"/>
            <a:r>
              <a:rPr lang="en-US" dirty="0" smtClean="0"/>
              <a:t>Appears an internal network server to the outside world, but is a filtering device for internal 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</a:t>
            </a:r>
          </a:p>
          <a:p>
            <a:pPr lvl="1"/>
            <a:r>
              <a:rPr lang="en-US" dirty="0" smtClean="0"/>
              <a:t>Individual who gains unauthorized access to systems</a:t>
            </a:r>
          </a:p>
          <a:p>
            <a:r>
              <a:rPr lang="en-US" dirty="0" smtClean="0"/>
              <a:t>Vulnerability</a:t>
            </a:r>
          </a:p>
          <a:p>
            <a:pPr lvl="1"/>
            <a:r>
              <a:rPr lang="en-US" dirty="0" smtClean="0"/>
              <a:t>Weakness of a system, process, or architecture</a:t>
            </a:r>
          </a:p>
          <a:p>
            <a:r>
              <a:rPr lang="en-US" dirty="0" smtClean="0"/>
              <a:t>Exploit</a:t>
            </a:r>
          </a:p>
          <a:p>
            <a:pPr lvl="1"/>
            <a:r>
              <a:rPr lang="en-US" dirty="0" smtClean="0"/>
              <a:t>Means of taking advantage of a vulnerability</a:t>
            </a:r>
          </a:p>
          <a:p>
            <a:r>
              <a:rPr lang="en-US" dirty="0" smtClean="0"/>
              <a:t>Zero-day exploit or zero-day attack</a:t>
            </a:r>
          </a:p>
          <a:p>
            <a:pPr lvl="1"/>
            <a:r>
              <a:rPr lang="en-US" dirty="0" smtClean="0"/>
              <a:t>Taking advantage of undiscovered software vulnerability</a:t>
            </a:r>
          </a:p>
          <a:p>
            <a:pPr lvl="1"/>
            <a:r>
              <a:rPr lang="en-US" dirty="0" smtClean="0"/>
              <a:t>Most vulnerabilities are well known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98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Servers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146" name="Picture 2" descr="A proxy server used on a WAN" title="Figure 8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316294" cy="248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31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proxy</a:t>
            </a:r>
          </a:p>
          <a:p>
            <a:pPr lvl="1"/>
            <a:r>
              <a:rPr lang="en-US" dirty="0" smtClean="0"/>
              <a:t>Provides services to Internet clients from servers on its own network</a:t>
            </a:r>
          </a:p>
          <a:p>
            <a:pPr lvl="1"/>
            <a:r>
              <a:rPr lang="en-US" dirty="0" smtClean="0"/>
              <a:t>Provides identity protection for the server rather than the client</a:t>
            </a:r>
          </a:p>
          <a:p>
            <a:pPr lvl="1"/>
            <a:r>
              <a:rPr lang="en-US" dirty="0" smtClean="0"/>
              <a:t>Useful when multiple Web servers are accessed through the same public IP address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26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SIEM (Security Information and Event Management)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SIEM systems can be configured to evaluate all log data</a:t>
            </a:r>
          </a:p>
          <a:p>
            <a:pPr lvl="1"/>
            <a:r>
              <a:rPr lang="en-US" dirty="0" smtClean="0"/>
              <a:t>Looking for significant events that require attention from the IT staff</a:t>
            </a:r>
          </a:p>
          <a:p>
            <a:r>
              <a:rPr lang="en-US" dirty="0" smtClean="0"/>
              <a:t>Capability of the SIEM</a:t>
            </a:r>
          </a:p>
          <a:p>
            <a:pPr lvl="1"/>
            <a:r>
              <a:rPr lang="en-US" dirty="0" smtClean="0"/>
              <a:t>Determined by the amount of storage space needed for the amount of data generated</a:t>
            </a:r>
          </a:p>
          <a:p>
            <a:r>
              <a:rPr lang="en-US" dirty="0" smtClean="0"/>
              <a:t>Network administrators can fine-tune a SIEM’s configuration rules for the specific needs</a:t>
            </a:r>
          </a:p>
          <a:p>
            <a:pPr lvl="1"/>
            <a:r>
              <a:rPr lang="en-US" dirty="0" smtClean="0"/>
              <a:t>Which event should trigger responses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1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during posture assessment</a:t>
            </a:r>
          </a:p>
          <a:p>
            <a:pPr lvl="1"/>
            <a:r>
              <a:rPr lang="en-US" dirty="0"/>
              <a:t>Duplicate hacker methods</a:t>
            </a:r>
          </a:p>
          <a:p>
            <a:r>
              <a:rPr lang="en-US" dirty="0"/>
              <a:t>NMAP (Network Mapper)</a:t>
            </a:r>
          </a:p>
          <a:p>
            <a:pPr lvl="1"/>
            <a:r>
              <a:rPr lang="en-US" dirty="0"/>
              <a:t>Designed to scan large networks</a:t>
            </a:r>
          </a:p>
          <a:p>
            <a:pPr lvl="1"/>
            <a:r>
              <a:rPr lang="en-US" dirty="0"/>
              <a:t>Provides information about network and hosts</a:t>
            </a:r>
          </a:p>
          <a:p>
            <a:pPr lvl="1"/>
            <a:r>
              <a:rPr lang="en-US" dirty="0"/>
              <a:t>Free to download</a:t>
            </a:r>
          </a:p>
          <a:p>
            <a:r>
              <a:rPr lang="en-US" dirty="0"/>
              <a:t>Nessus</a:t>
            </a:r>
          </a:p>
          <a:p>
            <a:pPr lvl="1"/>
            <a:r>
              <a:rPr lang="en-US" dirty="0"/>
              <a:t>Performs more sophisticated scans than NMAP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4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Honeypots and Honeynets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Honeypot</a:t>
            </a:r>
          </a:p>
          <a:p>
            <a:pPr lvl="1"/>
            <a:r>
              <a:rPr lang="en-US" dirty="0"/>
              <a:t>Decoy system that is purposefully vulnerable</a:t>
            </a:r>
          </a:p>
          <a:p>
            <a:pPr lvl="1"/>
            <a:r>
              <a:rPr lang="en-US" dirty="0"/>
              <a:t>Designed to fool hackers and gain information about their behavior</a:t>
            </a:r>
          </a:p>
          <a:p>
            <a:r>
              <a:rPr lang="en-US" dirty="0"/>
              <a:t>Honeynet</a:t>
            </a:r>
          </a:p>
          <a:p>
            <a:pPr lvl="1"/>
            <a:r>
              <a:rPr lang="en-US" dirty="0"/>
              <a:t>Network of honeypots</a:t>
            </a:r>
          </a:p>
          <a:p>
            <a:r>
              <a:rPr lang="en-US" dirty="0" smtClean="0"/>
              <a:t>Decoy systems, called lures, can provide unique information about hacking behavior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0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Malware Risks and Infections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Malicious software</a:t>
            </a:r>
          </a:p>
          <a:p>
            <a:pPr eaLnBrk="1" hangingPunct="1"/>
            <a:r>
              <a:rPr lang="en-US" dirty="0"/>
              <a:t>Program designed to intrude upon or harm system, resources</a:t>
            </a:r>
          </a:p>
          <a:p>
            <a:pPr lvl="1" eaLnBrk="1" hangingPunct="1"/>
            <a:r>
              <a:rPr lang="en-US" dirty="0"/>
              <a:t>Examples: viruses, Trojan horses, worms, bots</a:t>
            </a:r>
          </a:p>
          <a:p>
            <a:pPr eaLnBrk="1" hangingPunct="1"/>
            <a:r>
              <a:rPr lang="en-US" dirty="0"/>
              <a:t>Virus</a:t>
            </a:r>
          </a:p>
          <a:p>
            <a:pPr lvl="1" eaLnBrk="1" hangingPunct="1"/>
            <a:r>
              <a:rPr lang="en-US" dirty="0"/>
              <a:t>Replicating program intent to infect more computers</a:t>
            </a:r>
          </a:p>
          <a:p>
            <a:pPr lvl="1" eaLnBrk="1" hangingPunct="1"/>
            <a:r>
              <a:rPr lang="en-US" dirty="0"/>
              <a:t>Copied to system without user knowledge</a:t>
            </a:r>
          </a:p>
          <a:p>
            <a:pPr lvl="1" eaLnBrk="1" hangingPunct="1"/>
            <a:r>
              <a:rPr lang="en-US" dirty="0"/>
              <a:t>Replicates through network connections or exchange of external storage devices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4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Malware Risks and Infections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Trojan horse (Trojan)</a:t>
            </a:r>
          </a:p>
          <a:p>
            <a:pPr lvl="1" eaLnBrk="1" hangingPunct="1"/>
            <a:r>
              <a:rPr lang="en-US" dirty="0"/>
              <a:t>Program that disguises itself as something useful</a:t>
            </a:r>
          </a:p>
          <a:p>
            <a:pPr lvl="2" eaLnBrk="1" hangingPunct="1"/>
            <a:r>
              <a:rPr lang="en-US" dirty="0"/>
              <a:t>Actually harms your system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6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Types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categorized by location and propagation method</a:t>
            </a:r>
          </a:p>
          <a:p>
            <a:pPr lvl="1" eaLnBrk="1" hangingPunct="1"/>
            <a:r>
              <a:rPr lang="en-US" dirty="0"/>
              <a:t>Boot sector </a:t>
            </a:r>
            <a:r>
              <a:rPr lang="en-US" dirty="0" smtClean="0"/>
              <a:t>viruses</a:t>
            </a:r>
          </a:p>
          <a:p>
            <a:pPr lvl="2" eaLnBrk="1" hangingPunct="1"/>
            <a:r>
              <a:rPr lang="en-US" dirty="0" smtClean="0"/>
              <a:t>Position code in boot sector of hard disk</a:t>
            </a:r>
            <a:endParaRPr lang="en-US" dirty="0"/>
          </a:p>
          <a:p>
            <a:pPr lvl="1" eaLnBrk="1" hangingPunct="1"/>
            <a:r>
              <a:rPr lang="en-US" dirty="0"/>
              <a:t>Macro </a:t>
            </a:r>
            <a:r>
              <a:rPr lang="en-US" dirty="0" smtClean="0"/>
              <a:t>viruses</a:t>
            </a:r>
          </a:p>
          <a:p>
            <a:pPr lvl="2" eaLnBrk="1" hangingPunct="1"/>
            <a:r>
              <a:rPr lang="en-US" dirty="0" smtClean="0"/>
              <a:t>Take the form of a macro</a:t>
            </a:r>
            <a:endParaRPr lang="en-US" dirty="0"/>
          </a:p>
          <a:p>
            <a:pPr lvl="1" eaLnBrk="1" hangingPunct="1"/>
            <a:r>
              <a:rPr lang="en-US" dirty="0"/>
              <a:t>File-infector </a:t>
            </a:r>
            <a:r>
              <a:rPr lang="en-US" dirty="0" smtClean="0"/>
              <a:t>viruses</a:t>
            </a:r>
          </a:p>
          <a:p>
            <a:pPr lvl="2" eaLnBrk="1" hangingPunct="1"/>
            <a:r>
              <a:rPr lang="en-US" dirty="0" smtClean="0"/>
              <a:t>Attach themselves to executable files</a:t>
            </a:r>
            <a:endParaRPr lang="en-US" dirty="0"/>
          </a:p>
          <a:p>
            <a:pPr lvl="1" eaLnBrk="1" hangingPunct="1"/>
            <a:r>
              <a:rPr lang="en-US" dirty="0" smtClean="0"/>
              <a:t>Worms</a:t>
            </a:r>
          </a:p>
          <a:p>
            <a:pPr lvl="2" eaLnBrk="1" hangingPunct="1"/>
            <a:r>
              <a:rPr lang="en-US" dirty="0" smtClean="0"/>
              <a:t>Programs that run independently and travel between computers and across networks</a:t>
            </a: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36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Types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categorized by location and propagation </a:t>
            </a:r>
            <a:r>
              <a:rPr lang="en-US" dirty="0" smtClean="0"/>
              <a:t>method (cont’d)</a:t>
            </a:r>
            <a:endParaRPr lang="en-US" dirty="0"/>
          </a:p>
          <a:p>
            <a:pPr lvl="1" eaLnBrk="1" hangingPunct="1"/>
            <a:r>
              <a:rPr lang="en-US" dirty="0" smtClean="0"/>
              <a:t>Trojan horses</a:t>
            </a:r>
          </a:p>
          <a:p>
            <a:pPr lvl="2" eaLnBrk="1" hangingPunct="1"/>
            <a:r>
              <a:rPr lang="en-US" dirty="0" smtClean="0"/>
              <a:t>Program that claims to do something useful but instead harms the computer or system</a:t>
            </a:r>
            <a:endParaRPr lang="en-US" dirty="0"/>
          </a:p>
          <a:p>
            <a:pPr lvl="1" eaLnBrk="1" hangingPunct="1"/>
            <a:r>
              <a:rPr lang="en-US" dirty="0"/>
              <a:t>Network </a:t>
            </a:r>
            <a:r>
              <a:rPr lang="en-US" dirty="0" smtClean="0"/>
              <a:t>viruses</a:t>
            </a:r>
          </a:p>
          <a:p>
            <a:pPr lvl="2" eaLnBrk="1" hangingPunct="1"/>
            <a:r>
              <a:rPr lang="en-US" dirty="0" smtClean="0"/>
              <a:t>Propagate themselves via network protocols, commands, messaging programs, and data links</a:t>
            </a:r>
            <a:endParaRPr lang="en-US" dirty="0"/>
          </a:p>
          <a:p>
            <a:pPr lvl="1" eaLnBrk="1" hangingPunct="1"/>
            <a:r>
              <a:rPr lang="en-US" dirty="0" smtClean="0"/>
              <a:t>Bots</a:t>
            </a:r>
          </a:p>
          <a:p>
            <a:pPr lvl="2" eaLnBrk="1" hangingPunct="1"/>
            <a:r>
              <a:rPr lang="en-US" dirty="0" smtClean="0"/>
              <a:t>Program that runs automatically</a:t>
            </a:r>
          </a:p>
          <a:p>
            <a:pPr lvl="2" eaLnBrk="1" hangingPunct="1"/>
            <a:r>
              <a:rPr lang="en-US" dirty="0" smtClean="0"/>
              <a:t>Many bots spread through IRC (Internet Relay Chat)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24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Types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characteristics</a:t>
            </a:r>
          </a:p>
          <a:p>
            <a:pPr lvl="1" eaLnBrk="1" hangingPunct="1"/>
            <a:r>
              <a:rPr lang="en-US" dirty="0"/>
              <a:t>Encryption</a:t>
            </a:r>
          </a:p>
          <a:p>
            <a:pPr lvl="2" eaLnBrk="1" hangingPunct="1"/>
            <a:r>
              <a:rPr lang="en-US" dirty="0"/>
              <a:t>Some viruses, worms, Trojan horses</a:t>
            </a:r>
          </a:p>
          <a:p>
            <a:pPr lvl="1" eaLnBrk="1" hangingPunct="1"/>
            <a:r>
              <a:rPr lang="en-US" dirty="0"/>
              <a:t>Stealth</a:t>
            </a:r>
          </a:p>
          <a:p>
            <a:pPr lvl="2" eaLnBrk="1" hangingPunct="1"/>
            <a:r>
              <a:rPr lang="en-US" dirty="0"/>
              <a:t>Hidden to prevent detection</a:t>
            </a:r>
          </a:p>
          <a:p>
            <a:pPr lvl="2" eaLnBrk="1" hangingPunct="1"/>
            <a:r>
              <a:rPr lang="en-US" dirty="0"/>
              <a:t>Disguised as legitimate programs</a:t>
            </a:r>
          </a:p>
          <a:p>
            <a:pPr lvl="1" eaLnBrk="1" hangingPunct="1"/>
            <a:r>
              <a:rPr lang="en-US" dirty="0"/>
              <a:t>Polymorphism</a:t>
            </a:r>
          </a:p>
          <a:p>
            <a:pPr lvl="2" eaLnBrk="1" hangingPunct="1"/>
            <a:r>
              <a:rPr lang="en-US" dirty="0"/>
              <a:t>Change characteristics every time they transfer to new system</a:t>
            </a:r>
          </a:p>
          <a:p>
            <a:pPr lvl="2" eaLnBrk="1" hangingPunct="1"/>
            <a:r>
              <a:rPr lang="en-US" dirty="0"/>
              <a:t>Use complicated algorithms; incorporate nonsensical commands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1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Half of all security breaches</a:t>
            </a:r>
          </a:p>
          <a:p>
            <a:pPr lvl="1" eaLnBrk="1" hangingPunct="1"/>
            <a:r>
              <a:rPr lang="en-US" dirty="0"/>
              <a:t>Human errors, ignorance, omissions</a:t>
            </a:r>
          </a:p>
          <a:p>
            <a:pPr eaLnBrk="1" hangingPunct="1"/>
            <a:r>
              <a:rPr lang="en-US" dirty="0"/>
              <a:t>Social engineering</a:t>
            </a:r>
          </a:p>
          <a:p>
            <a:pPr lvl="1" eaLnBrk="1" hangingPunct="1"/>
            <a:r>
              <a:rPr lang="en-US" dirty="0"/>
              <a:t>Strategy to gain password</a:t>
            </a:r>
          </a:p>
          <a:p>
            <a:pPr eaLnBrk="1" hangingPunct="1"/>
            <a:r>
              <a:rPr lang="en-US" dirty="0"/>
              <a:t>Phishing</a:t>
            </a:r>
          </a:p>
          <a:p>
            <a:pPr lvl="1" eaLnBrk="1" hangingPunct="1"/>
            <a:r>
              <a:rPr lang="en-US" dirty="0"/>
              <a:t>Glean access, authentication information</a:t>
            </a:r>
          </a:p>
          <a:p>
            <a:pPr lvl="1" eaLnBrk="1" hangingPunct="1"/>
            <a:r>
              <a:rPr lang="en-US" dirty="0"/>
              <a:t>Pose as someone needing information</a:t>
            </a:r>
          </a:p>
          <a:p>
            <a:pPr eaLnBrk="1" hangingPunct="1"/>
            <a:r>
              <a:rPr lang="en-US" dirty="0"/>
              <a:t>Many risks associated with people exist</a:t>
            </a:r>
          </a:p>
          <a:p>
            <a:pPr eaLnBrk="1" hangingPunct="1"/>
            <a:r>
              <a:rPr lang="en-US" dirty="0"/>
              <a:t>Easiest way to circumvent network security</a:t>
            </a:r>
          </a:p>
          <a:p>
            <a:pPr lvl="1" eaLnBrk="1" hangingPunct="1"/>
            <a:r>
              <a:rPr lang="en-US" dirty="0"/>
              <a:t>Take advantage of human error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2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Types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characteristics (cont’d.)</a:t>
            </a:r>
          </a:p>
          <a:p>
            <a:pPr lvl="1" eaLnBrk="1" hangingPunct="1"/>
            <a:r>
              <a:rPr lang="en-US" dirty="0"/>
              <a:t>Time dependence</a:t>
            </a:r>
          </a:p>
          <a:p>
            <a:pPr lvl="2" eaLnBrk="1" hangingPunct="1"/>
            <a:r>
              <a:rPr lang="en-US" dirty="0"/>
              <a:t>Programmed to activate on particular date</a:t>
            </a:r>
          </a:p>
          <a:p>
            <a:pPr lvl="2" eaLnBrk="1" hangingPunct="1"/>
            <a:r>
              <a:rPr lang="en-US" dirty="0"/>
              <a:t>Can remain dormant and harmless until date arrives</a:t>
            </a:r>
          </a:p>
          <a:p>
            <a:pPr lvl="2" eaLnBrk="1" hangingPunct="1"/>
            <a:r>
              <a:rPr lang="en-US" dirty="0"/>
              <a:t>Logic bombs: programs designed to start when certain conditions met</a:t>
            </a:r>
          </a:p>
          <a:p>
            <a:pPr eaLnBrk="1" hangingPunct="1"/>
            <a:r>
              <a:rPr lang="en-US" dirty="0"/>
              <a:t>Malware can exhibit more than one characteristic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1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Anti-Malware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Effective malware protection requires:</a:t>
            </a:r>
          </a:p>
          <a:p>
            <a:pPr lvl="1" eaLnBrk="1" hangingPunct="1"/>
            <a:r>
              <a:rPr lang="en-US" dirty="0"/>
              <a:t>Choosing appropriate anti-malware program</a:t>
            </a:r>
          </a:p>
          <a:p>
            <a:pPr lvl="1" eaLnBrk="1" hangingPunct="1"/>
            <a:r>
              <a:rPr lang="en-US" dirty="0"/>
              <a:t>Monitoring network</a:t>
            </a:r>
          </a:p>
          <a:p>
            <a:pPr lvl="1" eaLnBrk="1" hangingPunct="1"/>
            <a:r>
              <a:rPr lang="en-US" dirty="0"/>
              <a:t>Continually updating anti-malware program</a:t>
            </a:r>
          </a:p>
          <a:p>
            <a:pPr lvl="1" eaLnBrk="1" hangingPunct="1"/>
            <a:r>
              <a:rPr lang="en-US" dirty="0"/>
              <a:t>Educating users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82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Anti-Malware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Malware leaves evidence</a:t>
            </a:r>
          </a:p>
          <a:p>
            <a:pPr lvl="1" eaLnBrk="1" hangingPunct="1"/>
            <a:r>
              <a:rPr lang="en-US" dirty="0"/>
              <a:t>Some detectable only </a:t>
            </a:r>
            <a:r>
              <a:rPr lang="en-US" dirty="0" smtClean="0"/>
              <a:t>via </a:t>
            </a:r>
            <a:r>
              <a:rPr lang="en-US" dirty="0"/>
              <a:t>anti-malware software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ymptoms</a:t>
            </a:r>
            <a:endParaRPr lang="en-US" dirty="0"/>
          </a:p>
          <a:p>
            <a:pPr lvl="2" eaLnBrk="1" hangingPunct="1"/>
            <a:r>
              <a:rPr lang="en-US" dirty="0"/>
              <a:t>Unexplained file size increases</a:t>
            </a:r>
          </a:p>
          <a:p>
            <a:pPr lvl="2" eaLnBrk="1" hangingPunct="1"/>
            <a:r>
              <a:rPr lang="en-US" dirty="0"/>
              <a:t>Significant, unexplained system performance decline</a:t>
            </a:r>
          </a:p>
          <a:p>
            <a:pPr lvl="2" eaLnBrk="1" hangingPunct="1"/>
            <a:r>
              <a:rPr lang="en-US" dirty="0"/>
              <a:t>Unusual error messages</a:t>
            </a:r>
          </a:p>
          <a:p>
            <a:pPr lvl="2" eaLnBrk="1" hangingPunct="1"/>
            <a:r>
              <a:rPr lang="en-US" dirty="0"/>
              <a:t>Significant, unexpected system memory loss</a:t>
            </a:r>
          </a:p>
          <a:p>
            <a:pPr lvl="2" eaLnBrk="1" hangingPunct="1"/>
            <a:r>
              <a:rPr lang="en-US" dirty="0"/>
              <a:t>Periodic, unexpected rebooting</a:t>
            </a:r>
          </a:p>
          <a:p>
            <a:pPr lvl="2" eaLnBrk="1" hangingPunct="1"/>
            <a:r>
              <a:rPr lang="en-US" dirty="0"/>
              <a:t>Display quality fluctuations</a:t>
            </a:r>
          </a:p>
          <a:p>
            <a:pPr eaLnBrk="1" hangingPunct="1"/>
            <a:r>
              <a:rPr lang="en-US" dirty="0"/>
              <a:t>Malware often discovered after damage done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9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Anti-Malware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Look for anti-malware software that perform the following functions:</a:t>
            </a:r>
            <a:endParaRPr lang="en-US" dirty="0"/>
          </a:p>
          <a:p>
            <a:pPr lvl="1" eaLnBrk="1" hangingPunct="1"/>
            <a:r>
              <a:rPr lang="en-US" dirty="0"/>
              <a:t>Signature scanning</a:t>
            </a:r>
          </a:p>
          <a:p>
            <a:pPr lvl="2" eaLnBrk="1" hangingPunct="1"/>
            <a:r>
              <a:rPr lang="en-US" dirty="0"/>
              <a:t>Compares file’s content with known malware signatures</a:t>
            </a:r>
          </a:p>
          <a:p>
            <a:pPr lvl="1" eaLnBrk="1" hangingPunct="1"/>
            <a:r>
              <a:rPr lang="en-US" dirty="0"/>
              <a:t>Integrity checking</a:t>
            </a:r>
          </a:p>
          <a:p>
            <a:pPr lvl="2" eaLnBrk="1" hangingPunct="1"/>
            <a:r>
              <a:rPr lang="en-US" dirty="0"/>
              <a:t>Compares current file characteristics against archived version</a:t>
            </a:r>
          </a:p>
          <a:p>
            <a:pPr lvl="1" eaLnBrk="1" hangingPunct="1"/>
            <a:r>
              <a:rPr lang="en-US" dirty="0"/>
              <a:t>Monitoring unexpected file changes</a:t>
            </a:r>
          </a:p>
          <a:p>
            <a:pPr lvl="1" eaLnBrk="1" hangingPunct="1"/>
            <a:r>
              <a:rPr lang="en-US" dirty="0"/>
              <a:t>Receive regular updates from central network console</a:t>
            </a:r>
          </a:p>
          <a:p>
            <a:pPr lvl="1" eaLnBrk="1" hangingPunct="1"/>
            <a:r>
              <a:rPr lang="en-US" dirty="0"/>
              <a:t>Consistently report valid instances of malware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36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Anti-Malware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Anti-malware software implementation</a:t>
            </a:r>
          </a:p>
          <a:p>
            <a:pPr lvl="1" eaLnBrk="1" hangingPunct="1"/>
            <a:r>
              <a:rPr lang="en-US" dirty="0"/>
              <a:t>Dependent upon environment’s needs</a:t>
            </a:r>
          </a:p>
          <a:p>
            <a:pPr eaLnBrk="1" hangingPunct="1"/>
            <a:r>
              <a:rPr lang="en-US" dirty="0"/>
              <a:t>Key: deciding where to install software</a:t>
            </a:r>
          </a:p>
          <a:p>
            <a:pPr lvl="1" eaLnBrk="1" hangingPunct="1"/>
            <a:r>
              <a:rPr lang="en-US" dirty="0" smtClean="0"/>
              <a:t>Host-based</a:t>
            </a:r>
            <a:endParaRPr lang="en-US" dirty="0"/>
          </a:p>
          <a:p>
            <a:pPr lvl="1" eaLnBrk="1" hangingPunct="1"/>
            <a:r>
              <a:rPr lang="en-US" dirty="0" smtClean="0"/>
              <a:t>Server-based</a:t>
            </a:r>
          </a:p>
          <a:p>
            <a:pPr lvl="1" eaLnBrk="1" hangingPunct="1"/>
            <a:r>
              <a:rPr lang="en-US" dirty="0" smtClean="0"/>
              <a:t>Network-based</a:t>
            </a:r>
          </a:p>
          <a:p>
            <a:pPr lvl="1" eaLnBrk="1" hangingPunct="1"/>
            <a:r>
              <a:rPr lang="en-US" dirty="0" smtClean="0"/>
              <a:t>Cloud-based</a:t>
            </a:r>
            <a:endParaRPr lang="en-US" dirty="0"/>
          </a:p>
          <a:p>
            <a:pPr eaLnBrk="1" hangingPunct="1"/>
            <a:r>
              <a:rPr lang="en-US" dirty="0"/>
              <a:t>Balance protection with performance impact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Anti-Malware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Anti-malware </a:t>
            </a:r>
            <a:r>
              <a:rPr lang="en-US" dirty="0" smtClean="0"/>
              <a:t>policies provide:</a:t>
            </a:r>
            <a:endParaRPr lang="en-US" dirty="0"/>
          </a:p>
          <a:p>
            <a:pPr lvl="1" eaLnBrk="1" hangingPunct="1"/>
            <a:r>
              <a:rPr lang="en-US" dirty="0"/>
              <a:t>Rules for using anti-malware software</a:t>
            </a:r>
          </a:p>
          <a:p>
            <a:pPr lvl="1" eaLnBrk="1" hangingPunct="1"/>
            <a:r>
              <a:rPr lang="en-US" dirty="0"/>
              <a:t>Rules for installing programs, sharing files, using external disks</a:t>
            </a:r>
          </a:p>
          <a:p>
            <a:pPr eaLnBrk="1" hangingPunct="1"/>
            <a:r>
              <a:rPr lang="en-US" dirty="0"/>
              <a:t>Management should authorize and support policy</a:t>
            </a:r>
          </a:p>
          <a:p>
            <a:pPr eaLnBrk="1" hangingPunct="1"/>
            <a:r>
              <a:rPr lang="en-US" dirty="0"/>
              <a:t>Anti-malware policy guidelines</a:t>
            </a:r>
          </a:p>
          <a:p>
            <a:pPr lvl="1" eaLnBrk="1" hangingPunct="1"/>
            <a:r>
              <a:rPr lang="en-US" dirty="0"/>
              <a:t>See Pages </a:t>
            </a:r>
            <a:r>
              <a:rPr lang="en-US" dirty="0" smtClean="0"/>
              <a:t>419-420 </a:t>
            </a:r>
            <a:r>
              <a:rPr lang="en-US" dirty="0"/>
              <a:t>of </a:t>
            </a:r>
            <a:r>
              <a:rPr lang="en-US" dirty="0" smtClean="0"/>
              <a:t>the text</a:t>
            </a:r>
            <a:endParaRPr lang="en-US" dirty="0"/>
          </a:p>
          <a:p>
            <a:pPr eaLnBrk="1" hangingPunct="1"/>
            <a:r>
              <a:rPr lang="en-US" dirty="0"/>
              <a:t>Measures </a:t>
            </a:r>
            <a:r>
              <a:rPr lang="en-US" dirty="0" smtClean="0"/>
              <a:t>should be designed </a:t>
            </a:r>
            <a:r>
              <a:rPr lang="en-US" dirty="0"/>
              <a:t>to protect network from </a:t>
            </a:r>
            <a:r>
              <a:rPr lang="en-US" dirty="0" smtClean="0"/>
              <a:t>damage and </a:t>
            </a:r>
            <a:r>
              <a:rPr lang="en-US" dirty="0"/>
              <a:t>downtime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8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56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Different types of organizations have different levels of network security risk</a:t>
            </a:r>
          </a:p>
          <a:p>
            <a:pPr eaLnBrk="1" hangingPunct="1"/>
            <a:r>
              <a:rPr lang="en-US" dirty="0" smtClean="0"/>
              <a:t>A weakness of a system, process, or architecture that could lead to compromised information or unauthorized access is known as a vulnerability</a:t>
            </a:r>
          </a:p>
          <a:p>
            <a:pPr eaLnBrk="1" hangingPunct="1"/>
            <a:r>
              <a:rPr lang="en-US" dirty="0" smtClean="0"/>
              <a:t>Human error accounts for so many security breaches because taking advantage of people is often an easy way to circumvent network security</a:t>
            </a:r>
          </a:p>
          <a:p>
            <a:pPr eaLnBrk="1" hangingPunct="1"/>
            <a:r>
              <a:rPr lang="en-US" dirty="0" smtClean="0"/>
              <a:t>Attacks at Layers 1, 2, and 3 of the OSI model require more technical sophistication than those that take advantage of human errors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57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Attacks at Layers 1, 2, and 3 require more technical sophistication than those that take advantage of human errors</a:t>
            </a:r>
          </a:p>
          <a:p>
            <a:pPr eaLnBrk="1" hangingPunct="1"/>
            <a:r>
              <a:rPr lang="en-US" dirty="0" smtClean="0"/>
              <a:t>Networked software is only as secure as you configure it to be</a:t>
            </a:r>
          </a:p>
          <a:p>
            <a:pPr eaLnBrk="1" hangingPunct="1"/>
            <a:r>
              <a:rPr lang="en-US" dirty="0" smtClean="0"/>
              <a:t>A security policy must address an organization’s specific risks</a:t>
            </a:r>
          </a:p>
          <a:p>
            <a:pPr eaLnBrk="1" hangingPunct="1"/>
            <a:r>
              <a:rPr lang="en-US" dirty="0" smtClean="0"/>
              <a:t>Preventing external security breaches from affecting your network is a matter of restricting access at every point where your LAN connects to the world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58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administrators should group users according to their security levels</a:t>
            </a:r>
          </a:p>
          <a:p>
            <a:pPr eaLnBrk="1" hangingPunct="1"/>
            <a:r>
              <a:rPr lang="en-US" dirty="0" smtClean="0"/>
              <a:t>A network access control (NAC) solution employs a set of rules, called network policies, which determine the level and type of access granted to a device when it joins a network</a:t>
            </a:r>
          </a:p>
          <a:p>
            <a:pPr eaLnBrk="1" hangingPunct="1"/>
            <a:r>
              <a:rPr lang="en-US" dirty="0" smtClean="0"/>
              <a:t>ACLs can be configured on routers in order to decline certain packets from being forwarded</a:t>
            </a:r>
          </a:p>
          <a:p>
            <a:pPr eaLnBrk="1" hangingPunct="1"/>
            <a:r>
              <a:rPr lang="en-US" dirty="0" smtClean="0"/>
              <a:t>A firewall typically involves a combination of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22065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59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proxy server represents a private network to another network</a:t>
            </a:r>
          </a:p>
          <a:p>
            <a:pPr eaLnBrk="1" hangingPunct="1"/>
            <a:r>
              <a:rPr lang="en-US" dirty="0" smtClean="0"/>
              <a:t>A honeypot is a decoy system used to attract hacking attacks in order to learn more about the techniques being used against a network</a:t>
            </a:r>
          </a:p>
          <a:p>
            <a:pPr eaLnBrk="1" hangingPunct="1"/>
            <a:r>
              <a:rPr lang="en-US" dirty="0" smtClean="0"/>
              <a:t>Malware can harm computers running any type of operating system at any time</a:t>
            </a:r>
          </a:p>
          <a:p>
            <a:pPr eaLnBrk="1" hangingPunct="1"/>
            <a:r>
              <a:rPr lang="en-US" dirty="0" smtClean="0"/>
              <a:t>An anti-malware team should be appointed to focus on maintaining anti-malware measures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Transmission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Physical, Data Link, and Network layer security risks</a:t>
            </a:r>
          </a:p>
          <a:p>
            <a:pPr lvl="1" eaLnBrk="1" hangingPunct="1"/>
            <a:r>
              <a:rPr lang="en-US" dirty="0"/>
              <a:t>Require more technical sophistication</a:t>
            </a:r>
          </a:p>
          <a:p>
            <a:pPr eaLnBrk="1" hangingPunct="1"/>
            <a:r>
              <a:rPr lang="en-US" dirty="0"/>
              <a:t>Risks inherent in network hardware and design</a:t>
            </a:r>
          </a:p>
          <a:p>
            <a:pPr lvl="1" eaLnBrk="1" hangingPunct="1"/>
            <a:r>
              <a:rPr lang="en-US" dirty="0"/>
              <a:t>Transmission interception</a:t>
            </a:r>
          </a:p>
          <a:p>
            <a:pPr lvl="2" eaLnBrk="1" hangingPunct="1"/>
            <a:r>
              <a:rPr lang="en-US" dirty="0" smtClean="0"/>
              <a:t>Jamming</a:t>
            </a:r>
          </a:p>
          <a:p>
            <a:pPr lvl="1" eaLnBrk="1" hangingPunct="1"/>
            <a:r>
              <a:rPr lang="en-US" dirty="0" smtClean="0"/>
              <a:t>RF emanation</a:t>
            </a:r>
          </a:p>
          <a:p>
            <a:pPr lvl="2" eaLnBrk="1" hangingPunct="1"/>
            <a:r>
              <a:rPr lang="en-US" dirty="0" smtClean="0"/>
              <a:t>Created by the leaking of signals from equipment</a:t>
            </a:r>
            <a:endParaRPr lang="en-US" dirty="0"/>
          </a:p>
          <a:p>
            <a:pPr lvl="1" eaLnBrk="1" hangingPunct="1"/>
            <a:r>
              <a:rPr lang="en-US" dirty="0"/>
              <a:t>Eavesdropping</a:t>
            </a:r>
          </a:p>
          <a:p>
            <a:pPr lvl="2" eaLnBrk="1" hangingPunct="1"/>
            <a:r>
              <a:rPr lang="en-US" dirty="0"/>
              <a:t>Networks connecting to Internet via leased public lines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0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Transmission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Risks inherent in network hardware and design (cont’d.)</a:t>
            </a:r>
          </a:p>
          <a:p>
            <a:pPr lvl="1" eaLnBrk="1" hangingPunct="1"/>
            <a:r>
              <a:rPr lang="en-US" dirty="0"/>
              <a:t>Sniffing</a:t>
            </a:r>
          </a:p>
          <a:p>
            <a:pPr lvl="2" eaLnBrk="1" hangingPunct="1"/>
            <a:r>
              <a:rPr lang="en-US" dirty="0" smtClean="0"/>
              <a:t>Data traveling over public wireless networks</a:t>
            </a:r>
            <a:endParaRPr lang="en-US" dirty="0"/>
          </a:p>
          <a:p>
            <a:pPr lvl="1" eaLnBrk="1" hangingPunct="1"/>
            <a:r>
              <a:rPr lang="en-US" dirty="0" smtClean="0"/>
              <a:t>Port </a:t>
            </a:r>
            <a:r>
              <a:rPr lang="en-US" dirty="0"/>
              <a:t>access via port scanner</a:t>
            </a:r>
          </a:p>
          <a:p>
            <a:pPr lvl="2" eaLnBrk="1" hangingPunct="1"/>
            <a:r>
              <a:rPr lang="en-US" dirty="0"/>
              <a:t>Unused switch, router, server ports not secured</a:t>
            </a:r>
          </a:p>
          <a:p>
            <a:pPr lvl="1" eaLnBrk="1" hangingPunct="1"/>
            <a:r>
              <a:rPr lang="en-US" dirty="0"/>
              <a:t>Private address availability to outside</a:t>
            </a:r>
          </a:p>
          <a:p>
            <a:pPr lvl="2" eaLnBrk="1" hangingPunct="1"/>
            <a:r>
              <a:rPr lang="en-US" dirty="0"/>
              <a:t>Routers not properly configured to mask internal subnets</a:t>
            </a:r>
          </a:p>
          <a:p>
            <a:pPr lvl="1" eaLnBrk="1" hangingPunct="1"/>
            <a:r>
              <a:rPr lang="en-US" dirty="0"/>
              <a:t>Router attack</a:t>
            </a:r>
          </a:p>
          <a:p>
            <a:pPr lvl="2" eaLnBrk="1" hangingPunct="1"/>
            <a:r>
              <a:rPr lang="en-US" dirty="0"/>
              <a:t>Routers not configured to drop suspicious packets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9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Transmission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Risks inherent in network hardware and design (cont’d.)</a:t>
            </a:r>
          </a:p>
          <a:p>
            <a:pPr lvl="1" eaLnBrk="1" hangingPunct="1"/>
            <a:r>
              <a:rPr lang="en-US" dirty="0"/>
              <a:t>Access servers not </a:t>
            </a:r>
            <a:r>
              <a:rPr lang="en-US" dirty="0" smtClean="0"/>
              <a:t>secured and </a:t>
            </a:r>
            <a:r>
              <a:rPr lang="en-US" dirty="0"/>
              <a:t>monitored</a:t>
            </a:r>
          </a:p>
          <a:p>
            <a:pPr lvl="1" eaLnBrk="1" hangingPunct="1"/>
            <a:r>
              <a:rPr lang="en-US" dirty="0"/>
              <a:t>Computers hosting sensitive data:</a:t>
            </a:r>
          </a:p>
          <a:p>
            <a:pPr lvl="2" eaLnBrk="1" hangingPunct="1"/>
            <a:r>
              <a:rPr lang="en-US" dirty="0"/>
              <a:t>May coexist on same subnet as public computers</a:t>
            </a:r>
          </a:p>
          <a:p>
            <a:pPr lvl="1" eaLnBrk="1" hangingPunct="1"/>
            <a:r>
              <a:rPr lang="en-US" dirty="0"/>
              <a:t>Insecure passwords</a:t>
            </a:r>
          </a:p>
          <a:p>
            <a:pPr lvl="2" eaLnBrk="1" hangingPunct="1"/>
            <a:r>
              <a:rPr lang="en-US" dirty="0"/>
              <a:t>Easily guessable or default values </a:t>
            </a:r>
            <a:endParaRPr lang="en-US" dirty="0" smtClean="0"/>
          </a:p>
          <a:p>
            <a:pPr lvl="1" eaLnBrk="1" hangingPunct="1"/>
            <a:r>
              <a:rPr lang="en-US" dirty="0" smtClean="0"/>
              <a:t>ARP tables might be altered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Protocols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Includes Transport, Session, Presentation, and Application layers</a:t>
            </a:r>
          </a:p>
          <a:p>
            <a:pPr eaLnBrk="1" hangingPunct="1"/>
            <a:r>
              <a:rPr lang="en-US" dirty="0"/>
              <a:t>Networking protocols and software risks</a:t>
            </a:r>
          </a:p>
          <a:p>
            <a:pPr lvl="1" eaLnBrk="1" hangingPunct="1"/>
            <a:r>
              <a:rPr lang="en-US" dirty="0"/>
              <a:t>TCP/IP security flaws</a:t>
            </a:r>
          </a:p>
          <a:p>
            <a:pPr lvl="1" eaLnBrk="1" hangingPunct="1"/>
            <a:r>
              <a:rPr lang="en-US" dirty="0" smtClean="0"/>
              <a:t>Banner-grabbing attack</a:t>
            </a:r>
          </a:p>
          <a:p>
            <a:pPr lvl="1" eaLnBrk="1" hangingPunct="1"/>
            <a:r>
              <a:rPr lang="en-US" dirty="0" smtClean="0"/>
              <a:t>Session hijacking attack</a:t>
            </a:r>
          </a:p>
          <a:p>
            <a:pPr lvl="2" eaLnBrk="1" hangingPunct="1"/>
            <a:r>
              <a:rPr lang="en-US" dirty="0" smtClean="0"/>
              <a:t>Man-in-the-middle (MitM) attack</a:t>
            </a:r>
          </a:p>
          <a:p>
            <a:pPr lvl="1" eaLnBrk="1" hangingPunct="1"/>
            <a:r>
              <a:rPr lang="en-US" dirty="0" smtClean="0"/>
              <a:t>Invalid </a:t>
            </a:r>
            <a:r>
              <a:rPr lang="en-US" dirty="0"/>
              <a:t>trust </a:t>
            </a:r>
            <a:r>
              <a:rPr lang="en-US" dirty="0" smtClean="0"/>
              <a:t>relationships</a:t>
            </a:r>
          </a:p>
          <a:p>
            <a:pPr lvl="2" eaLnBrk="1" hangingPunct="1"/>
            <a:r>
              <a:rPr lang="en-US" dirty="0" smtClean="0"/>
              <a:t>DHCP snooping</a:t>
            </a:r>
          </a:p>
          <a:p>
            <a:pPr lvl="2" eaLnBrk="1" hangingPunct="1"/>
            <a:r>
              <a:rPr lang="en-US" dirty="0" smtClean="0"/>
              <a:t>Dynamic ARP inspection (DAI)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9267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34026</TotalTime>
  <Words>5460</Words>
  <Application>Microsoft Macintosh PowerPoint</Application>
  <PresentationFormat>On-screen Show (4:3)</PresentationFormat>
  <Paragraphs>1042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Calibri</vt:lpstr>
      <vt:lpstr>Calibri Light</vt:lpstr>
      <vt:lpstr>Courier New</vt:lpstr>
      <vt:lpstr>ＭＳ Ｐゴシック</vt:lpstr>
      <vt:lpstr>Times New Roman</vt:lpstr>
      <vt:lpstr>Arial</vt:lpstr>
      <vt:lpstr>3_Default Design</vt:lpstr>
      <vt:lpstr>2_Default Design</vt:lpstr>
      <vt:lpstr>1_Default Design</vt:lpstr>
      <vt:lpstr>Default Design</vt:lpstr>
      <vt:lpstr>Retrospect</vt:lpstr>
      <vt:lpstr> Chapter 8 Cloud Computing and Remote Access       </vt:lpstr>
      <vt:lpstr>Objectives</vt:lpstr>
      <vt:lpstr>Security Assessment</vt:lpstr>
      <vt:lpstr>Security Risks</vt:lpstr>
      <vt:lpstr>Risks Associated with People</vt:lpstr>
      <vt:lpstr>Risks Associated with Transmission and Hardware</vt:lpstr>
      <vt:lpstr>Risks Associated with Transmission and Hardware</vt:lpstr>
      <vt:lpstr>Risks Associated with Transmission and Hardware</vt:lpstr>
      <vt:lpstr>Risks Associated with Protocols and Software</vt:lpstr>
      <vt:lpstr>Risks Associated with Protocols and Software</vt:lpstr>
      <vt:lpstr>Risks Associated with Internet Access</vt:lpstr>
      <vt:lpstr>Risks Associated with Internet Access</vt:lpstr>
      <vt:lpstr>Risks Associated with Internet Access</vt:lpstr>
      <vt:lpstr>Effective Security Policies</vt:lpstr>
      <vt:lpstr>Security Policy Goals</vt:lpstr>
      <vt:lpstr>Security Policy Goals</vt:lpstr>
      <vt:lpstr>Security Policy Content</vt:lpstr>
      <vt:lpstr>Security in Network Design</vt:lpstr>
      <vt:lpstr>NOS Security</vt:lpstr>
      <vt:lpstr>Logon Restrictions</vt:lpstr>
      <vt:lpstr>Network Access Control</vt:lpstr>
      <vt:lpstr>Network Access Control</vt:lpstr>
      <vt:lpstr>Access Control Lists Used by Routers</vt:lpstr>
      <vt:lpstr>Access Control Lists Used by Routers</vt:lpstr>
      <vt:lpstr>Access Control Lists Used by Routers</vt:lpstr>
      <vt:lpstr>Access Control Lists Used by Routers</vt:lpstr>
      <vt:lpstr>Intrusion Detection and Prevention</vt:lpstr>
      <vt:lpstr>Intrusion Detection and Prevention</vt:lpstr>
      <vt:lpstr>Intrusion Detection and Prevention</vt:lpstr>
      <vt:lpstr>Intrusion Detection and Prevention</vt:lpstr>
      <vt:lpstr>Intrusion Detection and Prevention</vt:lpstr>
      <vt:lpstr>Firewalls</vt:lpstr>
      <vt:lpstr>Firewalls</vt:lpstr>
      <vt:lpstr>Firewalls</vt:lpstr>
      <vt:lpstr>Firewalls</vt:lpstr>
      <vt:lpstr>Firewalls</vt:lpstr>
      <vt:lpstr>Firewalls</vt:lpstr>
      <vt:lpstr>Firewalls</vt:lpstr>
      <vt:lpstr>Proxy Servers</vt:lpstr>
      <vt:lpstr>Proxy Servers</vt:lpstr>
      <vt:lpstr>Proxy Servers</vt:lpstr>
      <vt:lpstr>SIEM (Security Information and Event Management)</vt:lpstr>
      <vt:lpstr>Scanning Tools</vt:lpstr>
      <vt:lpstr>Honeypots and Honeynets</vt:lpstr>
      <vt:lpstr>Troubleshooting Malware Risks and Infections</vt:lpstr>
      <vt:lpstr>Troubleshooting Malware Risks and Infections</vt:lpstr>
      <vt:lpstr>Malware Types and Characteristics</vt:lpstr>
      <vt:lpstr>Malware Types and Characteristics</vt:lpstr>
      <vt:lpstr>Malware Types and Characteristics</vt:lpstr>
      <vt:lpstr>Malware Types and Characteristics</vt:lpstr>
      <vt:lpstr>Anti-Malware Software</vt:lpstr>
      <vt:lpstr>Anti-Malware Software</vt:lpstr>
      <vt:lpstr>Anti-Malware Software</vt:lpstr>
      <vt:lpstr>Anti-Malware Software</vt:lpstr>
      <vt:lpstr>Anti-Malware Policies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Julie</dc:creator>
  <cp:lastModifiedBy>Microsoft Office User</cp:lastModifiedBy>
  <cp:revision>1071</cp:revision>
  <dcterms:created xsi:type="dcterms:W3CDTF">2007-07-09T21:56:01Z</dcterms:created>
  <dcterms:modified xsi:type="dcterms:W3CDTF">2017-08-21T22:40:02Z</dcterms:modified>
</cp:coreProperties>
</file>