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86"/>
  </p:notesMasterIdLst>
  <p:handoutMasterIdLst>
    <p:handoutMasterId r:id="rId87"/>
  </p:handoutMasterIdLst>
  <p:sldIdLst>
    <p:sldId id="319" r:id="rId5"/>
    <p:sldId id="320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20" r:id="rId42"/>
    <p:sldId id="419" r:id="rId43"/>
    <p:sldId id="421" r:id="rId44"/>
    <p:sldId id="422" r:id="rId45"/>
    <p:sldId id="423" r:id="rId46"/>
    <p:sldId id="424" r:id="rId47"/>
    <p:sldId id="425" r:id="rId48"/>
    <p:sldId id="426" r:id="rId49"/>
    <p:sldId id="428" r:id="rId50"/>
    <p:sldId id="427" r:id="rId51"/>
    <p:sldId id="429" r:id="rId52"/>
    <p:sldId id="430" r:id="rId53"/>
    <p:sldId id="431" r:id="rId54"/>
    <p:sldId id="432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3" r:id="rId66"/>
    <p:sldId id="444" r:id="rId67"/>
    <p:sldId id="445" r:id="rId68"/>
    <p:sldId id="446" r:id="rId69"/>
    <p:sldId id="447" r:id="rId70"/>
    <p:sldId id="448" r:id="rId71"/>
    <p:sldId id="449" r:id="rId72"/>
    <p:sldId id="450" r:id="rId73"/>
    <p:sldId id="451" r:id="rId74"/>
    <p:sldId id="453" r:id="rId75"/>
    <p:sldId id="452" r:id="rId76"/>
    <p:sldId id="454" r:id="rId77"/>
    <p:sldId id="455" r:id="rId78"/>
    <p:sldId id="456" r:id="rId79"/>
    <p:sldId id="457" r:id="rId80"/>
    <p:sldId id="458" r:id="rId81"/>
    <p:sldId id="367" r:id="rId82"/>
    <p:sldId id="376" r:id="rId83"/>
    <p:sldId id="382" r:id="rId84"/>
    <p:sldId id="383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05" autoAdjust="0"/>
  </p:normalViewPr>
  <p:slideViewPr>
    <p:cSldViewPr>
      <p:cViewPr varScale="1">
        <p:scale>
          <a:sx n="87" d="100"/>
          <a:sy n="87" d="100"/>
        </p:scale>
        <p:origin x="16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5/5/2015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5/5/2015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  <a:p>
            <a:pPr eaLnBrk="1" hangingPunct="1"/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Chapter 9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Unified Communications and Network Performance Management</a:t>
            </a:r>
          </a:p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403325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SNMP Logs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Enterprise-wide network management systems</a:t>
            </a:r>
          </a:p>
          <a:p>
            <a:pPr lvl="1" eaLnBrk="1" hangingPunct="1"/>
            <a:r>
              <a:rPr lang="en-US" dirty="0" smtClean="0"/>
              <a:t>Accomplish fault and performance management</a:t>
            </a:r>
          </a:p>
          <a:p>
            <a:pPr lvl="1" eaLnBrk="1" hangingPunct="1"/>
            <a:r>
              <a:rPr lang="en-US" dirty="0" smtClean="0"/>
              <a:t>All use similar architecture</a:t>
            </a:r>
          </a:p>
          <a:p>
            <a:r>
              <a:rPr lang="en-US" dirty="0" smtClean="0"/>
              <a:t>Central collection point is called the network management system (NMS)</a:t>
            </a:r>
          </a:p>
          <a:p>
            <a:pPr lvl="1" eaLnBrk="1" hangingPunct="1"/>
            <a:r>
              <a:rPr lang="en-US" dirty="0" smtClean="0"/>
              <a:t>Network management agent</a:t>
            </a:r>
          </a:p>
          <a:p>
            <a:pPr lvl="2" eaLnBrk="1" hangingPunct="1"/>
            <a:r>
              <a:rPr lang="en-US" dirty="0" smtClean="0"/>
              <a:t>Software routine that collects information about device’s operation</a:t>
            </a:r>
          </a:p>
          <a:p>
            <a:pPr lvl="2" eaLnBrk="1" hangingPunct="1"/>
            <a:r>
              <a:rPr lang="en-US" dirty="0" smtClean="0"/>
              <a:t>Provides information to the NMS</a:t>
            </a:r>
          </a:p>
          <a:p>
            <a:pPr lvl="1" eaLnBrk="1" hangingPunct="1"/>
            <a:r>
              <a:rPr lang="en-US" dirty="0" smtClean="0"/>
              <a:t>Managed device</a:t>
            </a:r>
          </a:p>
          <a:p>
            <a:pPr lvl="2" eaLnBrk="1" hangingPunct="1"/>
            <a:r>
              <a:rPr lang="en-US" dirty="0" smtClean="0"/>
              <a:t>Any network node monitored by the NMS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17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SNMP Logs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Various aspects of a device can be managed</a:t>
            </a:r>
          </a:p>
          <a:p>
            <a:pPr lvl="1" eaLnBrk="1" hangingPunct="1"/>
            <a:r>
              <a:rPr lang="en-US" dirty="0" smtClean="0"/>
              <a:t>Processor, memory, hard disk, NIC, and intangibles</a:t>
            </a:r>
          </a:p>
          <a:p>
            <a:pPr eaLnBrk="1" hangingPunct="1"/>
            <a:r>
              <a:rPr lang="en-US" dirty="0" smtClean="0"/>
              <a:t>MIB (Management Information Base)</a:t>
            </a:r>
          </a:p>
          <a:p>
            <a:pPr lvl="1" eaLnBrk="1" hangingPunct="1"/>
            <a:r>
              <a:rPr lang="en-US" dirty="0" smtClean="0"/>
              <a:t>Contains managed devices definition, data</a:t>
            </a:r>
          </a:p>
          <a:p>
            <a:pPr eaLnBrk="1" hangingPunct="1"/>
            <a:r>
              <a:rPr lang="en-US" dirty="0" smtClean="0"/>
              <a:t>SNMP (Simple Network Management Protocol)</a:t>
            </a:r>
          </a:p>
          <a:p>
            <a:pPr lvl="1" eaLnBrk="1" hangingPunct="1"/>
            <a:r>
              <a:rPr lang="en-US" dirty="0" smtClean="0"/>
              <a:t>Used to communicate managed device information</a:t>
            </a:r>
          </a:p>
          <a:p>
            <a:pPr lvl="1" eaLnBrk="1" hangingPunct="1"/>
            <a:r>
              <a:rPr lang="en-US" dirty="0" smtClean="0"/>
              <a:t>Part of TCP/IP suite</a:t>
            </a:r>
          </a:p>
          <a:p>
            <a:pPr lvl="1" eaLnBrk="1" hangingPunct="1"/>
            <a:r>
              <a:rPr lang="en-US" dirty="0" smtClean="0"/>
              <a:t>SNMPv3: most secure version of the protocol</a:t>
            </a:r>
          </a:p>
          <a:p>
            <a:pPr lvl="1" eaLnBrk="1" hangingPunct="1"/>
            <a:r>
              <a:rPr lang="en-US" dirty="0" smtClean="0"/>
              <a:t>SNMPv2: still widely used</a:t>
            </a:r>
          </a:p>
          <a:p>
            <a:pPr lvl="1" eaLnBrk="1" hangingPunct="1"/>
            <a:r>
              <a:rPr lang="en-US" dirty="0" smtClean="0"/>
              <a:t>SNMPv1: original version; rarely used today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SNMP Logs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01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SNMP Logs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Several ways to view and analyze data</a:t>
            </a:r>
          </a:p>
          <a:p>
            <a:pPr eaLnBrk="1" hangingPunct="1"/>
            <a:r>
              <a:rPr lang="en-US" dirty="0" smtClean="0"/>
              <a:t>Network management applications</a:t>
            </a:r>
          </a:p>
          <a:p>
            <a:pPr lvl="1" eaLnBrk="1" hangingPunct="1"/>
            <a:r>
              <a:rPr lang="en-US" dirty="0" smtClean="0"/>
              <a:t>Flexible</a:t>
            </a:r>
          </a:p>
          <a:p>
            <a:pPr lvl="1" eaLnBrk="1" hangingPunct="1"/>
            <a:r>
              <a:rPr lang="en-US" dirty="0" smtClean="0"/>
              <a:t>Challenging to configure and fine-tune</a:t>
            </a:r>
          </a:p>
          <a:p>
            <a:pPr lvl="1" eaLnBrk="1" hangingPunct="1"/>
            <a:r>
              <a:rPr lang="en-US" dirty="0" smtClean="0"/>
              <a:t>Choose correct type and amount of information to collect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1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and Event Logs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Log</a:t>
            </a:r>
          </a:p>
          <a:p>
            <a:pPr lvl="1" eaLnBrk="1" hangingPunct="1"/>
            <a:r>
              <a:rPr lang="en-US" dirty="0" smtClean="0"/>
              <a:t>Contains recorded conditions recognized by operating system</a:t>
            </a:r>
          </a:p>
          <a:p>
            <a:pPr eaLnBrk="1" hangingPunct="1"/>
            <a:r>
              <a:rPr lang="en-US" dirty="0" smtClean="0"/>
              <a:t>Event log</a:t>
            </a:r>
          </a:p>
          <a:p>
            <a:pPr lvl="1" eaLnBrk="1" hangingPunct="1"/>
            <a:r>
              <a:rPr lang="en-US" dirty="0" smtClean="0"/>
              <a:t>Windows-based computer log containing monitored device information</a:t>
            </a:r>
          </a:p>
          <a:p>
            <a:pPr eaLnBrk="1" hangingPunct="1"/>
            <a:r>
              <a:rPr lang="en-US" dirty="0" smtClean="0"/>
              <a:t>Event Viewer application</a:t>
            </a:r>
          </a:p>
          <a:p>
            <a:pPr lvl="1" eaLnBrk="1" hangingPunct="1"/>
            <a:r>
              <a:rPr lang="en-US" dirty="0" smtClean="0"/>
              <a:t>Application to view log information in Windows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09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and Event Logs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Syslog function</a:t>
            </a:r>
          </a:p>
          <a:p>
            <a:pPr lvl="1" eaLnBrk="1" hangingPunct="1"/>
            <a:r>
              <a:rPr lang="en-US" dirty="0" smtClean="0"/>
              <a:t>Standard for generating, storing, and processing messages about events on Linux or UNIX</a:t>
            </a:r>
          </a:p>
          <a:p>
            <a:pPr lvl="1" eaLnBrk="1" hangingPunct="1"/>
            <a:r>
              <a:rPr lang="en-US" dirty="0" smtClean="0"/>
              <a:t>Data written to system log</a:t>
            </a:r>
          </a:p>
          <a:p>
            <a:r>
              <a:rPr lang="en-US" dirty="0" smtClean="0"/>
              <a:t>Syslog defines roles for each computer that participates in logging</a:t>
            </a:r>
          </a:p>
          <a:p>
            <a:pPr lvl="1"/>
            <a:r>
              <a:rPr lang="en-US" dirty="0" smtClean="0"/>
              <a:t>Generator - computer that is monitored by a syslog-compatible application and issues event information</a:t>
            </a:r>
          </a:p>
          <a:p>
            <a:pPr lvl="1"/>
            <a:r>
              <a:rPr lang="en-US" dirty="0" smtClean="0"/>
              <a:t>Collector - computer that gathers event messages from generators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10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and Event Logs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Using logs for fault management</a:t>
            </a:r>
          </a:p>
          <a:p>
            <a:pPr lvl="1" eaLnBrk="1" hangingPunct="1"/>
            <a:r>
              <a:rPr lang="en-US" dirty="0" smtClean="0"/>
              <a:t>Logs keep history</a:t>
            </a:r>
          </a:p>
          <a:p>
            <a:pPr lvl="1" eaLnBrk="1" hangingPunct="1"/>
            <a:r>
              <a:rPr lang="en-US" dirty="0" smtClean="0"/>
              <a:t>Information collected does not point to problem</a:t>
            </a:r>
          </a:p>
          <a:p>
            <a:pPr lvl="1" eaLnBrk="1" hangingPunct="1"/>
            <a:r>
              <a:rPr lang="en-US" dirty="0" smtClean="0"/>
              <a:t>Logs must be monitored for errors</a:t>
            </a:r>
          </a:p>
          <a:p>
            <a:pPr lvl="1" eaLnBrk="1" hangingPunct="1"/>
            <a:r>
              <a:rPr lang="en-US" dirty="0" smtClean="0"/>
              <a:t>Most UNIX and Linux OSs provide a GUI application used for viewing and filtering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3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Traffic Analysis</a:t>
            </a:r>
          </a:p>
          <a:p>
            <a:endParaRPr lang="en-US" dirty="0" smtClean="0"/>
          </a:p>
          <a:p>
            <a:r>
              <a:rPr lang="en-US" dirty="0" smtClean="0"/>
              <a:t>Network monitor</a:t>
            </a:r>
          </a:p>
          <a:p>
            <a:pPr lvl="1"/>
            <a:r>
              <a:rPr lang="en-US" dirty="0" smtClean="0"/>
              <a:t>Tool that continually monitors network traffic</a:t>
            </a:r>
          </a:p>
          <a:p>
            <a:r>
              <a:rPr lang="en-US" dirty="0" smtClean="0"/>
              <a:t>Interface monitor</a:t>
            </a:r>
          </a:p>
          <a:p>
            <a:pPr lvl="1"/>
            <a:r>
              <a:rPr lang="en-US" dirty="0" smtClean="0"/>
              <a:t>Tool that can monitor traffic at a specific interface between a server or client and the network</a:t>
            </a:r>
          </a:p>
          <a:p>
            <a:r>
              <a:rPr lang="en-US" dirty="0" smtClean="0"/>
              <a:t>Difference</a:t>
            </a:r>
          </a:p>
          <a:p>
            <a:pPr lvl="1"/>
            <a:r>
              <a:rPr lang="en-US" dirty="0" smtClean="0"/>
              <a:t>Network monitor can monitor traffic that a single device encounters</a:t>
            </a:r>
          </a:p>
          <a:p>
            <a:pPr lvl="1"/>
            <a:r>
              <a:rPr lang="en-US" dirty="0" smtClean="0"/>
              <a:t>Interface monitor can monitor traffic patterns throughout a particular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34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Traffic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07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Traffic Analysis</a:t>
            </a:r>
          </a:p>
          <a:p>
            <a:endParaRPr lang="en-US" dirty="0" smtClean="0"/>
          </a:p>
          <a:p>
            <a:r>
              <a:rPr lang="en-US" dirty="0" smtClean="0"/>
              <a:t>All network monitoring tools can perform the following functions:</a:t>
            </a:r>
          </a:p>
          <a:p>
            <a:pPr lvl="1"/>
            <a:r>
              <a:rPr lang="en-US" dirty="0" smtClean="0"/>
              <a:t>Set the NIC to run in promiscuous mode to pass all traffic to the monitoring software</a:t>
            </a:r>
          </a:p>
          <a:p>
            <a:pPr lvl="1"/>
            <a:r>
              <a:rPr lang="en-US" dirty="0" smtClean="0"/>
              <a:t>Continuously monitor network traffic on a segment</a:t>
            </a:r>
          </a:p>
          <a:p>
            <a:pPr lvl="1"/>
            <a:r>
              <a:rPr lang="en-US" dirty="0" smtClean="0"/>
              <a:t>Capture network data transmitted on a segment</a:t>
            </a:r>
          </a:p>
          <a:p>
            <a:pPr lvl="1"/>
            <a:r>
              <a:rPr lang="en-US" dirty="0" smtClean="0"/>
              <a:t>Capture frames sent to or from a specific node</a:t>
            </a:r>
          </a:p>
          <a:p>
            <a:pPr lvl="1"/>
            <a:r>
              <a:rPr lang="en-US" dirty="0" smtClean="0"/>
              <a:t>Reproduce network conditions by transmitting a selected amount and type of data</a:t>
            </a:r>
          </a:p>
          <a:p>
            <a:pPr lvl="1"/>
            <a:r>
              <a:rPr lang="en-US" dirty="0" smtClean="0"/>
              <a:t>Generate statistics about network activity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5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Describe the basic concepts of network management</a:t>
            </a:r>
          </a:p>
          <a:p>
            <a:r>
              <a:rPr lang="en-US" dirty="0" smtClean="0"/>
              <a:t>Utilize system and event logs to evaluate, monitor, and manage network performance</a:t>
            </a:r>
          </a:p>
          <a:p>
            <a:r>
              <a:rPr lang="en-US" dirty="0" smtClean="0"/>
              <a:t>Explain how unified communications, including voice and video transmissions, affect network performance</a:t>
            </a:r>
          </a:p>
          <a:p>
            <a:r>
              <a:rPr lang="en-US" dirty="0" smtClean="0"/>
              <a:t>Explain three common quality of service techniques</a:t>
            </a:r>
          </a:p>
          <a:p>
            <a:r>
              <a:rPr lang="en-US" dirty="0" smtClean="0"/>
              <a:t>Troubleshoot network availability issues and evaluate network redundancy measures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375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Traffic Analysis</a:t>
            </a:r>
          </a:p>
          <a:p>
            <a:endParaRPr lang="en-US" dirty="0" smtClean="0"/>
          </a:p>
          <a:p>
            <a:r>
              <a:rPr lang="en-US" dirty="0" smtClean="0"/>
              <a:t>Some network monitoring tools can also perform the following functions:</a:t>
            </a:r>
          </a:p>
          <a:p>
            <a:pPr lvl="1"/>
            <a:r>
              <a:rPr lang="en-US" dirty="0" smtClean="0"/>
              <a:t>Discover all network nodes on a segment</a:t>
            </a:r>
          </a:p>
          <a:p>
            <a:pPr lvl="1"/>
            <a:r>
              <a:rPr lang="en-US" dirty="0" smtClean="0"/>
              <a:t>Establish a baseline, including performance, utilization rate, and so on</a:t>
            </a:r>
          </a:p>
          <a:p>
            <a:pPr lvl="1"/>
            <a:r>
              <a:rPr lang="en-US" dirty="0" smtClean="0"/>
              <a:t>Track utilization of network resources and device resources and report it in graphs or charts</a:t>
            </a:r>
          </a:p>
          <a:p>
            <a:pPr lvl="1"/>
            <a:r>
              <a:rPr lang="en-US" dirty="0" smtClean="0"/>
              <a:t>Store traffic data and generate reports</a:t>
            </a:r>
          </a:p>
          <a:p>
            <a:pPr lvl="1"/>
            <a:r>
              <a:rPr lang="en-US" dirty="0" smtClean="0"/>
              <a:t>Trigger alarms for certain preconfigured conditions</a:t>
            </a:r>
          </a:p>
          <a:p>
            <a:pPr lvl="1"/>
            <a:r>
              <a:rPr lang="en-US" dirty="0" smtClean="0"/>
              <a:t>Identify usage anomalies, such as top talkers or top listeners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7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Traffic Analysis</a:t>
            </a:r>
          </a:p>
          <a:p>
            <a:endParaRPr lang="en-US" dirty="0" smtClean="0"/>
          </a:p>
          <a:p>
            <a:r>
              <a:rPr lang="en-US" dirty="0" smtClean="0"/>
              <a:t>Monitoring tools can help identify the following:</a:t>
            </a:r>
          </a:p>
          <a:p>
            <a:pPr lvl="1"/>
            <a:r>
              <a:rPr lang="en-US" dirty="0" smtClean="0"/>
              <a:t>Runts</a:t>
            </a:r>
          </a:p>
          <a:p>
            <a:pPr lvl="1"/>
            <a:r>
              <a:rPr lang="en-US" dirty="0" smtClean="0"/>
              <a:t>Giants</a:t>
            </a:r>
          </a:p>
          <a:p>
            <a:pPr lvl="1"/>
            <a:r>
              <a:rPr lang="en-US" dirty="0" smtClean="0"/>
              <a:t>Jabber</a:t>
            </a:r>
          </a:p>
          <a:p>
            <a:pPr lvl="1"/>
            <a:r>
              <a:rPr lang="en-US" dirty="0" smtClean="0"/>
              <a:t>Ghosts</a:t>
            </a:r>
          </a:p>
          <a:p>
            <a:pPr lvl="1"/>
            <a:r>
              <a:rPr lang="en-US" dirty="0" smtClean="0"/>
              <a:t>Packet loss</a:t>
            </a:r>
          </a:p>
          <a:p>
            <a:pPr lvl="1"/>
            <a:r>
              <a:rPr lang="en-US" dirty="0" smtClean="0"/>
              <a:t>Discarded packets</a:t>
            </a:r>
          </a:p>
          <a:p>
            <a:pPr lvl="1"/>
            <a:r>
              <a:rPr lang="en-US" dirty="0" smtClean="0"/>
              <a:t>Interface resets</a:t>
            </a:r>
          </a:p>
          <a:p>
            <a:r>
              <a:rPr lang="en-US" dirty="0" smtClean="0"/>
              <a:t>Alerts might be transmitted by email or text</a:t>
            </a:r>
          </a:p>
          <a:p>
            <a:pPr lvl="1"/>
            <a:r>
              <a:rPr lang="en-US" dirty="0" smtClean="0"/>
              <a:t>Called SMS (Short Message Service)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53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Traffic Management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Traffic shaping (packet shaping)</a:t>
            </a:r>
          </a:p>
          <a:p>
            <a:pPr lvl="1" eaLnBrk="1" hangingPunct="1"/>
            <a:r>
              <a:rPr lang="en-US" dirty="0" smtClean="0"/>
              <a:t>Manipulating packet, data stream, and connection characteristics</a:t>
            </a:r>
          </a:p>
          <a:p>
            <a:pPr lvl="2" eaLnBrk="1" hangingPunct="1"/>
            <a:r>
              <a:rPr lang="en-US" dirty="0" smtClean="0"/>
              <a:t>Manage type and amount of traffic traversing network </a:t>
            </a:r>
          </a:p>
          <a:p>
            <a:pPr lvl="1" eaLnBrk="1" hangingPunct="1"/>
            <a:r>
              <a:rPr lang="en-US" dirty="0" smtClean="0"/>
              <a:t>Goals</a:t>
            </a:r>
          </a:p>
          <a:p>
            <a:pPr lvl="2" eaLnBrk="1" hangingPunct="1"/>
            <a:r>
              <a:rPr lang="en-US" dirty="0" smtClean="0"/>
              <a:t>Assure timely delivery of most important traffic</a:t>
            </a:r>
          </a:p>
          <a:p>
            <a:pPr lvl="2" eaLnBrk="1" hangingPunct="1"/>
            <a:r>
              <a:rPr lang="en-US" dirty="0" smtClean="0"/>
              <a:t>Offer best possible performance for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8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Traffic Management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Techniques</a:t>
            </a:r>
          </a:p>
          <a:p>
            <a:pPr lvl="1" eaLnBrk="1" hangingPunct="1"/>
            <a:r>
              <a:rPr lang="en-US" dirty="0" smtClean="0"/>
              <a:t>Delay less important traffic</a:t>
            </a:r>
          </a:p>
          <a:p>
            <a:pPr lvl="1" eaLnBrk="1" hangingPunct="1"/>
            <a:r>
              <a:rPr lang="en-US" dirty="0" smtClean="0"/>
              <a:t>Increase priority of more important traffic</a:t>
            </a:r>
          </a:p>
          <a:p>
            <a:pPr lvl="1" eaLnBrk="1" hangingPunct="1"/>
            <a:r>
              <a:rPr lang="en-US" dirty="0" smtClean="0"/>
              <a:t>Traffic policing</a:t>
            </a:r>
          </a:p>
          <a:p>
            <a:pPr lvl="2" eaLnBrk="1" hangingPunct="1"/>
            <a:r>
              <a:rPr lang="en-US" dirty="0" smtClean="0"/>
              <a:t>Limit traffic volume flowing in and out of interface during specified time period</a:t>
            </a:r>
          </a:p>
          <a:p>
            <a:pPr lvl="2" eaLnBrk="1" hangingPunct="1"/>
            <a:r>
              <a:rPr lang="en-US" dirty="0" smtClean="0"/>
              <a:t>Limit momentary throughput rate for an interface</a:t>
            </a:r>
          </a:p>
          <a:p>
            <a:pPr eaLnBrk="1" hangingPunct="1"/>
            <a:r>
              <a:rPr lang="en-US" dirty="0" smtClean="0"/>
              <a:t>Not without controversy</a:t>
            </a:r>
          </a:p>
          <a:p>
            <a:pPr lvl="1" eaLnBrk="1" hangingPunct="1"/>
            <a:r>
              <a:rPr lang="en-US" dirty="0" smtClean="0"/>
              <a:t>Comcast discriminated against certain traffic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74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Traffic Management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Traffic prioritization</a:t>
            </a:r>
          </a:p>
          <a:p>
            <a:pPr lvl="1" eaLnBrk="1" hangingPunct="1"/>
            <a:r>
              <a:rPr lang="en-US" dirty="0" smtClean="0"/>
              <a:t>Treating more important traffic preferentially</a:t>
            </a:r>
          </a:p>
          <a:p>
            <a:pPr eaLnBrk="1" hangingPunct="1"/>
            <a:r>
              <a:rPr lang="en-US" dirty="0" smtClean="0"/>
              <a:t>Prioritization based on characteristics</a:t>
            </a:r>
          </a:p>
          <a:p>
            <a:pPr lvl="1" eaLnBrk="1" hangingPunct="1"/>
            <a:r>
              <a:rPr lang="en-US" dirty="0" smtClean="0"/>
              <a:t>Protocol</a:t>
            </a:r>
          </a:p>
          <a:p>
            <a:pPr lvl="1" eaLnBrk="1" hangingPunct="1"/>
            <a:r>
              <a:rPr lang="en-US" dirty="0" smtClean="0"/>
              <a:t>IP address</a:t>
            </a:r>
          </a:p>
          <a:p>
            <a:pPr lvl="1" eaLnBrk="1" hangingPunct="1"/>
            <a:r>
              <a:rPr lang="en-US" dirty="0" smtClean="0"/>
              <a:t>User group</a:t>
            </a:r>
          </a:p>
          <a:p>
            <a:pPr lvl="1" eaLnBrk="1" hangingPunct="1"/>
            <a:r>
              <a:rPr lang="en-US" dirty="0" smtClean="0"/>
              <a:t>DiffServ (Differentiated Services) flag in an IP packet</a:t>
            </a:r>
          </a:p>
          <a:p>
            <a:pPr lvl="1" eaLnBrk="1" hangingPunct="1"/>
            <a:r>
              <a:rPr lang="en-US" dirty="0" smtClean="0"/>
              <a:t>VLAN tag in Data Link layer frame</a:t>
            </a:r>
          </a:p>
          <a:p>
            <a:pPr lvl="1" eaLnBrk="1" hangingPunct="1"/>
            <a:r>
              <a:rPr lang="en-US" dirty="0" smtClean="0"/>
              <a:t>Service or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56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Caching</a:t>
            </a:r>
          </a:p>
          <a:p>
            <a:pPr lvl="1" eaLnBrk="1" hangingPunct="1"/>
            <a:r>
              <a:rPr lang="en-US" dirty="0" smtClean="0"/>
              <a:t>Local storage of frequently needed files</a:t>
            </a:r>
          </a:p>
          <a:p>
            <a:pPr lvl="1" eaLnBrk="1" hangingPunct="1"/>
            <a:r>
              <a:rPr lang="en-US" dirty="0" smtClean="0"/>
              <a:t>Allows quick access</a:t>
            </a:r>
          </a:p>
          <a:p>
            <a:pPr eaLnBrk="1" hangingPunct="1"/>
            <a:r>
              <a:rPr lang="en-US" dirty="0" smtClean="0"/>
              <a:t>Web caching</a:t>
            </a:r>
          </a:p>
          <a:p>
            <a:pPr lvl="1" eaLnBrk="1" hangingPunct="1"/>
            <a:r>
              <a:rPr lang="en-US" dirty="0" smtClean="0"/>
              <a:t>Most common caching type, highly customizable</a:t>
            </a:r>
          </a:p>
          <a:p>
            <a:pPr lvl="1" eaLnBrk="1" hangingPunct="1"/>
            <a:r>
              <a:rPr lang="en-US" dirty="0" smtClean="0"/>
              <a:t>Web pages stored locally</a:t>
            </a:r>
          </a:p>
          <a:p>
            <a:pPr lvl="2" eaLnBrk="1" hangingPunct="1"/>
            <a:r>
              <a:rPr lang="en-US" dirty="0" smtClean="0"/>
              <a:t>On host or network, and then delivered to requesters</a:t>
            </a:r>
          </a:p>
          <a:p>
            <a:pPr eaLnBrk="1" hangingPunct="1"/>
            <a:r>
              <a:rPr lang="en-US" dirty="0" smtClean="0"/>
              <a:t>ISP cache engine</a:t>
            </a:r>
          </a:p>
          <a:p>
            <a:pPr lvl="1" eaLnBrk="1" hangingPunct="1"/>
            <a:r>
              <a:rPr lang="en-US" dirty="0" smtClean="0"/>
              <a:t>Network device devoted to storage, frequently requested file delivery</a:t>
            </a:r>
          </a:p>
          <a:p>
            <a:pPr lvl="1" eaLnBrk="1" hangingPunct="1"/>
            <a:r>
              <a:rPr lang="en-US" dirty="0" smtClean="0"/>
              <a:t>Saves money; lowers WAN traffic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68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Unified Communications Technologies</a:t>
            </a:r>
          </a:p>
          <a:p>
            <a:endParaRPr lang="en-US" dirty="0" smtClean="0"/>
          </a:p>
          <a:p>
            <a:r>
              <a:rPr lang="en-US" dirty="0" smtClean="0"/>
              <a:t>PSTN (Public Switched Telephone Network)</a:t>
            </a:r>
          </a:p>
          <a:p>
            <a:pPr lvl="1"/>
            <a:r>
              <a:rPr lang="en-US" dirty="0" smtClean="0"/>
              <a:t>Circuit-switched model, carries telephone calls/faxes</a:t>
            </a:r>
          </a:p>
          <a:p>
            <a:r>
              <a:rPr lang="en-US" dirty="0" smtClean="0"/>
              <a:t>Switching</a:t>
            </a:r>
          </a:p>
          <a:p>
            <a:pPr lvl="1"/>
            <a:r>
              <a:rPr lang="en-US" dirty="0" smtClean="0"/>
              <a:t>Determines how connections are created between nodes</a:t>
            </a:r>
          </a:p>
          <a:p>
            <a:r>
              <a:rPr lang="en-US" dirty="0" smtClean="0"/>
              <a:t>Circuit-switched networks</a:t>
            </a:r>
          </a:p>
          <a:p>
            <a:pPr lvl="1"/>
            <a:r>
              <a:rPr lang="en-US" dirty="0" smtClean="0"/>
              <a:t>Connection is established between two network nodes before transmitting data</a:t>
            </a:r>
          </a:p>
          <a:p>
            <a:r>
              <a:rPr lang="en-US" dirty="0" smtClean="0"/>
              <a:t>Packet-switched networks</a:t>
            </a:r>
          </a:p>
          <a:p>
            <a:pPr lvl="1"/>
            <a:r>
              <a:rPr lang="en-US" dirty="0" smtClean="0"/>
              <a:t>Break data into packets before they are transported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1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Unified Communications Technologies</a:t>
            </a:r>
          </a:p>
          <a:p>
            <a:endParaRPr lang="en-US" dirty="0" smtClean="0"/>
          </a:p>
          <a:p>
            <a:r>
              <a:rPr lang="en-US" dirty="0" smtClean="0"/>
              <a:t>Greatest advantage to packet switching</a:t>
            </a:r>
          </a:p>
          <a:p>
            <a:pPr lvl="1"/>
            <a:r>
              <a:rPr lang="en-US" dirty="0" smtClean="0"/>
              <a:t>Does not waste bandwidth by holding a connection open until a message reaches its destination</a:t>
            </a:r>
          </a:p>
          <a:p>
            <a:r>
              <a:rPr lang="en-US" dirty="0" smtClean="0"/>
              <a:t>Ethernet networks and the Internet</a:t>
            </a:r>
          </a:p>
          <a:p>
            <a:pPr lvl="1"/>
            <a:r>
              <a:rPr lang="en-US" dirty="0" smtClean="0"/>
              <a:t>Most common examples of packet-switched networks</a:t>
            </a:r>
          </a:p>
          <a:p>
            <a:r>
              <a:rPr lang="en-US" dirty="0" smtClean="0"/>
              <a:t>In unified communications, a user can:</a:t>
            </a:r>
          </a:p>
          <a:p>
            <a:pPr lvl="1"/>
            <a:r>
              <a:rPr lang="en-US" dirty="0" smtClean="0"/>
              <a:t>Access the Web</a:t>
            </a:r>
          </a:p>
          <a:p>
            <a:pPr lvl="1"/>
            <a:r>
              <a:rPr lang="en-US" dirty="0" smtClean="0"/>
              <a:t>Send/receive faxes, email, voice mail, instant messages, or telephone calls</a:t>
            </a:r>
          </a:p>
          <a:p>
            <a:pPr lvl="1"/>
            <a:r>
              <a:rPr lang="en-US" dirty="0" smtClean="0"/>
              <a:t>Participate in videoconference calls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41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VoIP Applications and Interfaces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IP telephony (VoIP)</a:t>
            </a:r>
          </a:p>
          <a:p>
            <a:pPr lvl="1" eaLnBrk="1" hangingPunct="1"/>
            <a:r>
              <a:rPr lang="en-US" dirty="0" smtClean="0"/>
              <a:t>Any network carrying voice signals using TCP/IP</a:t>
            </a:r>
          </a:p>
          <a:p>
            <a:pPr lvl="2" eaLnBrk="1" hangingPunct="1"/>
            <a:r>
              <a:rPr lang="en-US" dirty="0" smtClean="0"/>
              <a:t>Public or private</a:t>
            </a:r>
          </a:p>
          <a:p>
            <a:pPr lvl="1" eaLnBrk="1" hangingPunct="1"/>
            <a:r>
              <a:rPr lang="en-US" dirty="0" smtClean="0"/>
              <a:t>Runs over any packet-switched network</a:t>
            </a:r>
          </a:p>
          <a:p>
            <a:pPr eaLnBrk="1" hangingPunct="1"/>
            <a:r>
              <a:rPr lang="en-US" dirty="0" smtClean="0"/>
              <a:t>Data connection types carrying VoIP signals</a:t>
            </a:r>
          </a:p>
          <a:p>
            <a:pPr lvl="1" eaLnBrk="1" hangingPunct="1"/>
            <a:r>
              <a:rPr lang="en-US" dirty="0" smtClean="0"/>
              <a:t>T-carriers, ISDN, DSL, broadband cable, satellite connections, WiFi, WiMAX, HSPA+, LTE, cellular telephone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81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VoIP Applications and Interfaces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Reasons for implementing VoIP</a:t>
            </a:r>
          </a:p>
          <a:p>
            <a:pPr lvl="1" eaLnBrk="1" hangingPunct="1"/>
            <a:r>
              <a:rPr lang="en-US" dirty="0" smtClean="0"/>
              <a:t>Lower voice call cost</a:t>
            </a:r>
          </a:p>
          <a:p>
            <a:pPr lvl="1" eaLnBrk="1" hangingPunct="1"/>
            <a:r>
              <a:rPr lang="en-US" dirty="0" smtClean="0"/>
              <a:t>New, enhanced features and applications</a:t>
            </a:r>
          </a:p>
          <a:p>
            <a:pPr lvl="1" eaLnBrk="1" hangingPunct="1"/>
            <a:r>
              <a:rPr lang="en-US" dirty="0" smtClean="0"/>
              <a:t>Centralize voice and data network management</a:t>
            </a:r>
          </a:p>
          <a:p>
            <a:pPr eaLnBrk="1" hangingPunct="1"/>
            <a:r>
              <a:rPr lang="en-US" dirty="0" smtClean="0"/>
              <a:t>Voice and data configurations</a:t>
            </a:r>
          </a:p>
          <a:p>
            <a:pPr lvl="1" eaLnBrk="1" hangingPunct="1"/>
            <a:r>
              <a:rPr lang="en-US" dirty="0" smtClean="0"/>
              <a:t>Analog telephone (sends, receives analog signals) and must be connected to one of the following:</a:t>
            </a:r>
          </a:p>
          <a:p>
            <a:pPr lvl="2" eaLnBrk="1" hangingPunct="1"/>
            <a:r>
              <a:rPr lang="en-US" dirty="0" smtClean="0"/>
              <a:t>ATA analog telephone adapter</a:t>
            </a:r>
          </a:p>
          <a:p>
            <a:pPr lvl="2" eaLnBrk="1" hangingPunct="1"/>
            <a:r>
              <a:rPr lang="en-US" dirty="0" smtClean="0"/>
              <a:t>Switch, router, or gateway capable of accepting analog signals and convert them into packets</a:t>
            </a:r>
          </a:p>
          <a:p>
            <a:pPr lvl="2" eaLnBrk="1" hangingPunct="1"/>
            <a:r>
              <a:rPr lang="en-US" dirty="0" smtClean="0"/>
              <a:t>Digital PBX (IP-PBX) or analog PBX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Fundamentals of Network Management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Network management</a:t>
            </a:r>
          </a:p>
          <a:p>
            <a:pPr lvl="1" eaLnBrk="1" hangingPunct="1"/>
            <a:r>
              <a:rPr lang="en-US" dirty="0" smtClean="0"/>
              <a:t>Assess, monitor, and maintain all network aspects</a:t>
            </a:r>
          </a:p>
          <a:p>
            <a:pPr lvl="1" eaLnBrk="1" hangingPunct="1"/>
            <a:r>
              <a:rPr lang="en-US" dirty="0" smtClean="0"/>
              <a:t>Scope differs according to network’s size and importance</a:t>
            </a:r>
          </a:p>
          <a:p>
            <a:pPr lvl="1" eaLnBrk="1" hangingPunct="1"/>
            <a:r>
              <a:rPr lang="en-US" dirty="0" smtClean="0"/>
              <a:t>Several network management disciplines</a:t>
            </a:r>
          </a:p>
          <a:p>
            <a:pPr lvl="1" eaLnBrk="1" hangingPunct="1"/>
            <a:r>
              <a:rPr lang="en-US" dirty="0" smtClean="0"/>
              <a:t>All share same goals</a:t>
            </a:r>
          </a:p>
          <a:p>
            <a:pPr lvl="2" eaLnBrk="1" hangingPunct="1"/>
            <a:r>
              <a:rPr lang="en-US" dirty="0" smtClean="0"/>
              <a:t>Enhance efficiency and performance</a:t>
            </a:r>
          </a:p>
          <a:p>
            <a:pPr lvl="2" eaLnBrk="1" hangingPunct="1"/>
            <a:r>
              <a:rPr lang="en-US" dirty="0" smtClean="0"/>
              <a:t>Prevent costly downtime and loss</a:t>
            </a:r>
          </a:p>
          <a:p>
            <a:pPr lvl="1" eaLnBrk="1" hangingPunct="1"/>
            <a:r>
              <a:rPr lang="en-US" dirty="0" smtClean="0"/>
              <a:t>Predict problems before they occur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56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VoIP Applications and Interfaces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Voice and data configurations (cont’d)</a:t>
            </a:r>
          </a:p>
          <a:p>
            <a:pPr lvl="1" eaLnBrk="1" hangingPunct="1"/>
            <a:r>
              <a:rPr lang="en-US" dirty="0" smtClean="0"/>
              <a:t>IP telephones</a:t>
            </a:r>
          </a:p>
          <a:p>
            <a:pPr lvl="2" eaLnBrk="1" hangingPunct="1"/>
            <a:r>
              <a:rPr lang="en-US" dirty="0" smtClean="0"/>
              <a:t>Transmit and receive only digital signals</a:t>
            </a:r>
          </a:p>
          <a:p>
            <a:pPr lvl="1" eaLnBrk="1" hangingPunct="1"/>
            <a:r>
              <a:rPr lang="en-US" dirty="0" smtClean="0"/>
              <a:t>Softphones</a:t>
            </a:r>
          </a:p>
          <a:p>
            <a:pPr lvl="2" eaLnBrk="1" hangingPunct="1"/>
            <a:r>
              <a:rPr lang="en-US" dirty="0" smtClean="0"/>
              <a:t>A computer programed to act like an IP phone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14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VoIP Applications and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533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 over IP Applications and Interfaces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Videoconferencing (video teleconferencing or VTC)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multiple participants to communicate and collaborate in a real-time meeting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Cisco Systems estimate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By 2018, over 79% of Internet traffic will be video traffic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Factors fueling growth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Large quantity of video content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Increasing number of devices accessing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Decreasing cost of bandwidth and equipment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10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Streaming Video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Simplest among video-over-IP applications</a:t>
            </a:r>
          </a:p>
          <a:p>
            <a:pPr lvl="1" eaLnBrk="1" hangingPunct="1"/>
            <a:r>
              <a:rPr lang="en-US" dirty="0" smtClean="0"/>
              <a:t>Basic computer hardware, software requirements</a:t>
            </a:r>
          </a:p>
          <a:p>
            <a:pPr eaLnBrk="1" hangingPunct="1"/>
            <a:r>
              <a:rPr lang="en-US" dirty="0" smtClean="0"/>
              <a:t>Video-on-demand (VoD)</a:t>
            </a:r>
          </a:p>
          <a:p>
            <a:pPr lvl="1" eaLnBrk="1" hangingPunct="1"/>
            <a:r>
              <a:rPr lang="en-US" dirty="0" smtClean="0"/>
              <a:t>Files stored on video streaming server</a:t>
            </a:r>
          </a:p>
          <a:p>
            <a:pPr lvl="1" eaLnBrk="1" hangingPunct="1"/>
            <a:r>
              <a:rPr lang="en-US" dirty="0" smtClean="0"/>
              <a:t>Popular</a:t>
            </a:r>
          </a:p>
          <a:p>
            <a:pPr lvl="1" eaLnBrk="1" hangingPunct="1"/>
            <a:r>
              <a:rPr lang="en-US" dirty="0" smtClean="0"/>
              <a:t>Viewer chooses video when convenient</a:t>
            </a:r>
          </a:p>
          <a:p>
            <a:pPr lvl="2" eaLnBrk="1" hangingPunct="1"/>
            <a:r>
              <a:rPr lang="en-US" dirty="0" smtClean="0"/>
              <a:t>Views using Web browser</a:t>
            </a:r>
          </a:p>
          <a:p>
            <a:pPr eaLnBrk="1" hangingPunct="1"/>
            <a:r>
              <a:rPr lang="en-US" dirty="0" smtClean="0"/>
              <a:t>Live streaming video</a:t>
            </a:r>
          </a:p>
          <a:p>
            <a:pPr lvl="1" eaLnBrk="1" hangingPunct="1"/>
            <a:r>
              <a:rPr lang="en-US" dirty="0" smtClean="0"/>
              <a:t>From source directly to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3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Streaming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22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Streaming Video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Consider number of clients receiving each service</a:t>
            </a:r>
          </a:p>
          <a:p>
            <a:pPr lvl="1" eaLnBrk="1" hangingPunct="1"/>
            <a:r>
              <a:rPr lang="en-US" dirty="0" smtClean="0"/>
              <a:t>Point-to-point video over IP</a:t>
            </a:r>
          </a:p>
          <a:p>
            <a:pPr lvl="1" eaLnBrk="1" hangingPunct="1"/>
            <a:r>
              <a:rPr lang="en-US" dirty="0" smtClean="0"/>
              <a:t>Point-to-multipoint video over IP</a:t>
            </a:r>
          </a:p>
          <a:p>
            <a:pPr lvl="2" eaLnBrk="1" hangingPunct="1"/>
            <a:r>
              <a:rPr lang="en-US" dirty="0" smtClean="0"/>
              <a:t>Not the same as multicast transmission</a:t>
            </a:r>
          </a:p>
          <a:p>
            <a:pPr eaLnBrk="1" hangingPunct="1"/>
            <a:r>
              <a:rPr lang="en-US" dirty="0" smtClean="0"/>
              <a:t>Unicast transmissions</a:t>
            </a:r>
          </a:p>
          <a:p>
            <a:pPr lvl="1" eaLnBrk="1" hangingPunct="1"/>
            <a:r>
              <a:rPr lang="en-US" dirty="0" smtClean="0"/>
              <a:t>Single node issues data stream to one other node</a:t>
            </a:r>
          </a:p>
          <a:p>
            <a:pPr lvl="1" eaLnBrk="1" hangingPunct="1"/>
            <a:r>
              <a:rPr lang="en-US" dirty="0" smtClean="0"/>
              <a:t>Example: CSPAN source issues signals to each viewer</a:t>
            </a:r>
          </a:p>
          <a:p>
            <a:pPr eaLnBrk="1" hangingPunct="1"/>
            <a:r>
              <a:rPr lang="en-US" dirty="0" smtClean="0"/>
              <a:t>Network classification: public or private</a:t>
            </a:r>
          </a:p>
          <a:p>
            <a:pPr lvl="1" eaLnBrk="1" hangingPunct="1"/>
            <a:r>
              <a:rPr lang="en-US" dirty="0" smtClean="0"/>
              <a:t>Most streaming video occurs over public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68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Videoconferencing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Unidirectional video-over-IP services</a:t>
            </a:r>
          </a:p>
          <a:p>
            <a:pPr lvl="1" eaLnBrk="1" hangingPunct="1"/>
            <a:r>
              <a:rPr lang="en-US" dirty="0" smtClean="0"/>
              <a:t>Video delivered to user who only watches content</a:t>
            </a:r>
          </a:p>
          <a:p>
            <a:pPr eaLnBrk="1" hangingPunct="1"/>
            <a:r>
              <a:rPr lang="en-US" dirty="0" smtClean="0"/>
              <a:t>Videoconferencing</a:t>
            </a:r>
          </a:p>
          <a:p>
            <a:pPr lvl="1" eaLnBrk="1" hangingPunct="1"/>
            <a:r>
              <a:rPr lang="en-US" dirty="0" smtClean="0"/>
              <a:t>Full-duplex connections</a:t>
            </a:r>
          </a:p>
          <a:p>
            <a:pPr lvl="2" eaLnBrk="1" hangingPunct="1"/>
            <a:r>
              <a:rPr lang="en-US" dirty="0" smtClean="0"/>
              <a:t>Participants send and receive audiovisual signals</a:t>
            </a:r>
          </a:p>
          <a:p>
            <a:pPr lvl="1" eaLnBrk="1" hangingPunct="1"/>
            <a:r>
              <a:rPr lang="en-US" dirty="0" smtClean="0"/>
              <a:t>Real time</a:t>
            </a:r>
          </a:p>
          <a:p>
            <a:pPr lvl="1" eaLnBrk="1" hangingPunct="1"/>
            <a:r>
              <a:rPr lang="en-US" dirty="0" smtClean="0"/>
              <a:t>Benefits</a:t>
            </a:r>
          </a:p>
          <a:p>
            <a:pPr lvl="2" eaLnBrk="1" hangingPunct="1"/>
            <a:r>
              <a:rPr lang="en-US" dirty="0" smtClean="0"/>
              <a:t>Cost savings, convenience</a:t>
            </a:r>
          </a:p>
          <a:p>
            <a:pPr lvl="2" eaLnBrk="1" hangingPunct="1"/>
            <a:r>
              <a:rPr lang="en-US" dirty="0" smtClean="0"/>
              <a:t>Replace face-to-face business meetings</a:t>
            </a:r>
          </a:p>
          <a:p>
            <a:pPr lvl="2" eaLnBrk="1" hangingPunct="1"/>
            <a:r>
              <a:rPr lang="en-US" dirty="0" smtClean="0"/>
              <a:t>Allow collaboration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5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Videoconferencing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Videoconferencing uses</a:t>
            </a:r>
          </a:p>
          <a:p>
            <a:pPr lvl="1" eaLnBrk="1" hangingPunct="1"/>
            <a:r>
              <a:rPr lang="en-US" dirty="0" smtClean="0"/>
              <a:t>Telemedicine</a:t>
            </a:r>
          </a:p>
          <a:p>
            <a:pPr lvl="1" eaLnBrk="1" hangingPunct="1"/>
            <a:r>
              <a:rPr lang="en-US" dirty="0" smtClean="0"/>
              <a:t>Tele-education</a:t>
            </a:r>
          </a:p>
          <a:p>
            <a:pPr lvl="1" eaLnBrk="1" hangingPunct="1"/>
            <a:r>
              <a:rPr lang="en-US" dirty="0" smtClean="0"/>
              <a:t>Judicial proceedings</a:t>
            </a:r>
          </a:p>
          <a:p>
            <a:pPr lvl="1" eaLnBrk="1" hangingPunct="1"/>
            <a:r>
              <a:rPr lang="en-US" dirty="0" smtClean="0"/>
              <a:t>Surveillance</a:t>
            </a:r>
          </a:p>
          <a:p>
            <a:pPr eaLnBrk="1" hangingPunct="1"/>
            <a:r>
              <a:rPr lang="en-US" dirty="0" smtClean="0"/>
              <a:t>Hardware, software requirements</a:t>
            </a:r>
          </a:p>
          <a:p>
            <a:pPr lvl="1" eaLnBrk="1" hangingPunct="1"/>
            <a:r>
              <a:rPr lang="en-US" dirty="0" smtClean="0"/>
              <a:t>A means to generate, send and receive audiovisual signals</a:t>
            </a:r>
          </a:p>
          <a:p>
            <a:pPr lvl="2" eaLnBrk="1" hangingPunct="1"/>
            <a:r>
              <a:rPr lang="en-US" dirty="0" smtClean="0"/>
              <a:t>Computer workstation with cameras, microphones, software</a:t>
            </a:r>
          </a:p>
          <a:p>
            <a:pPr lvl="2" eaLnBrk="1" hangingPunct="1"/>
            <a:r>
              <a:rPr lang="en-US" dirty="0" smtClean="0"/>
              <a:t>Video terminal or video phone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72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Videoconferencing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445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Videoconferencing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Video bridge</a:t>
            </a:r>
          </a:p>
          <a:p>
            <a:pPr lvl="1" eaLnBrk="1" hangingPunct="1"/>
            <a:r>
              <a:rPr lang="en-US" dirty="0" smtClean="0"/>
              <a:t>Manages multiple audiovisual sessions</a:t>
            </a:r>
          </a:p>
          <a:p>
            <a:pPr lvl="2" eaLnBrk="1" hangingPunct="1"/>
            <a:r>
              <a:rPr lang="en-US" dirty="0" smtClean="0"/>
              <a:t>Participants can see, hear each other</a:t>
            </a:r>
          </a:p>
          <a:p>
            <a:pPr lvl="1" eaLnBrk="1" hangingPunct="1"/>
            <a:r>
              <a:rPr lang="en-US" dirty="0" smtClean="0"/>
              <a:t>Conference server</a:t>
            </a:r>
          </a:p>
          <a:p>
            <a:pPr lvl="2" eaLnBrk="1" hangingPunct="1"/>
            <a:r>
              <a:rPr lang="en-US" dirty="0" smtClean="0"/>
              <a:t>Hardware or software</a:t>
            </a:r>
          </a:p>
          <a:p>
            <a:pPr eaLnBrk="1" hangingPunct="1"/>
            <a:r>
              <a:rPr lang="en-US" dirty="0" smtClean="0"/>
              <a:t>Leased Internet-accessible video bridging services</a:t>
            </a:r>
          </a:p>
          <a:p>
            <a:pPr lvl="1" eaLnBrk="1" hangingPunct="1"/>
            <a:r>
              <a:rPr lang="en-US" dirty="0" smtClean="0"/>
              <a:t>For occasional videoconference use</a:t>
            </a:r>
          </a:p>
          <a:p>
            <a:pPr eaLnBrk="1" hangingPunct="1"/>
            <a:r>
              <a:rPr lang="en-US" dirty="0" smtClean="0"/>
              <a:t>Video bridges depend on signaling protocols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3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Baseline Measurements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Baseline</a:t>
            </a:r>
          </a:p>
          <a:p>
            <a:pPr lvl="1" eaLnBrk="1" hangingPunct="1"/>
            <a:r>
              <a:rPr lang="en-US" dirty="0" smtClean="0"/>
              <a:t>Report of network’s current operation state</a:t>
            </a:r>
          </a:p>
          <a:p>
            <a:pPr eaLnBrk="1" hangingPunct="1"/>
            <a:r>
              <a:rPr lang="en-US" dirty="0" smtClean="0"/>
              <a:t>Example baseline measurements</a:t>
            </a:r>
          </a:p>
          <a:p>
            <a:pPr lvl="1" eaLnBrk="1" hangingPunct="1"/>
            <a:r>
              <a:rPr lang="en-US" dirty="0" smtClean="0"/>
              <a:t>Network backbone utilization rate</a:t>
            </a:r>
          </a:p>
          <a:p>
            <a:pPr lvl="1" eaLnBrk="1" hangingPunct="1"/>
            <a:r>
              <a:rPr lang="en-US" dirty="0" smtClean="0"/>
              <a:t>Number of users logged on per day or per hour</a:t>
            </a:r>
          </a:p>
          <a:p>
            <a:pPr lvl="1" eaLnBrk="1" hangingPunct="1"/>
            <a:r>
              <a:rPr lang="en-US" dirty="0" smtClean="0"/>
              <a:t>Number of protocols running on network</a:t>
            </a:r>
          </a:p>
          <a:p>
            <a:pPr lvl="1" eaLnBrk="1" hangingPunct="1"/>
            <a:r>
              <a:rPr lang="en-US" dirty="0" smtClean="0"/>
              <a:t>Error statistics</a:t>
            </a:r>
          </a:p>
          <a:p>
            <a:pPr lvl="2" eaLnBrk="1" hangingPunct="1"/>
            <a:r>
              <a:rPr lang="en-US" dirty="0" smtClean="0"/>
              <a:t>Runts, jabbers, or giants</a:t>
            </a:r>
          </a:p>
          <a:p>
            <a:pPr lvl="1" eaLnBrk="1" hangingPunct="1"/>
            <a:r>
              <a:rPr lang="en-US" dirty="0" smtClean="0"/>
              <a:t>Frequency of application use</a:t>
            </a:r>
          </a:p>
          <a:p>
            <a:pPr lvl="1" eaLnBrk="1" hangingPunct="1"/>
            <a:r>
              <a:rPr lang="en-US" dirty="0" smtClean="0"/>
              <a:t>Bandwidth 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562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Signaling Protocols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Signaling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Information exchange between network components or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Establish, monitor, and release 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Control 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Signaling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Set up, manage client sessions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Perform several other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Early VoIP: vendors developed proprietary signaling protocols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Today: standardized signaling protocols are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182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H.323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ITU standard describing architecture, protocols</a:t>
            </a:r>
          </a:p>
          <a:p>
            <a:pPr lvl="1" eaLnBrk="1" hangingPunct="1"/>
            <a:r>
              <a:rPr lang="en-US" dirty="0" smtClean="0"/>
              <a:t>Establishing, managing packet-switched network multimedia sessions</a:t>
            </a:r>
          </a:p>
          <a:p>
            <a:pPr eaLnBrk="1" hangingPunct="1"/>
            <a:r>
              <a:rPr lang="en-US" dirty="0" smtClean="0"/>
              <a:t>Supports voice, video-over-IP services</a:t>
            </a:r>
          </a:p>
          <a:p>
            <a:pPr eaLnBrk="1" hangingPunct="1"/>
            <a:r>
              <a:rPr lang="en-US" dirty="0" smtClean="0"/>
              <a:t>Terms</a:t>
            </a:r>
          </a:p>
          <a:p>
            <a:pPr lvl="1" eaLnBrk="1" hangingPunct="1"/>
            <a:r>
              <a:rPr lang="en-US" dirty="0" smtClean="0"/>
              <a:t>H.323 terminal</a:t>
            </a:r>
          </a:p>
          <a:p>
            <a:pPr lvl="1" eaLnBrk="1" hangingPunct="1"/>
            <a:r>
              <a:rPr lang="en-US" dirty="0" smtClean="0"/>
              <a:t>H.323 gateway</a:t>
            </a:r>
          </a:p>
          <a:p>
            <a:pPr lvl="1" eaLnBrk="1" hangingPunct="1"/>
            <a:r>
              <a:rPr lang="en-US" dirty="0" smtClean="0"/>
              <a:t>H.323 gatekeeper</a:t>
            </a:r>
          </a:p>
          <a:p>
            <a:pPr lvl="1" eaLnBrk="1" hangingPunct="1"/>
            <a:r>
              <a:rPr lang="en-US" dirty="0" smtClean="0"/>
              <a:t>MCU (multipoint control unit)</a:t>
            </a:r>
          </a:p>
          <a:p>
            <a:pPr lvl="1" eaLnBrk="1" hangingPunct="1"/>
            <a:r>
              <a:rPr lang="en-US" dirty="0" smtClean="0"/>
              <a:t>H.323 zone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51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H.323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44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H.323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H.225 and H.245 signaling protocols</a:t>
            </a:r>
          </a:p>
          <a:p>
            <a:pPr lvl="1" eaLnBrk="1" hangingPunct="1"/>
            <a:r>
              <a:rPr lang="en-US" dirty="0" smtClean="0"/>
              <a:t>Specified in H.323 standard</a:t>
            </a:r>
          </a:p>
          <a:p>
            <a:pPr lvl="1" eaLnBrk="1" hangingPunct="1"/>
            <a:r>
              <a:rPr lang="en-US" dirty="0" smtClean="0"/>
              <a:t>Operate at Session layer</a:t>
            </a:r>
          </a:p>
          <a:p>
            <a:pPr eaLnBrk="1" hangingPunct="1"/>
            <a:r>
              <a:rPr lang="en-US" dirty="0" smtClean="0"/>
              <a:t>H.225 handles call or videoconference signaling</a:t>
            </a:r>
          </a:p>
          <a:p>
            <a:pPr eaLnBrk="1" hangingPunct="1"/>
            <a:r>
              <a:rPr lang="en-US" dirty="0" smtClean="0"/>
              <a:t>H.245 ensures correct information type formatting</a:t>
            </a:r>
          </a:p>
          <a:p>
            <a:pPr lvl="1" eaLnBrk="1" hangingPunct="1"/>
            <a:r>
              <a:rPr lang="en-US" dirty="0" smtClean="0"/>
              <a:t>Uses logical channels</a:t>
            </a:r>
          </a:p>
          <a:p>
            <a:pPr eaLnBrk="1" hangingPunct="1"/>
            <a:r>
              <a:rPr lang="en-US" dirty="0" smtClean="0"/>
              <a:t>H.323 standard</a:t>
            </a:r>
          </a:p>
          <a:p>
            <a:pPr lvl="1" eaLnBrk="1" hangingPunct="1"/>
            <a:r>
              <a:rPr lang="en-US" dirty="0" smtClean="0"/>
              <a:t>Specifies protocol interoperability</a:t>
            </a:r>
          </a:p>
          <a:p>
            <a:pPr lvl="2" eaLnBrk="1" hangingPunct="1"/>
            <a:r>
              <a:rPr lang="en-US" dirty="0" smtClean="0"/>
              <a:t>Presentation layer: coding, decoding signals</a:t>
            </a:r>
          </a:p>
          <a:p>
            <a:pPr lvl="2" eaLnBrk="1" hangingPunct="1"/>
            <a:r>
              <a:rPr lang="en-US" dirty="0" smtClean="0"/>
              <a:t>Transport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263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SIP (Session Initiation Protocol)</a:t>
            </a:r>
          </a:p>
          <a:p>
            <a:endParaRPr lang="en-US" dirty="0" smtClean="0"/>
          </a:p>
          <a:p>
            <a:r>
              <a:rPr lang="en-US" dirty="0" smtClean="0"/>
              <a:t>Application layer signaling, multiservice control protocol, packet-based networks</a:t>
            </a:r>
          </a:p>
          <a:p>
            <a:pPr lvl="1"/>
            <a:r>
              <a:rPr lang="en-US" dirty="0" smtClean="0"/>
              <a:t>Performs similar functions as H.323</a:t>
            </a:r>
          </a:p>
          <a:p>
            <a:r>
              <a:rPr lang="en-US" dirty="0" smtClean="0"/>
              <a:t>Modeled on HTTP</a:t>
            </a:r>
          </a:p>
          <a:p>
            <a:r>
              <a:rPr lang="en-US" dirty="0" smtClean="0"/>
              <a:t>Reuse existing TCP/IP protocols</a:t>
            </a:r>
          </a:p>
          <a:p>
            <a:pPr lvl="1"/>
            <a:r>
              <a:rPr lang="en-US" dirty="0" smtClean="0"/>
              <a:t>Session management, enhanced services</a:t>
            </a:r>
          </a:p>
          <a:p>
            <a:r>
              <a:rPr lang="en-US" dirty="0" smtClean="0"/>
              <a:t>Modular and specific</a:t>
            </a:r>
          </a:p>
          <a:p>
            <a:r>
              <a:rPr lang="en-US" dirty="0" smtClean="0"/>
              <a:t>Limited capabilities compared to H.323</a:t>
            </a:r>
          </a:p>
          <a:p>
            <a:pPr lvl="1"/>
            <a:r>
              <a:rPr lang="en-US" dirty="0" smtClean="0"/>
              <a:t>Example: no caller 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322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SIP (Session Initiation Protocol)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SIP network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User agent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User agent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User agent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Registrar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Proxy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Redirect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39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SIP (Session Initiation Protocol)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123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SIP (Session Initiation Protocol)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Advantages of SIP over H.323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Simplicity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Fewer instructions to control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Consumes fewer processing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More flexible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SIP and H.323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Regulate call signaling, control for VoIP or video-over-IP clients and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 not account for communication between media gateways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908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MGCP (Media Gateway Control Protocol) and Megaco (H.248)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Media gateway (UC Gateway)</a:t>
            </a:r>
          </a:p>
          <a:p>
            <a:pPr lvl="1" eaLnBrk="1" hangingPunct="1"/>
            <a:r>
              <a:rPr lang="en-US" dirty="0" smtClean="0"/>
              <a:t>Accepts PSTN lines</a:t>
            </a:r>
          </a:p>
          <a:p>
            <a:pPr lvl="1" eaLnBrk="1" hangingPunct="1"/>
            <a:r>
              <a:rPr lang="en-US" dirty="0" smtClean="0"/>
              <a:t>Converts analog signals into VoIP format</a:t>
            </a:r>
          </a:p>
          <a:p>
            <a:pPr lvl="1" eaLnBrk="1" hangingPunct="1"/>
            <a:r>
              <a:rPr lang="en-US" dirty="0" smtClean="0"/>
              <a:t>Translates between different signaling protocols</a:t>
            </a:r>
          </a:p>
          <a:p>
            <a:pPr eaLnBrk="1" hangingPunct="1"/>
            <a:r>
              <a:rPr lang="en-US" dirty="0" smtClean="0"/>
              <a:t>Information transmissions use different channels than control signals</a:t>
            </a:r>
          </a:p>
          <a:p>
            <a:pPr lvl="1" eaLnBrk="1" hangingPunct="1"/>
            <a:r>
              <a:rPr lang="en-US" dirty="0" smtClean="0"/>
              <a:t>Also different logical and physical paths </a:t>
            </a:r>
          </a:p>
          <a:p>
            <a:pPr lvl="1" eaLnBrk="1" hangingPunct="1"/>
            <a:r>
              <a:rPr lang="en-US" dirty="0" smtClean="0"/>
              <a:t>Expedites information handling</a:t>
            </a:r>
          </a:p>
          <a:p>
            <a:pPr eaLnBrk="1" hangingPunct="1"/>
            <a:r>
              <a:rPr lang="en-US" dirty="0" smtClean="0"/>
              <a:t>Gateways still need to exchange and translate signaling and control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535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MGCP (Media Gateway Control Protocol) and Megaco (H.248)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MGC (media gateway controller)</a:t>
            </a:r>
          </a:p>
          <a:p>
            <a:pPr lvl="1" eaLnBrk="1" hangingPunct="1"/>
            <a:r>
              <a:rPr lang="en-US" dirty="0" smtClean="0"/>
              <a:t>Computer managing multiple media gateways</a:t>
            </a:r>
          </a:p>
          <a:p>
            <a:pPr lvl="1" eaLnBrk="1" hangingPunct="1"/>
            <a:r>
              <a:rPr lang="en-US" dirty="0" smtClean="0"/>
              <a:t>Facilitates exchange of call signaling information</a:t>
            </a:r>
          </a:p>
          <a:p>
            <a:pPr lvl="1" eaLnBrk="1" hangingPunct="1"/>
            <a:r>
              <a:rPr lang="en-US" dirty="0" smtClean="0"/>
              <a:t>Also called a softswitch</a:t>
            </a:r>
          </a:p>
          <a:p>
            <a:pPr lvl="1" eaLnBrk="1" hangingPunct="1"/>
            <a:r>
              <a:rPr lang="en-US" dirty="0" smtClean="0"/>
              <a:t>Advantageous on large VoIP networks</a:t>
            </a:r>
          </a:p>
          <a:p>
            <a:pPr eaLnBrk="1" hangingPunct="1"/>
            <a:r>
              <a:rPr lang="en-US" dirty="0" smtClean="0"/>
              <a:t>MGCP (Media Gateway Control Protocol)</a:t>
            </a:r>
          </a:p>
          <a:p>
            <a:pPr lvl="1" eaLnBrk="1" hangingPunct="1"/>
            <a:r>
              <a:rPr lang="en-US" dirty="0" smtClean="0"/>
              <a:t>Used on multiservice networks supporting many media gateways</a:t>
            </a:r>
          </a:p>
          <a:p>
            <a:pPr lvl="1" eaLnBrk="1" hangingPunct="1"/>
            <a:r>
              <a:rPr lang="en-US" dirty="0" smtClean="0"/>
              <a:t>Operate with H.323 or SIP</a:t>
            </a:r>
          </a:p>
          <a:p>
            <a:pPr lvl="1" eaLnBrk="1" hangingPunct="1"/>
            <a:r>
              <a:rPr lang="en-US" dirty="0" smtClean="0"/>
              <a:t>Older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5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Baseline Measurements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747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MGCP (Media Gateway Control Protocol) and Megaco (H.248)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00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MGCP (Media Gateway Control Protocol) and Megaco (H.248)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MEGACO</a:t>
            </a:r>
          </a:p>
          <a:p>
            <a:pPr lvl="1" eaLnBrk="1" hangingPunct="1"/>
            <a:r>
              <a:rPr lang="en-US" dirty="0" smtClean="0"/>
              <a:t>Newer protocol</a:t>
            </a:r>
          </a:p>
          <a:p>
            <a:pPr lvl="1" eaLnBrk="1" hangingPunct="1"/>
            <a:r>
              <a:rPr lang="en-US" dirty="0" smtClean="0"/>
              <a:t>Performs same functions as MGC</a:t>
            </a:r>
          </a:p>
          <a:p>
            <a:pPr lvl="1" eaLnBrk="1" hangingPunct="1"/>
            <a:r>
              <a:rPr lang="en-US" dirty="0" smtClean="0"/>
              <a:t>Different commands and processes</a:t>
            </a:r>
          </a:p>
          <a:p>
            <a:pPr lvl="1" eaLnBrk="1" hangingPunct="1"/>
            <a:r>
              <a:rPr lang="en-US" dirty="0" smtClean="0"/>
              <a:t>Operates with H.323 or SIP</a:t>
            </a:r>
          </a:p>
          <a:p>
            <a:pPr lvl="1" eaLnBrk="1" hangingPunct="1"/>
            <a:r>
              <a:rPr lang="en-US" dirty="0" smtClean="0"/>
              <a:t>Superior to MGCP</a:t>
            </a:r>
          </a:p>
          <a:p>
            <a:pPr lvl="1" eaLnBrk="1" hangingPunct="1"/>
            <a:r>
              <a:rPr lang="en-US" dirty="0" smtClean="0"/>
              <a:t>Supports ATM</a:t>
            </a:r>
          </a:p>
          <a:p>
            <a:pPr lvl="1" eaLnBrk="1" hangingPunct="1"/>
            <a:r>
              <a:rPr lang="en-US" dirty="0" smtClean="0"/>
              <a:t>Developed by ITU and IETF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11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 Protocols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 different protocol set delivers voice or video payload</a:t>
            </a:r>
          </a:p>
          <a:p>
            <a:pPr lvl="1" eaLnBrk="1" hangingPunct="1"/>
            <a:r>
              <a:rPr lang="en-US" dirty="0" smtClean="0"/>
              <a:t>Transport layer</a:t>
            </a:r>
          </a:p>
          <a:p>
            <a:pPr eaLnBrk="1" hangingPunct="1"/>
            <a:r>
              <a:rPr lang="en-US" dirty="0" smtClean="0"/>
              <a:t>Transport layer protocols</a:t>
            </a:r>
          </a:p>
          <a:p>
            <a:pPr lvl="1" eaLnBrk="1" hangingPunct="1"/>
            <a:r>
              <a:rPr lang="en-US" dirty="0" smtClean="0"/>
              <a:t>TCP: connection oriented protocol</a:t>
            </a:r>
          </a:p>
          <a:p>
            <a:pPr lvl="2" eaLnBrk="1" hangingPunct="1"/>
            <a:r>
              <a:rPr lang="en-US" dirty="0" smtClean="0"/>
              <a:t>Delivery guarantees</a:t>
            </a:r>
          </a:p>
          <a:p>
            <a:pPr lvl="1" eaLnBrk="1" hangingPunct="1"/>
            <a:r>
              <a:rPr lang="en-US" dirty="0" smtClean="0"/>
              <a:t>UDP: connectionless protocol</a:t>
            </a:r>
          </a:p>
          <a:p>
            <a:pPr lvl="2" eaLnBrk="1" hangingPunct="1"/>
            <a:r>
              <a:rPr lang="en-US" dirty="0" smtClean="0"/>
              <a:t>No accountability; preferred for real-time applications</a:t>
            </a:r>
          </a:p>
          <a:p>
            <a:pPr lvl="2" eaLnBrk="1" hangingPunct="1"/>
            <a:r>
              <a:rPr lang="en-US" dirty="0" smtClean="0"/>
              <a:t>Packet loss tolerable if additional protocols overcome UDP shortcomings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587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RTP (Real-time Transport Protocol)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Operates at Application layer</a:t>
            </a:r>
          </a:p>
          <a:p>
            <a:pPr eaLnBrk="1" hangingPunct="1"/>
            <a:r>
              <a:rPr lang="en-US" dirty="0" smtClean="0"/>
              <a:t>Relies on UDP at the Transport layer</a:t>
            </a:r>
          </a:p>
          <a:p>
            <a:pPr eaLnBrk="1" hangingPunct="1"/>
            <a:r>
              <a:rPr lang="en-US" dirty="0" smtClean="0"/>
              <a:t>Applies sequence numbers to indicate:</a:t>
            </a:r>
          </a:p>
          <a:p>
            <a:pPr lvl="1" eaLnBrk="1" hangingPunct="1"/>
            <a:r>
              <a:rPr lang="en-US" dirty="0" smtClean="0"/>
              <a:t>Destination packet assembly order</a:t>
            </a:r>
          </a:p>
          <a:p>
            <a:pPr lvl="1" eaLnBrk="1" hangingPunct="1"/>
            <a:r>
              <a:rPr lang="en-US" dirty="0" smtClean="0"/>
              <a:t>Packet loss during transmission</a:t>
            </a:r>
          </a:p>
          <a:p>
            <a:pPr eaLnBrk="1" hangingPunct="1"/>
            <a:r>
              <a:rPr lang="en-US" dirty="0" smtClean="0"/>
              <a:t>Assigns packet timestamp</a:t>
            </a:r>
          </a:p>
          <a:p>
            <a:pPr lvl="1" eaLnBrk="1" hangingPunct="1"/>
            <a:r>
              <a:rPr lang="en-US" dirty="0" smtClean="0"/>
              <a:t>Receiving node</a:t>
            </a:r>
          </a:p>
          <a:p>
            <a:pPr lvl="1" eaLnBrk="1" hangingPunct="1"/>
            <a:r>
              <a:rPr lang="en-US" dirty="0" smtClean="0"/>
              <a:t>Compensates for network delay</a:t>
            </a:r>
          </a:p>
          <a:p>
            <a:pPr lvl="1" eaLnBrk="1" hangingPunct="1"/>
            <a:r>
              <a:rPr lang="en-US" dirty="0" smtClean="0"/>
              <a:t>Synchronizes signals</a:t>
            </a:r>
          </a:p>
          <a:p>
            <a:pPr eaLnBrk="1" hangingPunct="1"/>
            <a:r>
              <a:rPr lang="en-US" dirty="0" smtClean="0"/>
              <a:t>No mechanism to detect success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935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RTCP (Real-time Transport Control Protocol)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Provides quality feedback to participants</a:t>
            </a:r>
          </a:p>
          <a:p>
            <a:pPr lvl="1" eaLnBrk="1" hangingPunct="1"/>
            <a:r>
              <a:rPr lang="en-US" dirty="0" smtClean="0"/>
              <a:t>Packets transmitted periodically</a:t>
            </a:r>
          </a:p>
          <a:p>
            <a:pPr lvl="1" eaLnBrk="1" hangingPunct="1"/>
            <a:r>
              <a:rPr lang="en-US" dirty="0" smtClean="0"/>
              <a:t>RTCP allows for several message types</a:t>
            </a:r>
          </a:p>
          <a:p>
            <a:pPr eaLnBrk="1" hangingPunct="1"/>
            <a:r>
              <a:rPr lang="en-US" dirty="0" smtClean="0"/>
              <a:t>RTCP value</a:t>
            </a:r>
          </a:p>
          <a:p>
            <a:pPr lvl="1" eaLnBrk="1" hangingPunct="1"/>
            <a:r>
              <a:rPr lang="en-US" dirty="0" smtClean="0"/>
              <a:t>Depends on clients’, applications’ information use</a:t>
            </a:r>
          </a:p>
          <a:p>
            <a:pPr eaLnBrk="1" hangingPunct="1"/>
            <a:r>
              <a:rPr lang="en-US" dirty="0" smtClean="0"/>
              <a:t>Not mandatory on RTP networks</a:t>
            </a:r>
          </a:p>
          <a:p>
            <a:pPr eaLnBrk="1" hangingPunct="1"/>
            <a:r>
              <a:rPr lang="en-US" dirty="0" smtClean="0"/>
              <a:t>RTP and RTCP</a:t>
            </a:r>
          </a:p>
          <a:p>
            <a:pPr lvl="1" eaLnBrk="1" hangingPunct="1"/>
            <a:r>
              <a:rPr lang="en-US" dirty="0" smtClean="0"/>
              <a:t>Provide information about packet order, loss, delay</a:t>
            </a:r>
          </a:p>
          <a:p>
            <a:pPr lvl="1" eaLnBrk="1" hangingPunct="1"/>
            <a:r>
              <a:rPr lang="en-US" dirty="0" smtClean="0"/>
              <a:t>Cannot correct transmission flaws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19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QoS (Quality of Service) Assurance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VoIP, video over IP transmission difficulty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Caused by connection’s inconsistent QoS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Preventing delays, disorder, distortion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more dedicated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techniques ensuring high QoS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QoS measures network service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High QoS: uninterrupted, accurate, faithful reproduction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Improvements to QoS made in recent years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Service quality now comparable to PSTN, cable TV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58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DiffServ (Differentiated Service)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Addresses QoS issues through traffic prioritization</a:t>
            </a:r>
          </a:p>
          <a:p>
            <a:pPr eaLnBrk="1" hangingPunct="1"/>
            <a:r>
              <a:rPr lang="en-US" dirty="0" smtClean="0"/>
              <a:t>DiffServ</a:t>
            </a:r>
          </a:p>
          <a:p>
            <a:pPr lvl="1" eaLnBrk="1" hangingPunct="1"/>
            <a:r>
              <a:rPr lang="en-US" dirty="0" smtClean="0"/>
              <a:t>Modifies actual IP datagram</a:t>
            </a:r>
          </a:p>
          <a:p>
            <a:pPr lvl="1" eaLnBrk="1" hangingPunct="1"/>
            <a:r>
              <a:rPr lang="en-US" dirty="0" smtClean="0"/>
              <a:t>Accounts for all network traffic</a:t>
            </a:r>
          </a:p>
          <a:p>
            <a:pPr eaLnBrk="1" hangingPunct="1"/>
            <a:r>
              <a:rPr lang="en-US" dirty="0" smtClean="0"/>
              <a:t>Can assign different streams different priorities</a:t>
            </a:r>
          </a:p>
          <a:p>
            <a:pPr eaLnBrk="1" hangingPunct="1"/>
            <a:r>
              <a:rPr lang="en-US" dirty="0" smtClean="0"/>
              <a:t>To prioritize traffic</a:t>
            </a:r>
          </a:p>
          <a:p>
            <a:pPr lvl="1" eaLnBrk="1" hangingPunct="1"/>
            <a:r>
              <a:rPr lang="en-US" dirty="0" smtClean="0"/>
              <a:t>IPv4 datagram: DiffServ field</a:t>
            </a:r>
          </a:p>
          <a:p>
            <a:pPr lvl="1" eaLnBrk="1" hangingPunct="1"/>
            <a:r>
              <a:rPr lang="en-US" dirty="0" smtClean="0"/>
              <a:t>IPv6 datagram: Traffic Class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931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DiffServ (Differentiated Service)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Two forwarding types</a:t>
            </a:r>
          </a:p>
          <a:p>
            <a:pPr lvl="1" eaLnBrk="1" hangingPunct="1"/>
            <a:r>
              <a:rPr lang="en-US" dirty="0" smtClean="0"/>
              <a:t>EF (Expedited Forwarding)</a:t>
            </a:r>
          </a:p>
          <a:p>
            <a:pPr lvl="2" eaLnBrk="1" hangingPunct="1"/>
            <a:r>
              <a:rPr lang="en-US" dirty="0" smtClean="0"/>
              <a:t>Data stream assigned minimum departure rate</a:t>
            </a:r>
          </a:p>
          <a:p>
            <a:pPr lvl="2" eaLnBrk="1" hangingPunct="1"/>
            <a:r>
              <a:rPr lang="en-US" dirty="0" smtClean="0"/>
              <a:t>Circumvents delays</a:t>
            </a:r>
          </a:p>
          <a:p>
            <a:pPr lvl="1" eaLnBrk="1" hangingPunct="1"/>
            <a:r>
              <a:rPr lang="en-US" dirty="0" smtClean="0"/>
              <a:t>AF (Assured Forwarding)</a:t>
            </a:r>
          </a:p>
          <a:p>
            <a:pPr lvl="2" eaLnBrk="1" hangingPunct="1"/>
            <a:r>
              <a:rPr lang="en-US" dirty="0" smtClean="0"/>
              <a:t>Data streams assigned different router resource levels</a:t>
            </a:r>
          </a:p>
          <a:p>
            <a:pPr lvl="2" eaLnBrk="1" hangingPunct="1"/>
            <a:r>
              <a:rPr lang="en-US" dirty="0" smtClean="0"/>
              <a:t>Prioritizes data handling</a:t>
            </a:r>
          </a:p>
          <a:p>
            <a:pPr lvl="2" eaLnBrk="1" hangingPunct="1"/>
            <a:r>
              <a:rPr lang="en-US" dirty="0" smtClean="0"/>
              <a:t>No guarantee of on time, in sequence packet arrival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59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MPLS (Multiprotocol Label Switching)</a:t>
            </a:r>
          </a:p>
          <a:p>
            <a:endParaRPr lang="en-US" dirty="0" smtClean="0"/>
          </a:p>
          <a:p>
            <a:r>
              <a:rPr lang="en-US" dirty="0" smtClean="0"/>
              <a:t>Modifies data streams at Network layer</a:t>
            </a:r>
          </a:p>
          <a:p>
            <a:r>
              <a:rPr lang="en-US" dirty="0" smtClean="0"/>
              <a:t>Replaces IP datagram header with label:</a:t>
            </a:r>
          </a:p>
          <a:p>
            <a:pPr lvl="1"/>
            <a:r>
              <a:rPr lang="en-US" dirty="0" smtClean="0"/>
              <a:t>At first router data stream encounters</a:t>
            </a:r>
          </a:p>
          <a:p>
            <a:pPr lvl="1"/>
            <a:r>
              <a:rPr lang="en-US" dirty="0" smtClean="0"/>
              <a:t>Next router revises label</a:t>
            </a:r>
          </a:p>
          <a:p>
            <a:pPr lvl="1"/>
            <a:r>
              <a:rPr lang="en-US" dirty="0" smtClean="0"/>
              <a:t>Label contains packet forwarding information</a:t>
            </a:r>
          </a:p>
          <a:p>
            <a:r>
              <a:rPr lang="en-US" dirty="0" smtClean="0"/>
              <a:t>Considers network congestion</a:t>
            </a:r>
          </a:p>
          <a:p>
            <a:r>
              <a:rPr lang="en-US" dirty="0" smtClean="0"/>
              <a:t>Very fast forwarding</a:t>
            </a:r>
          </a:p>
          <a:p>
            <a:r>
              <a:rPr lang="en-US" dirty="0" smtClean="0"/>
              <a:t>Destination IP address compared to routing tables</a:t>
            </a:r>
          </a:p>
          <a:p>
            <a:pPr lvl="1"/>
            <a:r>
              <a:rPr lang="en-US" dirty="0" smtClean="0"/>
              <a:t>Forward data to closest matching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0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 (Class of Service)</a:t>
            </a:r>
          </a:p>
          <a:p>
            <a:endParaRPr lang="en-US" dirty="0" smtClean="0"/>
          </a:p>
          <a:p>
            <a:r>
              <a:rPr lang="en-US" dirty="0" smtClean="0"/>
              <a:t>CoS</a:t>
            </a:r>
          </a:p>
          <a:p>
            <a:pPr lvl="1"/>
            <a:r>
              <a:rPr lang="en-US" dirty="0" smtClean="0"/>
              <a:t>Refers to techniques performed at Layer 2 on Ethernet frames</a:t>
            </a:r>
          </a:p>
          <a:p>
            <a:pPr lvl="1"/>
            <a:r>
              <a:rPr lang="en-US" dirty="0" smtClean="0"/>
              <a:t>Most often used to route Ethernet traffic between VLANs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Priority Code Point (PCP)</a:t>
            </a:r>
          </a:p>
          <a:p>
            <a:pPr lvl="1"/>
            <a:r>
              <a:rPr lang="en-US" dirty="0" smtClean="0"/>
              <a:t>A 3-bit field in the frame header of a frame that has been tagged (addressed to a specific VLAN)</a:t>
            </a:r>
          </a:p>
          <a:p>
            <a:r>
              <a:rPr lang="en-US" dirty="0" smtClean="0"/>
              <a:t>CoS sets these bits to one of eight levels ranging from 0 to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Baseline Measurements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Compare future and past performance</a:t>
            </a:r>
          </a:p>
          <a:p>
            <a:pPr lvl="1" eaLnBrk="1" hangingPunct="1"/>
            <a:r>
              <a:rPr lang="en-US" dirty="0" smtClean="0"/>
              <a:t>Most critical network, user functions</a:t>
            </a:r>
          </a:p>
          <a:p>
            <a:pPr lvl="1" eaLnBrk="1" hangingPunct="1"/>
            <a:r>
              <a:rPr lang="en-US" dirty="0" smtClean="0"/>
              <a:t>More data provides more accuracy</a:t>
            </a:r>
          </a:p>
          <a:p>
            <a:pPr eaLnBrk="1" hangingPunct="1"/>
            <a:r>
              <a:rPr lang="en-US" dirty="0" smtClean="0"/>
              <a:t>Forecasting network traffic patterns</a:t>
            </a:r>
          </a:p>
          <a:p>
            <a:pPr lvl="1" eaLnBrk="1" hangingPunct="1"/>
            <a:r>
              <a:rPr lang="en-US" dirty="0" smtClean="0"/>
              <a:t>Difficult to predict users’ habits, new technology effects, changes in resource demand</a:t>
            </a:r>
          </a:p>
          <a:p>
            <a:pPr eaLnBrk="1" hangingPunct="1"/>
            <a:r>
              <a:rPr lang="en-US" dirty="0" smtClean="0"/>
              <a:t>Gathering baseline data</a:t>
            </a:r>
          </a:p>
          <a:p>
            <a:pPr lvl="1" eaLnBrk="1" hangingPunct="1"/>
            <a:r>
              <a:rPr lang="en-US" dirty="0" smtClean="0"/>
              <a:t>Software applications</a:t>
            </a:r>
          </a:p>
          <a:p>
            <a:pPr lvl="2" eaLnBrk="1" hangingPunct="1"/>
            <a:r>
              <a:rPr lang="en-US" dirty="0" smtClean="0"/>
              <a:t>Freeware</a:t>
            </a:r>
          </a:p>
          <a:p>
            <a:pPr lvl="2" eaLnBrk="1" hangingPunct="1"/>
            <a:r>
              <a:rPr lang="en-US" dirty="0" smtClean="0"/>
              <a:t>Expensive, customizable hardware and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650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Network Integrity and Availability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Integrity</a:t>
            </a:r>
          </a:p>
          <a:p>
            <a:pPr lvl="1" eaLnBrk="1" hangingPunct="1"/>
            <a:r>
              <a:rPr lang="en-US" dirty="0" smtClean="0"/>
              <a:t>assurance that a  network’s programs, data, services, devices, and connections have not been altered</a:t>
            </a:r>
          </a:p>
          <a:p>
            <a:pPr eaLnBrk="1" hangingPunct="1"/>
            <a:r>
              <a:rPr lang="en-US" dirty="0" smtClean="0"/>
              <a:t>Availability</a:t>
            </a:r>
          </a:p>
          <a:p>
            <a:pPr lvl="1" eaLnBrk="1" hangingPunct="1"/>
            <a:r>
              <a:rPr lang="en-US" dirty="0" smtClean="0"/>
              <a:t>How consistently and reliably a file or system can be accessed</a:t>
            </a:r>
          </a:p>
          <a:p>
            <a:pPr eaLnBrk="1" hangingPunct="1"/>
            <a:r>
              <a:rPr lang="en-US" dirty="0" smtClean="0"/>
              <a:t>Uptime</a:t>
            </a:r>
          </a:p>
          <a:p>
            <a:pPr lvl="1" eaLnBrk="1" hangingPunct="1"/>
            <a:r>
              <a:rPr lang="en-US" dirty="0" smtClean="0"/>
              <a:t>Measure of time functioning normally between failures</a:t>
            </a:r>
          </a:p>
          <a:p>
            <a:pPr lvl="1" eaLnBrk="1" hangingPunct="1"/>
            <a:r>
              <a:rPr lang="en-US" dirty="0" smtClean="0"/>
              <a:t>Linux or UNIX command</a:t>
            </a:r>
          </a:p>
          <a:p>
            <a:pPr lvl="1" eaLnBrk="1" hangingPunct="1"/>
            <a:r>
              <a:rPr lang="en-US" dirty="0" smtClean="0"/>
              <a:t>Microsoft utility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55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Network Integrity and 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671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</a:p>
          <a:p>
            <a:endParaRPr lang="en-US" dirty="0" smtClean="0"/>
          </a:p>
          <a:p>
            <a:r>
              <a:rPr lang="en-US" dirty="0" smtClean="0"/>
              <a:t>Allow only network administrators to create or modify NOS and application system files</a:t>
            </a:r>
          </a:p>
          <a:p>
            <a:r>
              <a:rPr lang="en-US" dirty="0" smtClean="0"/>
              <a:t>Monitor the network for unauthorized access or changes</a:t>
            </a:r>
          </a:p>
          <a:p>
            <a:r>
              <a:rPr lang="en-US" dirty="0" smtClean="0"/>
              <a:t>Record authorized system changes in a change management system</a:t>
            </a:r>
          </a:p>
          <a:p>
            <a:r>
              <a:rPr lang="en-US" dirty="0" smtClean="0"/>
              <a:t>Install redundant components</a:t>
            </a:r>
          </a:p>
          <a:p>
            <a:r>
              <a:rPr lang="en-US" dirty="0" smtClean="0"/>
              <a:t>Perform regular health checks on the network</a:t>
            </a:r>
          </a:p>
          <a:p>
            <a:r>
              <a:rPr lang="en-US" dirty="0" smtClean="0"/>
              <a:t>Check system performance, error logs, and the system log book regularly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975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</a:p>
          <a:p>
            <a:endParaRPr lang="en-US" dirty="0" smtClean="0"/>
          </a:p>
          <a:p>
            <a:r>
              <a:rPr lang="en-US" dirty="0" smtClean="0"/>
              <a:t>Keep backups, system images, and emergency repair disks current and available</a:t>
            </a:r>
          </a:p>
          <a:p>
            <a:r>
              <a:rPr lang="en-US" dirty="0" smtClean="0"/>
              <a:t>Implement and enforce security and disaster recovery policies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133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Capacity for system to continue performing</a:t>
            </a:r>
          </a:p>
          <a:p>
            <a:pPr lvl="1" eaLnBrk="1" hangingPunct="1"/>
            <a:r>
              <a:rPr lang="en-US" dirty="0" smtClean="0"/>
              <a:t>Despite unexpected hardware, software malfunction</a:t>
            </a:r>
          </a:p>
          <a:p>
            <a:pPr eaLnBrk="1" hangingPunct="1"/>
            <a:r>
              <a:rPr lang="en-US" dirty="0" smtClean="0"/>
              <a:t>Failure</a:t>
            </a:r>
          </a:p>
          <a:p>
            <a:pPr lvl="1" eaLnBrk="1" hangingPunct="1"/>
            <a:r>
              <a:rPr lang="en-US" dirty="0" smtClean="0"/>
              <a:t>Deviation from specified system performance level</a:t>
            </a:r>
          </a:p>
          <a:p>
            <a:pPr lvl="2" eaLnBrk="1" hangingPunct="1"/>
            <a:r>
              <a:rPr lang="en-US" dirty="0" smtClean="0"/>
              <a:t>Given time period</a:t>
            </a:r>
          </a:p>
          <a:p>
            <a:pPr eaLnBrk="1" hangingPunct="1"/>
            <a:r>
              <a:rPr lang="en-US" dirty="0" smtClean="0"/>
              <a:t>Fault</a:t>
            </a:r>
          </a:p>
          <a:p>
            <a:pPr lvl="1" eaLnBrk="1" hangingPunct="1"/>
            <a:r>
              <a:rPr lang="en-US" dirty="0" smtClean="0"/>
              <a:t>Malfunction of one system component</a:t>
            </a:r>
          </a:p>
          <a:p>
            <a:pPr lvl="1" eaLnBrk="1" hangingPunct="1"/>
            <a:r>
              <a:rPr lang="en-US" dirty="0" smtClean="0"/>
              <a:t>Can result in failure</a:t>
            </a:r>
          </a:p>
          <a:p>
            <a:pPr eaLnBrk="1" hangingPunct="1"/>
            <a:r>
              <a:rPr lang="en-US" dirty="0" smtClean="0"/>
              <a:t>Fault-tolerant system goal</a:t>
            </a:r>
          </a:p>
          <a:p>
            <a:pPr lvl="1" eaLnBrk="1" hangingPunct="1"/>
            <a:r>
              <a:rPr lang="en-US" dirty="0" smtClean="0"/>
              <a:t>Prevent faults from progressing to failures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738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</a:p>
          <a:p>
            <a:endParaRPr lang="en-US" dirty="0" smtClean="0"/>
          </a:p>
          <a:p>
            <a:r>
              <a:rPr lang="en-US" dirty="0" smtClean="0"/>
              <a:t>Redundancy</a:t>
            </a:r>
          </a:p>
          <a:p>
            <a:pPr lvl="1"/>
            <a:r>
              <a:rPr lang="en-US" dirty="0" smtClean="0"/>
              <a:t>Reduces the risk of lost functionality and potentially lost profits</a:t>
            </a:r>
          </a:p>
          <a:p>
            <a:pPr lvl="1"/>
            <a:r>
              <a:rPr lang="en-US" dirty="0" smtClean="0"/>
              <a:t>Disadvantage: cost</a:t>
            </a:r>
          </a:p>
          <a:p>
            <a:r>
              <a:rPr lang="en-US" dirty="0" smtClean="0"/>
              <a:t>Redundancy scenario:</a:t>
            </a:r>
          </a:p>
          <a:p>
            <a:pPr lvl="1"/>
            <a:r>
              <a:rPr lang="en-US" dirty="0" smtClean="0"/>
              <a:t>A network design with many single points of failure (see Figure 9-16)</a:t>
            </a:r>
          </a:p>
          <a:p>
            <a:pPr lvl="1"/>
            <a:r>
              <a:rPr lang="en-US" dirty="0" smtClean="0"/>
              <a:t>Solution: create a network design that ensures full redundancy for all components (see Figure 9-17)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543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389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Failover capable or hot swappable components</a:t>
            </a:r>
          </a:p>
          <a:p>
            <a:pPr lvl="1" eaLnBrk="1" hangingPunct="1"/>
            <a:r>
              <a:rPr lang="en-US" dirty="0" smtClean="0"/>
              <a:t>Desired for switches or routers supporting critical links</a:t>
            </a:r>
          </a:p>
          <a:p>
            <a:pPr lvl="1" eaLnBrk="1" hangingPunct="1"/>
            <a:r>
              <a:rPr lang="en-US" dirty="0" smtClean="0"/>
              <a:t>Adds to device cost</a:t>
            </a:r>
          </a:p>
          <a:p>
            <a:pPr lvl="1" eaLnBrk="1" hangingPunct="1"/>
            <a:r>
              <a:rPr lang="en-US" dirty="0" smtClean="0"/>
              <a:t>Hot spare is a component already installed in a device that can assume control at failure</a:t>
            </a:r>
          </a:p>
          <a:p>
            <a:pPr lvl="1" eaLnBrk="1" hangingPunct="1"/>
            <a:r>
              <a:rPr lang="en-US" dirty="0" smtClean="0"/>
              <a:t>Cold spare is a component, not installed, but can be in the event of failure</a:t>
            </a:r>
          </a:p>
          <a:p>
            <a:pPr eaLnBrk="1" hangingPunct="1"/>
            <a:r>
              <a:rPr lang="en-US" dirty="0" smtClean="0"/>
              <a:t>Link aggregation (port bonding)</a:t>
            </a:r>
          </a:p>
          <a:p>
            <a:pPr lvl="1" eaLnBrk="1" hangingPunct="1"/>
            <a:r>
              <a:rPr lang="en-US" dirty="0" smtClean="0"/>
              <a:t>Combination of multiple network interfaces to act as one logical interface</a:t>
            </a:r>
          </a:p>
          <a:p>
            <a:pPr lvl="1" eaLnBrk="1" hangingPunct="1"/>
            <a:r>
              <a:rPr lang="en-US" dirty="0" smtClean="0"/>
              <a:t>Example: NIC teaming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0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Load balancing (content switching)</a:t>
            </a:r>
          </a:p>
          <a:p>
            <a:pPr lvl="1" eaLnBrk="1" hangingPunct="1"/>
            <a:r>
              <a:rPr lang="en-US" dirty="0" smtClean="0"/>
              <a:t>Automatic traffic distribution over multiple components or links</a:t>
            </a:r>
          </a:p>
          <a:p>
            <a:pPr lvl="1" eaLnBrk="1" hangingPunct="1"/>
            <a:r>
              <a:rPr lang="en-US" dirty="0" smtClean="0"/>
              <a:t>To optimize performance and fault tolerance</a:t>
            </a:r>
          </a:p>
          <a:p>
            <a:pPr eaLnBrk="1" hangingPunct="1"/>
            <a:r>
              <a:rPr lang="en-US" dirty="0" smtClean="0"/>
              <a:t>Switch Dependent Mode</a:t>
            </a:r>
          </a:p>
          <a:p>
            <a:pPr lvl="1" eaLnBrk="1" hangingPunct="1"/>
            <a:r>
              <a:rPr lang="en-US" dirty="0" smtClean="0"/>
              <a:t>NIC teaming accomplished with a single switch</a:t>
            </a:r>
          </a:p>
          <a:p>
            <a:pPr lvl="1" eaLnBrk="1" hangingPunct="1"/>
            <a:r>
              <a:rPr lang="en-US" dirty="0" smtClean="0"/>
              <a:t>Requires an intelligent switch</a:t>
            </a:r>
          </a:p>
          <a:p>
            <a:pPr lvl="1" eaLnBrk="1" hangingPunct="1"/>
            <a:r>
              <a:rPr lang="en-US" dirty="0" smtClean="0"/>
              <a:t>Variety of this mode implements Link Aggregation Control Protocol (LACP)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149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5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Policies, Procedures, and Regulations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Rules limit chaos, confusion, and downtime</a:t>
            </a:r>
          </a:p>
          <a:p>
            <a:pPr eaLnBrk="1" hangingPunct="1"/>
            <a:r>
              <a:rPr lang="en-US" dirty="0" smtClean="0"/>
              <a:t>State and federal regulations</a:t>
            </a:r>
          </a:p>
          <a:p>
            <a:pPr lvl="1" eaLnBrk="1" hangingPunct="1"/>
            <a:r>
              <a:rPr lang="en-US" dirty="0" smtClean="0"/>
              <a:t>CALEA (Communications Assistance for Law Enforcement Act)</a:t>
            </a:r>
          </a:p>
          <a:p>
            <a:pPr lvl="2" eaLnBrk="1" hangingPunct="1"/>
            <a:r>
              <a:rPr lang="en-US" dirty="0" smtClean="0"/>
              <a:t>Telecommunications carriers, equipment manufacturers must provide for surveillance capabilities</a:t>
            </a:r>
          </a:p>
          <a:p>
            <a:pPr lvl="1" eaLnBrk="1" hangingPunct="1"/>
            <a:r>
              <a:rPr lang="en-US" dirty="0" smtClean="0"/>
              <a:t>HIPAA (Health Insurance Portability and Accountability Act)</a:t>
            </a:r>
          </a:p>
          <a:p>
            <a:pPr lvl="2" eaLnBrk="1" hangingPunct="1"/>
            <a:r>
              <a:rPr lang="en-US" dirty="0" smtClean="0"/>
              <a:t>Protect medical records security and privacy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939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</a:p>
          <a:p>
            <a:endParaRPr lang="en-US" dirty="0" smtClean="0"/>
          </a:p>
          <a:p>
            <a:r>
              <a:rPr lang="en-US" dirty="0" smtClean="0"/>
              <a:t>NICS could be teamed to multiple switches using Switch Independent Mode</a:t>
            </a:r>
          </a:p>
          <a:p>
            <a:pPr lvl="1"/>
            <a:r>
              <a:rPr lang="en-US" dirty="0" smtClean="0"/>
              <a:t>Can be used with nonintelligent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26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Naming and Addressing Services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Naming and addressing services</a:t>
            </a:r>
          </a:p>
          <a:p>
            <a:pPr lvl="1" eaLnBrk="1" hangingPunct="1"/>
            <a:r>
              <a:rPr lang="en-US" dirty="0" smtClean="0"/>
              <a:t>Failure causes nearly all traffic to come to a halt</a:t>
            </a:r>
          </a:p>
          <a:p>
            <a:pPr eaLnBrk="1" hangingPunct="1"/>
            <a:r>
              <a:rPr lang="en-US" dirty="0" smtClean="0"/>
              <a:t>Solution: maintain redundant name servers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626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Naming and Addressing Services</a:t>
            </a:r>
          </a:p>
          <a:p>
            <a:pPr eaLnBrk="1" hangingPunct="1"/>
            <a:r>
              <a:rPr lang="en-US" dirty="0" smtClean="0"/>
              <a:t>DNS can point to redundant locations for each host name</a:t>
            </a:r>
          </a:p>
          <a:p>
            <a:r>
              <a:rPr lang="en-US" dirty="0" smtClean="0"/>
              <a:t>Round-robin DNS</a:t>
            </a:r>
          </a:p>
          <a:p>
            <a:pPr lvl="1"/>
            <a:r>
              <a:rPr lang="en-US" dirty="0" smtClean="0"/>
              <a:t>Enables load balancing between servers and increases fault tolerance</a:t>
            </a:r>
          </a:p>
          <a:p>
            <a:r>
              <a:rPr lang="en-US" dirty="0" smtClean="0"/>
              <a:t>Load balancer</a:t>
            </a:r>
          </a:p>
          <a:p>
            <a:pPr lvl="1"/>
            <a:r>
              <a:rPr lang="en-US" dirty="0" smtClean="0"/>
              <a:t>Distributes traffic intelligently among multiple computers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265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Naming and Addressing Services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CARP(Common Address Redundancy Protocol)</a:t>
            </a:r>
          </a:p>
          <a:p>
            <a:pPr lvl="1" eaLnBrk="1" hangingPunct="1"/>
            <a:r>
              <a:rPr lang="en-US" dirty="0" smtClean="0"/>
              <a:t>Allows a pool of computers or interfaces to share one or more IP addresses</a:t>
            </a:r>
          </a:p>
          <a:p>
            <a:pPr lvl="1" eaLnBrk="1" hangingPunct="1"/>
            <a:r>
              <a:rPr lang="en-US" dirty="0" smtClean="0"/>
              <a:t>Pool is known as a group of redundancy</a:t>
            </a:r>
          </a:p>
          <a:p>
            <a:pPr eaLnBrk="1" hangingPunct="1"/>
            <a:r>
              <a:rPr lang="en-US" dirty="0" smtClean="0"/>
              <a:t>In CARP</a:t>
            </a:r>
          </a:p>
          <a:p>
            <a:pPr lvl="1" eaLnBrk="1" hangingPunct="1"/>
            <a:r>
              <a:rPr lang="en-US" dirty="0" smtClean="0"/>
              <a:t>One computer, acting as the master of the group, receives requests for an IP address</a:t>
            </a:r>
          </a:p>
          <a:p>
            <a:pPr lvl="1" eaLnBrk="1" hangingPunct="1"/>
            <a:r>
              <a:rPr lang="en-US" dirty="0" smtClean="0"/>
              <a:t>Then parcels out the requests to one of several computers in a group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310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Naming and Addressing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470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Backup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Backup</a:t>
            </a:r>
          </a:p>
          <a:p>
            <a:pPr lvl="1" eaLnBrk="1" hangingPunct="1"/>
            <a:r>
              <a:rPr lang="en-US" dirty="0" smtClean="0"/>
              <a:t>Copies of data or program files</a:t>
            </a:r>
          </a:p>
          <a:p>
            <a:pPr lvl="1" eaLnBrk="1" hangingPunct="1"/>
            <a:r>
              <a:rPr lang="en-US" dirty="0" smtClean="0"/>
              <a:t>Created for archiving, safekeeping</a:t>
            </a:r>
          </a:p>
          <a:p>
            <a:r>
              <a:rPr lang="en-US" dirty="0" smtClean="0"/>
              <a:t>When creating a backup system, keep in mind:</a:t>
            </a:r>
          </a:p>
          <a:p>
            <a:pPr lvl="1"/>
            <a:r>
              <a:rPr lang="en-US" dirty="0" smtClean="0"/>
              <a:t>Use only proven and reliable backup software</a:t>
            </a:r>
          </a:p>
          <a:p>
            <a:pPr lvl="1"/>
            <a:r>
              <a:rPr lang="en-US" dirty="0" smtClean="0"/>
              <a:t>Verify backup hardware and software are compatible with network</a:t>
            </a:r>
          </a:p>
          <a:p>
            <a:pPr lvl="1"/>
            <a:r>
              <a:rPr lang="en-US" dirty="0" smtClean="0"/>
              <a:t>Make sure backup software uses data error-checking</a:t>
            </a:r>
          </a:p>
          <a:p>
            <a:pPr lvl="1"/>
            <a:r>
              <a:rPr lang="en-US" dirty="0" smtClean="0"/>
              <a:t>Verify that your backup storage media provides sufficient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62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Backup</a:t>
            </a:r>
          </a:p>
          <a:p>
            <a:endParaRPr lang="en-US" dirty="0" smtClean="0"/>
          </a:p>
          <a:p>
            <a:r>
              <a:rPr lang="en-US" dirty="0" smtClean="0"/>
              <a:t>When creating a backup system, keep in mind (cont’d):</a:t>
            </a:r>
          </a:p>
          <a:p>
            <a:pPr lvl="1"/>
            <a:r>
              <a:rPr lang="en-US" dirty="0" smtClean="0"/>
              <a:t>Be aware of how your backup process affects the system</a:t>
            </a:r>
          </a:p>
          <a:p>
            <a:pPr lvl="1"/>
            <a:r>
              <a:rPr lang="en-US" dirty="0" smtClean="0"/>
              <a:t>Be aware of the degree of manual intervention required to manage backups</a:t>
            </a:r>
          </a:p>
          <a:p>
            <a:pPr lvl="1"/>
            <a:r>
              <a:rPr lang="en-US" dirty="0" smtClean="0"/>
              <a:t>Make wise choices for storage media</a:t>
            </a:r>
          </a:p>
          <a:p>
            <a:pPr lvl="1"/>
            <a:r>
              <a:rPr lang="en-US" dirty="0" smtClean="0"/>
              <a:t>When storing data to hard drives, recognize that drives can be installed on computers on the LAN</a:t>
            </a:r>
          </a:p>
          <a:p>
            <a:pPr lvl="1"/>
            <a:r>
              <a:rPr lang="en-US" dirty="0" smtClean="0"/>
              <a:t>Keep backups secure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264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Backup</a:t>
            </a:r>
          </a:p>
          <a:p>
            <a:endParaRPr lang="en-US" dirty="0" smtClean="0"/>
          </a:p>
          <a:p>
            <a:r>
              <a:rPr lang="en-US" dirty="0" smtClean="0"/>
              <a:t>When creating a backup system, keep in mind (cont’d):</a:t>
            </a:r>
          </a:p>
          <a:p>
            <a:pPr lvl="1"/>
            <a:r>
              <a:rPr lang="en-US" dirty="0" smtClean="0"/>
              <a:t>Consider cloud backups</a:t>
            </a:r>
          </a:p>
          <a:p>
            <a:pPr lvl="1"/>
            <a:r>
              <a:rPr lang="en-US" dirty="0" smtClean="0"/>
              <a:t>Decide what to back up</a:t>
            </a:r>
          </a:p>
          <a:p>
            <a:pPr lvl="1"/>
            <a:r>
              <a:rPr lang="en-US" dirty="0" smtClean="0"/>
              <a:t>Plan what type of backup will be done</a:t>
            </a:r>
          </a:p>
          <a:p>
            <a:pPr lvl="2"/>
            <a:r>
              <a:rPr lang="en-US" dirty="0" smtClean="0"/>
              <a:t>Full, incremental, or differential backups</a:t>
            </a:r>
          </a:p>
          <a:p>
            <a:pPr lvl="1"/>
            <a:r>
              <a:rPr lang="en-US" dirty="0" smtClean="0"/>
              <a:t>Plan when backups will be done</a:t>
            </a:r>
          </a:p>
          <a:p>
            <a:pPr lvl="1"/>
            <a:r>
              <a:rPr lang="en-US" dirty="0" smtClean="0"/>
              <a:t>Develop a backup schedule</a:t>
            </a:r>
          </a:p>
          <a:p>
            <a:pPr lvl="1"/>
            <a:r>
              <a:rPr lang="en-US" dirty="0" smtClean="0"/>
              <a:t>Establish a regular schedule of verification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988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Baseline measurements allow you to compare future performance increases or decreases caused by network changes or events with past network performance</a:t>
            </a:r>
          </a:p>
          <a:p>
            <a:pPr eaLnBrk="1" hangingPunct="1"/>
            <a:r>
              <a:rPr lang="en-US" dirty="0" smtClean="0"/>
              <a:t>In addition to internal policies, a network manager must consider state and federal regulations</a:t>
            </a:r>
          </a:p>
          <a:p>
            <a:pPr eaLnBrk="1" hangingPunct="1"/>
            <a:r>
              <a:rPr lang="en-US" dirty="0" smtClean="0"/>
              <a:t>The syslog protocol is a standard for generating, storing, and processing messages about system events </a:t>
            </a:r>
          </a:p>
          <a:p>
            <a:pPr eaLnBrk="1" hangingPunct="1"/>
            <a:r>
              <a:rPr lang="en-US" dirty="0" smtClean="0"/>
              <a:t>Effective utilization of interface system and event logs can help identify and prevent complications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963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Traffic shaping involves manipulating characteristics of packets, data streams, or connections to manage the type and amount of traffic traversing a network</a:t>
            </a:r>
          </a:p>
          <a:p>
            <a:pPr eaLnBrk="1" hangingPunct="1"/>
            <a:r>
              <a:rPr lang="en-US" dirty="0" smtClean="0"/>
              <a:t>Caching is the local storage of frequently needed files that would otherwise be obtained externally</a:t>
            </a:r>
          </a:p>
          <a:p>
            <a:pPr eaLnBrk="1" hangingPunct="1"/>
            <a:r>
              <a:rPr lang="en-US" dirty="0" smtClean="0"/>
              <a:t>Ethernet networks and the Internet are the most common examples of packet-switched networks</a:t>
            </a:r>
          </a:p>
          <a:p>
            <a:pPr eaLnBrk="1" hangingPunct="1"/>
            <a:r>
              <a:rPr lang="en-US" dirty="0" smtClean="0"/>
              <a:t>In a unicast transmission, a single node issues a stream of data to one other node</a:t>
            </a:r>
          </a:p>
          <a:p>
            <a:pPr eaLnBrk="1" hangingPunct="1"/>
            <a:r>
              <a:rPr lang="en-US" dirty="0" smtClean="0"/>
              <a:t>Signaling protocols set up and manage sessions between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3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Policies, Procedures, and Regulations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PCI DSS (Payment Card Industry Data Security Standard)</a:t>
            </a:r>
          </a:p>
          <a:p>
            <a:pPr lvl="1" eaLnBrk="1" hangingPunct="1"/>
            <a:r>
              <a:rPr lang="en-US" dirty="0" smtClean="0"/>
              <a:t>Created by the PCI Security Standards Council</a:t>
            </a:r>
          </a:p>
          <a:p>
            <a:pPr lvl="1" eaLnBrk="1" hangingPunct="1"/>
            <a:r>
              <a:rPr lang="en-US" dirty="0" smtClean="0"/>
              <a:t>To protect credit card data and transactions</a:t>
            </a:r>
          </a:p>
          <a:p>
            <a:pPr lvl="1" eaLnBrk="1" hangingPunct="1"/>
            <a:r>
              <a:rPr lang="en-US" dirty="0" smtClean="0"/>
              <a:t>Requires network segmentation as part of security controls</a:t>
            </a:r>
          </a:p>
          <a:p>
            <a:pPr eaLnBrk="1" hangingPunct="1"/>
            <a:r>
              <a:rPr lang="en-US" dirty="0" smtClean="0"/>
              <a:t>Many policies and procedures</a:t>
            </a:r>
          </a:p>
          <a:p>
            <a:pPr lvl="1" eaLnBrk="1" hangingPunct="1"/>
            <a:r>
              <a:rPr lang="en-US" dirty="0" smtClean="0"/>
              <a:t>Are not laws, but are best practices to prevent network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725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On a VoIP, logical channels are identified as port numbers at each IP address</a:t>
            </a:r>
          </a:p>
          <a:p>
            <a:pPr eaLnBrk="1" hangingPunct="1"/>
            <a:r>
              <a:rPr lang="en-US" dirty="0" smtClean="0"/>
              <a:t>SIP is an Application layer signaling and control protocol for multiservice, packet-based networks</a:t>
            </a:r>
          </a:p>
          <a:p>
            <a:pPr eaLnBrk="1" hangingPunct="1"/>
            <a:r>
              <a:rPr lang="en-US" dirty="0" smtClean="0"/>
              <a:t>MGCP and Megaco are commonly used on multiservice networks that support a number of media gateways</a:t>
            </a:r>
          </a:p>
          <a:p>
            <a:pPr eaLnBrk="1" hangingPunct="1"/>
            <a:r>
              <a:rPr lang="en-US" dirty="0" smtClean="0"/>
              <a:t>UDP is preferred over TCP for real-time services, such as telephone conversations and videoconferences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398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QoS is a measure of how well a network service matches its expected performance</a:t>
            </a:r>
          </a:p>
          <a:p>
            <a:pPr eaLnBrk="1" hangingPunct="1"/>
            <a:r>
              <a:rPr lang="en-US" dirty="0" smtClean="0"/>
              <a:t>MPLS can operate over Ethernet frames, but it is more often used with other Layer 2 protocols</a:t>
            </a:r>
          </a:p>
          <a:p>
            <a:pPr eaLnBrk="1" hangingPunct="1"/>
            <a:r>
              <a:rPr lang="en-US" dirty="0" smtClean="0"/>
              <a:t>One way to consider availability is by measuring a system or network’s uptime</a:t>
            </a:r>
          </a:p>
          <a:p>
            <a:pPr eaLnBrk="1" hangingPunct="1"/>
            <a:r>
              <a:rPr lang="en-US" dirty="0" smtClean="0"/>
              <a:t>Redundancy is intended to eliminate single points of failure</a:t>
            </a:r>
          </a:p>
          <a:p>
            <a:pPr eaLnBrk="1" hangingPunct="1"/>
            <a:r>
              <a:rPr lang="en-US" dirty="0" smtClean="0"/>
              <a:t>Link aggregation is the seamless combination of multiple network interfaces or ports to act as one logical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4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Monitoring and Managing Network Traffic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Assess network’s status on an ongoing basis</a:t>
            </a:r>
          </a:p>
          <a:p>
            <a:pPr eaLnBrk="1" hangingPunct="1"/>
            <a:r>
              <a:rPr lang="en-US" dirty="0" smtClean="0"/>
              <a:t>Performance management</a:t>
            </a:r>
          </a:p>
          <a:p>
            <a:pPr lvl="1" eaLnBrk="1" hangingPunct="1"/>
            <a:r>
              <a:rPr lang="en-US" dirty="0" smtClean="0"/>
              <a:t>Monitor links and devices’ ability to keep up with demand</a:t>
            </a:r>
          </a:p>
          <a:p>
            <a:pPr eaLnBrk="1" hangingPunct="1"/>
            <a:r>
              <a:rPr lang="en-US" dirty="0" smtClean="0"/>
              <a:t>Fault management</a:t>
            </a:r>
          </a:p>
          <a:p>
            <a:pPr lvl="1" eaLnBrk="1" hangingPunct="1"/>
            <a:r>
              <a:rPr lang="en-US" dirty="0" smtClean="0"/>
              <a:t>Detection and signaling of device, link, component faults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886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245225"/>
            <a:ext cx="685800" cy="476250"/>
          </a:xfrm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6388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2016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</a:t>
            </a:r>
            <a:r>
              <a:rPr lang="en-US" sz="3400" i="1" dirty="0"/>
              <a:t>9</a:t>
            </a:r>
            <a:endParaRPr lang="en-US" sz="3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Unified Communications and Network Performance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6429345"/>
            <a:ext cx="449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</a:rPr>
              <a:t>© 2016 Cengage Learning®. May not be scanned, copied or duplicated, or posted to a publicly accessible website, in whole or in part.</a:t>
            </a:r>
            <a:endParaRPr lang="en-US" sz="1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Enterprise-wide network management systems</a:t>
            </a:r>
          </a:p>
          <a:p>
            <a:pPr lvl="1" eaLnBrk="1" hangingPunct="1"/>
            <a:r>
              <a:rPr lang="en-US" dirty="0"/>
              <a:t>Accomplish fault and performance management</a:t>
            </a:r>
          </a:p>
          <a:p>
            <a:pPr lvl="1" eaLnBrk="1" hangingPunct="1"/>
            <a:r>
              <a:rPr lang="en-US" dirty="0"/>
              <a:t>All use similar architecture</a:t>
            </a:r>
          </a:p>
          <a:p>
            <a:r>
              <a:rPr lang="en-US" dirty="0" smtClean="0"/>
              <a:t>Central collection point is called the network management system (NMS)</a:t>
            </a:r>
          </a:p>
          <a:p>
            <a:pPr lvl="1" eaLnBrk="1" hangingPunct="1"/>
            <a:r>
              <a:rPr lang="en-US" dirty="0" smtClean="0"/>
              <a:t>Network management agent</a:t>
            </a:r>
            <a:endParaRPr lang="en-US" dirty="0"/>
          </a:p>
          <a:p>
            <a:pPr lvl="2" eaLnBrk="1" hangingPunct="1"/>
            <a:r>
              <a:rPr lang="en-US" dirty="0"/>
              <a:t>Software </a:t>
            </a:r>
            <a:r>
              <a:rPr lang="en-US" dirty="0" smtClean="0"/>
              <a:t>routine that collects </a:t>
            </a:r>
            <a:r>
              <a:rPr lang="en-US" dirty="0"/>
              <a:t>information about device’s operation</a:t>
            </a:r>
          </a:p>
          <a:p>
            <a:pPr lvl="2" eaLnBrk="1" hangingPunct="1"/>
            <a:r>
              <a:rPr lang="en-US" dirty="0"/>
              <a:t>Provides information to </a:t>
            </a:r>
            <a:r>
              <a:rPr lang="en-US" dirty="0" smtClean="0"/>
              <a:t>the NMS</a:t>
            </a:r>
          </a:p>
          <a:p>
            <a:pPr lvl="1" eaLnBrk="1" hangingPunct="1"/>
            <a:r>
              <a:rPr lang="en-US" dirty="0" smtClean="0"/>
              <a:t>Managed device</a:t>
            </a:r>
          </a:p>
          <a:p>
            <a:pPr lvl="2" eaLnBrk="1" hangingPunct="1"/>
            <a:r>
              <a:rPr lang="en-US" dirty="0" smtClean="0"/>
              <a:t>Any network node monitored by the NMS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7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Various aspects of a device can be managed</a:t>
            </a:r>
          </a:p>
          <a:p>
            <a:pPr lvl="1" eaLnBrk="1" hangingPunct="1"/>
            <a:r>
              <a:rPr lang="en-US" dirty="0"/>
              <a:t>Processor, memory, hard disk, NIC, and intangibles</a:t>
            </a:r>
          </a:p>
          <a:p>
            <a:pPr eaLnBrk="1" hangingPunct="1"/>
            <a:r>
              <a:rPr lang="en-US" dirty="0"/>
              <a:t>MIB (Management Information Base)</a:t>
            </a:r>
          </a:p>
          <a:p>
            <a:pPr lvl="1" eaLnBrk="1" hangingPunct="1"/>
            <a:r>
              <a:rPr lang="en-US" dirty="0"/>
              <a:t>Contains managed devices definition, data</a:t>
            </a:r>
          </a:p>
          <a:p>
            <a:pPr eaLnBrk="1" hangingPunct="1"/>
            <a:r>
              <a:rPr lang="en-US" dirty="0"/>
              <a:t>SNMP (Simple Network Management Protocol)</a:t>
            </a:r>
          </a:p>
          <a:p>
            <a:pPr lvl="1" eaLnBrk="1" hangingPunct="1"/>
            <a:r>
              <a:rPr lang="en-US" dirty="0"/>
              <a:t>Used to communicate managed device information</a:t>
            </a:r>
          </a:p>
          <a:p>
            <a:pPr lvl="1" eaLnBrk="1" hangingPunct="1"/>
            <a:r>
              <a:rPr lang="en-US" dirty="0"/>
              <a:t>Part of TCP/IP </a:t>
            </a:r>
            <a:r>
              <a:rPr lang="en-US" dirty="0" smtClean="0"/>
              <a:t>suite</a:t>
            </a:r>
            <a:endParaRPr lang="en-US" dirty="0"/>
          </a:p>
          <a:p>
            <a:pPr lvl="1" eaLnBrk="1" hangingPunct="1"/>
            <a:r>
              <a:rPr lang="en-US" dirty="0"/>
              <a:t>SNMPv3: most secure version of the protocol</a:t>
            </a:r>
          </a:p>
          <a:p>
            <a:pPr lvl="1" eaLnBrk="1" hangingPunct="1"/>
            <a:r>
              <a:rPr lang="en-US" dirty="0" smtClean="0"/>
              <a:t>SNMPv2: </a:t>
            </a:r>
            <a:r>
              <a:rPr lang="en-US" dirty="0"/>
              <a:t>still widely </a:t>
            </a:r>
            <a:r>
              <a:rPr lang="en-US" dirty="0" smtClean="0"/>
              <a:t>used</a:t>
            </a:r>
          </a:p>
          <a:p>
            <a:pPr lvl="1" eaLnBrk="1" hangingPunct="1"/>
            <a:r>
              <a:rPr lang="en-US" dirty="0" smtClean="0"/>
              <a:t>SNMPv1: original version; rarely used today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2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Logs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Network management architecture" title="Figure 9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049038" cy="407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63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Several ways to view and analyze data</a:t>
            </a:r>
          </a:p>
          <a:p>
            <a:pPr eaLnBrk="1" hangingPunct="1"/>
            <a:r>
              <a:rPr lang="en-US" dirty="0"/>
              <a:t>Network management applications</a:t>
            </a:r>
          </a:p>
          <a:p>
            <a:pPr lvl="1" eaLnBrk="1" hangingPunct="1"/>
            <a:r>
              <a:rPr lang="en-US" dirty="0"/>
              <a:t>Flexible</a:t>
            </a:r>
          </a:p>
          <a:p>
            <a:pPr lvl="1" eaLnBrk="1" hangingPunct="1"/>
            <a:r>
              <a:rPr lang="en-US" dirty="0"/>
              <a:t>Challenging to configure and fine-tune</a:t>
            </a:r>
          </a:p>
          <a:p>
            <a:pPr lvl="1" eaLnBrk="1" hangingPunct="1"/>
            <a:r>
              <a:rPr lang="en-US" dirty="0"/>
              <a:t>Choose correct type and amount of information to collect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Event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Log</a:t>
            </a:r>
          </a:p>
          <a:p>
            <a:pPr lvl="1" eaLnBrk="1" hangingPunct="1"/>
            <a:r>
              <a:rPr lang="en-US" dirty="0"/>
              <a:t>Contains recorded conditions recognized by operating system</a:t>
            </a:r>
          </a:p>
          <a:p>
            <a:pPr eaLnBrk="1" hangingPunct="1"/>
            <a:r>
              <a:rPr lang="en-US" dirty="0"/>
              <a:t>Event log</a:t>
            </a:r>
          </a:p>
          <a:p>
            <a:pPr lvl="1" eaLnBrk="1" hangingPunct="1"/>
            <a:r>
              <a:rPr lang="en-US" dirty="0"/>
              <a:t>Windows-based computer log containing monitored device information</a:t>
            </a:r>
          </a:p>
          <a:p>
            <a:pPr eaLnBrk="1" hangingPunct="1"/>
            <a:r>
              <a:rPr lang="en-US" dirty="0"/>
              <a:t>Event Viewer application</a:t>
            </a:r>
          </a:p>
          <a:p>
            <a:pPr lvl="1" eaLnBrk="1" hangingPunct="1"/>
            <a:r>
              <a:rPr lang="en-US" dirty="0"/>
              <a:t>Application to view log information in Windows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5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Event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Syslog function</a:t>
            </a:r>
          </a:p>
          <a:p>
            <a:pPr lvl="1" eaLnBrk="1" hangingPunct="1"/>
            <a:r>
              <a:rPr lang="en-US" dirty="0"/>
              <a:t>Standard for generating, storing, and processing messages about events on Linux or UNIX</a:t>
            </a:r>
          </a:p>
          <a:p>
            <a:pPr lvl="1" eaLnBrk="1" hangingPunct="1"/>
            <a:r>
              <a:rPr lang="en-US" dirty="0"/>
              <a:t>Data written to system log</a:t>
            </a:r>
          </a:p>
          <a:p>
            <a:r>
              <a:rPr lang="en-US" dirty="0" smtClean="0"/>
              <a:t>Syslog defines roles for each computer that participates in logging</a:t>
            </a:r>
          </a:p>
          <a:p>
            <a:pPr lvl="1"/>
            <a:r>
              <a:rPr lang="en-US" dirty="0" smtClean="0"/>
              <a:t>Generator - computer that is monitored by a syslog-compatible application and issues event information</a:t>
            </a:r>
          </a:p>
          <a:p>
            <a:pPr lvl="1"/>
            <a:r>
              <a:rPr lang="en-US" dirty="0" smtClean="0"/>
              <a:t>Collector - computer that gathers event messages from generators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Event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Using </a:t>
            </a:r>
            <a:r>
              <a:rPr lang="en-US" dirty="0"/>
              <a:t>logs for fault management</a:t>
            </a:r>
          </a:p>
          <a:p>
            <a:pPr lvl="1" eaLnBrk="1" hangingPunct="1"/>
            <a:r>
              <a:rPr lang="en-US" dirty="0"/>
              <a:t>Logs keep history</a:t>
            </a:r>
          </a:p>
          <a:p>
            <a:pPr lvl="1" eaLnBrk="1" hangingPunct="1"/>
            <a:r>
              <a:rPr lang="en-US" dirty="0"/>
              <a:t>Information collected does not point to problem</a:t>
            </a:r>
          </a:p>
          <a:p>
            <a:pPr lvl="1" eaLnBrk="1" hangingPunct="1"/>
            <a:r>
              <a:rPr lang="en-US" dirty="0"/>
              <a:t>Logs must be monitored for errors</a:t>
            </a:r>
          </a:p>
          <a:p>
            <a:pPr lvl="1" eaLnBrk="1" hangingPunct="1"/>
            <a:r>
              <a:rPr lang="en-US" dirty="0" smtClean="0"/>
              <a:t>Most UNIX and Linux OSs provide a GUI application </a:t>
            </a:r>
            <a:r>
              <a:rPr lang="en-US" dirty="0"/>
              <a:t>used for </a:t>
            </a:r>
            <a:r>
              <a:rPr lang="en-US" dirty="0" smtClean="0"/>
              <a:t>viewing and </a:t>
            </a:r>
            <a:r>
              <a:rPr lang="en-US" dirty="0"/>
              <a:t>filtering information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194" name="Picture 2" descr="Linux and UNIX system log locations" title="Table 9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800600" cy="184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19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monitor</a:t>
            </a:r>
          </a:p>
          <a:p>
            <a:pPr lvl="1"/>
            <a:r>
              <a:rPr lang="en-US" dirty="0" smtClean="0"/>
              <a:t>Tool that continually monitors network traffic</a:t>
            </a:r>
          </a:p>
          <a:p>
            <a:r>
              <a:rPr lang="en-US" dirty="0" smtClean="0"/>
              <a:t>Interface monitor</a:t>
            </a:r>
          </a:p>
          <a:p>
            <a:pPr lvl="1"/>
            <a:r>
              <a:rPr lang="en-US" dirty="0" smtClean="0"/>
              <a:t>Tool that can monitor traffic at a specific interface between a server or client and the network</a:t>
            </a:r>
          </a:p>
          <a:p>
            <a:r>
              <a:rPr lang="en-US" dirty="0" smtClean="0"/>
              <a:t>Difference</a:t>
            </a:r>
          </a:p>
          <a:p>
            <a:pPr lvl="1"/>
            <a:r>
              <a:rPr lang="en-US" dirty="0" smtClean="0"/>
              <a:t>Network monitor can monitor traffic that a single device encounters</a:t>
            </a:r>
          </a:p>
          <a:p>
            <a:pPr lvl="1"/>
            <a:r>
              <a:rPr lang="en-US" dirty="0" smtClean="0"/>
              <a:t>Interface monitor can monitor traffic patterns throughout a particular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2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218" name="Picture 2" descr="Methods to monitor network traffic" title="Figure 9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252755" cy="280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55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network monitoring tools can perform the following functions:</a:t>
            </a:r>
          </a:p>
          <a:p>
            <a:pPr lvl="1"/>
            <a:r>
              <a:rPr lang="en-US" dirty="0" smtClean="0"/>
              <a:t>Set the NIC to run in promiscuous mode to pass all traffic to the monitoring software</a:t>
            </a:r>
          </a:p>
          <a:p>
            <a:pPr lvl="1"/>
            <a:r>
              <a:rPr lang="en-US" dirty="0" smtClean="0"/>
              <a:t>Continuously monitor network traffic on a segment</a:t>
            </a:r>
          </a:p>
          <a:p>
            <a:pPr lvl="1"/>
            <a:r>
              <a:rPr lang="en-US" dirty="0" smtClean="0"/>
              <a:t>Capture network data transmitted on a segment</a:t>
            </a:r>
            <a:endParaRPr lang="en-US" dirty="0"/>
          </a:p>
          <a:p>
            <a:pPr lvl="1"/>
            <a:r>
              <a:rPr lang="en-US" dirty="0" smtClean="0"/>
              <a:t>Capture frames sent to or from a specific node</a:t>
            </a:r>
          </a:p>
          <a:p>
            <a:pPr lvl="1"/>
            <a:r>
              <a:rPr lang="en-US" dirty="0" smtClean="0"/>
              <a:t>Reproduce network conditions by transmitting a selected amount and type of data</a:t>
            </a:r>
          </a:p>
          <a:p>
            <a:pPr lvl="1"/>
            <a:r>
              <a:rPr lang="en-US" dirty="0" smtClean="0"/>
              <a:t>Generate statistics about network activity</a:t>
            </a:r>
          </a:p>
        </p:txBody>
      </p:sp>
    </p:spTree>
    <p:extLst>
      <p:ext uri="{BB962C8B-B14F-4D97-AF65-F5344CB8AC3E}">
        <p14:creationId xmlns:p14="http://schemas.microsoft.com/office/powerpoint/2010/main" val="269516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basic concepts of network management</a:t>
            </a:r>
          </a:p>
          <a:p>
            <a:r>
              <a:rPr lang="en-US" dirty="0" smtClean="0"/>
              <a:t>Utilize system and event logs to evaluate, monitor, and manage network performance</a:t>
            </a:r>
          </a:p>
          <a:p>
            <a:r>
              <a:rPr lang="en-US" dirty="0" smtClean="0"/>
              <a:t>Explain how unified communications, including voice and video transmissions, affect network performance</a:t>
            </a:r>
          </a:p>
          <a:p>
            <a:r>
              <a:rPr lang="en-US" dirty="0" smtClean="0"/>
              <a:t>Explain three common quality of service techniques</a:t>
            </a:r>
          </a:p>
          <a:p>
            <a:r>
              <a:rPr lang="en-US" dirty="0" smtClean="0"/>
              <a:t>Troubleshoot network availability issues and evaluate network redundancy measures</a:t>
            </a:r>
          </a:p>
          <a:p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network monitoring tools can also perform the following functions:</a:t>
            </a:r>
          </a:p>
          <a:p>
            <a:pPr lvl="1"/>
            <a:r>
              <a:rPr lang="en-US" dirty="0" smtClean="0"/>
              <a:t>Discover all network nodes on a segment</a:t>
            </a:r>
          </a:p>
          <a:p>
            <a:pPr lvl="1"/>
            <a:r>
              <a:rPr lang="en-US" dirty="0" smtClean="0"/>
              <a:t>Establish a baseline, including performance, utilization rate, and so on</a:t>
            </a:r>
          </a:p>
          <a:p>
            <a:pPr lvl="1"/>
            <a:r>
              <a:rPr lang="en-US" dirty="0" smtClean="0"/>
              <a:t>Track utilization of network resources and device resources and report it in graphs or charts</a:t>
            </a:r>
          </a:p>
          <a:p>
            <a:pPr lvl="1"/>
            <a:r>
              <a:rPr lang="en-US" dirty="0" smtClean="0"/>
              <a:t>Store traffic data and generate reports</a:t>
            </a:r>
          </a:p>
          <a:p>
            <a:pPr lvl="1"/>
            <a:r>
              <a:rPr lang="en-US" dirty="0" smtClean="0"/>
              <a:t>Trigger alarms for certain preconfigured conditions</a:t>
            </a:r>
          </a:p>
          <a:p>
            <a:pPr lvl="1"/>
            <a:r>
              <a:rPr lang="en-US" dirty="0" smtClean="0"/>
              <a:t>Identify usage anomalies, such as top talkers or top listeners</a:t>
            </a:r>
          </a:p>
        </p:txBody>
      </p:sp>
    </p:spTree>
    <p:extLst>
      <p:ext uri="{BB962C8B-B14F-4D97-AF65-F5344CB8AC3E}">
        <p14:creationId xmlns:p14="http://schemas.microsoft.com/office/powerpoint/2010/main" val="1198067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onitoring tools can help identify the following:</a:t>
            </a:r>
          </a:p>
          <a:p>
            <a:pPr lvl="1"/>
            <a:r>
              <a:rPr lang="en-US" dirty="0" smtClean="0"/>
              <a:t>Runts</a:t>
            </a:r>
          </a:p>
          <a:p>
            <a:pPr lvl="1"/>
            <a:r>
              <a:rPr lang="en-US" dirty="0" smtClean="0"/>
              <a:t>Giants</a:t>
            </a:r>
          </a:p>
          <a:p>
            <a:pPr lvl="1"/>
            <a:r>
              <a:rPr lang="en-US" dirty="0" smtClean="0"/>
              <a:t>Jabber</a:t>
            </a:r>
          </a:p>
          <a:p>
            <a:pPr lvl="1"/>
            <a:r>
              <a:rPr lang="en-US" dirty="0" smtClean="0"/>
              <a:t>Ghosts</a:t>
            </a:r>
          </a:p>
          <a:p>
            <a:pPr lvl="1"/>
            <a:r>
              <a:rPr lang="en-US" dirty="0" smtClean="0"/>
              <a:t>Packet loss</a:t>
            </a:r>
          </a:p>
          <a:p>
            <a:pPr lvl="1"/>
            <a:r>
              <a:rPr lang="en-US" dirty="0" smtClean="0"/>
              <a:t>Discarded packets</a:t>
            </a:r>
          </a:p>
          <a:p>
            <a:pPr lvl="1"/>
            <a:r>
              <a:rPr lang="en-US" dirty="0" smtClean="0"/>
              <a:t>Interface resets</a:t>
            </a:r>
          </a:p>
          <a:p>
            <a:r>
              <a:rPr lang="en-US" dirty="0" smtClean="0"/>
              <a:t>Alerts might be transmitted by email or text</a:t>
            </a:r>
          </a:p>
          <a:p>
            <a:pPr lvl="1"/>
            <a:r>
              <a:rPr lang="en-US" dirty="0" smtClean="0"/>
              <a:t>Called SMS (Short Message Service)</a:t>
            </a:r>
          </a:p>
        </p:txBody>
      </p:sp>
    </p:spTree>
    <p:extLst>
      <p:ext uri="{BB962C8B-B14F-4D97-AF65-F5344CB8AC3E}">
        <p14:creationId xmlns:p14="http://schemas.microsoft.com/office/powerpoint/2010/main" val="265829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Traffic </a:t>
            </a:r>
            <a:r>
              <a:rPr lang="en-US" dirty="0" smtClean="0"/>
              <a:t>shaping (packet shaping)</a:t>
            </a:r>
            <a:endParaRPr lang="en-US" dirty="0"/>
          </a:p>
          <a:p>
            <a:pPr lvl="1" eaLnBrk="1" hangingPunct="1"/>
            <a:r>
              <a:rPr lang="en-US" dirty="0"/>
              <a:t>Manipulating packet, data stream, and connection characteristics</a:t>
            </a:r>
          </a:p>
          <a:p>
            <a:pPr lvl="2" eaLnBrk="1" hangingPunct="1"/>
            <a:r>
              <a:rPr lang="en-US" dirty="0"/>
              <a:t>Manage type and amount of traffic traversing network </a:t>
            </a:r>
          </a:p>
          <a:p>
            <a:pPr lvl="1" eaLnBrk="1" hangingPunct="1"/>
            <a:r>
              <a:rPr lang="en-US" dirty="0"/>
              <a:t>Goals</a:t>
            </a:r>
          </a:p>
          <a:p>
            <a:pPr lvl="2" eaLnBrk="1" hangingPunct="1"/>
            <a:r>
              <a:rPr lang="en-US" dirty="0"/>
              <a:t>Assure timely delivery of most important traffic</a:t>
            </a:r>
          </a:p>
          <a:p>
            <a:pPr lvl="2" eaLnBrk="1" hangingPunct="1"/>
            <a:r>
              <a:rPr lang="en-US" dirty="0"/>
              <a:t>Offer best possible performance for all users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36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Techniques</a:t>
            </a:r>
          </a:p>
          <a:p>
            <a:pPr lvl="1" eaLnBrk="1" hangingPunct="1"/>
            <a:r>
              <a:rPr lang="en-US" dirty="0"/>
              <a:t>Delay less important traffic</a:t>
            </a:r>
          </a:p>
          <a:p>
            <a:pPr lvl="1" eaLnBrk="1" hangingPunct="1"/>
            <a:r>
              <a:rPr lang="en-US" dirty="0"/>
              <a:t>Increase priority of more important traffic</a:t>
            </a:r>
          </a:p>
          <a:p>
            <a:pPr lvl="1" eaLnBrk="1" hangingPunct="1"/>
            <a:r>
              <a:rPr lang="en-US" dirty="0"/>
              <a:t>Traffic policing</a:t>
            </a:r>
          </a:p>
          <a:p>
            <a:pPr lvl="2" eaLnBrk="1" hangingPunct="1"/>
            <a:r>
              <a:rPr lang="en-US" dirty="0"/>
              <a:t>Limit traffic volume flowing in and out of interface during specified time period</a:t>
            </a:r>
          </a:p>
          <a:p>
            <a:pPr lvl="2" eaLnBrk="1" hangingPunct="1"/>
            <a:r>
              <a:rPr lang="en-US" dirty="0"/>
              <a:t>Limit momentary throughput rate for an interface</a:t>
            </a:r>
          </a:p>
          <a:p>
            <a:pPr eaLnBrk="1" hangingPunct="1"/>
            <a:r>
              <a:rPr lang="en-US" dirty="0"/>
              <a:t>Not without controversy</a:t>
            </a:r>
          </a:p>
          <a:p>
            <a:pPr lvl="1" eaLnBrk="1" hangingPunct="1"/>
            <a:r>
              <a:rPr lang="en-US" dirty="0"/>
              <a:t>Comcast discriminated against certain traffic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Traffic prioritization</a:t>
            </a:r>
          </a:p>
          <a:p>
            <a:pPr lvl="1" eaLnBrk="1" hangingPunct="1"/>
            <a:r>
              <a:rPr lang="en-US" dirty="0"/>
              <a:t>Treating more important traffic preferentially</a:t>
            </a:r>
          </a:p>
          <a:p>
            <a:pPr eaLnBrk="1" hangingPunct="1"/>
            <a:r>
              <a:rPr lang="en-US" dirty="0"/>
              <a:t>Prioritization based on characteristics</a:t>
            </a:r>
          </a:p>
          <a:p>
            <a:pPr lvl="1" eaLnBrk="1" hangingPunct="1"/>
            <a:r>
              <a:rPr lang="en-US" dirty="0"/>
              <a:t>Protocol</a:t>
            </a:r>
          </a:p>
          <a:p>
            <a:pPr lvl="1" eaLnBrk="1" hangingPunct="1"/>
            <a:r>
              <a:rPr lang="en-US" dirty="0"/>
              <a:t>IP address</a:t>
            </a:r>
          </a:p>
          <a:p>
            <a:pPr lvl="1" eaLnBrk="1" hangingPunct="1"/>
            <a:r>
              <a:rPr lang="en-US" dirty="0"/>
              <a:t>User group</a:t>
            </a:r>
          </a:p>
          <a:p>
            <a:pPr lvl="1" eaLnBrk="1" hangingPunct="1"/>
            <a:r>
              <a:rPr lang="en-US" dirty="0"/>
              <a:t>DiffServ (Differentiated Services) flag </a:t>
            </a:r>
            <a:r>
              <a:rPr lang="en-US" dirty="0" smtClean="0"/>
              <a:t>in an IP packet</a:t>
            </a:r>
            <a:endParaRPr lang="en-US" dirty="0"/>
          </a:p>
          <a:p>
            <a:pPr lvl="1" eaLnBrk="1" hangingPunct="1"/>
            <a:r>
              <a:rPr lang="en-US" dirty="0"/>
              <a:t>VLAN tag in Data Link layer frame</a:t>
            </a:r>
          </a:p>
          <a:p>
            <a:pPr lvl="1" eaLnBrk="1" hangingPunct="1"/>
            <a:r>
              <a:rPr lang="en-US" dirty="0"/>
              <a:t>Service or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8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Caching</a:t>
            </a:r>
          </a:p>
          <a:p>
            <a:pPr lvl="1" eaLnBrk="1" hangingPunct="1"/>
            <a:r>
              <a:rPr lang="en-US" dirty="0"/>
              <a:t>Local storage of frequently needed files</a:t>
            </a:r>
          </a:p>
          <a:p>
            <a:pPr lvl="1" eaLnBrk="1" hangingPunct="1"/>
            <a:r>
              <a:rPr lang="en-US" dirty="0"/>
              <a:t>Allows quick access</a:t>
            </a:r>
          </a:p>
          <a:p>
            <a:pPr eaLnBrk="1" hangingPunct="1"/>
            <a:r>
              <a:rPr lang="en-US" dirty="0"/>
              <a:t>Web caching</a:t>
            </a:r>
          </a:p>
          <a:p>
            <a:pPr lvl="1" eaLnBrk="1" hangingPunct="1"/>
            <a:r>
              <a:rPr lang="en-US" dirty="0"/>
              <a:t>Most common caching type, highly customizable</a:t>
            </a:r>
          </a:p>
          <a:p>
            <a:pPr lvl="1" eaLnBrk="1" hangingPunct="1"/>
            <a:r>
              <a:rPr lang="en-US" dirty="0"/>
              <a:t>Web pages stored locally</a:t>
            </a:r>
          </a:p>
          <a:p>
            <a:pPr lvl="2" eaLnBrk="1" hangingPunct="1"/>
            <a:r>
              <a:rPr lang="en-US" dirty="0"/>
              <a:t>On host or network, and then delivered to requesters</a:t>
            </a:r>
          </a:p>
          <a:p>
            <a:pPr eaLnBrk="1" hangingPunct="1"/>
            <a:r>
              <a:rPr lang="en-US" dirty="0"/>
              <a:t>ISP cache engine</a:t>
            </a:r>
          </a:p>
          <a:p>
            <a:pPr lvl="1" eaLnBrk="1" hangingPunct="1"/>
            <a:r>
              <a:rPr lang="en-US" dirty="0"/>
              <a:t>Network device devoted to storage, frequently requested file delivery</a:t>
            </a:r>
          </a:p>
          <a:p>
            <a:pPr lvl="1" eaLnBrk="1" hangingPunct="1"/>
            <a:r>
              <a:rPr lang="en-US" dirty="0"/>
              <a:t>Saves money; lowers WAN traffic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85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Communications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PSTN (Public Switched Telephone Network)</a:t>
            </a:r>
          </a:p>
          <a:p>
            <a:pPr lvl="1"/>
            <a:r>
              <a:rPr lang="en-US" dirty="0" smtClean="0"/>
              <a:t>Circuit-switched model, carries telephone calls/faxes</a:t>
            </a:r>
          </a:p>
          <a:p>
            <a:r>
              <a:rPr lang="en-US" dirty="0" smtClean="0"/>
              <a:t>Switching</a:t>
            </a:r>
          </a:p>
          <a:p>
            <a:pPr lvl="1"/>
            <a:r>
              <a:rPr lang="en-US" dirty="0" smtClean="0"/>
              <a:t>Determines how connections are created between nodes</a:t>
            </a:r>
          </a:p>
          <a:p>
            <a:r>
              <a:rPr lang="en-US" dirty="0" smtClean="0"/>
              <a:t>Circuit-switched networks</a:t>
            </a:r>
          </a:p>
          <a:p>
            <a:pPr lvl="1"/>
            <a:r>
              <a:rPr lang="en-US" dirty="0" smtClean="0"/>
              <a:t>Connection is established between two network nodes before transmitting data</a:t>
            </a:r>
          </a:p>
          <a:p>
            <a:r>
              <a:rPr lang="en-US" dirty="0" smtClean="0"/>
              <a:t>Packet-switched networks</a:t>
            </a:r>
          </a:p>
          <a:p>
            <a:pPr lvl="1"/>
            <a:r>
              <a:rPr lang="en-US" dirty="0" smtClean="0"/>
              <a:t>Break data into packets before they are transported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33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Communications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Greatest advantage to packet switching</a:t>
            </a:r>
          </a:p>
          <a:p>
            <a:pPr lvl="1"/>
            <a:r>
              <a:rPr lang="en-US" dirty="0" smtClean="0"/>
              <a:t>Does not waste bandwidth by holding a connection open until a message reaches its destination</a:t>
            </a:r>
          </a:p>
          <a:p>
            <a:r>
              <a:rPr lang="en-US" dirty="0" smtClean="0"/>
              <a:t>Ethernet networks and the Internet</a:t>
            </a:r>
          </a:p>
          <a:p>
            <a:pPr lvl="1"/>
            <a:r>
              <a:rPr lang="en-US" dirty="0" smtClean="0"/>
              <a:t>Most common examples of packet-switched networks</a:t>
            </a:r>
          </a:p>
          <a:p>
            <a:r>
              <a:rPr lang="en-US" dirty="0" smtClean="0"/>
              <a:t>In unified communications, a user can:</a:t>
            </a:r>
          </a:p>
          <a:p>
            <a:pPr lvl="1"/>
            <a:r>
              <a:rPr lang="en-US" dirty="0" smtClean="0"/>
              <a:t>Access the Web</a:t>
            </a:r>
          </a:p>
          <a:p>
            <a:pPr lvl="1"/>
            <a:r>
              <a:rPr lang="en-US" dirty="0" smtClean="0"/>
              <a:t>Send/receive faxes, email, voice mail, instant messages, or telephone calls</a:t>
            </a:r>
          </a:p>
          <a:p>
            <a:pPr lvl="1"/>
            <a:r>
              <a:rPr lang="en-US" dirty="0" smtClean="0"/>
              <a:t>Participate in videoconference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9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 Applications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IP telephony (VoIP)</a:t>
            </a:r>
          </a:p>
          <a:p>
            <a:pPr lvl="1" eaLnBrk="1" hangingPunct="1"/>
            <a:r>
              <a:rPr lang="en-US" dirty="0"/>
              <a:t>Any network carrying voice signals using TCP/IP</a:t>
            </a:r>
          </a:p>
          <a:p>
            <a:pPr lvl="2" eaLnBrk="1" hangingPunct="1"/>
            <a:r>
              <a:rPr lang="en-US" dirty="0"/>
              <a:t>Public or private</a:t>
            </a:r>
          </a:p>
          <a:p>
            <a:pPr lvl="1" eaLnBrk="1" hangingPunct="1"/>
            <a:r>
              <a:rPr lang="en-US" dirty="0"/>
              <a:t>Runs over any packet-switched network</a:t>
            </a:r>
          </a:p>
          <a:p>
            <a:pPr eaLnBrk="1" hangingPunct="1"/>
            <a:r>
              <a:rPr lang="en-US" dirty="0"/>
              <a:t>Data connection types carrying VoIP signals</a:t>
            </a:r>
          </a:p>
          <a:p>
            <a:pPr lvl="1" eaLnBrk="1" hangingPunct="1"/>
            <a:r>
              <a:rPr lang="en-US" dirty="0"/>
              <a:t>T-carriers, ISDN, DSL, broadband cable, satellite connections, WiFi, WiMAX, HSPA+, LTE, cellular telephone networks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6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 Applications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Reasons for implementing VoIP</a:t>
            </a:r>
          </a:p>
          <a:p>
            <a:pPr lvl="1" eaLnBrk="1" hangingPunct="1"/>
            <a:r>
              <a:rPr lang="en-US" dirty="0"/>
              <a:t>Lower voice call cost</a:t>
            </a:r>
          </a:p>
          <a:p>
            <a:pPr lvl="1" eaLnBrk="1" hangingPunct="1"/>
            <a:r>
              <a:rPr lang="en-US" dirty="0"/>
              <a:t>New, enhanced features and applications</a:t>
            </a:r>
          </a:p>
          <a:p>
            <a:pPr lvl="1" eaLnBrk="1" hangingPunct="1"/>
            <a:r>
              <a:rPr lang="en-US" dirty="0"/>
              <a:t>Centralize voice and data network management</a:t>
            </a:r>
          </a:p>
          <a:p>
            <a:pPr eaLnBrk="1" hangingPunct="1"/>
            <a:r>
              <a:rPr lang="en-US" dirty="0"/>
              <a:t>Voice and data configurations</a:t>
            </a:r>
          </a:p>
          <a:p>
            <a:pPr lvl="1" eaLnBrk="1" hangingPunct="1"/>
            <a:r>
              <a:rPr lang="en-US" dirty="0" smtClean="0"/>
              <a:t>Analog </a:t>
            </a:r>
            <a:r>
              <a:rPr lang="en-US" dirty="0"/>
              <a:t>telephone (sends, receives analog signals</a:t>
            </a:r>
            <a:r>
              <a:rPr lang="en-US" dirty="0" smtClean="0"/>
              <a:t>) and must be connected to one of the following:</a:t>
            </a:r>
          </a:p>
          <a:p>
            <a:pPr lvl="2" eaLnBrk="1" hangingPunct="1"/>
            <a:r>
              <a:rPr lang="en-US" dirty="0" smtClean="0"/>
              <a:t>ATA analog telephone adapter</a:t>
            </a:r>
          </a:p>
          <a:p>
            <a:pPr lvl="2" eaLnBrk="1" hangingPunct="1"/>
            <a:r>
              <a:rPr lang="en-US" dirty="0" smtClean="0"/>
              <a:t>Switch, router, or gateway capable of accepting analog signals and convert them into packets</a:t>
            </a:r>
          </a:p>
          <a:p>
            <a:pPr lvl="2" eaLnBrk="1" hangingPunct="1"/>
            <a:r>
              <a:rPr lang="en-US" dirty="0" smtClean="0"/>
              <a:t>Digital PBX (IP-PBX) or analog PBX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7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Network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management</a:t>
            </a:r>
          </a:p>
          <a:p>
            <a:pPr lvl="1" eaLnBrk="1" hangingPunct="1"/>
            <a:r>
              <a:rPr lang="en-US" dirty="0"/>
              <a:t>Assess, monitor, and maintain all network aspects</a:t>
            </a:r>
          </a:p>
          <a:p>
            <a:pPr lvl="1" eaLnBrk="1" hangingPunct="1"/>
            <a:r>
              <a:rPr lang="en-US" dirty="0"/>
              <a:t>Scope differs according to network’s size and importance</a:t>
            </a:r>
          </a:p>
          <a:p>
            <a:pPr lvl="1" eaLnBrk="1" hangingPunct="1"/>
            <a:r>
              <a:rPr lang="en-US" dirty="0"/>
              <a:t>Several network management disciplines</a:t>
            </a:r>
          </a:p>
          <a:p>
            <a:pPr lvl="1" eaLnBrk="1" hangingPunct="1"/>
            <a:r>
              <a:rPr lang="en-US" dirty="0"/>
              <a:t>All share same goals</a:t>
            </a:r>
          </a:p>
          <a:p>
            <a:pPr lvl="2" eaLnBrk="1" hangingPunct="1"/>
            <a:r>
              <a:rPr lang="en-US" dirty="0"/>
              <a:t>Enhance efficiency and performance</a:t>
            </a:r>
          </a:p>
          <a:p>
            <a:pPr lvl="2" eaLnBrk="1" hangingPunct="1"/>
            <a:r>
              <a:rPr lang="en-US" dirty="0"/>
              <a:t>Prevent costly downtime and loss</a:t>
            </a:r>
          </a:p>
          <a:p>
            <a:pPr lvl="1" eaLnBrk="1" hangingPunct="1"/>
            <a:r>
              <a:rPr lang="en-US" dirty="0"/>
              <a:t>Predict problems before they occur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98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 Applications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Voice </a:t>
            </a:r>
            <a:r>
              <a:rPr lang="en-US" dirty="0"/>
              <a:t>and data </a:t>
            </a:r>
            <a:r>
              <a:rPr lang="en-US" dirty="0" smtClean="0"/>
              <a:t>configurations (cont’d)</a:t>
            </a:r>
            <a:endParaRPr lang="en-US" dirty="0"/>
          </a:p>
          <a:p>
            <a:pPr lvl="1" eaLnBrk="1" hangingPunct="1"/>
            <a:r>
              <a:rPr lang="en-US" dirty="0" smtClean="0"/>
              <a:t>IP telephones</a:t>
            </a:r>
          </a:p>
          <a:p>
            <a:pPr lvl="2" eaLnBrk="1" hangingPunct="1"/>
            <a:r>
              <a:rPr lang="en-US" dirty="0" smtClean="0"/>
              <a:t>Transmit and receive only digital signals</a:t>
            </a:r>
          </a:p>
          <a:p>
            <a:pPr lvl="1" eaLnBrk="1" hangingPunct="1"/>
            <a:r>
              <a:rPr lang="en-US" dirty="0" smtClean="0"/>
              <a:t>Softphones</a:t>
            </a:r>
          </a:p>
          <a:p>
            <a:pPr lvl="2" eaLnBrk="1" hangingPunct="1"/>
            <a:r>
              <a:rPr lang="en-US" dirty="0" smtClean="0"/>
              <a:t>A computer programed to act like an IP phone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98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 Applications and Interfaces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266" name="Picture 2" descr="Accessing a VoIP network from IP phones" title="Figure 9-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0254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38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over IP Applications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Videoconferencing (video teleconferencing or VTC)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multiple participants to communicate and collaborate in a real-time meeting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Cisco </a:t>
            </a:r>
            <a:r>
              <a:rPr lang="en-US" dirty="0"/>
              <a:t>Systems estimate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By </a:t>
            </a:r>
            <a:r>
              <a:rPr lang="en-US" dirty="0" smtClean="0"/>
              <a:t>2018, </a:t>
            </a:r>
            <a:r>
              <a:rPr lang="en-US" dirty="0"/>
              <a:t>over </a:t>
            </a:r>
            <a:r>
              <a:rPr lang="en-US" dirty="0" smtClean="0"/>
              <a:t>79% </a:t>
            </a:r>
            <a:r>
              <a:rPr lang="en-US" dirty="0"/>
              <a:t>of Internet traffic will be video traffic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Factors fueling growth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Large quantity of video content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Increasing number of devices accessing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Decreasing cost of </a:t>
            </a:r>
            <a:r>
              <a:rPr lang="en-US" dirty="0" smtClean="0"/>
              <a:t>bandwidth and </a:t>
            </a:r>
            <a:r>
              <a:rPr lang="en-US" dirty="0"/>
              <a:t>equipment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51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Simplest </a:t>
            </a:r>
            <a:r>
              <a:rPr lang="en-US" dirty="0"/>
              <a:t>among video-over-IP applications</a:t>
            </a:r>
          </a:p>
          <a:p>
            <a:pPr lvl="1" eaLnBrk="1" hangingPunct="1"/>
            <a:r>
              <a:rPr lang="en-US" dirty="0"/>
              <a:t>Basic computer hardware, software requirements</a:t>
            </a:r>
          </a:p>
          <a:p>
            <a:pPr eaLnBrk="1" hangingPunct="1"/>
            <a:r>
              <a:rPr lang="en-US" dirty="0" smtClean="0"/>
              <a:t>Video-on-demand (VoD)</a:t>
            </a:r>
            <a:endParaRPr lang="en-US" dirty="0"/>
          </a:p>
          <a:p>
            <a:pPr lvl="1" eaLnBrk="1" hangingPunct="1"/>
            <a:r>
              <a:rPr lang="en-US" dirty="0"/>
              <a:t>Files stored on video streaming server</a:t>
            </a:r>
          </a:p>
          <a:p>
            <a:pPr lvl="1" eaLnBrk="1" hangingPunct="1"/>
            <a:r>
              <a:rPr lang="en-US" dirty="0"/>
              <a:t>Popular</a:t>
            </a:r>
          </a:p>
          <a:p>
            <a:pPr lvl="1" eaLnBrk="1" hangingPunct="1"/>
            <a:r>
              <a:rPr lang="en-US" dirty="0"/>
              <a:t>Viewer chooses video when convenient</a:t>
            </a:r>
          </a:p>
          <a:p>
            <a:pPr lvl="2" eaLnBrk="1" hangingPunct="1"/>
            <a:r>
              <a:rPr lang="en-US" dirty="0"/>
              <a:t>Views using Web browser</a:t>
            </a:r>
          </a:p>
          <a:p>
            <a:pPr eaLnBrk="1" hangingPunct="1"/>
            <a:r>
              <a:rPr lang="en-US" dirty="0" smtClean="0"/>
              <a:t>Live streaming video</a:t>
            </a:r>
            <a:endParaRPr lang="en-US" dirty="0"/>
          </a:p>
          <a:p>
            <a:pPr lvl="1" eaLnBrk="1" hangingPunct="1"/>
            <a:r>
              <a:rPr lang="en-US" dirty="0"/>
              <a:t>From source directly to user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65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Video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2290" name="Picture 2" descr="Video-on-demand and live streaming video" title="Figure 9-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197742" cy="377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27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 number of clients receiving each service</a:t>
            </a:r>
          </a:p>
          <a:p>
            <a:pPr lvl="1" eaLnBrk="1" hangingPunct="1"/>
            <a:r>
              <a:rPr lang="en-US" dirty="0"/>
              <a:t>Point-to-point video over IP</a:t>
            </a:r>
          </a:p>
          <a:p>
            <a:pPr lvl="1" eaLnBrk="1" hangingPunct="1"/>
            <a:r>
              <a:rPr lang="en-US" dirty="0"/>
              <a:t>Point-to-multipoint video over IP</a:t>
            </a:r>
          </a:p>
          <a:p>
            <a:pPr lvl="2" eaLnBrk="1" hangingPunct="1"/>
            <a:r>
              <a:rPr lang="en-US" dirty="0"/>
              <a:t>Not the same as multicast transmission</a:t>
            </a:r>
          </a:p>
          <a:p>
            <a:pPr eaLnBrk="1" hangingPunct="1"/>
            <a:r>
              <a:rPr lang="en-US" dirty="0"/>
              <a:t>Unicast transmissions</a:t>
            </a:r>
          </a:p>
          <a:p>
            <a:pPr lvl="1" eaLnBrk="1" hangingPunct="1"/>
            <a:r>
              <a:rPr lang="en-US" dirty="0"/>
              <a:t>Single node issues data stream to one other node</a:t>
            </a:r>
          </a:p>
          <a:p>
            <a:pPr lvl="1" eaLnBrk="1" hangingPunct="1"/>
            <a:r>
              <a:rPr lang="en-US" dirty="0"/>
              <a:t>Example: CSPAN source issues signals to each viewer</a:t>
            </a:r>
          </a:p>
          <a:p>
            <a:pPr eaLnBrk="1" hangingPunct="1"/>
            <a:r>
              <a:rPr lang="en-US" dirty="0"/>
              <a:t>Network classification: public or private</a:t>
            </a:r>
          </a:p>
          <a:p>
            <a:pPr lvl="1" eaLnBrk="1" hangingPunct="1"/>
            <a:r>
              <a:rPr lang="en-US" dirty="0"/>
              <a:t>Most streaming video occurs over public networks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09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Videoconferencing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Unidirectional video-over-IP services</a:t>
            </a:r>
          </a:p>
          <a:p>
            <a:pPr lvl="1" eaLnBrk="1" hangingPunct="1"/>
            <a:r>
              <a:rPr lang="en-US" dirty="0"/>
              <a:t>Video delivered to user who only watches content</a:t>
            </a:r>
          </a:p>
          <a:p>
            <a:pPr eaLnBrk="1" hangingPunct="1"/>
            <a:r>
              <a:rPr lang="en-US" dirty="0"/>
              <a:t>Videoconferencing</a:t>
            </a:r>
          </a:p>
          <a:p>
            <a:pPr lvl="1" eaLnBrk="1" hangingPunct="1"/>
            <a:r>
              <a:rPr lang="en-US" dirty="0"/>
              <a:t>Full-duplex connections</a:t>
            </a:r>
          </a:p>
          <a:p>
            <a:pPr lvl="2" eaLnBrk="1" hangingPunct="1"/>
            <a:r>
              <a:rPr lang="en-US" dirty="0"/>
              <a:t>Participants </a:t>
            </a:r>
            <a:r>
              <a:rPr lang="en-US" dirty="0" smtClean="0"/>
              <a:t>send and </a:t>
            </a:r>
            <a:r>
              <a:rPr lang="en-US" dirty="0"/>
              <a:t>receive audiovisual signals</a:t>
            </a:r>
          </a:p>
          <a:p>
            <a:pPr lvl="1" eaLnBrk="1" hangingPunct="1"/>
            <a:r>
              <a:rPr lang="en-US" dirty="0"/>
              <a:t>Real time</a:t>
            </a:r>
          </a:p>
          <a:p>
            <a:pPr lvl="1" eaLnBrk="1" hangingPunct="1"/>
            <a:r>
              <a:rPr lang="en-US" dirty="0"/>
              <a:t>Benefits</a:t>
            </a:r>
          </a:p>
          <a:p>
            <a:pPr lvl="2" eaLnBrk="1" hangingPunct="1"/>
            <a:r>
              <a:rPr lang="en-US" dirty="0"/>
              <a:t>Cost savings, convenience</a:t>
            </a:r>
          </a:p>
          <a:p>
            <a:pPr lvl="2" eaLnBrk="1" hangingPunct="1"/>
            <a:r>
              <a:rPr lang="en-US" dirty="0"/>
              <a:t>Replace face-to-face business meetings</a:t>
            </a:r>
          </a:p>
          <a:p>
            <a:pPr lvl="2" eaLnBrk="1" hangingPunct="1"/>
            <a:r>
              <a:rPr lang="en-US" dirty="0"/>
              <a:t>Allow collaboration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90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Videoconferencing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Videoconferencing uses</a:t>
            </a:r>
          </a:p>
          <a:p>
            <a:pPr lvl="1" eaLnBrk="1" hangingPunct="1"/>
            <a:r>
              <a:rPr lang="en-US" dirty="0"/>
              <a:t>Telemedicine</a:t>
            </a:r>
          </a:p>
          <a:p>
            <a:pPr lvl="1" eaLnBrk="1" hangingPunct="1"/>
            <a:r>
              <a:rPr lang="en-US" dirty="0"/>
              <a:t>Tele-education</a:t>
            </a:r>
          </a:p>
          <a:p>
            <a:pPr lvl="1" eaLnBrk="1" hangingPunct="1"/>
            <a:r>
              <a:rPr lang="en-US" dirty="0"/>
              <a:t>Judicial proceedings</a:t>
            </a:r>
          </a:p>
          <a:p>
            <a:pPr lvl="1" eaLnBrk="1" hangingPunct="1"/>
            <a:r>
              <a:rPr lang="en-US" dirty="0"/>
              <a:t>Surveillance</a:t>
            </a:r>
          </a:p>
          <a:p>
            <a:pPr eaLnBrk="1" hangingPunct="1"/>
            <a:r>
              <a:rPr lang="en-US" dirty="0"/>
              <a:t>Hardware, software requirements</a:t>
            </a:r>
          </a:p>
          <a:p>
            <a:pPr lvl="1" eaLnBrk="1" hangingPunct="1"/>
            <a:r>
              <a:rPr lang="en-US" dirty="0" smtClean="0"/>
              <a:t>A means </a:t>
            </a:r>
            <a:r>
              <a:rPr lang="en-US" dirty="0"/>
              <a:t>to generate, </a:t>
            </a:r>
            <a:r>
              <a:rPr lang="en-US" dirty="0" smtClean="0"/>
              <a:t>send and </a:t>
            </a:r>
            <a:r>
              <a:rPr lang="en-US" dirty="0"/>
              <a:t>receive audiovisual signals</a:t>
            </a:r>
          </a:p>
          <a:p>
            <a:pPr lvl="2" eaLnBrk="1" hangingPunct="1"/>
            <a:r>
              <a:rPr lang="en-US" dirty="0"/>
              <a:t>Computer workstation with cameras, microphones, software</a:t>
            </a:r>
          </a:p>
          <a:p>
            <a:pPr lvl="2" eaLnBrk="1" hangingPunct="1"/>
            <a:r>
              <a:rPr lang="en-US" dirty="0"/>
              <a:t>Video terminal or video phone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0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Videoconferencing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3314" name="Picture 2" descr="Video phone" title="Figure 9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3982385" cy="412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581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Videoconferencing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Video bridge</a:t>
            </a:r>
          </a:p>
          <a:p>
            <a:pPr lvl="1" eaLnBrk="1" hangingPunct="1"/>
            <a:r>
              <a:rPr lang="en-US" dirty="0"/>
              <a:t>Manages multiple audiovisual sessions</a:t>
            </a:r>
          </a:p>
          <a:p>
            <a:pPr lvl="2" eaLnBrk="1" hangingPunct="1"/>
            <a:r>
              <a:rPr lang="en-US" dirty="0"/>
              <a:t>Participants can see, hear each other</a:t>
            </a:r>
          </a:p>
          <a:p>
            <a:pPr lvl="1" eaLnBrk="1" hangingPunct="1"/>
            <a:r>
              <a:rPr lang="en-US" dirty="0"/>
              <a:t>Conference server</a:t>
            </a:r>
          </a:p>
          <a:p>
            <a:pPr lvl="2" eaLnBrk="1" hangingPunct="1"/>
            <a:r>
              <a:rPr lang="en-US" dirty="0"/>
              <a:t>Hardware or software</a:t>
            </a:r>
          </a:p>
          <a:p>
            <a:pPr eaLnBrk="1" hangingPunct="1"/>
            <a:r>
              <a:rPr lang="en-US" dirty="0"/>
              <a:t>Leased Internet-accessible video bridging services</a:t>
            </a:r>
          </a:p>
          <a:p>
            <a:pPr lvl="1" eaLnBrk="1" hangingPunct="1"/>
            <a:r>
              <a:rPr lang="en-US" dirty="0" smtClean="0"/>
              <a:t>For </a:t>
            </a:r>
            <a:r>
              <a:rPr lang="en-US" dirty="0"/>
              <a:t>o</a:t>
            </a:r>
            <a:r>
              <a:rPr lang="en-US" dirty="0" smtClean="0"/>
              <a:t>ccasional </a:t>
            </a:r>
            <a:r>
              <a:rPr lang="en-US" dirty="0"/>
              <a:t>videoconference use</a:t>
            </a:r>
          </a:p>
          <a:p>
            <a:pPr eaLnBrk="1" hangingPunct="1"/>
            <a:r>
              <a:rPr lang="en-US" dirty="0"/>
              <a:t>Video </a:t>
            </a:r>
            <a:r>
              <a:rPr lang="en-US" dirty="0" smtClean="0"/>
              <a:t>bridges depend </a:t>
            </a:r>
            <a:r>
              <a:rPr lang="en-US" dirty="0"/>
              <a:t>on signaling protocols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7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Baseline</a:t>
            </a:r>
          </a:p>
          <a:p>
            <a:pPr lvl="1" eaLnBrk="1" hangingPunct="1"/>
            <a:r>
              <a:rPr lang="en-US" dirty="0"/>
              <a:t>Report of network’s current operation state</a:t>
            </a:r>
          </a:p>
          <a:p>
            <a:pPr eaLnBrk="1" hangingPunct="1"/>
            <a:r>
              <a:rPr lang="en-US" dirty="0"/>
              <a:t>Example baseline measurements</a:t>
            </a:r>
          </a:p>
          <a:p>
            <a:pPr lvl="1" eaLnBrk="1" hangingPunct="1"/>
            <a:r>
              <a:rPr lang="en-US" dirty="0"/>
              <a:t>Network backbone utilization rate</a:t>
            </a:r>
          </a:p>
          <a:p>
            <a:pPr lvl="1" eaLnBrk="1" hangingPunct="1"/>
            <a:r>
              <a:rPr lang="en-US" dirty="0"/>
              <a:t>Number of users logged on per day or per hour</a:t>
            </a:r>
          </a:p>
          <a:p>
            <a:pPr lvl="1" eaLnBrk="1" hangingPunct="1"/>
            <a:r>
              <a:rPr lang="en-US" dirty="0"/>
              <a:t>Number of protocols running on network</a:t>
            </a:r>
          </a:p>
          <a:p>
            <a:pPr lvl="1" eaLnBrk="1" hangingPunct="1"/>
            <a:r>
              <a:rPr lang="en-US" dirty="0"/>
              <a:t>Error statistics</a:t>
            </a:r>
          </a:p>
          <a:p>
            <a:pPr lvl="2" eaLnBrk="1" hangingPunct="1"/>
            <a:r>
              <a:rPr lang="en-US" dirty="0"/>
              <a:t>Runts, </a:t>
            </a:r>
            <a:r>
              <a:rPr lang="en-US" dirty="0" smtClean="0"/>
              <a:t>jabbers</a:t>
            </a:r>
            <a:r>
              <a:rPr lang="en-US" dirty="0"/>
              <a:t>, </a:t>
            </a:r>
            <a:r>
              <a:rPr lang="en-US" dirty="0" smtClean="0"/>
              <a:t>or giants</a:t>
            </a:r>
            <a:endParaRPr lang="en-US" dirty="0"/>
          </a:p>
          <a:p>
            <a:pPr lvl="1" eaLnBrk="1" hangingPunct="1"/>
            <a:r>
              <a:rPr lang="en-US" dirty="0"/>
              <a:t>Frequency of application use</a:t>
            </a:r>
          </a:p>
          <a:p>
            <a:pPr lvl="1" eaLnBrk="1" hangingPunct="1"/>
            <a:r>
              <a:rPr lang="en-US" dirty="0"/>
              <a:t>Bandwidth usage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71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Signaling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Information exchange between network </a:t>
            </a:r>
            <a:r>
              <a:rPr lang="en-US" dirty="0" smtClean="0"/>
              <a:t>components or system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Establish, monitor, and release </a:t>
            </a:r>
            <a:r>
              <a:rPr lang="en-US" dirty="0"/>
              <a:t>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Control </a:t>
            </a:r>
            <a:r>
              <a:rPr lang="en-US" dirty="0"/>
              <a:t>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Signaling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Set up, manage client sessions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Perform several </a:t>
            </a:r>
            <a:r>
              <a:rPr lang="en-US" dirty="0" smtClean="0"/>
              <a:t>other functions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Early VoIP: </a:t>
            </a:r>
            <a:r>
              <a:rPr lang="en-US" dirty="0" smtClean="0"/>
              <a:t>vendors developed proprietary </a:t>
            </a:r>
            <a:r>
              <a:rPr lang="en-US" dirty="0"/>
              <a:t>signaling protocols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Today: standardized signaling </a:t>
            </a:r>
            <a:r>
              <a:rPr lang="en-US" dirty="0" smtClean="0"/>
              <a:t>protocols are used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6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H.323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ITU standard describing architecture, protocols</a:t>
            </a:r>
          </a:p>
          <a:p>
            <a:pPr lvl="1" eaLnBrk="1" hangingPunct="1"/>
            <a:r>
              <a:rPr lang="en-US" dirty="0"/>
              <a:t>Establishing, managing packet-switched network multimedia sessions</a:t>
            </a:r>
          </a:p>
          <a:p>
            <a:pPr eaLnBrk="1" hangingPunct="1"/>
            <a:r>
              <a:rPr lang="en-US" dirty="0"/>
              <a:t>Supports voice, video-over-IP services</a:t>
            </a:r>
          </a:p>
          <a:p>
            <a:pPr eaLnBrk="1" hangingPunct="1"/>
            <a:r>
              <a:rPr lang="en-US" dirty="0"/>
              <a:t>Terms</a:t>
            </a:r>
          </a:p>
          <a:p>
            <a:pPr lvl="1" eaLnBrk="1" hangingPunct="1"/>
            <a:r>
              <a:rPr lang="en-US" dirty="0"/>
              <a:t>H.323 terminal</a:t>
            </a:r>
          </a:p>
          <a:p>
            <a:pPr lvl="1" eaLnBrk="1" hangingPunct="1"/>
            <a:r>
              <a:rPr lang="en-US" dirty="0"/>
              <a:t>H.323 gateway</a:t>
            </a:r>
          </a:p>
          <a:p>
            <a:pPr lvl="1" eaLnBrk="1" hangingPunct="1"/>
            <a:r>
              <a:rPr lang="en-US" dirty="0"/>
              <a:t>H.323 gatekeeper</a:t>
            </a:r>
          </a:p>
          <a:p>
            <a:pPr lvl="1" eaLnBrk="1" hangingPunct="1"/>
            <a:r>
              <a:rPr lang="en-US" dirty="0"/>
              <a:t>MCU (multipoint control unit)</a:t>
            </a:r>
          </a:p>
          <a:p>
            <a:pPr lvl="1" eaLnBrk="1" hangingPunct="1"/>
            <a:r>
              <a:rPr lang="en-US" dirty="0"/>
              <a:t>H.323 zone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20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H.323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4338" name="Picture 2" descr="An H.323 zone" title="Figure 9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998153" cy="408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538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H.323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H.225 and H.245 signaling protocols</a:t>
            </a:r>
          </a:p>
          <a:p>
            <a:pPr lvl="1" eaLnBrk="1" hangingPunct="1"/>
            <a:r>
              <a:rPr lang="en-US" dirty="0"/>
              <a:t>Specified in H.323 standard</a:t>
            </a:r>
          </a:p>
          <a:p>
            <a:pPr lvl="1" eaLnBrk="1" hangingPunct="1"/>
            <a:r>
              <a:rPr lang="en-US" dirty="0"/>
              <a:t>Operate at Session layer</a:t>
            </a:r>
          </a:p>
          <a:p>
            <a:pPr eaLnBrk="1" hangingPunct="1"/>
            <a:r>
              <a:rPr lang="en-US" dirty="0"/>
              <a:t>H.225 handles call or videoconference signaling</a:t>
            </a:r>
          </a:p>
          <a:p>
            <a:pPr eaLnBrk="1" hangingPunct="1"/>
            <a:r>
              <a:rPr lang="en-US" dirty="0"/>
              <a:t>H.245 ensures correct information type formatting</a:t>
            </a:r>
          </a:p>
          <a:p>
            <a:pPr lvl="1" eaLnBrk="1" hangingPunct="1"/>
            <a:r>
              <a:rPr lang="en-US" dirty="0"/>
              <a:t>Uses logical channels</a:t>
            </a:r>
          </a:p>
          <a:p>
            <a:pPr eaLnBrk="1" hangingPunct="1"/>
            <a:r>
              <a:rPr lang="en-US" dirty="0"/>
              <a:t>H.323 standard</a:t>
            </a:r>
          </a:p>
          <a:p>
            <a:pPr lvl="1" eaLnBrk="1" hangingPunct="1"/>
            <a:r>
              <a:rPr lang="en-US" dirty="0"/>
              <a:t>Specifies protocol interoperability</a:t>
            </a:r>
          </a:p>
          <a:p>
            <a:pPr lvl="2" eaLnBrk="1" hangingPunct="1"/>
            <a:r>
              <a:rPr lang="en-US" dirty="0"/>
              <a:t>Presentation layer: coding, decoding signals</a:t>
            </a:r>
          </a:p>
          <a:p>
            <a:pPr lvl="2" eaLnBrk="1" hangingPunct="1"/>
            <a:r>
              <a:rPr lang="en-US" dirty="0"/>
              <a:t>Transport layer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05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 (Session Initiation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layer signaling, multiservice control protocol, packet-based networks</a:t>
            </a:r>
          </a:p>
          <a:p>
            <a:pPr lvl="1"/>
            <a:r>
              <a:rPr lang="en-US" dirty="0"/>
              <a:t>Performs similar functions as H.323</a:t>
            </a:r>
          </a:p>
          <a:p>
            <a:r>
              <a:rPr lang="en-US" dirty="0"/>
              <a:t>Modeled on HTTP</a:t>
            </a:r>
          </a:p>
          <a:p>
            <a:r>
              <a:rPr lang="en-US" dirty="0"/>
              <a:t>Reuse existing TCP/IP protocols</a:t>
            </a:r>
          </a:p>
          <a:p>
            <a:pPr lvl="1"/>
            <a:r>
              <a:rPr lang="en-US" dirty="0"/>
              <a:t>Session management, enhanced services</a:t>
            </a:r>
          </a:p>
          <a:p>
            <a:r>
              <a:rPr lang="en-US" dirty="0"/>
              <a:t>Modular and specific</a:t>
            </a:r>
          </a:p>
          <a:p>
            <a:r>
              <a:rPr lang="en-US" dirty="0"/>
              <a:t>Limited capabilities compared to H.323</a:t>
            </a:r>
          </a:p>
          <a:p>
            <a:pPr lvl="1"/>
            <a:r>
              <a:rPr lang="en-US" dirty="0"/>
              <a:t>Example: no caller ID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65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 (Session Initiation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SIP network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User agent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User agent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User agent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Registrar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Proxy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Redirect server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91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 (Session Initiation Protocol)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5362" name="Picture 2" descr="A SIP network" title="Figure 9-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957746" cy="343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23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 (Session Initiation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Advantages of SIP over H.323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Simplicity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Fewer instructions to control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Consumes fewer processing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More flexible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SIP and H.323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Regulate call signaling, control for VoIP or video-over-IP clients and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 not account for communication between media gateways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76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MGCP (Media Gateway Control Protocol) and Megaco (H.248)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Media </a:t>
            </a:r>
            <a:r>
              <a:rPr lang="en-US" dirty="0" smtClean="0"/>
              <a:t>gateway (UC Gateway)</a:t>
            </a:r>
            <a:endParaRPr lang="en-US" dirty="0"/>
          </a:p>
          <a:p>
            <a:pPr lvl="1" eaLnBrk="1" hangingPunct="1"/>
            <a:r>
              <a:rPr lang="en-US" dirty="0"/>
              <a:t>Accepts PSTN lines</a:t>
            </a:r>
          </a:p>
          <a:p>
            <a:pPr lvl="1" eaLnBrk="1" hangingPunct="1"/>
            <a:r>
              <a:rPr lang="en-US" dirty="0"/>
              <a:t>Converts analog signals into VoIP format</a:t>
            </a:r>
          </a:p>
          <a:p>
            <a:pPr lvl="1" eaLnBrk="1" hangingPunct="1"/>
            <a:r>
              <a:rPr lang="en-US" dirty="0"/>
              <a:t>Translates between different signaling protocols</a:t>
            </a:r>
          </a:p>
          <a:p>
            <a:pPr eaLnBrk="1" hangingPunct="1"/>
            <a:r>
              <a:rPr lang="en-US" dirty="0"/>
              <a:t>Information </a:t>
            </a:r>
            <a:r>
              <a:rPr lang="en-US" dirty="0" smtClean="0"/>
              <a:t>transmissions use </a:t>
            </a:r>
            <a:r>
              <a:rPr lang="en-US" dirty="0"/>
              <a:t>different channels than control signals</a:t>
            </a:r>
          </a:p>
          <a:p>
            <a:pPr lvl="1" eaLnBrk="1" hangingPunct="1"/>
            <a:r>
              <a:rPr lang="en-US" dirty="0"/>
              <a:t>Also different logical and physical paths </a:t>
            </a:r>
          </a:p>
          <a:p>
            <a:pPr lvl="1" eaLnBrk="1" hangingPunct="1"/>
            <a:r>
              <a:rPr lang="en-US" dirty="0"/>
              <a:t>Expedites information handling</a:t>
            </a:r>
          </a:p>
          <a:p>
            <a:pPr eaLnBrk="1" hangingPunct="1"/>
            <a:r>
              <a:rPr lang="en-US" dirty="0"/>
              <a:t>Gateways still need to exchange and translate signaling and control information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6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MGCP (Media Gateway Control Protocol) and Megaco (H.248)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MGC (media gateway controller)</a:t>
            </a:r>
          </a:p>
          <a:p>
            <a:pPr lvl="1" eaLnBrk="1" hangingPunct="1"/>
            <a:r>
              <a:rPr lang="en-US" dirty="0"/>
              <a:t>Computer managing multiple media gateways</a:t>
            </a:r>
          </a:p>
          <a:p>
            <a:pPr lvl="1" eaLnBrk="1" hangingPunct="1"/>
            <a:r>
              <a:rPr lang="en-US" dirty="0"/>
              <a:t>Facilitates exchange of call signaling information</a:t>
            </a:r>
          </a:p>
          <a:p>
            <a:pPr lvl="1" eaLnBrk="1" hangingPunct="1"/>
            <a:r>
              <a:rPr lang="en-US" dirty="0"/>
              <a:t>Also called a softswitch</a:t>
            </a:r>
          </a:p>
          <a:p>
            <a:pPr lvl="1" eaLnBrk="1" hangingPunct="1"/>
            <a:r>
              <a:rPr lang="en-US" dirty="0"/>
              <a:t>Advantageous on large VoIP networks</a:t>
            </a:r>
          </a:p>
          <a:p>
            <a:pPr eaLnBrk="1" hangingPunct="1"/>
            <a:r>
              <a:rPr lang="en-US" dirty="0"/>
              <a:t>MGCP (Media Gateway Control Protocol)</a:t>
            </a:r>
          </a:p>
          <a:p>
            <a:pPr lvl="1" eaLnBrk="1" hangingPunct="1"/>
            <a:r>
              <a:rPr lang="en-US" dirty="0"/>
              <a:t>Used on multiservice networks supporting many media gateways</a:t>
            </a:r>
          </a:p>
          <a:p>
            <a:pPr lvl="1" eaLnBrk="1" hangingPunct="1"/>
            <a:r>
              <a:rPr lang="en-US" dirty="0"/>
              <a:t>Operate with H.323 or SIP</a:t>
            </a:r>
          </a:p>
          <a:p>
            <a:pPr lvl="1" eaLnBrk="1" hangingPunct="1"/>
            <a:r>
              <a:rPr lang="en-US" dirty="0"/>
              <a:t>Older protocol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7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Measurements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170" name="Picture 2" descr="Baseline of daily network traffic" title="Figure 9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968799" cy="294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958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MGCP (Media Gateway Control Protocol) and Megaco (H.248)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6386" name="Picture 2" descr="Use of an MGC (media gateway controller)" title="Figure 9-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981994"/>
            <a:ext cx="58293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845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MGCP (Media Gateway Control Protocol) and Megaco (H.248)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MEGACO</a:t>
            </a:r>
          </a:p>
          <a:p>
            <a:pPr lvl="1" eaLnBrk="1" hangingPunct="1"/>
            <a:r>
              <a:rPr lang="en-US" dirty="0"/>
              <a:t>Newer protocol</a:t>
            </a:r>
          </a:p>
          <a:p>
            <a:pPr lvl="1" eaLnBrk="1" hangingPunct="1"/>
            <a:r>
              <a:rPr lang="en-US" dirty="0"/>
              <a:t>Performs same functions as MGC</a:t>
            </a:r>
          </a:p>
          <a:p>
            <a:pPr lvl="1" eaLnBrk="1" hangingPunct="1"/>
            <a:r>
              <a:rPr lang="en-US" dirty="0"/>
              <a:t>Different commands and processes</a:t>
            </a:r>
          </a:p>
          <a:p>
            <a:pPr lvl="1" eaLnBrk="1" hangingPunct="1"/>
            <a:r>
              <a:rPr lang="en-US" dirty="0"/>
              <a:t>Operates with H.323 or SIP</a:t>
            </a:r>
          </a:p>
          <a:p>
            <a:pPr lvl="1" eaLnBrk="1" hangingPunct="1"/>
            <a:r>
              <a:rPr lang="en-US" dirty="0"/>
              <a:t>Superior to MGCP</a:t>
            </a:r>
          </a:p>
          <a:p>
            <a:pPr lvl="1" eaLnBrk="1" hangingPunct="1"/>
            <a:r>
              <a:rPr lang="en-US" dirty="0"/>
              <a:t>Supports ATM</a:t>
            </a:r>
          </a:p>
          <a:p>
            <a:pPr lvl="1" eaLnBrk="1" hangingPunct="1"/>
            <a:r>
              <a:rPr lang="en-US" dirty="0"/>
              <a:t>Developed by ITU and IETF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03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different </a:t>
            </a:r>
            <a:r>
              <a:rPr lang="en-US" dirty="0"/>
              <a:t>protocol set delivers voice or video payload</a:t>
            </a:r>
          </a:p>
          <a:p>
            <a:pPr lvl="1" eaLnBrk="1" hangingPunct="1"/>
            <a:r>
              <a:rPr lang="en-US" dirty="0"/>
              <a:t>Transport layer</a:t>
            </a:r>
          </a:p>
          <a:p>
            <a:pPr eaLnBrk="1" hangingPunct="1"/>
            <a:r>
              <a:rPr lang="en-US" dirty="0"/>
              <a:t>Transport layer protocols</a:t>
            </a:r>
          </a:p>
          <a:p>
            <a:pPr lvl="1" eaLnBrk="1" hangingPunct="1"/>
            <a:r>
              <a:rPr lang="en-US" dirty="0"/>
              <a:t>TCP: connection oriented protocol</a:t>
            </a:r>
          </a:p>
          <a:p>
            <a:pPr lvl="2" eaLnBrk="1" hangingPunct="1"/>
            <a:r>
              <a:rPr lang="en-US" dirty="0"/>
              <a:t>Delivery guarantees</a:t>
            </a:r>
          </a:p>
          <a:p>
            <a:pPr lvl="1" eaLnBrk="1" hangingPunct="1"/>
            <a:r>
              <a:rPr lang="en-US" dirty="0"/>
              <a:t>UDP: connectionless protocol</a:t>
            </a:r>
          </a:p>
          <a:p>
            <a:pPr lvl="2" eaLnBrk="1" hangingPunct="1"/>
            <a:r>
              <a:rPr lang="en-US" dirty="0"/>
              <a:t>No accountability; preferred for real-time applications</a:t>
            </a:r>
          </a:p>
          <a:p>
            <a:pPr lvl="2" eaLnBrk="1" hangingPunct="1"/>
            <a:r>
              <a:rPr lang="en-US" dirty="0"/>
              <a:t>Packet loss tolerable if additional protocols overcome UDP shortcomings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51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 (Real-time Transport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Operates at Application layer</a:t>
            </a:r>
          </a:p>
          <a:p>
            <a:pPr eaLnBrk="1" hangingPunct="1"/>
            <a:r>
              <a:rPr lang="en-US" dirty="0"/>
              <a:t>Relies on UDP at the Transport layer</a:t>
            </a:r>
          </a:p>
          <a:p>
            <a:pPr eaLnBrk="1" hangingPunct="1"/>
            <a:r>
              <a:rPr lang="en-US" dirty="0"/>
              <a:t>Applies sequence numbers to indicate:</a:t>
            </a:r>
          </a:p>
          <a:p>
            <a:pPr lvl="1" eaLnBrk="1" hangingPunct="1"/>
            <a:r>
              <a:rPr lang="en-US" dirty="0"/>
              <a:t>Destination packet assembly order</a:t>
            </a:r>
          </a:p>
          <a:p>
            <a:pPr lvl="1" eaLnBrk="1" hangingPunct="1"/>
            <a:r>
              <a:rPr lang="en-US" dirty="0"/>
              <a:t>Packet loss during transmission</a:t>
            </a:r>
          </a:p>
          <a:p>
            <a:pPr eaLnBrk="1" hangingPunct="1"/>
            <a:r>
              <a:rPr lang="en-US" dirty="0"/>
              <a:t>Assigns packet timestamp</a:t>
            </a:r>
          </a:p>
          <a:p>
            <a:pPr lvl="1" eaLnBrk="1" hangingPunct="1"/>
            <a:r>
              <a:rPr lang="en-US" dirty="0"/>
              <a:t>Receiving node</a:t>
            </a:r>
          </a:p>
          <a:p>
            <a:pPr lvl="1" eaLnBrk="1" hangingPunct="1"/>
            <a:r>
              <a:rPr lang="en-US" dirty="0"/>
              <a:t>Compensates for network delay</a:t>
            </a:r>
          </a:p>
          <a:p>
            <a:pPr lvl="1" eaLnBrk="1" hangingPunct="1"/>
            <a:r>
              <a:rPr lang="en-US" dirty="0"/>
              <a:t>Synchronizes signals</a:t>
            </a:r>
          </a:p>
          <a:p>
            <a:pPr eaLnBrk="1" hangingPunct="1"/>
            <a:r>
              <a:rPr lang="en-US" dirty="0"/>
              <a:t>No mechanism to detect success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RTCP (Real-time Transport Control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Provides quality feedback to participants</a:t>
            </a:r>
          </a:p>
          <a:p>
            <a:pPr lvl="1" eaLnBrk="1" hangingPunct="1"/>
            <a:r>
              <a:rPr lang="en-US" dirty="0"/>
              <a:t>Packets transmitted periodically</a:t>
            </a:r>
          </a:p>
          <a:p>
            <a:pPr lvl="1" eaLnBrk="1" hangingPunct="1"/>
            <a:r>
              <a:rPr lang="en-US" dirty="0"/>
              <a:t>RTCP allows for several message types</a:t>
            </a:r>
          </a:p>
          <a:p>
            <a:pPr eaLnBrk="1" hangingPunct="1"/>
            <a:r>
              <a:rPr lang="en-US" dirty="0"/>
              <a:t>RTCP value</a:t>
            </a:r>
          </a:p>
          <a:p>
            <a:pPr lvl="1" eaLnBrk="1" hangingPunct="1"/>
            <a:r>
              <a:rPr lang="en-US" dirty="0"/>
              <a:t>Depends on clients’, applications’ information use</a:t>
            </a:r>
          </a:p>
          <a:p>
            <a:pPr eaLnBrk="1" hangingPunct="1"/>
            <a:r>
              <a:rPr lang="en-US" dirty="0"/>
              <a:t>Not mandatory on RTP networks</a:t>
            </a:r>
          </a:p>
          <a:p>
            <a:pPr eaLnBrk="1" hangingPunct="1"/>
            <a:r>
              <a:rPr lang="en-US" dirty="0"/>
              <a:t>RTP and RTCP</a:t>
            </a:r>
          </a:p>
          <a:p>
            <a:pPr lvl="1" eaLnBrk="1" hangingPunct="1"/>
            <a:r>
              <a:rPr lang="en-US" dirty="0"/>
              <a:t>Provide information about packet order, loss, delay</a:t>
            </a:r>
          </a:p>
          <a:p>
            <a:pPr lvl="1" eaLnBrk="1" hangingPunct="1"/>
            <a:r>
              <a:rPr lang="en-US" dirty="0"/>
              <a:t>Cannot correct transmission flaws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94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QoS (Quality of Service)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VoIP, video over IP transmission difficulty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Caused by connection’s inconsistent QoS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Preventing delays, disorder, distortion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Requires more dedicated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Requires techniques ensuring high QoS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QoS measures network service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High QoS: uninterrupted, accurate, faithful reproduction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Improvements to QoS made in recent years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Service quality now comparable to PSTN, cable TV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99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DiffServ (Differentiated 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Addresses QoS issues through traffic prioritization</a:t>
            </a:r>
          </a:p>
          <a:p>
            <a:pPr eaLnBrk="1" hangingPunct="1"/>
            <a:r>
              <a:rPr lang="en-US" dirty="0" smtClean="0"/>
              <a:t>DiffServ</a:t>
            </a:r>
            <a:endParaRPr lang="en-US" dirty="0"/>
          </a:p>
          <a:p>
            <a:pPr lvl="1" eaLnBrk="1" hangingPunct="1"/>
            <a:r>
              <a:rPr lang="en-US" dirty="0"/>
              <a:t>Modifies actual IP datagram</a:t>
            </a:r>
          </a:p>
          <a:p>
            <a:pPr lvl="1" eaLnBrk="1" hangingPunct="1"/>
            <a:r>
              <a:rPr lang="en-US" dirty="0"/>
              <a:t>Accounts for all network traffic</a:t>
            </a:r>
          </a:p>
          <a:p>
            <a:pPr eaLnBrk="1" hangingPunct="1"/>
            <a:r>
              <a:rPr lang="en-US" dirty="0"/>
              <a:t>Can assign different streams different priorities</a:t>
            </a:r>
          </a:p>
          <a:p>
            <a:pPr eaLnBrk="1" hangingPunct="1"/>
            <a:r>
              <a:rPr lang="en-US" dirty="0"/>
              <a:t>To prioritize traffic</a:t>
            </a:r>
          </a:p>
          <a:p>
            <a:pPr lvl="1" eaLnBrk="1" hangingPunct="1"/>
            <a:r>
              <a:rPr lang="en-US" dirty="0"/>
              <a:t>IPv4 datagram: DiffServ field</a:t>
            </a:r>
          </a:p>
          <a:p>
            <a:pPr lvl="1" eaLnBrk="1" hangingPunct="1"/>
            <a:r>
              <a:rPr lang="en-US" dirty="0"/>
              <a:t>IPv6 datagram: Traffic Class field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18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DiffServ (Differentiated 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forwarding types</a:t>
            </a:r>
          </a:p>
          <a:p>
            <a:pPr lvl="1" eaLnBrk="1" hangingPunct="1"/>
            <a:r>
              <a:rPr lang="en-US" dirty="0"/>
              <a:t>EF (Expedited Forwarding)</a:t>
            </a:r>
          </a:p>
          <a:p>
            <a:pPr lvl="2" eaLnBrk="1" hangingPunct="1"/>
            <a:r>
              <a:rPr lang="en-US" dirty="0"/>
              <a:t>Data stream assigned minimum departure rate</a:t>
            </a:r>
          </a:p>
          <a:p>
            <a:pPr lvl="2" eaLnBrk="1" hangingPunct="1"/>
            <a:r>
              <a:rPr lang="en-US" dirty="0"/>
              <a:t>Circumvents delays</a:t>
            </a:r>
          </a:p>
          <a:p>
            <a:pPr lvl="1" eaLnBrk="1" hangingPunct="1"/>
            <a:r>
              <a:rPr lang="en-US" dirty="0"/>
              <a:t>AF (Assured Forwarding)</a:t>
            </a:r>
          </a:p>
          <a:p>
            <a:pPr lvl="2" eaLnBrk="1" hangingPunct="1"/>
            <a:r>
              <a:rPr lang="en-US" dirty="0"/>
              <a:t>Data streams assigned different router resource levels</a:t>
            </a:r>
          </a:p>
          <a:p>
            <a:pPr lvl="2" eaLnBrk="1" hangingPunct="1"/>
            <a:r>
              <a:rPr lang="en-US" dirty="0"/>
              <a:t>Prioritizes data handling</a:t>
            </a:r>
          </a:p>
          <a:p>
            <a:pPr lvl="2" eaLnBrk="1" hangingPunct="1"/>
            <a:r>
              <a:rPr lang="en-US" dirty="0"/>
              <a:t>No guarantee of on time, in sequence packet arrival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768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(Multiprotocol Label Switching)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Modifies data streams at Network layer</a:t>
            </a:r>
          </a:p>
          <a:p>
            <a:r>
              <a:rPr lang="en-US" dirty="0"/>
              <a:t>Replaces IP datagram header with label:</a:t>
            </a:r>
          </a:p>
          <a:p>
            <a:pPr lvl="1"/>
            <a:r>
              <a:rPr lang="en-US" dirty="0"/>
              <a:t>At first router data stream encounters</a:t>
            </a:r>
          </a:p>
          <a:p>
            <a:pPr lvl="1"/>
            <a:r>
              <a:rPr lang="en-US" dirty="0"/>
              <a:t>Next router revises label</a:t>
            </a:r>
          </a:p>
          <a:p>
            <a:pPr lvl="1"/>
            <a:r>
              <a:rPr lang="en-US" dirty="0"/>
              <a:t>Label contains packet forwarding information</a:t>
            </a:r>
          </a:p>
          <a:p>
            <a:r>
              <a:rPr lang="en-US" dirty="0"/>
              <a:t>Considers network congestion</a:t>
            </a:r>
          </a:p>
          <a:p>
            <a:r>
              <a:rPr lang="en-US" dirty="0"/>
              <a:t>Very fast forwarding</a:t>
            </a:r>
          </a:p>
          <a:p>
            <a:r>
              <a:rPr lang="en-US" dirty="0"/>
              <a:t>Destination IP address compared to routing tables</a:t>
            </a:r>
          </a:p>
          <a:p>
            <a:pPr lvl="1"/>
            <a:r>
              <a:rPr lang="en-US" dirty="0"/>
              <a:t>Forward data to closest matching node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364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 (Class of 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</a:t>
            </a:r>
          </a:p>
          <a:p>
            <a:pPr lvl="1"/>
            <a:r>
              <a:rPr lang="en-US" dirty="0" smtClean="0"/>
              <a:t>Refers to techniques performed at Layer 2 on Ethernet frames</a:t>
            </a:r>
          </a:p>
          <a:p>
            <a:pPr lvl="1"/>
            <a:r>
              <a:rPr lang="en-US" dirty="0" smtClean="0"/>
              <a:t>Most often used to route Ethernet traffic between VLANs</a:t>
            </a:r>
          </a:p>
          <a:p>
            <a:pPr marL="342900" lvl="1" indent="-342900">
              <a:buFontTx/>
              <a:buChar char="•"/>
            </a:pPr>
            <a:r>
              <a:rPr lang="en-US" dirty="0"/>
              <a:t>Priority Code Point (PCP)</a:t>
            </a:r>
          </a:p>
          <a:p>
            <a:pPr lvl="1"/>
            <a:r>
              <a:rPr lang="en-US" dirty="0" smtClean="0"/>
              <a:t>A 3-bit field in the frame header of a frame that has been tagged (addressed to a specific VLAN)</a:t>
            </a:r>
          </a:p>
          <a:p>
            <a:r>
              <a:rPr lang="en-US" dirty="0" smtClean="0"/>
              <a:t>CoS sets these bits to one of eight levels ranging from 0 to 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Compare future and past performance</a:t>
            </a:r>
          </a:p>
          <a:p>
            <a:pPr lvl="1" eaLnBrk="1" hangingPunct="1"/>
            <a:r>
              <a:rPr lang="en-US" dirty="0"/>
              <a:t>Most critical network, user functions</a:t>
            </a:r>
          </a:p>
          <a:p>
            <a:pPr lvl="1" eaLnBrk="1" hangingPunct="1"/>
            <a:r>
              <a:rPr lang="en-US" dirty="0"/>
              <a:t>More data provides more accuracy</a:t>
            </a:r>
          </a:p>
          <a:p>
            <a:pPr eaLnBrk="1" hangingPunct="1"/>
            <a:r>
              <a:rPr lang="en-US" dirty="0"/>
              <a:t>Forecasting network traffic patterns</a:t>
            </a:r>
          </a:p>
          <a:p>
            <a:pPr lvl="1" eaLnBrk="1" hangingPunct="1"/>
            <a:r>
              <a:rPr lang="en-US" dirty="0"/>
              <a:t>Difficult to predict users’ habits, new technology effects, changes in resource demand</a:t>
            </a:r>
          </a:p>
          <a:p>
            <a:pPr eaLnBrk="1" hangingPunct="1"/>
            <a:r>
              <a:rPr lang="en-US" dirty="0"/>
              <a:t>Gathering baseline data</a:t>
            </a:r>
          </a:p>
          <a:p>
            <a:pPr lvl="1" eaLnBrk="1" hangingPunct="1"/>
            <a:r>
              <a:rPr lang="en-US" dirty="0"/>
              <a:t>Software applications</a:t>
            </a:r>
          </a:p>
          <a:p>
            <a:pPr lvl="2" eaLnBrk="1" hangingPunct="1"/>
            <a:r>
              <a:rPr lang="en-US" dirty="0"/>
              <a:t>Freeware</a:t>
            </a:r>
          </a:p>
          <a:p>
            <a:pPr lvl="2" eaLnBrk="1" hangingPunct="1"/>
            <a:r>
              <a:rPr lang="en-US" dirty="0"/>
              <a:t>Expensive, customizable hardware and software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637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Network Integrity and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Integrity</a:t>
            </a:r>
          </a:p>
          <a:p>
            <a:pPr lvl="1" eaLnBrk="1" hangingPunct="1"/>
            <a:r>
              <a:rPr lang="en-US" dirty="0" smtClean="0"/>
              <a:t>assurance that a  </a:t>
            </a:r>
            <a:r>
              <a:rPr lang="en-US" dirty="0"/>
              <a:t>network’s programs, data, services, devices, </a:t>
            </a:r>
            <a:r>
              <a:rPr lang="en-US" dirty="0" smtClean="0"/>
              <a:t>and connections have not been altered</a:t>
            </a:r>
            <a:endParaRPr lang="en-US" dirty="0"/>
          </a:p>
          <a:p>
            <a:pPr eaLnBrk="1" hangingPunct="1"/>
            <a:r>
              <a:rPr lang="en-US" dirty="0"/>
              <a:t>Availability</a:t>
            </a:r>
          </a:p>
          <a:p>
            <a:pPr lvl="1" eaLnBrk="1" hangingPunct="1"/>
            <a:r>
              <a:rPr lang="en-US" dirty="0"/>
              <a:t>How consistently and reliably a file or system can be accessed</a:t>
            </a:r>
          </a:p>
          <a:p>
            <a:pPr eaLnBrk="1" hangingPunct="1"/>
            <a:r>
              <a:rPr lang="en-US" dirty="0"/>
              <a:t>Uptime</a:t>
            </a:r>
          </a:p>
          <a:p>
            <a:pPr lvl="1" eaLnBrk="1" hangingPunct="1"/>
            <a:r>
              <a:rPr lang="en-US" dirty="0"/>
              <a:t>Measure of time functioning normally between failures</a:t>
            </a:r>
          </a:p>
          <a:p>
            <a:pPr lvl="1" eaLnBrk="1" hangingPunct="1"/>
            <a:r>
              <a:rPr lang="en-US" dirty="0" smtClean="0"/>
              <a:t>Linux or UNIX command</a:t>
            </a:r>
          </a:p>
          <a:p>
            <a:pPr lvl="1" eaLnBrk="1" hangingPunct="1"/>
            <a:r>
              <a:rPr lang="en-US" dirty="0" smtClean="0"/>
              <a:t>Microsoft utility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7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Network Integrity and Availability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7410" name="Picture 2" descr="Availability and downtime equivalents" title="Table 9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7550261" cy="240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486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only network administrators to create or modify NOS and application system files</a:t>
            </a:r>
          </a:p>
          <a:p>
            <a:r>
              <a:rPr lang="en-US" dirty="0" smtClean="0"/>
              <a:t>Monitor the network for unauthorized access or changes</a:t>
            </a:r>
          </a:p>
          <a:p>
            <a:r>
              <a:rPr lang="en-US" dirty="0" smtClean="0"/>
              <a:t>Record authorized system changes in a change management system</a:t>
            </a:r>
          </a:p>
          <a:p>
            <a:r>
              <a:rPr lang="en-US" dirty="0" smtClean="0"/>
              <a:t>Install redundant components</a:t>
            </a:r>
          </a:p>
          <a:p>
            <a:r>
              <a:rPr lang="en-US" dirty="0" smtClean="0"/>
              <a:t>Perform regular health checks on the network</a:t>
            </a:r>
          </a:p>
          <a:p>
            <a:r>
              <a:rPr lang="en-US" dirty="0" smtClean="0"/>
              <a:t>Check system performance, error logs, and the system log book regularly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73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backups, system images, and emergency repair disks current and available</a:t>
            </a:r>
          </a:p>
          <a:p>
            <a:r>
              <a:rPr lang="en-US" dirty="0" smtClean="0"/>
              <a:t>Implement and enforce security and disaster recovery policies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6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Capacity for system to continue performing</a:t>
            </a:r>
          </a:p>
          <a:p>
            <a:pPr lvl="1" eaLnBrk="1" hangingPunct="1"/>
            <a:r>
              <a:rPr lang="en-US" dirty="0"/>
              <a:t>Despite unexpected hardware, software malfunction</a:t>
            </a:r>
          </a:p>
          <a:p>
            <a:pPr eaLnBrk="1" hangingPunct="1"/>
            <a:r>
              <a:rPr lang="en-US" dirty="0"/>
              <a:t>Failure</a:t>
            </a:r>
          </a:p>
          <a:p>
            <a:pPr lvl="1" eaLnBrk="1" hangingPunct="1"/>
            <a:r>
              <a:rPr lang="en-US" dirty="0"/>
              <a:t>Deviation from specified system performance level</a:t>
            </a:r>
          </a:p>
          <a:p>
            <a:pPr lvl="2" eaLnBrk="1" hangingPunct="1"/>
            <a:r>
              <a:rPr lang="en-US" dirty="0"/>
              <a:t>Given time period</a:t>
            </a:r>
          </a:p>
          <a:p>
            <a:pPr eaLnBrk="1" hangingPunct="1"/>
            <a:r>
              <a:rPr lang="en-US" dirty="0"/>
              <a:t>Fault</a:t>
            </a:r>
          </a:p>
          <a:p>
            <a:pPr lvl="1" eaLnBrk="1" hangingPunct="1"/>
            <a:r>
              <a:rPr lang="en-US" dirty="0"/>
              <a:t>Malfunction of one system component</a:t>
            </a:r>
          </a:p>
          <a:p>
            <a:pPr lvl="1" eaLnBrk="1" hangingPunct="1"/>
            <a:r>
              <a:rPr lang="en-US" dirty="0"/>
              <a:t>Can result in failure</a:t>
            </a:r>
          </a:p>
          <a:p>
            <a:pPr eaLnBrk="1" hangingPunct="1"/>
            <a:r>
              <a:rPr lang="en-US" dirty="0"/>
              <a:t>Fault-tolerant system goal</a:t>
            </a:r>
          </a:p>
          <a:p>
            <a:pPr lvl="1" eaLnBrk="1" hangingPunct="1"/>
            <a:r>
              <a:rPr lang="en-US" dirty="0"/>
              <a:t>Prevent faults from progressing to failures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0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Redundancy</a:t>
            </a:r>
          </a:p>
          <a:p>
            <a:pPr lvl="1"/>
            <a:r>
              <a:rPr lang="en-US" dirty="0" smtClean="0"/>
              <a:t>Reduces the risk of lost functionality and potentially lost profits</a:t>
            </a:r>
          </a:p>
          <a:p>
            <a:pPr lvl="1"/>
            <a:r>
              <a:rPr lang="en-US" dirty="0" smtClean="0"/>
              <a:t>Disadvantage: cost</a:t>
            </a:r>
          </a:p>
          <a:p>
            <a:r>
              <a:rPr lang="en-US" dirty="0" smtClean="0"/>
              <a:t>Redundancy scenario:</a:t>
            </a:r>
          </a:p>
          <a:p>
            <a:pPr lvl="1"/>
            <a:r>
              <a:rPr lang="en-US" dirty="0" smtClean="0"/>
              <a:t>A network design with many single points of failure (see Figure 9-16)</a:t>
            </a:r>
          </a:p>
          <a:p>
            <a:pPr lvl="1"/>
            <a:r>
              <a:rPr lang="en-US" dirty="0" smtClean="0"/>
              <a:t>Solution: create a network design that ensures full redundancy for all components (see Figure 9-17)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0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8434" name="Picture 2" descr="Single T-1 connectivity" title="Figure 9-1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15" y="1524000"/>
            <a:ext cx="57912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Fully redundant T-1 connectivity" title="Figure 9-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60" y="3276600"/>
            <a:ext cx="57435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4365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/>
          <a:lstStyle/>
          <a:p>
            <a:pPr eaLnBrk="1" hangingPunct="1"/>
            <a:r>
              <a:rPr lang="en-US" dirty="0"/>
              <a:t>Failover capable or hot swappable components</a:t>
            </a:r>
          </a:p>
          <a:p>
            <a:pPr lvl="1" eaLnBrk="1" hangingPunct="1"/>
            <a:r>
              <a:rPr lang="en-US" dirty="0"/>
              <a:t>Desired for switches or routers supporting critical links</a:t>
            </a:r>
          </a:p>
          <a:p>
            <a:pPr lvl="1" eaLnBrk="1" hangingPunct="1"/>
            <a:r>
              <a:rPr lang="en-US" dirty="0"/>
              <a:t>Adds to device </a:t>
            </a:r>
            <a:r>
              <a:rPr lang="en-US" dirty="0" smtClean="0"/>
              <a:t>cost</a:t>
            </a:r>
          </a:p>
          <a:p>
            <a:pPr lvl="1" eaLnBrk="1" hangingPunct="1"/>
            <a:r>
              <a:rPr lang="en-US" dirty="0" smtClean="0"/>
              <a:t>Hot spare is a component already installed in a device that can assume control at failure</a:t>
            </a:r>
          </a:p>
          <a:p>
            <a:pPr lvl="1" eaLnBrk="1" hangingPunct="1"/>
            <a:r>
              <a:rPr lang="en-US" dirty="0" smtClean="0"/>
              <a:t>Cold spare is a component, not installed, but can be in the event of failure</a:t>
            </a:r>
            <a:endParaRPr lang="en-US" dirty="0"/>
          </a:p>
          <a:p>
            <a:pPr eaLnBrk="1" hangingPunct="1"/>
            <a:r>
              <a:rPr lang="en-US" dirty="0"/>
              <a:t>Link aggregation </a:t>
            </a:r>
            <a:r>
              <a:rPr lang="en-US" dirty="0" smtClean="0"/>
              <a:t>(port bonding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Combination of multiple network interfaces to act as one logical interface</a:t>
            </a:r>
          </a:p>
          <a:p>
            <a:pPr lvl="1" eaLnBrk="1" hangingPunct="1"/>
            <a:r>
              <a:rPr lang="en-US" dirty="0"/>
              <a:t>Example: NIC teaming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90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/>
          <a:lstStyle/>
          <a:p>
            <a:pPr eaLnBrk="1" hangingPunct="1"/>
            <a:r>
              <a:rPr lang="en-US" dirty="0" smtClean="0"/>
              <a:t>Load balancing (content switching)</a:t>
            </a:r>
            <a:endParaRPr lang="en-US" dirty="0"/>
          </a:p>
          <a:p>
            <a:pPr lvl="1" eaLnBrk="1" hangingPunct="1"/>
            <a:r>
              <a:rPr lang="en-US" dirty="0"/>
              <a:t>Automatic traffic distribution over multiple components or </a:t>
            </a:r>
            <a:r>
              <a:rPr lang="en-US" dirty="0" smtClean="0"/>
              <a:t>links</a:t>
            </a:r>
          </a:p>
          <a:p>
            <a:pPr lvl="1" eaLnBrk="1" hangingPunct="1"/>
            <a:r>
              <a:rPr lang="en-US" dirty="0" smtClean="0"/>
              <a:t>To optimize performance and fault tolerance</a:t>
            </a:r>
          </a:p>
          <a:p>
            <a:pPr eaLnBrk="1" hangingPunct="1"/>
            <a:r>
              <a:rPr lang="en-US" dirty="0" smtClean="0"/>
              <a:t>Switch Dependent Mode</a:t>
            </a:r>
          </a:p>
          <a:p>
            <a:pPr lvl="1" eaLnBrk="1" hangingPunct="1"/>
            <a:r>
              <a:rPr lang="en-US" dirty="0" smtClean="0"/>
              <a:t>NIC teaming accomplished with a single switch</a:t>
            </a:r>
          </a:p>
          <a:p>
            <a:pPr lvl="1" eaLnBrk="1" hangingPunct="1"/>
            <a:r>
              <a:rPr lang="en-US" dirty="0" smtClean="0"/>
              <a:t>Requires an intelligent switch</a:t>
            </a:r>
          </a:p>
          <a:p>
            <a:pPr lvl="1" eaLnBrk="1" hangingPunct="1"/>
            <a:r>
              <a:rPr lang="en-US" dirty="0" smtClean="0"/>
              <a:t>Variety of this mode implements Link Aggregation Control Protocol (LACP)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9458" name="Picture 2" descr="Switch Dependent Mode" title="Figure 9-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73309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3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Policies, Procedures, and Regulations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Rules limit chaos, confusion, </a:t>
            </a:r>
            <a:r>
              <a:rPr lang="en-US" dirty="0" smtClean="0"/>
              <a:t>and downtime</a:t>
            </a:r>
            <a:endParaRPr lang="en-US" dirty="0"/>
          </a:p>
          <a:p>
            <a:pPr eaLnBrk="1" hangingPunct="1"/>
            <a:r>
              <a:rPr lang="en-US" dirty="0"/>
              <a:t>State and federal regulations</a:t>
            </a:r>
          </a:p>
          <a:p>
            <a:pPr lvl="1" eaLnBrk="1" hangingPunct="1"/>
            <a:r>
              <a:rPr lang="en-US" dirty="0"/>
              <a:t>CALEA (Communications Assistance for Law Enforcement Act)</a:t>
            </a:r>
          </a:p>
          <a:p>
            <a:pPr lvl="2" eaLnBrk="1" hangingPunct="1"/>
            <a:r>
              <a:rPr lang="en-US" dirty="0"/>
              <a:t>Telecommunications carriers, equipment manufacturers must provide for surveillance capabilities</a:t>
            </a:r>
          </a:p>
          <a:p>
            <a:pPr lvl="1" eaLnBrk="1" hangingPunct="1"/>
            <a:r>
              <a:rPr lang="en-US" dirty="0"/>
              <a:t>HIPAA (Health Insurance Portability and Accountability Act)</a:t>
            </a:r>
          </a:p>
          <a:p>
            <a:pPr lvl="2" eaLnBrk="1" hangingPunct="1"/>
            <a:r>
              <a:rPr lang="en-US" dirty="0"/>
              <a:t>Protect medical records security and </a:t>
            </a:r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070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Interfaces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NICS could be teamed to multiple switches using Switch Independent Mode</a:t>
            </a:r>
          </a:p>
          <a:p>
            <a:pPr lvl="1"/>
            <a:r>
              <a:rPr lang="en-US" dirty="0" smtClean="0"/>
              <a:t>Can be used with nonintelligent switches</a:t>
            </a:r>
            <a:endParaRPr lang="en-US" dirty="0"/>
          </a:p>
        </p:txBody>
      </p:sp>
      <p:pic>
        <p:nvPicPr>
          <p:cNvPr id="20482" name="Picture 2" descr="Switch Independent Mode" title="Figure 9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54344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77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Addressing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Naming and addressing services</a:t>
            </a:r>
          </a:p>
          <a:p>
            <a:pPr lvl="1" eaLnBrk="1" hangingPunct="1"/>
            <a:r>
              <a:rPr lang="en-US" dirty="0"/>
              <a:t>Failure causes nearly all traffic to come to a halt</a:t>
            </a:r>
          </a:p>
          <a:p>
            <a:pPr eaLnBrk="1" hangingPunct="1"/>
            <a:r>
              <a:rPr lang="en-US" dirty="0"/>
              <a:t>Solution: maintain redundant name servers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21506" name="Picture 2" descr="Redundant name servers" title="Figure 9-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94061"/>
            <a:ext cx="446208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3711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Addressing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DNS can point to redundant locations for each host name</a:t>
            </a:r>
            <a:endParaRPr lang="en-US" dirty="0"/>
          </a:p>
          <a:p>
            <a:r>
              <a:rPr lang="en-US" dirty="0" smtClean="0"/>
              <a:t>Round-robin DNS</a:t>
            </a:r>
          </a:p>
          <a:p>
            <a:pPr lvl="1"/>
            <a:r>
              <a:rPr lang="en-US" dirty="0" smtClean="0"/>
              <a:t>Enables load balancing between servers and increases fault tolerance</a:t>
            </a:r>
          </a:p>
          <a:p>
            <a:r>
              <a:rPr lang="en-US" dirty="0" smtClean="0"/>
              <a:t>Load balancer</a:t>
            </a:r>
          </a:p>
          <a:p>
            <a:pPr lvl="1"/>
            <a:r>
              <a:rPr lang="en-US" dirty="0" smtClean="0"/>
              <a:t>Distributes traffic intelligently among multiple computers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618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Addressing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CARP(Common Address Redundancy Protocol)</a:t>
            </a:r>
          </a:p>
          <a:p>
            <a:pPr lvl="1" eaLnBrk="1" hangingPunct="1"/>
            <a:r>
              <a:rPr lang="en-US" dirty="0" smtClean="0"/>
              <a:t>Allows a pool of computers or interfaces to share one or more IP addresses</a:t>
            </a:r>
          </a:p>
          <a:p>
            <a:pPr lvl="1" eaLnBrk="1" hangingPunct="1"/>
            <a:r>
              <a:rPr lang="en-US" dirty="0" smtClean="0"/>
              <a:t>Pool is known as a group of redundancy</a:t>
            </a:r>
          </a:p>
          <a:p>
            <a:pPr eaLnBrk="1" hangingPunct="1"/>
            <a:r>
              <a:rPr lang="en-US" dirty="0" smtClean="0"/>
              <a:t>In CARP</a:t>
            </a:r>
          </a:p>
          <a:p>
            <a:pPr lvl="1" eaLnBrk="1" hangingPunct="1"/>
            <a:r>
              <a:rPr lang="en-US" dirty="0" smtClean="0"/>
              <a:t>One computer, acting as the master of the group, receives requests for an IP address</a:t>
            </a:r>
          </a:p>
          <a:p>
            <a:pPr lvl="1" eaLnBrk="1" hangingPunct="1"/>
            <a:r>
              <a:rPr lang="en-US" dirty="0" smtClean="0"/>
              <a:t>Then parcels out the requests to one of several computers in a group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58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Addressing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22530" name="Picture 2" descr="Round-robin DNS with CARP" title="Figure 9-2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3815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8492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Backup</a:t>
            </a:r>
          </a:p>
          <a:p>
            <a:pPr lvl="1" eaLnBrk="1" hangingPunct="1"/>
            <a:r>
              <a:rPr lang="en-US" dirty="0"/>
              <a:t>Copies of data or program files</a:t>
            </a:r>
          </a:p>
          <a:p>
            <a:pPr lvl="1" eaLnBrk="1" hangingPunct="1"/>
            <a:r>
              <a:rPr lang="en-US" dirty="0"/>
              <a:t>Created for archiving, safekeeping</a:t>
            </a:r>
          </a:p>
          <a:p>
            <a:r>
              <a:rPr lang="en-US" dirty="0" smtClean="0"/>
              <a:t>When creating a backup system, keep in mind:</a:t>
            </a:r>
          </a:p>
          <a:p>
            <a:pPr lvl="1"/>
            <a:r>
              <a:rPr lang="en-US" dirty="0" smtClean="0"/>
              <a:t>Use only proven and reliable backup software</a:t>
            </a:r>
          </a:p>
          <a:p>
            <a:pPr lvl="1"/>
            <a:r>
              <a:rPr lang="en-US" dirty="0" smtClean="0"/>
              <a:t>Verify backup hardware and software are compatible with network</a:t>
            </a:r>
          </a:p>
          <a:p>
            <a:pPr lvl="1"/>
            <a:r>
              <a:rPr lang="en-US" dirty="0" smtClean="0"/>
              <a:t>Make sure backup software uses data error-checking</a:t>
            </a:r>
          </a:p>
          <a:p>
            <a:pPr lvl="1"/>
            <a:r>
              <a:rPr lang="en-US" dirty="0" smtClean="0"/>
              <a:t>Verify that your backup storage media provides sufficient capacity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477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creating a backup system, keep in mind (cont’d):</a:t>
            </a:r>
          </a:p>
          <a:p>
            <a:pPr lvl="1"/>
            <a:r>
              <a:rPr lang="en-US" dirty="0" smtClean="0"/>
              <a:t>Be aware of how your backup process affects the system</a:t>
            </a:r>
          </a:p>
          <a:p>
            <a:pPr lvl="1"/>
            <a:r>
              <a:rPr lang="en-US" dirty="0" smtClean="0"/>
              <a:t>Be aware of the degree of manual intervention required to manage backups</a:t>
            </a:r>
          </a:p>
          <a:p>
            <a:pPr lvl="1"/>
            <a:r>
              <a:rPr lang="en-US" dirty="0" smtClean="0"/>
              <a:t>Make wise choices for storage media</a:t>
            </a:r>
          </a:p>
          <a:p>
            <a:pPr lvl="1"/>
            <a:r>
              <a:rPr lang="en-US" dirty="0" smtClean="0"/>
              <a:t>When storing data to hard drives, recognize that drives can be installed on computers on the LAN</a:t>
            </a:r>
          </a:p>
          <a:p>
            <a:pPr lvl="1"/>
            <a:r>
              <a:rPr lang="en-US" dirty="0" smtClean="0"/>
              <a:t>Keep backups secure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99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creating a backup system, keep in mind (cont’d):</a:t>
            </a:r>
          </a:p>
          <a:p>
            <a:pPr lvl="1"/>
            <a:r>
              <a:rPr lang="en-US" dirty="0" smtClean="0"/>
              <a:t>Consider cloud backups</a:t>
            </a:r>
          </a:p>
          <a:p>
            <a:pPr lvl="1"/>
            <a:r>
              <a:rPr lang="en-US" dirty="0" smtClean="0"/>
              <a:t>Decide what to back up</a:t>
            </a:r>
          </a:p>
          <a:p>
            <a:pPr lvl="1"/>
            <a:r>
              <a:rPr lang="en-US" dirty="0" smtClean="0"/>
              <a:t>Plan what type of backup will be done</a:t>
            </a:r>
          </a:p>
          <a:p>
            <a:pPr lvl="2"/>
            <a:r>
              <a:rPr lang="en-US" dirty="0" smtClean="0"/>
              <a:t>Full, incremental, or differential backups</a:t>
            </a:r>
          </a:p>
          <a:p>
            <a:pPr lvl="1"/>
            <a:r>
              <a:rPr lang="en-US" dirty="0" smtClean="0"/>
              <a:t>Plan when backups will be done</a:t>
            </a:r>
          </a:p>
          <a:p>
            <a:pPr lvl="1"/>
            <a:r>
              <a:rPr lang="en-US" dirty="0" smtClean="0"/>
              <a:t>Develop a backup schedule</a:t>
            </a:r>
          </a:p>
          <a:p>
            <a:pPr lvl="1"/>
            <a:r>
              <a:rPr lang="en-US" dirty="0" smtClean="0"/>
              <a:t>Establish a regular schedule of verification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7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78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Baseline measurements allow you to compare future performance increases or decreases caused by network changes or events with past network performance</a:t>
            </a:r>
          </a:p>
          <a:p>
            <a:pPr eaLnBrk="1" hangingPunct="1"/>
            <a:r>
              <a:rPr lang="en-US" dirty="0" smtClean="0"/>
              <a:t>In addition to internal policies, a network manager must consider state and federal regulations</a:t>
            </a:r>
          </a:p>
          <a:p>
            <a:pPr eaLnBrk="1" hangingPunct="1"/>
            <a:r>
              <a:rPr lang="en-US" dirty="0" smtClean="0"/>
              <a:t>The syslog protocol is a standard for generating, storing, and processing messages about system events </a:t>
            </a:r>
          </a:p>
          <a:p>
            <a:pPr eaLnBrk="1" hangingPunct="1"/>
            <a:r>
              <a:rPr lang="en-US" dirty="0" smtClean="0"/>
              <a:t>Effective utilization of interface system and event logs can help identify and prevent complications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79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Traffic shaping involves manipulating characteristics of packets, data streams, or connections to manage the type and amount of traffic traversing a network</a:t>
            </a:r>
          </a:p>
          <a:p>
            <a:pPr eaLnBrk="1" hangingPunct="1"/>
            <a:r>
              <a:rPr lang="en-US" dirty="0" smtClean="0"/>
              <a:t>Caching is the local storage of frequently needed files that would otherwise be obtained externally</a:t>
            </a:r>
          </a:p>
          <a:p>
            <a:pPr eaLnBrk="1" hangingPunct="1"/>
            <a:r>
              <a:rPr lang="en-US" dirty="0" smtClean="0"/>
              <a:t>Ethernet networks and the Internet are the most common examples of packet-switched networks</a:t>
            </a:r>
          </a:p>
          <a:p>
            <a:pPr eaLnBrk="1" hangingPunct="1"/>
            <a:r>
              <a:rPr lang="en-US" dirty="0" smtClean="0"/>
              <a:t>In a unicast transmission, a single node issues a stream of data to one other node</a:t>
            </a:r>
          </a:p>
          <a:p>
            <a:pPr eaLnBrk="1" hangingPunct="1"/>
            <a:r>
              <a:rPr lang="en-US" dirty="0" smtClean="0"/>
              <a:t>Signaling protocols set up and manage sessions between clients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Policies, Procedures, and Regulations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PCI DSS (Payment Card Industry Data Security Standard)</a:t>
            </a:r>
          </a:p>
          <a:p>
            <a:pPr lvl="1" eaLnBrk="1" hangingPunct="1"/>
            <a:r>
              <a:rPr lang="en-US" dirty="0" smtClean="0"/>
              <a:t>Created by the PCI Security Standards Council</a:t>
            </a:r>
          </a:p>
          <a:p>
            <a:pPr lvl="1" eaLnBrk="1" hangingPunct="1"/>
            <a:r>
              <a:rPr lang="en-US" dirty="0" smtClean="0"/>
              <a:t>To protect credit card data and transactions</a:t>
            </a:r>
          </a:p>
          <a:p>
            <a:pPr lvl="1" eaLnBrk="1" hangingPunct="1"/>
            <a:r>
              <a:rPr lang="en-US" dirty="0" smtClean="0"/>
              <a:t>Requires network segmentation as part of security controls</a:t>
            </a:r>
          </a:p>
          <a:p>
            <a:pPr eaLnBrk="1" hangingPunct="1"/>
            <a:r>
              <a:rPr lang="en-US" dirty="0" smtClean="0"/>
              <a:t>Many </a:t>
            </a:r>
            <a:r>
              <a:rPr lang="en-US" dirty="0"/>
              <a:t>policies and procedures</a:t>
            </a:r>
          </a:p>
          <a:p>
            <a:pPr lvl="1" eaLnBrk="1" hangingPunct="1"/>
            <a:r>
              <a:rPr lang="en-US" dirty="0" smtClean="0"/>
              <a:t>Are not laws, but are best </a:t>
            </a:r>
            <a:r>
              <a:rPr lang="en-US" dirty="0"/>
              <a:t>practices to prevent network problems</a:t>
            </a:r>
          </a:p>
          <a:p>
            <a:pPr eaLnBrk="1" hangingPunct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1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80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 a VoIP, logical channels are identified as port numbers at each IP address</a:t>
            </a:r>
          </a:p>
          <a:p>
            <a:pPr eaLnBrk="1" hangingPunct="1"/>
            <a:r>
              <a:rPr lang="en-US" dirty="0" smtClean="0"/>
              <a:t>SIP is an Application layer signaling and control protocol for multiservice, packet-based networks</a:t>
            </a:r>
          </a:p>
          <a:p>
            <a:pPr eaLnBrk="1" hangingPunct="1"/>
            <a:r>
              <a:rPr lang="en-US" dirty="0" smtClean="0"/>
              <a:t>MGCP and Megaco are commonly used on multiservice networks that support a number of media gateways</a:t>
            </a:r>
          </a:p>
          <a:p>
            <a:pPr eaLnBrk="1" hangingPunct="1"/>
            <a:r>
              <a:rPr lang="en-US" dirty="0" smtClean="0"/>
              <a:t>UDP is preferred over TCP for real-time services, such as telephone conversations and videoconferences</a:t>
            </a:r>
          </a:p>
        </p:txBody>
      </p:sp>
    </p:spTree>
    <p:extLst>
      <p:ext uri="{BB962C8B-B14F-4D97-AF65-F5344CB8AC3E}">
        <p14:creationId xmlns:p14="http://schemas.microsoft.com/office/powerpoint/2010/main" val="22065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81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QoS is a measure of how well a network service matches its expected performance</a:t>
            </a:r>
          </a:p>
          <a:p>
            <a:pPr eaLnBrk="1" hangingPunct="1"/>
            <a:r>
              <a:rPr lang="en-US" dirty="0" smtClean="0"/>
              <a:t>MPLS can operate over Ethernet frames, but it is more often used with other Layer 2 protocols</a:t>
            </a:r>
          </a:p>
          <a:p>
            <a:pPr eaLnBrk="1" hangingPunct="1"/>
            <a:r>
              <a:rPr lang="en-US" dirty="0" smtClean="0"/>
              <a:t>One way to consider availability is by measuring a system or network’s uptime</a:t>
            </a:r>
          </a:p>
          <a:p>
            <a:pPr eaLnBrk="1" hangingPunct="1"/>
            <a:r>
              <a:rPr lang="en-US" dirty="0" smtClean="0"/>
              <a:t>Redundancy is intended to eliminate single points of failure</a:t>
            </a:r>
          </a:p>
          <a:p>
            <a:pPr eaLnBrk="1" hangingPunct="1"/>
            <a:r>
              <a:rPr lang="en-US" dirty="0" smtClean="0"/>
              <a:t>Link aggregation is the seamless combination of multiple network interfaces or ports to act as one logical interface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and Managing Network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Assess network’s status on an ongoing basis</a:t>
            </a:r>
          </a:p>
          <a:p>
            <a:pPr eaLnBrk="1" hangingPunct="1"/>
            <a:r>
              <a:rPr lang="en-US" dirty="0"/>
              <a:t>Performance management</a:t>
            </a:r>
          </a:p>
          <a:p>
            <a:pPr lvl="1" eaLnBrk="1" hangingPunct="1"/>
            <a:r>
              <a:rPr lang="en-US" dirty="0"/>
              <a:t>Monitor links and devices’ ability to keep up with demand</a:t>
            </a:r>
          </a:p>
          <a:p>
            <a:pPr eaLnBrk="1" hangingPunct="1"/>
            <a:r>
              <a:rPr lang="en-US" dirty="0"/>
              <a:t>Fault management</a:t>
            </a:r>
          </a:p>
          <a:p>
            <a:pPr lvl="1" eaLnBrk="1" hangingPunct="1"/>
            <a:r>
              <a:rPr lang="en-US" dirty="0"/>
              <a:t>Detection and signaling of device, link, component faults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55685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38435</TotalTime>
  <Words>7522</Words>
  <Application>Microsoft Office PowerPoint</Application>
  <PresentationFormat>On-screen Show (4:3)</PresentationFormat>
  <Paragraphs>1456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ＭＳ Ｐゴシック</vt:lpstr>
      <vt:lpstr>Arial</vt:lpstr>
      <vt:lpstr>Calibri</vt:lpstr>
      <vt:lpstr>Times New Roman</vt:lpstr>
      <vt:lpstr>3_Default Design</vt:lpstr>
      <vt:lpstr>2_Default Design</vt:lpstr>
      <vt:lpstr>1_Default Design</vt:lpstr>
      <vt:lpstr>Default Design</vt:lpstr>
      <vt:lpstr>Network+ Guide to Networks 7th Edition</vt:lpstr>
      <vt:lpstr>Objectives</vt:lpstr>
      <vt:lpstr>Fundamentals of Network Management</vt:lpstr>
      <vt:lpstr>Baseline Measurements</vt:lpstr>
      <vt:lpstr>Baseline Measurements</vt:lpstr>
      <vt:lpstr>Baseline Measurements</vt:lpstr>
      <vt:lpstr>Policies, Procedures, and Regulations</vt:lpstr>
      <vt:lpstr>Policies, Procedures, and Regulations</vt:lpstr>
      <vt:lpstr>Monitoring and Managing Network Traffic</vt:lpstr>
      <vt:lpstr>SNMP Logs</vt:lpstr>
      <vt:lpstr>SNMP Logs</vt:lpstr>
      <vt:lpstr>SNMP Logs</vt:lpstr>
      <vt:lpstr>SNMP Logs</vt:lpstr>
      <vt:lpstr>System and Event Logs</vt:lpstr>
      <vt:lpstr>System and Event Logs</vt:lpstr>
      <vt:lpstr>System and Event Logs</vt:lpstr>
      <vt:lpstr>Traffic Analysis</vt:lpstr>
      <vt:lpstr>Traffic Analysis</vt:lpstr>
      <vt:lpstr>Traffic Analysis</vt:lpstr>
      <vt:lpstr>Traffic Analysis</vt:lpstr>
      <vt:lpstr>Traffic Analysis</vt:lpstr>
      <vt:lpstr>Traffic Management</vt:lpstr>
      <vt:lpstr>Traffic Management</vt:lpstr>
      <vt:lpstr>Traffic Management</vt:lpstr>
      <vt:lpstr>Caching</vt:lpstr>
      <vt:lpstr>Unified Communications Technologies</vt:lpstr>
      <vt:lpstr>Unified Communications Technologies</vt:lpstr>
      <vt:lpstr>VoIP Applications and Interfaces</vt:lpstr>
      <vt:lpstr>VoIP Applications and Interfaces</vt:lpstr>
      <vt:lpstr>VoIP Applications and Interfaces</vt:lpstr>
      <vt:lpstr>VoIP Applications and Interfaces</vt:lpstr>
      <vt:lpstr>Video over IP Applications and Interfaces</vt:lpstr>
      <vt:lpstr>Streaming Video</vt:lpstr>
      <vt:lpstr>Streaming Video</vt:lpstr>
      <vt:lpstr>Streaming Video</vt:lpstr>
      <vt:lpstr>Videoconferencing</vt:lpstr>
      <vt:lpstr>Videoconferencing</vt:lpstr>
      <vt:lpstr>Videoconferencing</vt:lpstr>
      <vt:lpstr>Videoconferencing</vt:lpstr>
      <vt:lpstr>Signaling Protocols</vt:lpstr>
      <vt:lpstr>H.323</vt:lpstr>
      <vt:lpstr>H.323</vt:lpstr>
      <vt:lpstr>H.323</vt:lpstr>
      <vt:lpstr>SIP (Session Initiation Protocol)</vt:lpstr>
      <vt:lpstr>SIP (Session Initiation Protocol)</vt:lpstr>
      <vt:lpstr>SIP (Session Initiation Protocol)</vt:lpstr>
      <vt:lpstr>SIP (Session Initiation Protocol)</vt:lpstr>
      <vt:lpstr>MGCP (Media Gateway Control Protocol) and Megaco (H.248)</vt:lpstr>
      <vt:lpstr>MGCP (Media Gateway Control Protocol) and Megaco (H.248)</vt:lpstr>
      <vt:lpstr>MGCP (Media Gateway Control Protocol) and Megaco (H.248)</vt:lpstr>
      <vt:lpstr>MGCP (Media Gateway Control Protocol) and Megaco (H.248)</vt:lpstr>
      <vt:lpstr>Transport Protocols</vt:lpstr>
      <vt:lpstr>RTP (Real-time Transport Protocol)</vt:lpstr>
      <vt:lpstr>RTCP (Real-time Transport Control Protocol)</vt:lpstr>
      <vt:lpstr>QoS (Quality of Service) Assurance</vt:lpstr>
      <vt:lpstr>DiffServ (Differentiated Service)</vt:lpstr>
      <vt:lpstr>DiffServ (Differentiated Service)</vt:lpstr>
      <vt:lpstr>MPLS (Multiprotocol Label Switching)</vt:lpstr>
      <vt:lpstr>CoS (Class of Service)</vt:lpstr>
      <vt:lpstr>Troubleshooting Network Integrity and Availability</vt:lpstr>
      <vt:lpstr>Troubleshooting Network Integrity and Availability</vt:lpstr>
      <vt:lpstr>General Guidelines</vt:lpstr>
      <vt:lpstr>General Guidelines</vt:lpstr>
      <vt:lpstr>Fault Tolerance</vt:lpstr>
      <vt:lpstr>Devices and Interfaces</vt:lpstr>
      <vt:lpstr>Devices and Interfaces</vt:lpstr>
      <vt:lpstr>Devices and Interfaces</vt:lpstr>
      <vt:lpstr>Devices and Interfaces</vt:lpstr>
      <vt:lpstr>Devices and Interfaces</vt:lpstr>
      <vt:lpstr>Devices and Interfaces</vt:lpstr>
      <vt:lpstr>Naming and Addressing Services</vt:lpstr>
      <vt:lpstr>Naming and Addressing Services</vt:lpstr>
      <vt:lpstr>Naming and Addressing Services</vt:lpstr>
      <vt:lpstr>Naming and Addressing Services</vt:lpstr>
      <vt:lpstr>Data Backup</vt:lpstr>
      <vt:lpstr>Data Backup</vt:lpstr>
      <vt:lpstr>Data Backup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Julie</dc:creator>
  <cp:lastModifiedBy>Cannistraci, Michelle</cp:lastModifiedBy>
  <cp:revision>1161</cp:revision>
  <dcterms:created xsi:type="dcterms:W3CDTF">2007-07-09T21:56:01Z</dcterms:created>
  <dcterms:modified xsi:type="dcterms:W3CDTF">2015-05-05T20:23:22Z</dcterms:modified>
</cp:coreProperties>
</file>