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0" r:id="rId2"/>
    <p:sldMasterId id="2147483649" r:id="rId3"/>
    <p:sldMasterId id="2147484064" r:id="rId4"/>
  </p:sldMasterIdLst>
  <p:notesMasterIdLst>
    <p:notesMasterId r:id="rId69"/>
  </p:notesMasterIdLst>
  <p:handoutMasterIdLst>
    <p:handoutMasterId r:id="rId70"/>
  </p:handoutMasterIdLst>
  <p:sldIdLst>
    <p:sldId id="319" r:id="rId5"/>
    <p:sldId id="320" r:id="rId6"/>
    <p:sldId id="459" r:id="rId7"/>
    <p:sldId id="463" r:id="rId8"/>
    <p:sldId id="464" r:id="rId9"/>
    <p:sldId id="465" r:id="rId10"/>
    <p:sldId id="466" r:id="rId11"/>
    <p:sldId id="467" r:id="rId12"/>
    <p:sldId id="468" r:id="rId13"/>
    <p:sldId id="469" r:id="rId14"/>
    <p:sldId id="470" r:id="rId15"/>
    <p:sldId id="471" r:id="rId16"/>
    <p:sldId id="472" r:id="rId17"/>
    <p:sldId id="473" r:id="rId18"/>
    <p:sldId id="474" r:id="rId19"/>
    <p:sldId id="475" r:id="rId20"/>
    <p:sldId id="476" r:id="rId21"/>
    <p:sldId id="477" r:id="rId22"/>
    <p:sldId id="478" r:id="rId23"/>
    <p:sldId id="479" r:id="rId24"/>
    <p:sldId id="480" r:id="rId25"/>
    <p:sldId id="481" r:id="rId26"/>
    <p:sldId id="482" r:id="rId27"/>
    <p:sldId id="483" r:id="rId28"/>
    <p:sldId id="484" r:id="rId29"/>
    <p:sldId id="485" r:id="rId30"/>
    <p:sldId id="486" r:id="rId31"/>
    <p:sldId id="487" r:id="rId32"/>
    <p:sldId id="488" r:id="rId33"/>
    <p:sldId id="489" r:id="rId34"/>
    <p:sldId id="490" r:id="rId35"/>
    <p:sldId id="491" r:id="rId36"/>
    <p:sldId id="492" r:id="rId37"/>
    <p:sldId id="493" r:id="rId38"/>
    <p:sldId id="494" r:id="rId39"/>
    <p:sldId id="495" r:id="rId40"/>
    <p:sldId id="496" r:id="rId41"/>
    <p:sldId id="497" r:id="rId42"/>
    <p:sldId id="498" r:id="rId43"/>
    <p:sldId id="499" r:id="rId44"/>
    <p:sldId id="500" r:id="rId45"/>
    <p:sldId id="501" r:id="rId46"/>
    <p:sldId id="502" r:id="rId47"/>
    <p:sldId id="503" r:id="rId48"/>
    <p:sldId id="504" r:id="rId49"/>
    <p:sldId id="505" r:id="rId50"/>
    <p:sldId id="506" r:id="rId51"/>
    <p:sldId id="507" r:id="rId52"/>
    <p:sldId id="508" r:id="rId53"/>
    <p:sldId id="509" r:id="rId54"/>
    <p:sldId id="510" r:id="rId55"/>
    <p:sldId id="511" r:id="rId56"/>
    <p:sldId id="512" r:id="rId57"/>
    <p:sldId id="513" r:id="rId58"/>
    <p:sldId id="514" r:id="rId59"/>
    <p:sldId id="515" r:id="rId60"/>
    <p:sldId id="516" r:id="rId61"/>
    <p:sldId id="517" r:id="rId62"/>
    <p:sldId id="518" r:id="rId63"/>
    <p:sldId id="519" r:id="rId64"/>
    <p:sldId id="383" r:id="rId65"/>
    <p:sldId id="460" r:id="rId66"/>
    <p:sldId id="461" r:id="rId67"/>
    <p:sldId id="462" r:id="rId6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4605" autoAdjust="0"/>
  </p:normalViewPr>
  <p:slideViewPr>
    <p:cSldViewPr>
      <p:cViewPr varScale="1">
        <p:scale>
          <a:sx n="87" d="100"/>
          <a:sy n="87" d="100"/>
        </p:scale>
        <p:origin x="160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" Type="http://schemas.openxmlformats.org/officeDocument/2006/relationships/slide" Target="slides/slide3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E7D977D3-E97D-4816-A86A-DF8AA62C39F4}" type="datetimeFigureOut">
              <a:rPr lang="en-US"/>
              <a:pPr>
                <a:defRPr/>
              </a:pPr>
              <a:t>5/5/2015</a:t>
            </a:fld>
            <a:endParaRPr lang="en-US" dirty="0"/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96B76CA3-7C65-453B-A061-18D75EFFB0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08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4F33BE2-F50A-4647-B1FE-1406E3C50250}" type="datetimeFigureOut">
              <a:rPr lang="en-US"/>
              <a:pPr>
                <a:defRPr/>
              </a:pPr>
              <a:t>5/5/2015</a:t>
            </a:fld>
            <a:endParaRPr lang="en-US" dirty="0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1E39655-1142-4F1C-819C-1F572D7E41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78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6BFA0E2-BBA9-4F8F-B158-7053E3994D1B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Network+ Guide to Networks</a:t>
            </a:r>
            <a:br>
              <a:rPr lang="en-US" b="1" dirty="0" smtClean="0"/>
            </a:br>
            <a:r>
              <a:rPr lang="en-US" b="1" dirty="0" smtClean="0"/>
              <a:t>7</a:t>
            </a:r>
            <a:r>
              <a:rPr lang="en-US" b="1" baseline="30000" dirty="0" smtClean="0"/>
              <a:t>th</a:t>
            </a:r>
            <a:r>
              <a:rPr lang="en-US" b="1" dirty="0" smtClean="0"/>
              <a:t> Edition</a:t>
            </a:r>
          </a:p>
          <a:p>
            <a:pPr eaLnBrk="1" hangingPunct="1"/>
            <a:endParaRPr lang="en-US" b="1" dirty="0" smtClean="0"/>
          </a:p>
          <a:p>
            <a:pPr eaLnBrk="1" hangingPunct="1">
              <a:lnSpc>
                <a:spcPct val="90000"/>
              </a:lnSpc>
            </a:pPr>
            <a:r>
              <a:rPr lang="en-US" sz="1200" i="1" dirty="0" smtClean="0"/>
              <a:t>Chapter 10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i="1" dirty="0" smtClean="0"/>
              <a:t>Network Segmentation and Virtualization</a:t>
            </a:r>
          </a:p>
          <a:p>
            <a:pPr eaLnBrk="1" hangingPunct="1"/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206579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Subnets?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50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Subnet Mask Tables</a:t>
            </a:r>
          </a:p>
          <a:p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Class A, Class B, and Class C networks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Can be subnetted</a:t>
            </a:r>
            <a:endParaRPr lang="en-US" b="1" dirty="0" smtClean="0"/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Each class has different number of host information bits usable for subnet information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Varies depending on network class and the way subnetting is used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LAN subnetting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LAN’s devices interpret device subnetting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External routers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Need network portion of device IP address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827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Subnet Mask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24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Subnet Mask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50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Subnet Mask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25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Subnet Mask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50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Supernetting</a:t>
            </a:r>
          </a:p>
          <a:p>
            <a:endParaRPr lang="en-US" dirty="0" smtClean="0"/>
          </a:p>
          <a:p>
            <a:r>
              <a:rPr lang="en-US" dirty="0" smtClean="0"/>
              <a:t>Supernetting</a:t>
            </a:r>
          </a:p>
          <a:p>
            <a:pPr lvl="1"/>
            <a:r>
              <a:rPr lang="en-US" dirty="0" smtClean="0"/>
              <a:t>Combine contiguous networks that all use the same CIDR block into one supernet</a:t>
            </a:r>
          </a:p>
          <a:p>
            <a:pPr lvl="1"/>
            <a:r>
              <a:rPr lang="en-US" dirty="0" smtClean="0"/>
              <a:t>Also called classless routing or IP address segmentation</a:t>
            </a:r>
          </a:p>
          <a:p>
            <a:r>
              <a:rPr lang="en-US" dirty="0" smtClean="0"/>
              <a:t>Supernetting is helpful for two reasons:</a:t>
            </a:r>
          </a:p>
          <a:p>
            <a:pPr lvl="1"/>
            <a:r>
              <a:rPr lang="en-US" dirty="0" smtClean="0"/>
              <a:t>Reduce the number of routing table entries by combining several entries</a:t>
            </a:r>
          </a:p>
          <a:p>
            <a:pPr lvl="1"/>
            <a:r>
              <a:rPr lang="en-US" dirty="0" smtClean="0"/>
              <a:t>Allow a company to create a single network made up of more than one Class C license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784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Supernetting</a:t>
            </a:r>
          </a:p>
          <a:p>
            <a:endParaRPr lang="en-US" dirty="0" smtClean="0"/>
          </a:p>
          <a:p>
            <a:r>
              <a:rPr lang="en-US" dirty="0" smtClean="0"/>
              <a:t>Supernet is defined by a supernet mask</a:t>
            </a:r>
          </a:p>
          <a:p>
            <a:pPr lvl="1"/>
            <a:r>
              <a:rPr lang="en-US" dirty="0" smtClean="0"/>
              <a:t>Moves the network prefix to the left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51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Supernetting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866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Subnetting in IPv6</a:t>
            </a:r>
          </a:p>
          <a:p>
            <a:endParaRPr lang="en-US" dirty="0" smtClean="0"/>
          </a:p>
          <a:p>
            <a:r>
              <a:rPr lang="en-US" dirty="0" smtClean="0"/>
              <a:t>Each ISP can offer customers an entire IPv6 subnet</a:t>
            </a:r>
          </a:p>
          <a:p>
            <a:r>
              <a:rPr lang="en-US" dirty="0" smtClean="0"/>
              <a:t>Subnetting in IPv6</a:t>
            </a:r>
          </a:p>
          <a:p>
            <a:pPr lvl="1"/>
            <a:r>
              <a:rPr lang="en-US" dirty="0" smtClean="0"/>
              <a:t>Simpler than IPv4</a:t>
            </a:r>
          </a:p>
          <a:p>
            <a:pPr lvl="1"/>
            <a:r>
              <a:rPr lang="en-US" dirty="0" smtClean="0"/>
              <a:t>Classes not used</a:t>
            </a:r>
          </a:p>
          <a:p>
            <a:pPr lvl="1"/>
            <a:r>
              <a:rPr lang="en-US" dirty="0" smtClean="0"/>
              <a:t>Subnet masks not used</a:t>
            </a:r>
          </a:p>
          <a:p>
            <a:r>
              <a:rPr lang="en-US" dirty="0" smtClean="0"/>
              <a:t>First four blocks (64 bits) normally identify the network</a:t>
            </a:r>
          </a:p>
          <a:p>
            <a:pPr lvl="1"/>
            <a:r>
              <a:rPr lang="en-US" dirty="0" smtClean="0"/>
              <a:t>Serve as the network prefix or routing prefix</a:t>
            </a:r>
          </a:p>
          <a:p>
            <a:r>
              <a:rPr lang="en-US" dirty="0" smtClean="0"/>
              <a:t>Interfaces that share a network prefix belong to the same subnet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35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  <a:p>
            <a:pPr eaLnBrk="1" hangingPunct="1"/>
            <a:endParaRPr lang="en-US" dirty="0" smtClean="0"/>
          </a:p>
          <a:p>
            <a:r>
              <a:rPr lang="en-US" dirty="0" smtClean="0"/>
              <a:t>Describe methods of network design unique to TCP/IP networks, including subnetting, CIDR, and supernetting</a:t>
            </a:r>
          </a:p>
          <a:p>
            <a:r>
              <a:rPr lang="en-US" dirty="0" smtClean="0"/>
              <a:t>Explain virtualization and identify characteristics of virtual network components</a:t>
            </a:r>
          </a:p>
          <a:p>
            <a:r>
              <a:rPr lang="en-US" dirty="0" smtClean="0"/>
              <a:t>Describe techniques for incorporating virtual components in VLANs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54934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Subnetting in IPv6</a:t>
            </a:r>
          </a:p>
          <a:p>
            <a:endParaRPr lang="en-US" dirty="0" smtClean="0"/>
          </a:p>
          <a:p>
            <a:r>
              <a:rPr lang="en-US" dirty="0" smtClean="0"/>
              <a:t>Sometimes the slash notation is called the prefix mask</a:t>
            </a:r>
          </a:p>
          <a:p>
            <a:r>
              <a:rPr lang="en-US" dirty="0" smtClean="0"/>
              <a:t>Route prefixes vary in length</a:t>
            </a:r>
          </a:p>
          <a:p>
            <a:pPr lvl="1"/>
            <a:r>
              <a:rPr lang="en-US" dirty="0" smtClean="0"/>
              <a:t>The slash notation is necessary when defining them</a:t>
            </a:r>
          </a:p>
          <a:p>
            <a:pPr lvl="1"/>
            <a:r>
              <a:rPr lang="en-US" dirty="0" smtClean="0"/>
              <a:t>Example: 2608:FE10::/32</a:t>
            </a:r>
          </a:p>
          <a:p>
            <a:pPr lvl="2"/>
            <a:r>
              <a:rPr lang="en-US" dirty="0" smtClean="0"/>
              <a:t>Includes all subnets whose prefixes begin with 2608:FE10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347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Subnetting in IPv6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808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Virtualization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Emulation of a computer, operating system environment, or application:</a:t>
            </a:r>
          </a:p>
          <a:p>
            <a:pPr lvl="1" eaLnBrk="1" hangingPunct="1"/>
            <a:r>
              <a:rPr lang="en-US" dirty="0" smtClean="0"/>
              <a:t>On a physical system</a:t>
            </a:r>
          </a:p>
          <a:p>
            <a:pPr eaLnBrk="1" hangingPunct="1"/>
            <a:r>
              <a:rPr lang="en-US" dirty="0" smtClean="0"/>
              <a:t>Virtual machines (VMs)</a:t>
            </a:r>
          </a:p>
          <a:p>
            <a:pPr lvl="1" eaLnBrk="1" hangingPunct="1"/>
            <a:r>
              <a:rPr lang="en-US" dirty="0" smtClean="0"/>
              <a:t>Virtual workstations</a:t>
            </a:r>
          </a:p>
          <a:p>
            <a:pPr lvl="1" eaLnBrk="1" hangingPunct="1"/>
            <a:r>
              <a:rPr lang="en-US" dirty="0" smtClean="0"/>
              <a:t>Virtual servers</a:t>
            </a:r>
          </a:p>
          <a:p>
            <a:pPr lvl="1" eaLnBrk="1" hangingPunct="1"/>
            <a:r>
              <a:rPr lang="en-US" dirty="0" smtClean="0"/>
              <a:t>Can be configured to use different types of:</a:t>
            </a:r>
          </a:p>
          <a:p>
            <a:pPr lvl="2" eaLnBrk="1" hangingPunct="1"/>
            <a:r>
              <a:rPr lang="en-US" dirty="0" smtClean="0"/>
              <a:t>CPU</a:t>
            </a:r>
          </a:p>
          <a:p>
            <a:pPr lvl="2" eaLnBrk="1" hangingPunct="1"/>
            <a:r>
              <a:rPr lang="en-US" dirty="0" smtClean="0"/>
              <a:t>Storage drive</a:t>
            </a:r>
          </a:p>
          <a:p>
            <a:pPr lvl="2" eaLnBrk="1" hangingPunct="1"/>
            <a:r>
              <a:rPr lang="en-US" dirty="0" smtClean="0"/>
              <a:t>NIC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7662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To users, a VM appears no different from a physical computer:</a:t>
            </a:r>
          </a:p>
          <a:p>
            <a:pPr lvl="1" eaLnBrk="1" hangingPunct="1"/>
            <a:r>
              <a:rPr lang="en-US" dirty="0" smtClean="0"/>
              <a:t>Running the same software</a:t>
            </a:r>
          </a:p>
          <a:p>
            <a:pPr eaLnBrk="1" hangingPunct="1"/>
            <a:r>
              <a:rPr lang="en-US" dirty="0" smtClean="0"/>
              <a:t>Host</a:t>
            </a:r>
          </a:p>
          <a:p>
            <a:pPr lvl="1" eaLnBrk="1" hangingPunct="1"/>
            <a:r>
              <a:rPr lang="en-US" dirty="0" smtClean="0"/>
              <a:t>Physical computer</a:t>
            </a:r>
          </a:p>
          <a:p>
            <a:pPr eaLnBrk="1" hangingPunct="1"/>
            <a:r>
              <a:rPr lang="en-US" dirty="0" smtClean="0"/>
              <a:t>Guest</a:t>
            </a:r>
          </a:p>
          <a:p>
            <a:pPr lvl="1" eaLnBrk="1" hangingPunct="1"/>
            <a:r>
              <a:rPr lang="en-US" dirty="0" smtClean="0"/>
              <a:t>Each virtual machine</a:t>
            </a:r>
          </a:p>
          <a:p>
            <a:pPr eaLnBrk="1" hangingPunct="1"/>
            <a:r>
              <a:rPr lang="en-US" dirty="0" smtClean="0"/>
              <a:t>Hypervisor</a:t>
            </a:r>
          </a:p>
          <a:p>
            <a:pPr lvl="1" eaLnBrk="1" hangingPunct="1"/>
            <a:r>
              <a:rPr lang="en-US" dirty="0" smtClean="0"/>
              <a:t>Software that allows you to define and manage virtual machines (also known as a virtual machine manager)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8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779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Advantages of virtualization</a:t>
            </a:r>
          </a:p>
          <a:p>
            <a:pPr lvl="1" eaLnBrk="1" hangingPunct="1"/>
            <a:r>
              <a:rPr lang="en-US" dirty="0" smtClean="0"/>
              <a:t>Efficient use of resources</a:t>
            </a:r>
          </a:p>
          <a:p>
            <a:pPr lvl="1" eaLnBrk="1" hangingPunct="1"/>
            <a:r>
              <a:rPr lang="en-US" dirty="0" smtClean="0"/>
              <a:t>Cost and energy savings</a:t>
            </a:r>
          </a:p>
          <a:p>
            <a:pPr lvl="1" eaLnBrk="1" hangingPunct="1"/>
            <a:r>
              <a:rPr lang="en-US" dirty="0" smtClean="0"/>
              <a:t>Fault and threat isolation</a:t>
            </a:r>
          </a:p>
          <a:p>
            <a:pPr lvl="1" eaLnBrk="1" hangingPunct="1"/>
            <a:r>
              <a:rPr lang="en-US" dirty="0" smtClean="0"/>
              <a:t>Simple backups, recovery, and replication</a:t>
            </a:r>
          </a:p>
          <a:p>
            <a:pPr eaLnBrk="1" hangingPunct="1"/>
            <a:r>
              <a:rPr lang="en-US" dirty="0" smtClean="0"/>
              <a:t>Disadvantages</a:t>
            </a:r>
          </a:p>
          <a:p>
            <a:pPr lvl="1" eaLnBrk="1" hangingPunct="1"/>
            <a:r>
              <a:rPr lang="en-US" dirty="0" smtClean="0"/>
              <a:t>Compromised performance</a:t>
            </a:r>
          </a:p>
          <a:p>
            <a:pPr lvl="1" eaLnBrk="1" hangingPunct="1"/>
            <a:r>
              <a:rPr lang="en-US" dirty="0" smtClean="0"/>
              <a:t>Increased complexity</a:t>
            </a:r>
          </a:p>
          <a:p>
            <a:pPr lvl="1" eaLnBrk="1" hangingPunct="1"/>
            <a:r>
              <a:rPr lang="en-US" dirty="0" smtClean="0"/>
              <a:t>Increased licensing costs</a:t>
            </a:r>
          </a:p>
          <a:p>
            <a:pPr lvl="1" eaLnBrk="1" hangingPunct="1"/>
            <a:r>
              <a:rPr lang="en-US" dirty="0" smtClean="0"/>
              <a:t>Single point of failure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062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</a:p>
          <a:p>
            <a:endParaRPr lang="en-US" dirty="0" smtClean="0"/>
          </a:p>
          <a:p>
            <a:r>
              <a:rPr lang="en-US" dirty="0" smtClean="0"/>
              <a:t>VMware</a:t>
            </a:r>
          </a:p>
          <a:p>
            <a:pPr lvl="1"/>
            <a:r>
              <a:rPr lang="en-US" dirty="0" smtClean="0"/>
              <a:t>Makes the most widely implemented virtualization software </a:t>
            </a:r>
          </a:p>
          <a:p>
            <a:pPr lvl="1"/>
            <a:r>
              <a:rPr lang="en-US" dirty="0" smtClean="0"/>
              <a:t>Provides several which are designed for managing virtual workstations on a single host</a:t>
            </a:r>
          </a:p>
          <a:p>
            <a:r>
              <a:rPr lang="en-US" dirty="0" smtClean="0"/>
              <a:t>Other examples that provide similar functionality but differ in features, interfaces, and ease of use:</a:t>
            </a:r>
          </a:p>
          <a:p>
            <a:pPr lvl="1"/>
            <a:r>
              <a:rPr lang="en-US" dirty="0" smtClean="0"/>
              <a:t>Microsoft’s Hyper-V</a:t>
            </a:r>
          </a:p>
          <a:p>
            <a:pPr lvl="1"/>
            <a:r>
              <a:rPr lang="en-US" dirty="0" smtClean="0"/>
              <a:t>KVM (Kernel-based Virtual Machine)</a:t>
            </a:r>
          </a:p>
          <a:p>
            <a:pPr lvl="1"/>
            <a:r>
              <a:rPr lang="en-US" dirty="0" smtClean="0"/>
              <a:t>Oracle’s VirtualBox</a:t>
            </a:r>
          </a:p>
          <a:p>
            <a:pPr lvl="1"/>
            <a:r>
              <a:rPr lang="en-US" dirty="0" smtClean="0"/>
              <a:t>Citrix’s XenAPP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169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Virtual Network Components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Virtual network</a:t>
            </a:r>
          </a:p>
          <a:p>
            <a:pPr lvl="1" eaLnBrk="1" hangingPunct="1"/>
            <a:r>
              <a:rPr lang="en-US" dirty="0" smtClean="0"/>
              <a:t>Can be created to consist solely of virtual machines on a physical server</a:t>
            </a:r>
          </a:p>
          <a:p>
            <a:pPr eaLnBrk="1" hangingPunct="1"/>
            <a:r>
              <a:rPr lang="en-US" dirty="0" smtClean="0"/>
              <a:t>Most networks combine physical and virtual elements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16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Virtual Machines and Network Adapters</a:t>
            </a:r>
          </a:p>
          <a:p>
            <a:endParaRPr lang="en-US" dirty="0" smtClean="0"/>
          </a:p>
          <a:p>
            <a:r>
              <a:rPr lang="en-US" dirty="0" smtClean="0"/>
              <a:t>Virtualization program</a:t>
            </a:r>
          </a:p>
          <a:p>
            <a:pPr lvl="1"/>
            <a:r>
              <a:rPr lang="en-US" dirty="0" smtClean="0"/>
              <a:t>Assigns VM’s software and hardware characteristics</a:t>
            </a:r>
          </a:p>
          <a:p>
            <a:pPr lvl="1"/>
            <a:r>
              <a:rPr lang="en-US" dirty="0" smtClean="0"/>
              <a:t>Often an easy to use, step-by-step wizard</a:t>
            </a:r>
          </a:p>
          <a:p>
            <a:r>
              <a:rPr lang="en-US" dirty="0" smtClean="0"/>
              <a:t>Network connection</a:t>
            </a:r>
          </a:p>
          <a:p>
            <a:pPr lvl="1"/>
            <a:r>
              <a:rPr lang="en-US" dirty="0" smtClean="0"/>
              <a:t>Requires virtual adapter (vNIC)</a:t>
            </a:r>
          </a:p>
          <a:p>
            <a:pPr lvl="1"/>
            <a:r>
              <a:rPr lang="en-US" dirty="0" smtClean="0"/>
              <a:t>Each VM can have several vNICs</a:t>
            </a:r>
          </a:p>
          <a:p>
            <a:pPr lvl="1"/>
            <a:r>
              <a:rPr lang="en-US" dirty="0" smtClean="0"/>
              <a:t>Upon creation, each vNIC is automatically assigned a MAC address</a:t>
            </a:r>
          </a:p>
          <a:p>
            <a:pPr lvl="2"/>
            <a:r>
              <a:rPr lang="en-US" dirty="0" smtClean="0"/>
              <a:t>Also, by default, every VMs vNIC is connected to a port on a virtual switch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069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Virtual Machines and Network Adapters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13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  <a:p>
            <a:pPr eaLnBrk="1" hangingPunct="1"/>
            <a:endParaRPr lang="en-US" dirty="0" smtClean="0"/>
          </a:p>
          <a:p>
            <a:r>
              <a:rPr lang="en-US" dirty="0" smtClean="0"/>
              <a:t>Explain the advanced features of a switch and understand popular switching techniques, including VLAN management</a:t>
            </a:r>
          </a:p>
          <a:p>
            <a:r>
              <a:rPr lang="en-US" dirty="0" smtClean="0"/>
              <a:t>Identify methods of combining VM and VLAN technologies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92982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Virtual Machines and Network Adapters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743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Virtual Switches and Bridges</a:t>
            </a:r>
          </a:p>
          <a:p>
            <a:endParaRPr lang="en-US" dirty="0" smtClean="0"/>
          </a:p>
          <a:p>
            <a:r>
              <a:rPr lang="en-US" dirty="0" smtClean="0"/>
              <a:t>When first VM’s vNIC is selected</a:t>
            </a:r>
          </a:p>
          <a:p>
            <a:pPr lvl="1"/>
            <a:r>
              <a:rPr lang="en-US" dirty="0" smtClean="0"/>
              <a:t>Hypervisor creates a connection between that VM and the host</a:t>
            </a:r>
          </a:p>
          <a:p>
            <a:pPr lvl="1"/>
            <a:r>
              <a:rPr lang="en-US" dirty="0" smtClean="0"/>
              <a:t>This connection might be called a bridge or switch</a:t>
            </a:r>
          </a:p>
          <a:p>
            <a:r>
              <a:rPr lang="en-US" dirty="0" smtClean="0"/>
              <a:t>Virtual switch</a:t>
            </a:r>
          </a:p>
          <a:p>
            <a:pPr lvl="1"/>
            <a:r>
              <a:rPr lang="en-US" dirty="0" smtClean="0"/>
              <a:t>Logically defined device</a:t>
            </a:r>
          </a:p>
          <a:p>
            <a:pPr lvl="1"/>
            <a:r>
              <a:rPr lang="en-US" dirty="0" smtClean="0"/>
              <a:t>Operates at Data Link layer</a:t>
            </a:r>
          </a:p>
          <a:p>
            <a:pPr lvl="1"/>
            <a:r>
              <a:rPr lang="en-US" dirty="0" smtClean="0"/>
              <a:t>Passes frames between nodes</a:t>
            </a:r>
          </a:p>
          <a:p>
            <a:r>
              <a:rPr lang="en-US" dirty="0" smtClean="0"/>
              <a:t>The hypervisor controls the virtual switches</a:t>
            </a:r>
          </a:p>
          <a:p>
            <a:r>
              <a:rPr lang="en-US" dirty="0" smtClean="0"/>
              <a:t>VMs can go through a virtual switch to reach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406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Virtual Switches and Bridges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625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Virtual Switches and Bridges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9279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Network Connection Types</a:t>
            </a:r>
          </a:p>
          <a:p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Must identify networking mode the vNIC will use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Frequently-used network connection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Bridged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Host-only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Bridged Mode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vNIC accesses physical network using host machine’s NIC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Obtains own IP address, default gateway, and netmask from DHCP server on physical LAN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7410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Network Connection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36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Network Connection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7345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Network Connection Types</a:t>
            </a:r>
          </a:p>
          <a:p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NAT Mode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vNIC relies on host to act as NAT device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Obtains IP addressing information from host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Virtualization software acts as a DHCP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Appropriate for VMs that do not need to be accessed at a known address by other network nodes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Host-only Mode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VMs on one host can exchange data with each other and the host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Cannot communicate with nodes beyond the host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Never receive or transmit data with host’s physical NIC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698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Network Connection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686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Network Connection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66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Segmentation and Subnetting</a:t>
            </a:r>
          </a:p>
          <a:p>
            <a:endParaRPr lang="en-US" dirty="0" smtClean="0"/>
          </a:p>
          <a:p>
            <a:r>
              <a:rPr lang="en-US" dirty="0" smtClean="0"/>
              <a:t>Segmentation</a:t>
            </a:r>
          </a:p>
          <a:p>
            <a:pPr lvl="1"/>
            <a:r>
              <a:rPr lang="en-US" dirty="0" smtClean="0"/>
              <a:t>Dividing a network into multiple smaller networks</a:t>
            </a:r>
          </a:p>
          <a:p>
            <a:pPr lvl="1"/>
            <a:r>
              <a:rPr lang="en-US" dirty="0" smtClean="0"/>
              <a:t>Traffic on one network is separated from another network’s traffic</a:t>
            </a:r>
          </a:p>
          <a:p>
            <a:pPr lvl="1"/>
            <a:r>
              <a:rPr lang="en-US" dirty="0" smtClean="0"/>
              <a:t>Each network is its own broadcast domain</a:t>
            </a:r>
          </a:p>
          <a:p>
            <a:r>
              <a:rPr lang="en-US" dirty="0" smtClean="0"/>
              <a:t>Accomplish the following:</a:t>
            </a:r>
          </a:p>
          <a:p>
            <a:pPr lvl="1"/>
            <a:r>
              <a:rPr lang="en-US" dirty="0" smtClean="0"/>
              <a:t>Enhance security</a:t>
            </a:r>
          </a:p>
          <a:p>
            <a:pPr lvl="1"/>
            <a:r>
              <a:rPr lang="en-US" dirty="0" smtClean="0"/>
              <a:t>Improve performance</a:t>
            </a:r>
          </a:p>
          <a:p>
            <a:pPr lvl="1"/>
            <a:r>
              <a:rPr lang="en-US" dirty="0" smtClean="0"/>
              <a:t>Simplify troubleshooting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62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Network Connection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946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Virtual Appliances and Virtual Network Services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Alternative to test servers for new software</a:t>
            </a:r>
          </a:p>
          <a:p>
            <a:pPr eaLnBrk="1" hangingPunct="1"/>
            <a:r>
              <a:rPr lang="en-US" dirty="0" smtClean="0"/>
              <a:t>Virtual appliance includes:</a:t>
            </a:r>
          </a:p>
          <a:p>
            <a:pPr lvl="1" eaLnBrk="1" hangingPunct="1"/>
            <a:r>
              <a:rPr lang="en-US" dirty="0" smtClean="0"/>
              <a:t>Image of operating system, software, hardware specifications, and application configuration</a:t>
            </a:r>
          </a:p>
          <a:p>
            <a:pPr eaLnBrk="1" hangingPunct="1"/>
            <a:r>
              <a:rPr lang="en-US" dirty="0" smtClean="0"/>
              <a:t>Most commonly virtual servers</a:t>
            </a:r>
          </a:p>
          <a:p>
            <a:pPr eaLnBrk="1" hangingPunct="1"/>
            <a:r>
              <a:rPr lang="en-US" dirty="0" smtClean="0"/>
              <a:t>Popular functions</a:t>
            </a:r>
          </a:p>
          <a:p>
            <a:pPr lvl="1" eaLnBrk="1" hangingPunct="1"/>
            <a:r>
              <a:rPr lang="en-US" dirty="0" smtClean="0"/>
              <a:t>Firewall</a:t>
            </a:r>
          </a:p>
          <a:p>
            <a:pPr lvl="1" eaLnBrk="1" hangingPunct="1"/>
            <a:r>
              <a:rPr lang="en-US" dirty="0" smtClean="0"/>
              <a:t>Network management</a:t>
            </a:r>
          </a:p>
          <a:p>
            <a:pPr lvl="1" eaLnBrk="1" hangingPunct="1"/>
            <a:r>
              <a:rPr lang="en-US" dirty="0" smtClean="0"/>
              <a:t>E-mail solutions</a:t>
            </a:r>
          </a:p>
          <a:p>
            <a:pPr lvl="1" eaLnBrk="1" hangingPunct="1"/>
            <a:r>
              <a:rPr lang="en-US" dirty="0" smtClean="0"/>
              <a:t>Remote access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95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VRRP (Virtual Router Redundancy Protocol) and HSRP (Hot Standby Routing Protocol)</a:t>
            </a:r>
          </a:p>
          <a:p>
            <a:endParaRPr lang="en-US" dirty="0" smtClean="0"/>
          </a:p>
          <a:p>
            <a:r>
              <a:rPr lang="en-US" dirty="0" smtClean="0"/>
              <a:t>VRRP</a:t>
            </a:r>
          </a:p>
          <a:p>
            <a:pPr lvl="1"/>
            <a:r>
              <a:rPr lang="en-US" dirty="0" smtClean="0"/>
              <a:t>Cisco’s proprietary version is HSRP</a:t>
            </a:r>
          </a:p>
          <a:p>
            <a:pPr lvl="1"/>
            <a:r>
              <a:rPr lang="en-US" dirty="0" smtClean="0"/>
              <a:t>Used to assign a virtual IP address to a group of routers</a:t>
            </a:r>
          </a:p>
          <a:p>
            <a:r>
              <a:rPr lang="en-US" dirty="0" smtClean="0"/>
              <a:t>Virtual IP address</a:t>
            </a:r>
          </a:p>
          <a:p>
            <a:pPr lvl="1"/>
            <a:r>
              <a:rPr lang="en-US" dirty="0" smtClean="0"/>
              <a:t>Can be shared by the entire group</a:t>
            </a:r>
          </a:p>
          <a:p>
            <a:pPr lvl="1"/>
            <a:r>
              <a:rPr lang="en-US" dirty="0" smtClean="0"/>
              <a:t>Messages routed to the virtual IP address are handled by the master router</a:t>
            </a:r>
          </a:p>
          <a:p>
            <a:pPr lvl="1"/>
            <a:r>
              <a:rPr lang="en-US" dirty="0" smtClean="0"/>
              <a:t>Routers involved are all physical routers acting together as a single virtual router or a group of virtual routers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78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SDN (Software Defined Networking)</a:t>
            </a:r>
          </a:p>
          <a:p>
            <a:endParaRPr lang="en-US" dirty="0" smtClean="0"/>
          </a:p>
          <a:p>
            <a:r>
              <a:rPr lang="en-US" dirty="0" smtClean="0"/>
              <a:t>SDN</a:t>
            </a:r>
          </a:p>
          <a:p>
            <a:pPr lvl="1"/>
            <a:r>
              <a:rPr lang="en-US" dirty="0" smtClean="0"/>
              <a:t>The virtualization of network services</a:t>
            </a:r>
          </a:p>
          <a:p>
            <a:pPr lvl="2"/>
            <a:r>
              <a:rPr lang="en-US" dirty="0" smtClean="0"/>
              <a:t>A network controller manages these services instead of services being directly managed by hardware devices </a:t>
            </a:r>
          </a:p>
          <a:p>
            <a:pPr lvl="1"/>
            <a:r>
              <a:rPr lang="en-US" dirty="0" smtClean="0"/>
              <a:t>Network controller integrates all of the network’s virtual and physical devices into one cohesive system</a:t>
            </a:r>
          </a:p>
          <a:p>
            <a:pPr lvl="1"/>
            <a:r>
              <a:rPr lang="en-US" dirty="0" smtClean="0"/>
              <a:t>Protocols handle the process of making decisions (called the control plane)</a:t>
            </a:r>
          </a:p>
          <a:p>
            <a:pPr lvl="1"/>
            <a:r>
              <a:rPr lang="en-US" dirty="0" smtClean="0"/>
              <a:t>Physical devices make actual contact with data transmissions as they traverse the network (called the data plane)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012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SDN (Software Defined Networking)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92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VLANs and Trunking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VLAN (virtual local area network)</a:t>
            </a:r>
          </a:p>
          <a:p>
            <a:pPr lvl="1" eaLnBrk="1" hangingPunct="1"/>
            <a:r>
              <a:rPr lang="en-US" dirty="0" smtClean="0"/>
              <a:t>Groups ports on a switch so that some of the local traffic on the switch is forced to go through a router</a:t>
            </a:r>
          </a:p>
          <a:p>
            <a:pPr eaLnBrk="1" hangingPunct="1"/>
            <a:r>
              <a:rPr lang="en-US" dirty="0" smtClean="0"/>
              <a:t>To create a VLAN</a:t>
            </a:r>
          </a:p>
          <a:p>
            <a:pPr lvl="1" eaLnBrk="1" hangingPunct="1"/>
            <a:r>
              <a:rPr lang="en-US" dirty="0" smtClean="0"/>
              <a:t>You need a programmable physical switch whose ports can be partitioned into groups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339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VLANs and Trunking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802.1Q</a:t>
            </a:r>
          </a:p>
          <a:p>
            <a:pPr lvl="1" eaLnBrk="1" hangingPunct="1"/>
            <a:r>
              <a:rPr lang="en-US" dirty="0" smtClean="0"/>
              <a:t>The IEEE standard that specifies how VLAN information appears in frames and how switches interpret that information</a:t>
            </a:r>
          </a:p>
          <a:p>
            <a:pPr eaLnBrk="1" hangingPunct="1"/>
            <a:r>
              <a:rPr lang="en-US" dirty="0" smtClean="0"/>
              <a:t>Each VLAN is assigned its own subnet of IP addresses</a:t>
            </a:r>
          </a:p>
          <a:p>
            <a:pPr lvl="1" eaLnBrk="1" hangingPunct="1"/>
            <a:r>
              <a:rPr lang="en-US" dirty="0" smtClean="0"/>
              <a:t>Each VLAN and subnet normally is a broadcast domain</a:t>
            </a:r>
          </a:p>
          <a:p>
            <a:pPr eaLnBrk="1" hangingPunct="1"/>
            <a:r>
              <a:rPr lang="en-US" dirty="0" smtClean="0"/>
              <a:t>A VLAN can include ports from more than one switch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907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VLANs and Trunking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689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VLANs and Trunking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Reasons for using VLANs:</a:t>
            </a:r>
          </a:p>
          <a:p>
            <a:pPr lvl="1" eaLnBrk="1" hangingPunct="1"/>
            <a:r>
              <a:rPr lang="en-US" dirty="0" smtClean="0"/>
              <a:t>Separating groups of users who need special security or network functions</a:t>
            </a:r>
          </a:p>
          <a:p>
            <a:pPr lvl="1" eaLnBrk="1" hangingPunct="1"/>
            <a:r>
              <a:rPr lang="en-US" dirty="0" smtClean="0"/>
              <a:t>Isolating connections with heavy or unpredictable traffic patterns</a:t>
            </a:r>
          </a:p>
          <a:p>
            <a:pPr lvl="1" eaLnBrk="1" hangingPunct="1"/>
            <a:r>
              <a:rPr lang="en-US" dirty="0" smtClean="0"/>
              <a:t>Identifying groups of devices whose data should be given priority handling</a:t>
            </a:r>
          </a:p>
          <a:p>
            <a:pPr lvl="1" eaLnBrk="1" hangingPunct="1"/>
            <a:r>
              <a:rPr lang="en-US" dirty="0" smtClean="0"/>
              <a:t>Containing groups of devices that rely on legacy protocols incompatible with the majority of the network’s traffic</a:t>
            </a:r>
          </a:p>
          <a:p>
            <a:pPr lvl="1" eaLnBrk="1" hangingPunct="1"/>
            <a:r>
              <a:rPr lang="en-US" dirty="0" smtClean="0"/>
              <a:t>Separating a large network into smaller subnets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774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VLANs and Trunking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Trunk</a:t>
            </a:r>
          </a:p>
          <a:p>
            <a:pPr lvl="1" eaLnBrk="1" hangingPunct="1"/>
            <a:r>
              <a:rPr lang="en-US" dirty="0" smtClean="0"/>
              <a:t>A single physical connection between switches through which many logical VLANs can transmit and receive data</a:t>
            </a:r>
          </a:p>
          <a:p>
            <a:pPr eaLnBrk="1" hangingPunct="1"/>
            <a:r>
              <a:rPr lang="en-US" dirty="0" smtClean="0"/>
              <a:t>A port on a switch is configured as either an access port or a trunk port</a:t>
            </a:r>
          </a:p>
          <a:p>
            <a:pPr lvl="1" eaLnBrk="1" hangingPunct="1"/>
            <a:r>
              <a:rPr lang="en-US" dirty="0" smtClean="0"/>
              <a:t>Access port - used for connecting a single node</a:t>
            </a:r>
          </a:p>
          <a:p>
            <a:pPr lvl="1" eaLnBrk="1" hangingPunct="1"/>
            <a:r>
              <a:rPr lang="en-US" dirty="0" smtClean="0"/>
              <a:t>Trunk port - capable of managing traffic among multiple VLANs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3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a Computer Uses a Subnet Mask</a:t>
            </a:r>
          </a:p>
          <a:p>
            <a:endParaRPr lang="en-US" dirty="0" smtClean="0"/>
          </a:p>
          <a:p>
            <a:r>
              <a:rPr lang="en-US" dirty="0" smtClean="0"/>
              <a:t>IPv4 address is divided into two parts:</a:t>
            </a:r>
          </a:p>
          <a:p>
            <a:pPr lvl="1"/>
            <a:r>
              <a:rPr lang="en-US" dirty="0" smtClean="0"/>
              <a:t>Network ID and host ID</a:t>
            </a:r>
          </a:p>
          <a:p>
            <a:r>
              <a:rPr lang="en-US" dirty="0" smtClean="0"/>
              <a:t>Subnet mask is used so devices can determine which part of an IP address is network ID and which part is the host ID</a:t>
            </a:r>
          </a:p>
          <a:p>
            <a:pPr lvl="1"/>
            <a:r>
              <a:rPr lang="en-US" dirty="0" smtClean="0"/>
              <a:t>Number of 1s in the subnet mask determines the number of bits in the IP address belong to the network 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4774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VLANs and Trunking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922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VLANs and Trunking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To keep data belonging to each VLAN separate</a:t>
            </a:r>
          </a:p>
          <a:p>
            <a:pPr lvl="1" eaLnBrk="1" hangingPunct="1"/>
            <a:r>
              <a:rPr lang="en-US" dirty="0" smtClean="0"/>
              <a:t>Each frame is identified with a VLAN identifier or tag</a:t>
            </a:r>
          </a:p>
          <a:p>
            <a:pPr lvl="1" eaLnBrk="1" hangingPunct="1"/>
            <a:r>
              <a:rPr lang="en-US" dirty="0" smtClean="0"/>
              <a:t>Trunking protocols assign and interpret these tags</a:t>
            </a:r>
          </a:p>
          <a:p>
            <a:pPr eaLnBrk="1" hangingPunct="1"/>
            <a:r>
              <a:rPr lang="en-US" dirty="0" smtClean="0"/>
              <a:t>Cisco’s VTP (VLAN trunking protocol)</a:t>
            </a:r>
          </a:p>
          <a:p>
            <a:pPr lvl="1" eaLnBrk="1" hangingPunct="1"/>
            <a:r>
              <a:rPr lang="en-US" dirty="0" smtClean="0"/>
              <a:t>The most popular protocol for exchanging VLAN information over trunks</a:t>
            </a:r>
          </a:p>
          <a:p>
            <a:pPr lvl="1" eaLnBrk="1" hangingPunct="1"/>
            <a:r>
              <a:rPr lang="en-US" dirty="0" smtClean="0"/>
              <a:t>VTP allows changes to VLAN database on one switch, called the stack master, to be communicated to all other switches in the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8921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VLANs and Trunking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Potential problem in creating VLANs </a:t>
            </a:r>
          </a:p>
          <a:p>
            <a:pPr lvl="1" eaLnBrk="1" hangingPunct="1"/>
            <a:r>
              <a:rPr lang="en-US" dirty="0" smtClean="0"/>
              <a:t>By grouping certain nodes, you are excluding another group</a:t>
            </a:r>
          </a:p>
          <a:p>
            <a:pPr eaLnBrk="1" hangingPunct="1"/>
            <a:r>
              <a:rPr lang="en-US" dirty="0" smtClean="0"/>
              <a:t>To allow different VLANs to exchange data</a:t>
            </a:r>
          </a:p>
          <a:p>
            <a:pPr lvl="1" eaLnBrk="1" hangingPunct="1"/>
            <a:r>
              <a:rPr lang="en-US" dirty="0" smtClean="0"/>
              <a:t>You need to connect VLANs with a router or Layer 3 switch</a:t>
            </a:r>
          </a:p>
          <a:p>
            <a:pPr eaLnBrk="1" hangingPunct="1"/>
            <a:r>
              <a:rPr lang="en-US" dirty="0" smtClean="0"/>
              <a:t>VLAN hopping attack</a:t>
            </a:r>
          </a:p>
          <a:p>
            <a:pPr lvl="1" eaLnBrk="1" hangingPunct="1"/>
            <a:r>
              <a:rPr lang="en-US" dirty="0" smtClean="0"/>
              <a:t>Occurs when an attacker generates transmissions that appear to belong to a protected VLAN</a:t>
            </a:r>
          </a:p>
          <a:p>
            <a:pPr lvl="1" eaLnBrk="1" hangingPunct="1"/>
            <a:r>
              <a:rPr lang="en-US" dirty="0" smtClean="0"/>
              <a:t>Prevented by disabling auto trunking and moving native VLAN to an unused VLAN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8968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STP (Spanning Tree Protocol) and SPB (Shortest Path Bridging)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IEEE standard 802.1D</a:t>
            </a:r>
          </a:p>
          <a:p>
            <a:pPr eaLnBrk="1" hangingPunct="1"/>
            <a:r>
              <a:rPr lang="en-US" dirty="0" smtClean="0"/>
              <a:t>Operates in Data Link layer</a:t>
            </a:r>
          </a:p>
          <a:p>
            <a:pPr eaLnBrk="1" hangingPunct="1"/>
            <a:r>
              <a:rPr lang="en-US" dirty="0" smtClean="0"/>
              <a:t>Prevents traffic loops</a:t>
            </a:r>
          </a:p>
          <a:p>
            <a:pPr lvl="1" eaLnBrk="1" hangingPunct="1"/>
            <a:r>
              <a:rPr lang="en-US" dirty="0" smtClean="0"/>
              <a:t>Calculating paths avoiding potential loops</a:t>
            </a:r>
          </a:p>
          <a:p>
            <a:pPr lvl="1" eaLnBrk="1" hangingPunct="1"/>
            <a:r>
              <a:rPr lang="en-US" dirty="0" smtClean="0"/>
              <a:t>Artificially blocking links completing loop</a:t>
            </a:r>
          </a:p>
          <a:p>
            <a:r>
              <a:rPr lang="en-US" dirty="0" smtClean="0"/>
              <a:t>STP information is transmitted between switches</a:t>
            </a:r>
          </a:p>
          <a:p>
            <a:pPr lvl="1"/>
            <a:r>
              <a:rPr lang="en-US" dirty="0" smtClean="0"/>
              <a:t>Via BPDUs (Bridge Protocol Data Units)</a:t>
            </a:r>
          </a:p>
          <a:p>
            <a:r>
              <a:rPr lang="en-US" dirty="0" smtClean="0"/>
              <a:t>BPDU guard</a:t>
            </a:r>
          </a:p>
          <a:p>
            <a:pPr lvl="1"/>
            <a:r>
              <a:rPr lang="en-US" dirty="0" smtClean="0"/>
              <a:t>Help to enforce STP path rules</a:t>
            </a:r>
          </a:p>
          <a:p>
            <a:r>
              <a:rPr lang="en-US" dirty="0" smtClean="0"/>
              <a:t>BPDU filter can be used to disable STP on ports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393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STP (Spanning Tree Protocol) and SPB (Shortest Path Bridging)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Three steps</a:t>
            </a:r>
          </a:p>
          <a:p>
            <a:pPr lvl="1" eaLnBrk="1" hangingPunct="1"/>
            <a:r>
              <a:rPr lang="en-US" dirty="0" smtClean="0"/>
              <a:t>Select root bridge based on Bridge ID (BID)</a:t>
            </a:r>
          </a:p>
          <a:p>
            <a:pPr lvl="1" eaLnBrk="1" hangingPunct="1"/>
            <a:r>
              <a:rPr lang="en-US" dirty="0" smtClean="0"/>
              <a:t>Examine possible paths between network bridge and root bridge</a:t>
            </a:r>
          </a:p>
          <a:p>
            <a:pPr lvl="1" eaLnBrk="1" hangingPunct="1"/>
            <a:r>
              <a:rPr lang="en-US" dirty="0" smtClean="0"/>
              <a:t>Disables links not part of shortest path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1431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STP (Spanning Tree Protocol) and SPB (Shortest Path Bridging)</a:t>
            </a:r>
          </a:p>
          <a:p>
            <a:endParaRPr lang="en-US" dirty="0" smtClean="0"/>
          </a:p>
          <a:p>
            <a:r>
              <a:rPr lang="en-US" dirty="0" smtClean="0"/>
              <a:t>Newer versions of STP can detect and correct for link failures in seconds </a:t>
            </a:r>
          </a:p>
          <a:p>
            <a:pPr lvl="1"/>
            <a:r>
              <a:rPr lang="en-US" dirty="0" smtClean="0"/>
              <a:t>RSTP (Rapid Spanning Tree Protocol)</a:t>
            </a:r>
          </a:p>
          <a:p>
            <a:pPr lvl="1"/>
            <a:r>
              <a:rPr lang="en-US" dirty="0" smtClean="0"/>
              <a:t>MSTP (Multiple Spanning Tree Protocol)</a:t>
            </a:r>
          </a:p>
          <a:p>
            <a:r>
              <a:rPr lang="en-US" dirty="0" smtClean="0"/>
              <a:t>TRILL (Transparent Interconnection of Lots of Links)</a:t>
            </a:r>
          </a:p>
          <a:p>
            <a:pPr lvl="1"/>
            <a:r>
              <a:rPr lang="en-US" dirty="0" smtClean="0"/>
              <a:t>Designed to replace STP</a:t>
            </a:r>
          </a:p>
          <a:p>
            <a:pPr lvl="1"/>
            <a:r>
              <a:rPr lang="en-US" dirty="0" smtClean="0"/>
              <a:t>A multipath, link-state protocol</a:t>
            </a:r>
          </a:p>
          <a:p>
            <a:r>
              <a:rPr lang="en-US" dirty="0" smtClean="0"/>
              <a:t>SPB (Shortest Path Bridging)</a:t>
            </a:r>
          </a:p>
          <a:p>
            <a:pPr lvl="1"/>
            <a:r>
              <a:rPr lang="en-US" dirty="0" smtClean="0"/>
              <a:t>A descendent of STP that operates at Layer 3</a:t>
            </a:r>
          </a:p>
          <a:p>
            <a:pPr lvl="1"/>
            <a:r>
              <a:rPr lang="en-US" dirty="0" smtClean="0"/>
              <a:t>Keeps all potential paths active while managing flow of data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1498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Configurations</a:t>
            </a:r>
          </a:p>
          <a:p>
            <a:endParaRPr lang="en-US" dirty="0" smtClean="0"/>
          </a:p>
          <a:p>
            <a:r>
              <a:rPr lang="en-US" dirty="0" smtClean="0"/>
              <a:t>Unmanaged switch</a:t>
            </a:r>
          </a:p>
          <a:p>
            <a:pPr lvl="1"/>
            <a:r>
              <a:rPr lang="en-US" dirty="0" smtClean="0"/>
              <a:t>Provides plug-and-play simplicity with minimal configuration </a:t>
            </a:r>
          </a:p>
          <a:p>
            <a:pPr lvl="2"/>
            <a:r>
              <a:rPr lang="en-US" dirty="0" smtClean="0"/>
              <a:t>Has no IP address assigned to it</a:t>
            </a:r>
          </a:p>
          <a:p>
            <a:r>
              <a:rPr lang="en-US" dirty="0" smtClean="0"/>
              <a:t>Managed switch</a:t>
            </a:r>
          </a:p>
          <a:p>
            <a:pPr lvl="1"/>
            <a:r>
              <a:rPr lang="en-US" dirty="0" smtClean="0"/>
              <a:t>Can be configured via a command-line interface and are usually assigned an IP address</a:t>
            </a:r>
          </a:p>
          <a:p>
            <a:pPr lvl="1"/>
            <a:r>
              <a:rPr lang="en-US" dirty="0" smtClean="0"/>
              <a:t>VLANS can only be implemented through managed switches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7228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Configurations</a:t>
            </a:r>
          </a:p>
          <a:p>
            <a:endParaRPr lang="en-US" dirty="0" smtClean="0"/>
          </a:p>
          <a:p>
            <a:r>
              <a:rPr lang="en-US" dirty="0" smtClean="0"/>
              <a:t>Configuration options on a managed switch:</a:t>
            </a:r>
          </a:p>
          <a:p>
            <a:pPr lvl="1"/>
            <a:r>
              <a:rPr lang="en-US" dirty="0" smtClean="0"/>
              <a:t>Password security</a:t>
            </a:r>
          </a:p>
          <a:p>
            <a:pPr lvl="1"/>
            <a:r>
              <a:rPr lang="en-US" dirty="0" smtClean="0"/>
              <a:t>Console</a:t>
            </a:r>
          </a:p>
          <a:p>
            <a:pPr lvl="2"/>
            <a:r>
              <a:rPr lang="en-US" dirty="0" smtClean="0"/>
              <a:t>Management console</a:t>
            </a:r>
          </a:p>
          <a:p>
            <a:pPr lvl="2"/>
            <a:r>
              <a:rPr lang="en-US" dirty="0" smtClean="0"/>
              <a:t>Remote configuration is managed through a virtual terminal or virtual console</a:t>
            </a:r>
          </a:p>
          <a:p>
            <a:pPr lvl="1"/>
            <a:r>
              <a:rPr lang="en-US" dirty="0" smtClean="0"/>
              <a:t>AAA method</a:t>
            </a:r>
          </a:p>
          <a:p>
            <a:pPr lvl="1"/>
            <a:r>
              <a:rPr lang="en-US" dirty="0" smtClean="0"/>
              <a:t>Switch port security</a:t>
            </a:r>
          </a:p>
          <a:p>
            <a:pPr lvl="1"/>
            <a:r>
              <a:rPr lang="en-US" dirty="0" smtClean="0"/>
              <a:t>Speed and duplex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6418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Wireless VLANs</a:t>
            </a:r>
          </a:p>
          <a:p>
            <a:endParaRPr lang="en-US" dirty="0" smtClean="0"/>
          </a:p>
          <a:p>
            <a:r>
              <a:rPr lang="en-US" dirty="0" smtClean="0"/>
              <a:t>Wireless controller (Wi-Fi controller or WLAN controller)</a:t>
            </a:r>
          </a:p>
          <a:p>
            <a:pPr lvl="1"/>
            <a:r>
              <a:rPr lang="en-US" dirty="0" smtClean="0"/>
              <a:t>Provides a central management console for all of the APs in the network</a:t>
            </a:r>
          </a:p>
          <a:p>
            <a:r>
              <a:rPr lang="en-US" dirty="0" smtClean="0"/>
              <a:t>APs can also provide several options</a:t>
            </a:r>
          </a:p>
          <a:p>
            <a:pPr lvl="1"/>
            <a:r>
              <a:rPr lang="en-US" dirty="0" smtClean="0"/>
              <a:t>Thick AP is self-contained without relying on a higher-level management device</a:t>
            </a:r>
          </a:p>
          <a:p>
            <a:pPr lvl="1"/>
            <a:r>
              <a:rPr lang="en-US" dirty="0" smtClean="0"/>
              <a:t>Thin APs are simple devices that must be configured from the wireless controller’s console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9785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Wireless VLANs</a:t>
            </a:r>
          </a:p>
          <a:p>
            <a:endParaRPr lang="en-US" dirty="0" smtClean="0"/>
          </a:p>
          <a:p>
            <a:r>
              <a:rPr lang="en-US" dirty="0" smtClean="0"/>
              <a:t>LWAPP (Lightweight Access Point Protocol)</a:t>
            </a:r>
          </a:p>
          <a:p>
            <a:pPr lvl="1"/>
            <a:r>
              <a:rPr lang="en-US" dirty="0" smtClean="0"/>
              <a:t>Direct all wireless frames to the controller by adding extra headers to the frames</a:t>
            </a:r>
          </a:p>
          <a:p>
            <a:pPr lvl="1"/>
            <a:r>
              <a:rPr lang="en-US" dirty="0" smtClean="0"/>
              <a:t>CAPWAP (Control and Provisioning of Wireless Access Points) is another example</a:t>
            </a:r>
          </a:p>
          <a:p>
            <a:r>
              <a:rPr lang="en-US" dirty="0" smtClean="0"/>
              <a:t>Wireless controller can provide centralized authentication for wireless clients, load balancing, and channel management</a:t>
            </a:r>
          </a:p>
          <a:p>
            <a:r>
              <a:rPr lang="en-US" dirty="0" smtClean="0"/>
              <a:t>VLAN pooling is accomplished by grouping multiple VLANs into a single VLAN group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40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a Computer Uses a Subnet Mask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2324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Troubleshooting VMs and VLANs</a:t>
            </a:r>
          </a:p>
          <a:p>
            <a:endParaRPr lang="en-US" dirty="0" smtClean="0"/>
          </a:p>
          <a:p>
            <a:r>
              <a:rPr lang="en-US" dirty="0" smtClean="0"/>
              <a:t>Virtual networks resemble physical networks in many ways</a:t>
            </a:r>
          </a:p>
          <a:p>
            <a:pPr lvl="1"/>
            <a:r>
              <a:rPr lang="en-US" dirty="0" smtClean="0"/>
              <a:t>Backups, troubleshooting, and software updates concerns are similar</a:t>
            </a:r>
          </a:p>
          <a:p>
            <a:r>
              <a:rPr lang="en-US" dirty="0" smtClean="0"/>
              <a:t>To add VMs to a VLAN defined on a physical network</a:t>
            </a:r>
          </a:p>
          <a:p>
            <a:pPr lvl="1"/>
            <a:r>
              <a:rPr lang="en-US" dirty="0" smtClean="0"/>
              <a:t>Use the hypervisor to modify a virtual switch’s configuration</a:t>
            </a:r>
          </a:p>
          <a:p>
            <a:pPr lvl="1"/>
            <a:r>
              <a:rPr lang="en-US" dirty="0" smtClean="0"/>
              <a:t>VMs are not added to a preexisting VLAN on the physical switch that manages that VLAN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82022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Separating traffic by subnets or VLANs helps enhance security, improve network performance, and simplify troubleshooting</a:t>
            </a:r>
          </a:p>
          <a:p>
            <a:pPr eaLnBrk="1" hangingPunct="1"/>
            <a:r>
              <a:rPr lang="en-US" dirty="0" smtClean="0"/>
              <a:t>CIDR notation takes the network ID or a host’s IP address and follows it with a forward slash (/) followed by the number of bits used for network ID</a:t>
            </a:r>
          </a:p>
          <a:p>
            <a:pPr eaLnBrk="1" hangingPunct="1"/>
            <a:r>
              <a:rPr lang="en-US" dirty="0" smtClean="0"/>
              <a:t>To create a subnet, borrow bits that would represent host information in classful addressing</a:t>
            </a:r>
          </a:p>
          <a:p>
            <a:pPr eaLnBrk="1" hangingPunct="1"/>
            <a:r>
              <a:rPr lang="en-US" dirty="0" smtClean="0"/>
              <a:t>Supernetting allows you to combine contiguous networks that all use the same CIDR block into one supernet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8565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Subnetting in IPv6 is simpler than subnetting in IPv4</a:t>
            </a:r>
          </a:p>
          <a:p>
            <a:pPr eaLnBrk="1" hangingPunct="1"/>
            <a:r>
              <a:rPr lang="en-US" dirty="0" smtClean="0"/>
              <a:t>For a single computer, virtualization can emulate the hardware, OS, and/or applications</a:t>
            </a:r>
          </a:p>
          <a:p>
            <a:pPr eaLnBrk="1" hangingPunct="1"/>
            <a:r>
              <a:rPr lang="en-US" dirty="0" smtClean="0"/>
              <a:t>When you create a VM, use the virtualization program to assign the VM’s software and hardware characteristics</a:t>
            </a:r>
          </a:p>
          <a:p>
            <a:pPr eaLnBrk="1" hangingPunct="1"/>
            <a:r>
              <a:rPr lang="en-US" dirty="0" smtClean="0"/>
              <a:t>VMs can communicate with a virtual switch on the host computer to reach the physical network</a:t>
            </a:r>
          </a:p>
          <a:p>
            <a:pPr eaLnBrk="1" hangingPunct="1"/>
            <a:r>
              <a:rPr lang="en-US" dirty="0" smtClean="0"/>
              <a:t>A vNIC using bridged mode accesses a physical network using the host machine’s NIC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0084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A vNIC using NAT mode relies on the host machine to act as a NAT device</a:t>
            </a:r>
          </a:p>
          <a:p>
            <a:pPr eaLnBrk="1" hangingPunct="1"/>
            <a:r>
              <a:rPr lang="en-US" dirty="0" smtClean="0"/>
              <a:t>In host-only mode, VMs on one host can exchange data with each other and with their host, but cannot communicate with any nodes beyond the host</a:t>
            </a:r>
          </a:p>
          <a:p>
            <a:pPr eaLnBrk="1" hangingPunct="1"/>
            <a:r>
              <a:rPr lang="en-US" dirty="0" smtClean="0"/>
              <a:t>In software defined networking (SDN), services are delivered by applications that are managed by a network controller</a:t>
            </a:r>
          </a:p>
          <a:p>
            <a:pPr eaLnBrk="1" hangingPunct="1"/>
            <a:r>
              <a:rPr lang="en-US" dirty="0" smtClean="0"/>
              <a:t>Programmable switches create VLANs by partitioning their ports into groups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3641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Switches and bridges use STP to help eliminate the possibility of broadcast storms and other loops</a:t>
            </a:r>
          </a:p>
          <a:p>
            <a:pPr eaLnBrk="1" hangingPunct="1"/>
            <a:r>
              <a:rPr lang="en-US" dirty="0" smtClean="0"/>
              <a:t>An unmanaged switch has minimal configuration and no IP address assigned to it</a:t>
            </a:r>
          </a:p>
          <a:p>
            <a:pPr eaLnBrk="1" hangingPunct="1"/>
            <a:r>
              <a:rPr lang="en-US" dirty="0" smtClean="0"/>
              <a:t>A large wireless network is often managed by a central wireless controller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52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CIDR (Classless Interdomain Routing)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CIDR</a:t>
            </a:r>
          </a:p>
          <a:p>
            <a:pPr lvl="1" eaLnBrk="1" hangingPunct="1"/>
            <a:r>
              <a:rPr lang="en-US" dirty="0" smtClean="0"/>
              <a:t>Provides additional ways of arranging network and host information in an IP address</a:t>
            </a:r>
          </a:p>
          <a:p>
            <a:pPr lvl="1"/>
            <a:r>
              <a:rPr lang="en-US" dirty="0" smtClean="0"/>
              <a:t>Takes the network ID or a host’s IP address and follows it with a forward slash (/), followed by the number of bits used for the network ID</a:t>
            </a:r>
          </a:p>
          <a:p>
            <a:r>
              <a:rPr lang="en-US" dirty="0" smtClean="0"/>
              <a:t>192.168.89.127/24</a:t>
            </a:r>
          </a:p>
          <a:p>
            <a:pPr lvl="1"/>
            <a:r>
              <a:rPr lang="en-US" dirty="0" smtClean="0"/>
              <a:t>24 represents the number of 1s in the subnet mask and the number of bits in the network ID</a:t>
            </a:r>
          </a:p>
          <a:p>
            <a:pPr lvl="1"/>
            <a:r>
              <a:rPr lang="en-US" dirty="0" smtClean="0"/>
              <a:t>Known as a CIDR block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92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Subnets?</a:t>
            </a:r>
          </a:p>
          <a:p>
            <a:endParaRPr lang="en-US" dirty="0" smtClean="0"/>
          </a:p>
          <a:p>
            <a:r>
              <a:rPr lang="en-US" dirty="0" smtClean="0"/>
              <a:t>Example: A business has grown from 20-30 computers to having a few hundred computers on three floors</a:t>
            </a:r>
          </a:p>
          <a:p>
            <a:pPr lvl="1"/>
            <a:r>
              <a:rPr lang="en-US" dirty="0" smtClean="0"/>
              <a:t>There is only a single LAN or broadcast domain </a:t>
            </a:r>
          </a:p>
          <a:p>
            <a:pPr lvl="1"/>
            <a:r>
              <a:rPr lang="en-US" dirty="0" smtClean="0"/>
              <a:t>One router serves as the default gateway for the entire network</a:t>
            </a:r>
          </a:p>
          <a:p>
            <a:r>
              <a:rPr lang="en-US" dirty="0" smtClean="0"/>
              <a:t>To better manage network traffic, segment the network so that each floor contains one LAN, or broadcast domain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32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Subnets?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91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5A981-B88A-45B2-B930-EF0394AFEC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5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2DF53-97C5-4C5A-8665-5349D064B2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5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001C9-BF1E-4528-AD4B-0223A3A084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80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4CA10-39DB-4F5C-BA38-4C2A0B4EE0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5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AE2AF-812E-4F55-8527-61E25B72CF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9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97841-321F-436B-A4C4-87A7CACDB8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75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E0261-591B-40E4-BAB3-9CB7BB3315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89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325AA-94AC-4B63-A704-102087C748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06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BD0B1-421B-445D-A7FB-1F76822F7D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85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D7DC4-86AE-483A-8BD9-DE95CDF8F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94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56FD3-AB43-496D-8B3F-2D9A1286D1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8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10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CEC5D-8510-4FFB-AE9F-87F36C4E74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945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8EA57-525A-4145-B6F0-0722616734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393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554BA-D302-4B02-9648-B29543227D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57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AF170-2A55-4429-8D44-4372B013CA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717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10EB2-90C5-43FD-B682-63CB0E3CCF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88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FFC22-2E74-4DFF-997A-6E0E56F218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00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11402-9AC5-4F13-970A-04DC44EE86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706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0A9DD-32AA-4956-86E6-2FAA72876C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130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2C89A-A683-438F-ADD6-9455E358EC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452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2C188-9D61-4013-941F-0DDCF62A95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63647-3304-4683-A535-893D5F0556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56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42B8A-0300-4A11-9CCB-C331193991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706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77CF5-0F04-43C8-B5C8-E1039CCF94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5112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71AE9-8D64-4E0C-A4F8-C7F5F8DF7D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129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9974B-4FDF-4553-A7B3-84739A93DF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358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DF5E9-5FE6-44E2-8069-AAFF88C4F44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415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38862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01000" y="6245225"/>
            <a:ext cx="685800" cy="476250"/>
          </a:xfrm>
          <a:ln/>
        </p:spPr>
        <p:txBody>
          <a:bodyPr/>
          <a:lstStyle>
            <a:lvl1pPr>
              <a:defRPr/>
            </a:lvl1pPr>
          </a:lstStyle>
          <a:p>
            <a:fld id="{AF459AD7-A5D3-4044-A21F-E9BACB4CDE09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638800" y="6426200"/>
            <a:ext cx="18806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  <a:cs typeface="+mn-cs"/>
              </a:rPr>
              <a:t>© Cengage Learning  2016</a:t>
            </a:r>
            <a:endParaRPr lang="en-US" sz="1100" kern="1200" dirty="0"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4565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33C5D-A93A-44FE-849F-E9C4D4642E3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249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60962-DF21-49EF-9CC3-FAF4C4F023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548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D74B6-C13A-48BC-922E-84B272EF0E0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147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122DD-8648-4F1C-AB2F-1F352CDC908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9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A68FC-6AB4-421F-9536-CBAC2E270C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766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7590F-96FF-43E6-925F-D493421F5E0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557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05608-330F-431B-A4F4-D983D44158F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584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A31AC-001D-4B6E-B695-4B16F56134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659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95C63E-B42B-4D29-8D71-233405394D0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164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657B7F-E290-425A-9A88-7D5D2A6E6A9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4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C631B-B038-4F65-8355-CF91D041E2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2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3F7DD-D607-4016-9C52-B9889F8B2F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7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DBAE7-A0C6-4934-B181-6C145AE3ED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3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5D751-0765-4F5B-A444-0D0731AB4E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54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3746F-DAE1-45A4-AB94-73EF5EB72E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1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248400"/>
            <a:ext cx="5486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E29414B-FDDA-460C-B2BF-755F2C5D52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6DA279F-481D-40A5-A0B8-52726CA059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655F74C-C081-44F3-AABC-AE91608197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6EC800-BA44-4B0A-8078-57FE42CCC4A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b="1" dirty="0" smtClean="0"/>
              <a:t>Network+ Guide to Networks</a:t>
            </a:r>
            <a:br>
              <a:rPr lang="en-US" b="1" dirty="0" smtClean="0"/>
            </a:br>
            <a:r>
              <a:rPr lang="en-US" b="1" dirty="0" smtClean="0"/>
              <a:t>7</a:t>
            </a:r>
            <a:r>
              <a:rPr lang="en-US" b="1" baseline="30000" dirty="0" smtClean="0"/>
              <a:t>th</a:t>
            </a:r>
            <a:r>
              <a:rPr lang="en-US" b="1" dirty="0" smtClean="0"/>
              <a:t> Edition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Chapter 10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Network Segmentation and Virtualization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476500" y="6324600"/>
            <a:ext cx="434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</a:rPr>
              <a:t>© 2016 Cengage Learning®. May not be scanned, copied or duplicated, or posted to a publicly accessible website, in whole or in part.</a:t>
            </a:r>
            <a:endParaRPr lang="en-US" sz="1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Subnets?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074" name="Picture 2" descr="A separate subnet for each floor" title="Figure 10-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7674415" cy="325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774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Subnet Mask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Class A, Class B, and Class C networks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Can be subnetted</a:t>
            </a:r>
            <a:endParaRPr lang="en-US" b="1" dirty="0"/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Each class has different number of host information bits usable for subnet information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Varies depending on network class and the way subnetting is used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LAN subnetting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LAN’s devices interpret device subnetting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External routers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Need network portion of device IP address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32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Subnet Mask Tables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098" name="Picture 2" descr="IPv4 Class B subnet masks" title="Table 10-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6554150" cy="4167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359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Subnet Mask Tables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122" name="Picture 2" descr="IPv4 Class C subnet masks" title="Table 10-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7224712" cy="257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754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Subnet Mask Tables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146" name="Picture 2" descr="Subnets 1, 2, and 3 and their respective default gateways are defined" title="Figure 10-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675032" cy="307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687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Subnet Mask Tables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170" name="Picture 2" descr="A router connecting several subnets" title="Figure 10-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056" y="1600200"/>
            <a:ext cx="499388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8839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Supernetting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Supernetting</a:t>
            </a:r>
          </a:p>
          <a:p>
            <a:pPr lvl="1"/>
            <a:r>
              <a:rPr lang="en-US" dirty="0" smtClean="0"/>
              <a:t>Combine contiguous networks that all use the same CIDR block into one supernet</a:t>
            </a:r>
          </a:p>
          <a:p>
            <a:pPr lvl="1"/>
            <a:r>
              <a:rPr lang="en-US" dirty="0" smtClean="0"/>
              <a:t>Also called classless routing or IP address segmentation</a:t>
            </a:r>
          </a:p>
          <a:p>
            <a:r>
              <a:rPr lang="en-US" dirty="0" smtClean="0"/>
              <a:t>Supernetting is helpful for two reasons:</a:t>
            </a:r>
          </a:p>
          <a:p>
            <a:pPr lvl="1"/>
            <a:r>
              <a:rPr lang="en-US" dirty="0" smtClean="0"/>
              <a:t>Reduce the number of routing table entries by combining several entries</a:t>
            </a:r>
          </a:p>
          <a:p>
            <a:pPr lvl="1"/>
            <a:r>
              <a:rPr lang="en-US" dirty="0" smtClean="0"/>
              <a:t>Allow a company to create a single network made up of more than one Class C license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66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Supernetting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Supernet is defined by a supernet mask</a:t>
            </a:r>
          </a:p>
          <a:p>
            <a:pPr lvl="1"/>
            <a:r>
              <a:rPr lang="en-US" dirty="0" smtClean="0"/>
              <a:t>Moves the network prefix to the left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26" name="Picture 2" descr="Subnet mask and supernet mask for a Class C network" title="Figure 10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155" y="2819400"/>
            <a:ext cx="3200400" cy="271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6400" y="5791200"/>
            <a:ext cx="6311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Figure 10-6 </a:t>
            </a:r>
            <a:r>
              <a:rPr lang="en-US" sz="1600" dirty="0" smtClean="0"/>
              <a:t>Subnet mask and supernet mask for a Class C network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1814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Supernetting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194" name="Picture 2" descr="Supernetting reduces entries in router A's routing tables" title="Figure 10-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5262114" cy="4277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917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Subnetting in 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ISP can offer customers an entire IPv6 subnet</a:t>
            </a:r>
          </a:p>
          <a:p>
            <a:r>
              <a:rPr lang="en-US" dirty="0"/>
              <a:t>Subnetting in IPv6</a:t>
            </a:r>
          </a:p>
          <a:p>
            <a:pPr lvl="1"/>
            <a:r>
              <a:rPr lang="en-US" dirty="0"/>
              <a:t>Simpler than IPv4</a:t>
            </a:r>
          </a:p>
          <a:p>
            <a:pPr lvl="1"/>
            <a:r>
              <a:rPr lang="en-US" dirty="0"/>
              <a:t>Classes not used</a:t>
            </a:r>
          </a:p>
          <a:p>
            <a:pPr lvl="1"/>
            <a:r>
              <a:rPr lang="en-US" dirty="0"/>
              <a:t>Subnet masks not used</a:t>
            </a:r>
          </a:p>
          <a:p>
            <a:r>
              <a:rPr lang="en-US" dirty="0"/>
              <a:t>First four blocks (64 bits) normally identify the network</a:t>
            </a:r>
          </a:p>
          <a:p>
            <a:pPr lvl="1"/>
            <a:r>
              <a:rPr lang="en-US" dirty="0"/>
              <a:t>Serve as the network prefix or routing prefix</a:t>
            </a:r>
          </a:p>
          <a:p>
            <a:r>
              <a:rPr lang="en-US" dirty="0"/>
              <a:t>Interfaces that share a network prefix belong to the same subnet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5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1843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methods of network design unique to TCP/IP networks, including subnetting, CIDR, and supernetting</a:t>
            </a:r>
          </a:p>
          <a:p>
            <a:r>
              <a:rPr lang="en-US" dirty="0" smtClean="0"/>
              <a:t>Explain virtualization and identify characteristics of virtual network components</a:t>
            </a:r>
          </a:p>
          <a:p>
            <a:r>
              <a:rPr lang="en-US" dirty="0" smtClean="0"/>
              <a:t>Describe techniques for incorporating virtual components in VLANs</a:t>
            </a:r>
          </a:p>
          <a:p>
            <a:endParaRPr lang="en-US" dirty="0" smtClean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DB06A50-9E8D-4F10-A253-1A8E9C03BAB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Subnetting in 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the slash notation is called the prefix mask</a:t>
            </a:r>
          </a:p>
          <a:p>
            <a:r>
              <a:rPr lang="en-US" dirty="0" smtClean="0"/>
              <a:t>Route prefixes vary in length</a:t>
            </a:r>
          </a:p>
          <a:p>
            <a:pPr lvl="1"/>
            <a:r>
              <a:rPr lang="en-US" dirty="0" smtClean="0"/>
              <a:t>The slash notation is necessary when defining them</a:t>
            </a:r>
          </a:p>
          <a:p>
            <a:pPr lvl="1"/>
            <a:r>
              <a:rPr lang="en-US" dirty="0" smtClean="0"/>
              <a:t>Example: 2608:FE10::/32</a:t>
            </a:r>
          </a:p>
          <a:p>
            <a:pPr lvl="2"/>
            <a:r>
              <a:rPr lang="en-US" dirty="0" smtClean="0"/>
              <a:t>Includes all subnets whose prefixes begin with 2608:FE10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218" name="Picture 2" descr="Network prefix and interface ID in an IPv6 address" title="Figure 10-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405" y="4648200"/>
            <a:ext cx="5032829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6452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Subnetting in IPv6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242" name="Picture 2" descr="Hierarchy of IPv6 routes and subnets" title="Figure 10-10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5334000" cy="4040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2973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Emulation of a computer, operating system environment, or application:</a:t>
            </a:r>
          </a:p>
          <a:p>
            <a:pPr lvl="1" eaLnBrk="1" hangingPunct="1"/>
            <a:r>
              <a:rPr lang="en-US" dirty="0"/>
              <a:t>On a physical system</a:t>
            </a:r>
          </a:p>
          <a:p>
            <a:pPr eaLnBrk="1" hangingPunct="1"/>
            <a:r>
              <a:rPr lang="en-US" dirty="0"/>
              <a:t>Virtual machines (VMs)</a:t>
            </a:r>
          </a:p>
          <a:p>
            <a:pPr lvl="1" eaLnBrk="1" hangingPunct="1"/>
            <a:r>
              <a:rPr lang="en-US" dirty="0"/>
              <a:t>Virtual workstations</a:t>
            </a:r>
          </a:p>
          <a:p>
            <a:pPr lvl="1" eaLnBrk="1" hangingPunct="1"/>
            <a:r>
              <a:rPr lang="en-US" dirty="0"/>
              <a:t>Virtual servers</a:t>
            </a:r>
          </a:p>
          <a:p>
            <a:pPr lvl="1" eaLnBrk="1" hangingPunct="1"/>
            <a:r>
              <a:rPr lang="en-US" dirty="0"/>
              <a:t>Can be configured to use different types of:</a:t>
            </a:r>
          </a:p>
          <a:p>
            <a:pPr lvl="2" eaLnBrk="1" hangingPunct="1"/>
            <a:r>
              <a:rPr lang="en-US" dirty="0"/>
              <a:t>CPU</a:t>
            </a:r>
          </a:p>
          <a:p>
            <a:pPr lvl="2" eaLnBrk="1" hangingPunct="1"/>
            <a:r>
              <a:rPr lang="en-US" dirty="0"/>
              <a:t>Storage drive</a:t>
            </a:r>
          </a:p>
          <a:p>
            <a:pPr lvl="2" eaLnBrk="1" hangingPunct="1"/>
            <a:r>
              <a:rPr lang="en-US" dirty="0"/>
              <a:t>NIC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79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 users, a VM appears </a:t>
            </a:r>
            <a:r>
              <a:rPr lang="en-US" dirty="0"/>
              <a:t>no different </a:t>
            </a:r>
            <a:r>
              <a:rPr lang="en-US" dirty="0" smtClean="0"/>
              <a:t>from a physical </a:t>
            </a:r>
            <a:r>
              <a:rPr lang="en-US" dirty="0"/>
              <a:t>computer:</a:t>
            </a:r>
          </a:p>
          <a:p>
            <a:pPr lvl="1" eaLnBrk="1" hangingPunct="1"/>
            <a:r>
              <a:rPr lang="en-US" dirty="0"/>
              <a:t>Running the same software</a:t>
            </a:r>
          </a:p>
          <a:p>
            <a:pPr eaLnBrk="1" hangingPunct="1"/>
            <a:r>
              <a:rPr lang="en-US" dirty="0"/>
              <a:t>Host</a:t>
            </a:r>
          </a:p>
          <a:p>
            <a:pPr lvl="1" eaLnBrk="1" hangingPunct="1"/>
            <a:r>
              <a:rPr lang="en-US" dirty="0"/>
              <a:t>Physical computer</a:t>
            </a:r>
          </a:p>
          <a:p>
            <a:pPr eaLnBrk="1" hangingPunct="1"/>
            <a:r>
              <a:rPr lang="en-US" dirty="0"/>
              <a:t>Guest</a:t>
            </a:r>
          </a:p>
          <a:p>
            <a:pPr lvl="1" eaLnBrk="1" hangingPunct="1"/>
            <a:r>
              <a:rPr lang="en-US" dirty="0" smtClean="0"/>
              <a:t>Each virtual machine</a:t>
            </a:r>
            <a:endParaRPr lang="en-US" dirty="0"/>
          </a:p>
          <a:p>
            <a:pPr eaLnBrk="1" hangingPunct="1"/>
            <a:r>
              <a:rPr lang="en-US" dirty="0"/>
              <a:t>Hypervisor</a:t>
            </a:r>
          </a:p>
          <a:p>
            <a:pPr lvl="1" eaLnBrk="1" hangingPunct="1"/>
            <a:r>
              <a:rPr lang="en-US" dirty="0" smtClean="0"/>
              <a:t>Software that allows you to define and manage </a:t>
            </a:r>
            <a:r>
              <a:rPr lang="en-US" dirty="0"/>
              <a:t>virtual </a:t>
            </a:r>
            <a:r>
              <a:rPr lang="en-US" dirty="0" smtClean="0"/>
              <a:t>machines (also known as a virtual machine manager)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76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050" name="Picture 2" descr="Elements of virtualization" title="Figure 10-1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09800"/>
            <a:ext cx="5610789" cy="266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33600" y="5638800"/>
            <a:ext cx="3698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Figure 10-11 </a:t>
            </a:r>
            <a:r>
              <a:rPr lang="en-US" sz="1600" dirty="0" smtClean="0"/>
              <a:t>Elements of virtualization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49095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Advantages of virtualization</a:t>
            </a:r>
          </a:p>
          <a:p>
            <a:pPr lvl="1" eaLnBrk="1" hangingPunct="1"/>
            <a:r>
              <a:rPr lang="en-US" dirty="0"/>
              <a:t>Efficient use of resources</a:t>
            </a:r>
          </a:p>
          <a:p>
            <a:pPr lvl="1" eaLnBrk="1" hangingPunct="1"/>
            <a:r>
              <a:rPr lang="en-US" dirty="0"/>
              <a:t>Cost and energy savings</a:t>
            </a:r>
          </a:p>
          <a:p>
            <a:pPr lvl="1" eaLnBrk="1" hangingPunct="1"/>
            <a:r>
              <a:rPr lang="en-US" dirty="0"/>
              <a:t>Fault and threat isolation</a:t>
            </a:r>
          </a:p>
          <a:p>
            <a:pPr lvl="1" eaLnBrk="1" hangingPunct="1"/>
            <a:r>
              <a:rPr lang="en-US" dirty="0"/>
              <a:t>Simple backups, recovery, and replication</a:t>
            </a:r>
          </a:p>
          <a:p>
            <a:pPr eaLnBrk="1" hangingPunct="1"/>
            <a:r>
              <a:rPr lang="en-US" dirty="0"/>
              <a:t>Disadvantages</a:t>
            </a:r>
          </a:p>
          <a:p>
            <a:pPr lvl="1" eaLnBrk="1" hangingPunct="1"/>
            <a:r>
              <a:rPr lang="en-US" dirty="0"/>
              <a:t>Compromised performance</a:t>
            </a:r>
          </a:p>
          <a:p>
            <a:pPr lvl="1" eaLnBrk="1" hangingPunct="1"/>
            <a:r>
              <a:rPr lang="en-US" dirty="0"/>
              <a:t>Increased complexity</a:t>
            </a:r>
          </a:p>
          <a:p>
            <a:pPr lvl="1" eaLnBrk="1" hangingPunct="1"/>
            <a:r>
              <a:rPr lang="en-US" dirty="0"/>
              <a:t>Increased licensing costs</a:t>
            </a:r>
          </a:p>
          <a:p>
            <a:pPr lvl="1" eaLnBrk="1" hangingPunct="1"/>
            <a:r>
              <a:rPr lang="en-US" dirty="0"/>
              <a:t>Single point of failure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16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VMware</a:t>
            </a:r>
          </a:p>
          <a:p>
            <a:pPr lvl="1"/>
            <a:r>
              <a:rPr lang="en-US" dirty="0" smtClean="0"/>
              <a:t>Makes the most widely implemented virtualization software </a:t>
            </a:r>
          </a:p>
          <a:p>
            <a:pPr lvl="1"/>
            <a:r>
              <a:rPr lang="en-US" dirty="0" smtClean="0"/>
              <a:t>Provides several which are designed for managing virtual workstations on a single host</a:t>
            </a:r>
          </a:p>
          <a:p>
            <a:r>
              <a:rPr lang="en-US" dirty="0" smtClean="0"/>
              <a:t>Other examples that provide similar functionality but differ in features, interfaces, and ease of use:</a:t>
            </a:r>
          </a:p>
          <a:p>
            <a:pPr lvl="1"/>
            <a:r>
              <a:rPr lang="en-US" dirty="0" smtClean="0"/>
              <a:t>Microsoft’s Hyper-V</a:t>
            </a:r>
          </a:p>
          <a:p>
            <a:pPr lvl="1"/>
            <a:r>
              <a:rPr lang="en-US" dirty="0" smtClean="0"/>
              <a:t>KVM (Kernel-based Virtual Machine)</a:t>
            </a:r>
          </a:p>
          <a:p>
            <a:pPr lvl="1"/>
            <a:r>
              <a:rPr lang="en-US" dirty="0" smtClean="0"/>
              <a:t>Oracle’s VirtualBox</a:t>
            </a:r>
          </a:p>
          <a:p>
            <a:pPr lvl="1"/>
            <a:r>
              <a:rPr lang="en-US" dirty="0" smtClean="0"/>
              <a:t>Citrix’s XenAPP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97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Network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Virtual network</a:t>
            </a:r>
          </a:p>
          <a:p>
            <a:pPr lvl="1" eaLnBrk="1" hangingPunct="1"/>
            <a:r>
              <a:rPr lang="en-US" dirty="0"/>
              <a:t>Can be created to consist solely of virtual machines on a physical server</a:t>
            </a:r>
          </a:p>
          <a:p>
            <a:pPr eaLnBrk="1" hangingPunct="1"/>
            <a:r>
              <a:rPr lang="en-US" dirty="0"/>
              <a:t>Most networks combine physical and virtual elements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00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Machines and Network 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Virtualization program</a:t>
            </a:r>
          </a:p>
          <a:p>
            <a:pPr lvl="1"/>
            <a:r>
              <a:rPr lang="en-US" dirty="0"/>
              <a:t>Assigns VM’s software and hardware characteristics</a:t>
            </a:r>
          </a:p>
          <a:p>
            <a:pPr lvl="1"/>
            <a:r>
              <a:rPr lang="en-US" dirty="0"/>
              <a:t>Often </a:t>
            </a:r>
            <a:r>
              <a:rPr lang="en-US" dirty="0" smtClean="0"/>
              <a:t>an easy </a:t>
            </a:r>
            <a:r>
              <a:rPr lang="en-US" dirty="0"/>
              <a:t>to use, step-by-step wizard</a:t>
            </a:r>
          </a:p>
          <a:p>
            <a:r>
              <a:rPr lang="en-US" dirty="0" smtClean="0"/>
              <a:t>Network </a:t>
            </a:r>
            <a:r>
              <a:rPr lang="en-US" dirty="0"/>
              <a:t>connection</a:t>
            </a:r>
          </a:p>
          <a:p>
            <a:pPr lvl="1"/>
            <a:r>
              <a:rPr lang="en-US" dirty="0"/>
              <a:t>Requires virtual adapter (vNIC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Each VM can have several vNICs</a:t>
            </a:r>
          </a:p>
          <a:p>
            <a:pPr lvl="1"/>
            <a:r>
              <a:rPr lang="en-US" dirty="0" smtClean="0"/>
              <a:t>Upon creation, each vNIC is automatically assigned a MAC address</a:t>
            </a:r>
          </a:p>
          <a:p>
            <a:pPr lvl="2"/>
            <a:r>
              <a:rPr lang="en-US" dirty="0" smtClean="0"/>
              <a:t>Also, by default, every VMs vNIC is connected to a port on a virtual switch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468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Machines and Network Adapters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1266" name="Picture 2" descr="Specifying a VM's memory in VMware" title="Figure 10-1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643856"/>
            <a:ext cx="44958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771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1843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the advanced features of a switch and understand popular switching techniques, including VLAN management</a:t>
            </a:r>
          </a:p>
          <a:p>
            <a:r>
              <a:rPr lang="en-US" dirty="0" smtClean="0"/>
              <a:t>Identify methods of combining VM and VLAN technologies</a:t>
            </a:r>
          </a:p>
          <a:p>
            <a:endParaRPr lang="en-US" dirty="0" smtClean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DB06A50-9E8D-4F10-A253-1A8E9C03BAB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2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Machines and Network Adapters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2290" name="Picture 2" descr="Customizing vNIC properties in VMware" title="Figure 10-1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1624806"/>
            <a:ext cx="4486275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869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Switches and Bridges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When first VM’s vNIC is selected</a:t>
            </a:r>
          </a:p>
          <a:p>
            <a:pPr lvl="1"/>
            <a:r>
              <a:rPr lang="en-US" dirty="0" smtClean="0"/>
              <a:t>Hypervisor creates a connection between that VM and the host</a:t>
            </a:r>
          </a:p>
          <a:p>
            <a:pPr lvl="1"/>
            <a:r>
              <a:rPr lang="en-US" dirty="0" smtClean="0"/>
              <a:t>This connection might be called a bridge or switch</a:t>
            </a:r>
            <a:endParaRPr lang="en-US" dirty="0"/>
          </a:p>
          <a:p>
            <a:r>
              <a:rPr lang="en-US" dirty="0"/>
              <a:t>Virtual switch</a:t>
            </a:r>
          </a:p>
          <a:p>
            <a:pPr lvl="1"/>
            <a:r>
              <a:rPr lang="en-US" dirty="0"/>
              <a:t>Logically defined device</a:t>
            </a:r>
          </a:p>
          <a:p>
            <a:pPr lvl="1"/>
            <a:r>
              <a:rPr lang="en-US" dirty="0"/>
              <a:t>Operates at Data Link layer</a:t>
            </a:r>
          </a:p>
          <a:p>
            <a:pPr lvl="1"/>
            <a:r>
              <a:rPr lang="en-US" dirty="0"/>
              <a:t>Passes frames between nodes</a:t>
            </a:r>
          </a:p>
          <a:p>
            <a:r>
              <a:rPr lang="en-US" dirty="0" smtClean="0"/>
              <a:t>The hypervisor controls the virtual switches</a:t>
            </a:r>
          </a:p>
          <a:p>
            <a:r>
              <a:rPr lang="en-US" dirty="0" smtClean="0"/>
              <a:t>VMs can go through a virtual switch to reach network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75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Switches and Bridges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3314" name="Picture 2" descr="Virtual servers on a single host connected with a virtual switch" title="Figure 10-1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5897075" cy="379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074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Switches and Bridges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4338" name="Picture 2" descr="Virtual switches exchanging traffic through routers" title="Figure 10-1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7279765" cy="3415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406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Connection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Must identify networking </a:t>
            </a:r>
            <a:r>
              <a:rPr lang="en-US" dirty="0" smtClean="0"/>
              <a:t>mode the </a:t>
            </a:r>
            <a:r>
              <a:rPr lang="en-US" dirty="0"/>
              <a:t>vNIC will use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Frequently-used network connection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Bridged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NAT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Host-only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Bridged Mode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vNIC accesses physical network using host machine’s NIC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Obtains own IP address, default gateway, and netmask from DHCP server on physical LAN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616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Connection Types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15362" name="Picture 2" descr="vNIC accessing a network in bridged mode" title="Figure 10-1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6265194" cy="3967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17971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Connection Types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6386" name="Picture 2" descr="Selecting the Bridged option for a vNIC in VMware" title="Figure 10-1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71600"/>
            <a:ext cx="4741910" cy="4701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1090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Connection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NAT Mode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vNIC relies on host to act as NAT device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Obtains IP addressing information from host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Virtualization software acts as a DHCP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Appropriate for VMs that do not need to be accessed at a known address by other network nodes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Host-only Mode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VMs on one host can exchange data with each other and the host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Cannot communicate with nodes beyond the host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Never receive or transmit data with host’s physical NIC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873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Connection Types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17410" name="Picture 2" descr="vNIC accessing a network in NAT mode" title="Figure 10-1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5748337" cy="362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5478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Connection Types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18434" name="Picture 2" descr="Selecting the NAT option for a vNIC in VirtualBox" title="Figure 10-19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47800"/>
            <a:ext cx="4972506" cy="465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150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and Subnetting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</a:p>
          <a:p>
            <a:pPr lvl="1"/>
            <a:r>
              <a:rPr lang="en-US" dirty="0" smtClean="0"/>
              <a:t>Dividing a network into multiple smaller networks</a:t>
            </a:r>
          </a:p>
          <a:p>
            <a:pPr lvl="1"/>
            <a:r>
              <a:rPr lang="en-US" dirty="0" smtClean="0"/>
              <a:t>Traffic on one network is separated from another network’s traffic</a:t>
            </a:r>
          </a:p>
          <a:p>
            <a:pPr lvl="1"/>
            <a:r>
              <a:rPr lang="en-US" dirty="0" smtClean="0"/>
              <a:t>Each network is its own broadcast domain</a:t>
            </a:r>
          </a:p>
          <a:p>
            <a:r>
              <a:rPr lang="en-US" dirty="0" smtClean="0"/>
              <a:t>Accomplish the following:</a:t>
            </a:r>
          </a:p>
          <a:p>
            <a:pPr lvl="1"/>
            <a:r>
              <a:rPr lang="en-US" dirty="0" smtClean="0"/>
              <a:t>Enhance security</a:t>
            </a:r>
          </a:p>
          <a:p>
            <a:pPr lvl="1"/>
            <a:r>
              <a:rPr lang="en-US" dirty="0" smtClean="0"/>
              <a:t>Improve performance</a:t>
            </a:r>
          </a:p>
          <a:p>
            <a:pPr lvl="1"/>
            <a:r>
              <a:rPr lang="en-US" dirty="0" smtClean="0"/>
              <a:t>Simplify troubleshooting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994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Connection Types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19458" name="Picture 2" descr="Host-only network configuration" title="Figure 10-20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76400"/>
            <a:ext cx="5111876" cy="3955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73263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Appliances and Virtual Network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Alternative to test servers for new software</a:t>
            </a:r>
          </a:p>
          <a:p>
            <a:pPr eaLnBrk="1" hangingPunct="1"/>
            <a:r>
              <a:rPr lang="en-US" dirty="0"/>
              <a:t>Virtual appliance includes:</a:t>
            </a:r>
          </a:p>
          <a:p>
            <a:pPr lvl="1" eaLnBrk="1" hangingPunct="1"/>
            <a:r>
              <a:rPr lang="en-US" dirty="0"/>
              <a:t>Image of operating system, software, hardware specifications, and application configuration</a:t>
            </a:r>
          </a:p>
          <a:p>
            <a:pPr eaLnBrk="1" hangingPunct="1"/>
            <a:r>
              <a:rPr lang="en-US" dirty="0"/>
              <a:t>Most commonly virtual servers</a:t>
            </a:r>
          </a:p>
          <a:p>
            <a:pPr eaLnBrk="1" hangingPunct="1"/>
            <a:r>
              <a:rPr lang="en-US" dirty="0"/>
              <a:t>Popular functions</a:t>
            </a:r>
          </a:p>
          <a:p>
            <a:pPr lvl="1" eaLnBrk="1" hangingPunct="1"/>
            <a:r>
              <a:rPr lang="en-US" dirty="0"/>
              <a:t>Firewall</a:t>
            </a:r>
          </a:p>
          <a:p>
            <a:pPr lvl="1" eaLnBrk="1" hangingPunct="1"/>
            <a:r>
              <a:rPr lang="en-US" dirty="0"/>
              <a:t>Network management</a:t>
            </a:r>
          </a:p>
          <a:p>
            <a:pPr lvl="1" eaLnBrk="1" hangingPunct="1"/>
            <a:r>
              <a:rPr lang="en-US" dirty="0" smtClean="0"/>
              <a:t>E-mail </a:t>
            </a:r>
            <a:r>
              <a:rPr lang="en-US" dirty="0"/>
              <a:t>solutions</a:t>
            </a:r>
          </a:p>
          <a:p>
            <a:pPr lvl="1" eaLnBrk="1" hangingPunct="1"/>
            <a:r>
              <a:rPr lang="en-US" dirty="0" smtClean="0"/>
              <a:t>Remote </a:t>
            </a:r>
            <a:r>
              <a:rPr lang="en-US" dirty="0"/>
              <a:t>access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887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VRRP (Virtual Router Redundancy Protocol) and HSRP (Hot Standby Routing Protocol)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VRRP</a:t>
            </a:r>
          </a:p>
          <a:p>
            <a:pPr lvl="1"/>
            <a:r>
              <a:rPr lang="en-US" dirty="0" smtClean="0"/>
              <a:t>Cisco’s proprietary version is HSRP</a:t>
            </a:r>
          </a:p>
          <a:p>
            <a:pPr lvl="1"/>
            <a:r>
              <a:rPr lang="en-US" dirty="0" smtClean="0"/>
              <a:t>Used to assign a virtual IP address to a group of routers</a:t>
            </a:r>
          </a:p>
          <a:p>
            <a:r>
              <a:rPr lang="en-US" dirty="0" smtClean="0"/>
              <a:t>Virtual IP address</a:t>
            </a:r>
          </a:p>
          <a:p>
            <a:pPr lvl="1"/>
            <a:r>
              <a:rPr lang="en-US" dirty="0" smtClean="0"/>
              <a:t>Can be shared by the entire group</a:t>
            </a:r>
          </a:p>
          <a:p>
            <a:pPr lvl="1"/>
            <a:r>
              <a:rPr lang="en-US" dirty="0" smtClean="0"/>
              <a:t>Messages routed to the virtual IP address are handled by the master router</a:t>
            </a:r>
          </a:p>
          <a:p>
            <a:pPr lvl="1"/>
            <a:r>
              <a:rPr lang="en-US" dirty="0" smtClean="0"/>
              <a:t>Routers involved are all physical routers acting together as a single virtual router or a group of virtual routers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1462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SDN (Software Defined Networking)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SDN</a:t>
            </a:r>
          </a:p>
          <a:p>
            <a:pPr lvl="1"/>
            <a:r>
              <a:rPr lang="en-US" dirty="0" smtClean="0"/>
              <a:t>The virtualization of network services</a:t>
            </a:r>
          </a:p>
          <a:p>
            <a:pPr lvl="2"/>
            <a:r>
              <a:rPr lang="en-US" dirty="0" smtClean="0"/>
              <a:t>A network controller manages these services instead of services being directly managed by hardware devices </a:t>
            </a:r>
          </a:p>
          <a:p>
            <a:pPr lvl="1"/>
            <a:r>
              <a:rPr lang="en-US" dirty="0" smtClean="0"/>
              <a:t>Network controller integrates all of the network’s virtual and physical devices into one cohesive system</a:t>
            </a:r>
          </a:p>
          <a:p>
            <a:pPr lvl="1"/>
            <a:r>
              <a:rPr lang="en-US" dirty="0" smtClean="0"/>
              <a:t>Protocols handle the process of making decisions (called the control plane)</a:t>
            </a:r>
          </a:p>
          <a:p>
            <a:pPr lvl="1"/>
            <a:r>
              <a:rPr lang="en-US" dirty="0" smtClean="0"/>
              <a:t>Physical devices make actual contact with data transmissions as they traverse the network (called the data plane)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993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SDN (Software Defined Networking)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20482" name="Picture 2" descr="The virtual devices on the right are on the control plane; the physical devices on the left are on the data plane" title="Figure 10-2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7" y="1881981"/>
            <a:ext cx="60293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4864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VLANs and Trunking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VLAN (virtual local area network)</a:t>
            </a:r>
            <a:endParaRPr lang="en-US" dirty="0"/>
          </a:p>
          <a:p>
            <a:pPr lvl="1" eaLnBrk="1" hangingPunct="1"/>
            <a:r>
              <a:rPr lang="en-US" dirty="0" smtClean="0"/>
              <a:t>Groups ports on a switch so that some of the local traffic on the switch is forced to go through a router</a:t>
            </a:r>
            <a:endParaRPr lang="en-US" dirty="0"/>
          </a:p>
          <a:p>
            <a:pPr eaLnBrk="1" hangingPunct="1"/>
            <a:r>
              <a:rPr lang="en-US" dirty="0" smtClean="0"/>
              <a:t>To create a VLAN</a:t>
            </a:r>
          </a:p>
          <a:p>
            <a:pPr lvl="1" eaLnBrk="1" hangingPunct="1"/>
            <a:r>
              <a:rPr lang="en-US" dirty="0" smtClean="0"/>
              <a:t>You need a programmable physical switch whose ports can be partitioned into groups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21506" name="Picture 2" descr="A programmable switch partitioned its ports into two groups, each belonging to a VLAN" title="Figure 10-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308143"/>
            <a:ext cx="706843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5379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VLANs and Trunking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802.1Q</a:t>
            </a:r>
          </a:p>
          <a:p>
            <a:pPr lvl="1" eaLnBrk="1" hangingPunct="1"/>
            <a:r>
              <a:rPr lang="en-US" dirty="0" smtClean="0"/>
              <a:t>The IEEE standard that specifies how VLAN information appears in frames and how switches interpret that information</a:t>
            </a:r>
          </a:p>
          <a:p>
            <a:pPr eaLnBrk="1" hangingPunct="1"/>
            <a:r>
              <a:rPr lang="en-US" dirty="0" smtClean="0"/>
              <a:t>Each VLAN is assigned its own subnet of IP addresses</a:t>
            </a:r>
          </a:p>
          <a:p>
            <a:pPr lvl="1" eaLnBrk="1" hangingPunct="1"/>
            <a:r>
              <a:rPr lang="en-US" dirty="0" smtClean="0"/>
              <a:t>Each VLAN and subnet normally is a broadcast domain</a:t>
            </a:r>
          </a:p>
          <a:p>
            <a:pPr eaLnBrk="1" hangingPunct="1"/>
            <a:r>
              <a:rPr lang="en-US" dirty="0" smtClean="0"/>
              <a:t>A VLAN can include ports from more than one switch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543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VLANs and Trunking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22530" name="Picture 2" descr="A single VLAN can be managed by multiple programmable switches" title="Figure 10-2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858000" cy="4305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4805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VLANs and Trunking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Reasons for using VLANs:</a:t>
            </a:r>
          </a:p>
          <a:p>
            <a:pPr lvl="1" eaLnBrk="1" hangingPunct="1"/>
            <a:r>
              <a:rPr lang="en-US" dirty="0" smtClean="0"/>
              <a:t>Separating groups of users who need special security or network functions</a:t>
            </a:r>
          </a:p>
          <a:p>
            <a:pPr lvl="1" eaLnBrk="1" hangingPunct="1"/>
            <a:r>
              <a:rPr lang="en-US" dirty="0" smtClean="0"/>
              <a:t>Isolating connections with heavy or unpredictable traffic patterns</a:t>
            </a:r>
          </a:p>
          <a:p>
            <a:pPr lvl="1" eaLnBrk="1" hangingPunct="1"/>
            <a:r>
              <a:rPr lang="en-US" dirty="0" smtClean="0"/>
              <a:t>Identifying groups of devices whose data should be given priority handling</a:t>
            </a:r>
          </a:p>
          <a:p>
            <a:pPr lvl="1" eaLnBrk="1" hangingPunct="1"/>
            <a:r>
              <a:rPr lang="en-US" dirty="0" smtClean="0"/>
              <a:t>Containing groups of devices that rely on legacy protocols incompatible with the majority of the network’s traffic</a:t>
            </a:r>
          </a:p>
          <a:p>
            <a:pPr lvl="1" eaLnBrk="1" hangingPunct="1"/>
            <a:r>
              <a:rPr lang="en-US" dirty="0" smtClean="0"/>
              <a:t>Separating a large network into smaller subnets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824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VLANs and Trunking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Trunk</a:t>
            </a:r>
          </a:p>
          <a:p>
            <a:pPr lvl="1" eaLnBrk="1" hangingPunct="1"/>
            <a:r>
              <a:rPr lang="en-US" dirty="0" smtClean="0"/>
              <a:t>A single physical connection between switches through which many logical VLANs can transmit and receive data</a:t>
            </a:r>
          </a:p>
          <a:p>
            <a:pPr eaLnBrk="1" hangingPunct="1"/>
            <a:r>
              <a:rPr lang="en-US" dirty="0" smtClean="0"/>
              <a:t>A port on a switch is configured as either an access port or a trunk port</a:t>
            </a:r>
          </a:p>
          <a:p>
            <a:pPr lvl="1" eaLnBrk="1" hangingPunct="1"/>
            <a:r>
              <a:rPr lang="en-US" dirty="0" smtClean="0"/>
              <a:t>Access port - used for connecting a single node</a:t>
            </a:r>
          </a:p>
          <a:p>
            <a:pPr lvl="1" eaLnBrk="1" hangingPunct="1"/>
            <a:r>
              <a:rPr lang="en-US" dirty="0" smtClean="0"/>
              <a:t>Trunk port - capable of managing traffic among multiple VLANs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62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 Computer Uses a Subnet Mask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IPv4 address is divided into two parts:</a:t>
            </a:r>
          </a:p>
          <a:p>
            <a:pPr lvl="1"/>
            <a:r>
              <a:rPr lang="en-US" dirty="0" smtClean="0"/>
              <a:t>Network ID and host ID</a:t>
            </a:r>
          </a:p>
          <a:p>
            <a:r>
              <a:rPr lang="en-US" dirty="0" smtClean="0"/>
              <a:t>Subnet mask is used so devices can determine which part of an IP address is network ID and which part is the host ID</a:t>
            </a:r>
          </a:p>
          <a:p>
            <a:pPr lvl="1"/>
            <a:r>
              <a:rPr lang="en-US" dirty="0" smtClean="0"/>
              <a:t>Number of 1s in the subnet mask determines the number of bits in the IP address belong to the network ID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How a computer uses a subnet mask  to identify the network portion of an IP address" title="How a Computer uses a subnet ma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181600"/>
            <a:ext cx="75152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7883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VLANs and Trunking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23554" name="Picture 2" descr="Trunk for multiple VLANs" title="Figure 10-2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7188107" cy="385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7244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VLANs and Trunking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 keep data belonging to each VLAN separate</a:t>
            </a:r>
          </a:p>
          <a:p>
            <a:pPr lvl="1" eaLnBrk="1" hangingPunct="1"/>
            <a:r>
              <a:rPr lang="en-US" dirty="0" smtClean="0"/>
              <a:t>Each frame is identified with a VLAN identifier or tag</a:t>
            </a:r>
          </a:p>
          <a:p>
            <a:pPr lvl="1" eaLnBrk="1" hangingPunct="1"/>
            <a:r>
              <a:rPr lang="en-US" dirty="0" smtClean="0"/>
              <a:t>Trunking protocols assign and interpret these tags</a:t>
            </a:r>
          </a:p>
          <a:p>
            <a:pPr eaLnBrk="1" hangingPunct="1"/>
            <a:r>
              <a:rPr lang="en-US" dirty="0" smtClean="0"/>
              <a:t>Cisco’s VTP (VLAN trunking protocol)</a:t>
            </a:r>
          </a:p>
          <a:p>
            <a:pPr lvl="1" eaLnBrk="1" hangingPunct="1"/>
            <a:r>
              <a:rPr lang="en-US" dirty="0" smtClean="0"/>
              <a:t>The most popular protocol for exchanging VLAN information over trunks</a:t>
            </a:r>
          </a:p>
          <a:p>
            <a:pPr lvl="1" eaLnBrk="1" hangingPunct="1"/>
            <a:r>
              <a:rPr lang="en-US" dirty="0" smtClean="0"/>
              <a:t>VTP allows changes to VLAN database on one switch, called the stack master, to be communicated to all other switches in the network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4372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VLANs and Trunking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Potential problem in creating VLANs </a:t>
            </a:r>
          </a:p>
          <a:p>
            <a:pPr lvl="1" eaLnBrk="1" hangingPunct="1"/>
            <a:r>
              <a:rPr lang="en-US" dirty="0" smtClean="0"/>
              <a:t>By grouping certain nodes, you are excluding another group</a:t>
            </a:r>
          </a:p>
          <a:p>
            <a:pPr eaLnBrk="1" hangingPunct="1"/>
            <a:r>
              <a:rPr lang="en-US" dirty="0" smtClean="0"/>
              <a:t>To allow different VLANs to exchange data</a:t>
            </a:r>
          </a:p>
          <a:p>
            <a:pPr lvl="1" eaLnBrk="1" hangingPunct="1"/>
            <a:r>
              <a:rPr lang="en-US" dirty="0" smtClean="0"/>
              <a:t>You need to connect VLANs with a router or Layer 3 switch</a:t>
            </a:r>
          </a:p>
          <a:p>
            <a:pPr eaLnBrk="1" hangingPunct="1"/>
            <a:r>
              <a:rPr lang="en-US" dirty="0" smtClean="0"/>
              <a:t>VLAN hopping attack</a:t>
            </a:r>
          </a:p>
          <a:p>
            <a:pPr lvl="1" eaLnBrk="1" hangingPunct="1"/>
            <a:r>
              <a:rPr lang="en-US" dirty="0" smtClean="0"/>
              <a:t>Occurs when an attacker generates transmissions that appear to belong to a protected VLAN</a:t>
            </a:r>
          </a:p>
          <a:p>
            <a:pPr lvl="1" eaLnBrk="1" hangingPunct="1"/>
            <a:r>
              <a:rPr lang="en-US" dirty="0" smtClean="0"/>
              <a:t>Prevented by disabling auto trunking and moving native VLAN to an unused VLAN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674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STP (Spanning Tree Protocol) and SPB (Shortest Path Bridging)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IEEE standard 802.1D</a:t>
            </a:r>
          </a:p>
          <a:p>
            <a:pPr eaLnBrk="1" hangingPunct="1"/>
            <a:r>
              <a:rPr lang="en-US" dirty="0"/>
              <a:t>Operates in Data Link layer</a:t>
            </a:r>
          </a:p>
          <a:p>
            <a:pPr eaLnBrk="1" hangingPunct="1"/>
            <a:r>
              <a:rPr lang="en-US" dirty="0"/>
              <a:t>Prevents traffic loops</a:t>
            </a:r>
          </a:p>
          <a:p>
            <a:pPr lvl="1" eaLnBrk="1" hangingPunct="1"/>
            <a:r>
              <a:rPr lang="en-US" dirty="0"/>
              <a:t>Calculating paths avoiding potential loops</a:t>
            </a:r>
          </a:p>
          <a:p>
            <a:pPr lvl="1" eaLnBrk="1" hangingPunct="1"/>
            <a:r>
              <a:rPr lang="en-US" dirty="0"/>
              <a:t>Artificially blocking links completing loop</a:t>
            </a:r>
          </a:p>
          <a:p>
            <a:r>
              <a:rPr lang="en-US" dirty="0" smtClean="0"/>
              <a:t>STP information is transmitted between switches</a:t>
            </a:r>
          </a:p>
          <a:p>
            <a:pPr lvl="1"/>
            <a:r>
              <a:rPr lang="en-US" dirty="0" smtClean="0"/>
              <a:t>Via BPDUs (Bridge Protocol Data Units)</a:t>
            </a:r>
          </a:p>
          <a:p>
            <a:r>
              <a:rPr lang="en-US" dirty="0" smtClean="0"/>
              <a:t>BPDU guard</a:t>
            </a:r>
          </a:p>
          <a:p>
            <a:pPr lvl="1"/>
            <a:r>
              <a:rPr lang="en-US" dirty="0" smtClean="0"/>
              <a:t>Help to enforce STP path rules</a:t>
            </a:r>
          </a:p>
          <a:p>
            <a:r>
              <a:rPr lang="en-US" dirty="0" smtClean="0"/>
              <a:t>BPDU filter can be used to disable STP on ports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8283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STP (Spanning Tree Protocol) and SPB (Shortest Path Bridging)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Three </a:t>
            </a:r>
            <a:r>
              <a:rPr lang="en-US" dirty="0"/>
              <a:t>steps</a:t>
            </a:r>
          </a:p>
          <a:p>
            <a:pPr lvl="1" eaLnBrk="1" hangingPunct="1"/>
            <a:r>
              <a:rPr lang="en-US" dirty="0"/>
              <a:t>Select root bridge based on Bridge </a:t>
            </a:r>
            <a:r>
              <a:rPr lang="en-US" dirty="0" smtClean="0"/>
              <a:t>ID (BID)</a:t>
            </a:r>
            <a:endParaRPr lang="en-US" dirty="0"/>
          </a:p>
          <a:p>
            <a:pPr lvl="1" eaLnBrk="1" hangingPunct="1"/>
            <a:r>
              <a:rPr lang="en-US" dirty="0"/>
              <a:t>Examine possible paths between network bridge and root bridge</a:t>
            </a:r>
          </a:p>
          <a:p>
            <a:pPr lvl="1" eaLnBrk="1" hangingPunct="1"/>
            <a:r>
              <a:rPr lang="en-US" dirty="0"/>
              <a:t>Disables links not part of shortest </a:t>
            </a:r>
            <a:r>
              <a:rPr lang="en-US" dirty="0" smtClean="0"/>
              <a:t>path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24578" name="Picture 2" descr="STP-selected paths on a switched network, DP indicates downstream dedicated ports, and RP indicates upstream root ports" title="Figure 10-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33800"/>
            <a:ext cx="58578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57511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STP (Spanning Tree Protocol) and SPB (Shortest Path Bridging)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Newer versions of STP can detect and correct for link failures in seconds </a:t>
            </a:r>
          </a:p>
          <a:p>
            <a:pPr lvl="1"/>
            <a:r>
              <a:rPr lang="en-US" dirty="0" smtClean="0"/>
              <a:t>RSTP (Rapid Spanning Tree Protocol)</a:t>
            </a:r>
          </a:p>
          <a:p>
            <a:pPr lvl="1"/>
            <a:r>
              <a:rPr lang="en-US" dirty="0" smtClean="0"/>
              <a:t>MSTP (Multiple Spanning Tree Protocol)</a:t>
            </a:r>
          </a:p>
          <a:p>
            <a:r>
              <a:rPr lang="en-US" dirty="0" smtClean="0"/>
              <a:t>TRILL (Transparent Interconnection of Lots of Links)</a:t>
            </a:r>
          </a:p>
          <a:p>
            <a:pPr lvl="1"/>
            <a:r>
              <a:rPr lang="en-US" dirty="0" smtClean="0"/>
              <a:t>Designed to replace STP</a:t>
            </a:r>
          </a:p>
          <a:p>
            <a:pPr lvl="1"/>
            <a:r>
              <a:rPr lang="en-US" dirty="0" smtClean="0"/>
              <a:t>A multipath, link-state protocol</a:t>
            </a:r>
          </a:p>
          <a:p>
            <a:r>
              <a:rPr lang="en-US" dirty="0" smtClean="0"/>
              <a:t>SPB (Shortest Path Bridging)</a:t>
            </a:r>
          </a:p>
          <a:p>
            <a:pPr lvl="1"/>
            <a:r>
              <a:rPr lang="en-US" dirty="0" smtClean="0"/>
              <a:t>A descendent of STP that operates at Layer 3</a:t>
            </a:r>
          </a:p>
          <a:p>
            <a:pPr lvl="1"/>
            <a:r>
              <a:rPr lang="en-US" dirty="0" smtClean="0"/>
              <a:t>Keeps all potential paths active while managing flow of data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650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Unmanaged switch</a:t>
            </a:r>
          </a:p>
          <a:p>
            <a:pPr lvl="1"/>
            <a:r>
              <a:rPr lang="en-US" dirty="0" smtClean="0"/>
              <a:t>Provides plug-and-play simplicity with minimal configuration </a:t>
            </a:r>
          </a:p>
          <a:p>
            <a:pPr lvl="2"/>
            <a:r>
              <a:rPr lang="en-US" dirty="0" smtClean="0"/>
              <a:t>Has no IP address assigned to it</a:t>
            </a:r>
          </a:p>
          <a:p>
            <a:r>
              <a:rPr lang="en-US" dirty="0" smtClean="0"/>
              <a:t>Managed switch</a:t>
            </a:r>
          </a:p>
          <a:p>
            <a:pPr lvl="1"/>
            <a:r>
              <a:rPr lang="en-US" dirty="0" smtClean="0"/>
              <a:t>Can be configured via a command-line interface and are usually assigned an IP address</a:t>
            </a:r>
          </a:p>
          <a:p>
            <a:pPr lvl="1"/>
            <a:r>
              <a:rPr lang="en-US" dirty="0" smtClean="0"/>
              <a:t>VLANS can only be implemented through managed switches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949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options on a managed switch:</a:t>
            </a:r>
          </a:p>
          <a:p>
            <a:pPr lvl="1"/>
            <a:r>
              <a:rPr lang="en-US" dirty="0" smtClean="0"/>
              <a:t>Password security</a:t>
            </a:r>
          </a:p>
          <a:p>
            <a:pPr lvl="1"/>
            <a:r>
              <a:rPr lang="en-US" dirty="0" smtClean="0"/>
              <a:t>Console</a:t>
            </a:r>
          </a:p>
          <a:p>
            <a:pPr lvl="2"/>
            <a:r>
              <a:rPr lang="en-US" dirty="0" smtClean="0"/>
              <a:t>Management console</a:t>
            </a:r>
          </a:p>
          <a:p>
            <a:pPr lvl="2"/>
            <a:r>
              <a:rPr lang="en-US" dirty="0" smtClean="0"/>
              <a:t>Remote configuration is managed through a virtual terminal or virtual console</a:t>
            </a:r>
          </a:p>
          <a:p>
            <a:pPr lvl="1"/>
            <a:r>
              <a:rPr lang="en-US" dirty="0" smtClean="0"/>
              <a:t>AAA method</a:t>
            </a:r>
          </a:p>
          <a:p>
            <a:pPr lvl="1"/>
            <a:r>
              <a:rPr lang="en-US" dirty="0" smtClean="0"/>
              <a:t>Switch port security</a:t>
            </a:r>
          </a:p>
          <a:p>
            <a:pPr lvl="1"/>
            <a:r>
              <a:rPr lang="en-US" dirty="0" smtClean="0"/>
              <a:t>Speed and duplex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118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VLANs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Wireless controller (Wi-Fi controller or WLAN controller)</a:t>
            </a:r>
          </a:p>
          <a:p>
            <a:pPr lvl="1"/>
            <a:r>
              <a:rPr lang="en-US" dirty="0" smtClean="0"/>
              <a:t>Provides a central management console for all of the APs in the network</a:t>
            </a:r>
          </a:p>
          <a:p>
            <a:r>
              <a:rPr lang="en-US" dirty="0" smtClean="0"/>
              <a:t>APs can also provide several options</a:t>
            </a:r>
          </a:p>
          <a:p>
            <a:pPr lvl="1"/>
            <a:r>
              <a:rPr lang="en-US" dirty="0" smtClean="0"/>
              <a:t>Thick AP is self-contained without relying on a higher-level management device</a:t>
            </a:r>
          </a:p>
          <a:p>
            <a:pPr lvl="1"/>
            <a:r>
              <a:rPr lang="en-US" dirty="0" smtClean="0"/>
              <a:t>Thin APs are simple devices that must be configured from the wireless controller’s console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251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VLANs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LWAPP (Lightweight Access Point Protocol)</a:t>
            </a:r>
          </a:p>
          <a:p>
            <a:pPr lvl="1"/>
            <a:r>
              <a:rPr lang="en-US" dirty="0" smtClean="0"/>
              <a:t>Direct all wireless frames to the controller by adding extra headers to the frames</a:t>
            </a:r>
          </a:p>
          <a:p>
            <a:pPr lvl="1"/>
            <a:r>
              <a:rPr lang="en-US" dirty="0" smtClean="0"/>
              <a:t>CAPWAP (Control and Provisioning of Wireless Access Points) is another example</a:t>
            </a:r>
          </a:p>
          <a:p>
            <a:r>
              <a:rPr lang="en-US" dirty="0" smtClean="0"/>
              <a:t>Wireless controller can provide centralized authentication for wireless clients, load balancing, and channel management</a:t>
            </a:r>
          </a:p>
          <a:p>
            <a:r>
              <a:rPr lang="en-US" dirty="0" smtClean="0"/>
              <a:t>VLAN pooling is accomplished by grouping multiple VLANs into a single VLAN group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5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 Computer Uses a Subnet Mask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 descr="Default IPv4 subnet masks" title="Table 10-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7877293" cy="216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34055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VMs and VLANs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networks resemble physical networks in many ways</a:t>
            </a:r>
          </a:p>
          <a:p>
            <a:pPr lvl="1"/>
            <a:r>
              <a:rPr lang="en-US" dirty="0" smtClean="0"/>
              <a:t>Backups, troubleshooting, and software updates concerns are similar</a:t>
            </a:r>
          </a:p>
          <a:p>
            <a:r>
              <a:rPr lang="en-US" dirty="0" smtClean="0"/>
              <a:t>To add VMs to a VLAN defined on a physical network</a:t>
            </a:r>
          </a:p>
          <a:p>
            <a:pPr lvl="1"/>
            <a:r>
              <a:rPr lang="en-US" dirty="0" smtClean="0"/>
              <a:t>Use the hypervisor to modify a virtual switch’s configuration</a:t>
            </a:r>
          </a:p>
          <a:p>
            <a:pPr lvl="1"/>
            <a:r>
              <a:rPr lang="en-US" dirty="0" smtClean="0"/>
              <a:t>VMs are not added to a preexisting VLAN on the physical switch that manages that VLAN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3409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144A95-C6C6-40D0-8BD8-1BCF5468B0FC}" type="slidenum">
              <a:rPr lang="en-US"/>
              <a:pPr eaLnBrk="1" hangingPunct="1"/>
              <a:t>61</a:t>
            </a:fld>
            <a:endParaRPr lang="en-US" dirty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Separating traffic by subnets or VLANs helps enhance security, improve network performance, and simplify troubleshooting</a:t>
            </a:r>
          </a:p>
          <a:p>
            <a:pPr eaLnBrk="1" hangingPunct="1"/>
            <a:r>
              <a:rPr lang="en-US" dirty="0" smtClean="0"/>
              <a:t>CIDR notation takes the network ID or a host’s IP address and follows it with a forward slash (/) followed by the number of bits used for network ID</a:t>
            </a:r>
          </a:p>
          <a:p>
            <a:pPr eaLnBrk="1" hangingPunct="1"/>
            <a:r>
              <a:rPr lang="en-US" dirty="0" smtClean="0"/>
              <a:t>To create a subnet, borrow bits that would represent host information in classful addressing</a:t>
            </a:r>
          </a:p>
          <a:p>
            <a:pPr eaLnBrk="1" hangingPunct="1"/>
            <a:r>
              <a:rPr lang="en-US" dirty="0" smtClean="0"/>
              <a:t>Supernetting allows you to combine contiguous networks that all use the same CIDR block into one supernet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3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144A95-C6C6-40D0-8BD8-1BCF5468B0FC}" type="slidenum">
              <a:rPr lang="en-US"/>
              <a:pPr eaLnBrk="1" hangingPunct="1"/>
              <a:t>62</a:t>
            </a:fld>
            <a:endParaRPr lang="en-US" dirty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Subnetting in IPv6 is simpler than subnetting in IPv4</a:t>
            </a:r>
          </a:p>
          <a:p>
            <a:pPr eaLnBrk="1" hangingPunct="1"/>
            <a:r>
              <a:rPr lang="en-US" dirty="0" smtClean="0"/>
              <a:t>For a single computer, virtualization can emulate the hardware, OS, and/or applications</a:t>
            </a:r>
          </a:p>
          <a:p>
            <a:pPr eaLnBrk="1" hangingPunct="1"/>
            <a:r>
              <a:rPr lang="en-US" dirty="0" smtClean="0"/>
              <a:t>When you create a VM, use the virtualization program to assign the VM’s software and hardware characteristics</a:t>
            </a:r>
          </a:p>
          <a:p>
            <a:pPr eaLnBrk="1" hangingPunct="1"/>
            <a:r>
              <a:rPr lang="en-US" dirty="0" smtClean="0"/>
              <a:t>VMs can communicate with a virtual switch on the host computer to reach the physical network</a:t>
            </a:r>
          </a:p>
          <a:p>
            <a:pPr eaLnBrk="1" hangingPunct="1"/>
            <a:r>
              <a:rPr lang="en-US" dirty="0" smtClean="0"/>
              <a:t>A vNIC using bridged mode accesses a physical network using the host machine’s NIC</a:t>
            </a:r>
          </a:p>
          <a:p>
            <a:pPr marL="0" indent="0" eaLnBrk="1" hangingPunct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5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144A95-C6C6-40D0-8BD8-1BCF5468B0FC}" type="slidenum">
              <a:rPr lang="en-US"/>
              <a:pPr eaLnBrk="1" hangingPunct="1"/>
              <a:t>63</a:t>
            </a:fld>
            <a:endParaRPr lang="en-US" dirty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A vNIC using NAT mode relies on the host machine to act as a NAT device</a:t>
            </a:r>
          </a:p>
          <a:p>
            <a:pPr eaLnBrk="1" hangingPunct="1"/>
            <a:r>
              <a:rPr lang="en-US" dirty="0" smtClean="0"/>
              <a:t>In host-only mode, VMs on one host can exchange data with each other and with their host, but cannot communicate with any nodes beyond the host</a:t>
            </a:r>
          </a:p>
          <a:p>
            <a:pPr eaLnBrk="1" hangingPunct="1"/>
            <a:r>
              <a:rPr lang="en-US" dirty="0" smtClean="0"/>
              <a:t>In software defined networking (SDN), services are delivered by applications that are managed by a network controller</a:t>
            </a:r>
          </a:p>
          <a:p>
            <a:pPr eaLnBrk="1" hangingPunct="1"/>
            <a:r>
              <a:rPr lang="en-US" dirty="0" smtClean="0"/>
              <a:t>Programmable switches create VLANs by partitioning their ports into groups</a:t>
            </a:r>
          </a:p>
          <a:p>
            <a:pPr marL="0" indent="0" eaLnBrk="1" hangingPunct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1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144A95-C6C6-40D0-8BD8-1BCF5468B0FC}" type="slidenum">
              <a:rPr lang="en-US"/>
              <a:pPr eaLnBrk="1" hangingPunct="1"/>
              <a:t>64</a:t>
            </a:fld>
            <a:endParaRPr lang="en-US" dirty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Switches and bridges use STP to help eliminate the possibility of broadcast storms and other loops</a:t>
            </a:r>
          </a:p>
          <a:p>
            <a:pPr eaLnBrk="1" hangingPunct="1"/>
            <a:r>
              <a:rPr lang="en-US" dirty="0" smtClean="0"/>
              <a:t>An unmanaged switch has minimal configuration and no IP address assigned to it</a:t>
            </a:r>
          </a:p>
          <a:p>
            <a:pPr eaLnBrk="1" hangingPunct="1"/>
            <a:r>
              <a:rPr lang="en-US" dirty="0" smtClean="0"/>
              <a:t>A large wireless network is often managed by a central wireless controller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marL="0" indent="0" eaLnBrk="1" hangingPunct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1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CIDR (Classless Interdomain Routing)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CIDR</a:t>
            </a:r>
            <a:endParaRPr lang="en-US" dirty="0"/>
          </a:p>
          <a:p>
            <a:pPr lvl="1" eaLnBrk="1" hangingPunct="1"/>
            <a:r>
              <a:rPr lang="en-US" dirty="0"/>
              <a:t>Provides additional ways of arranging network and host information in an IP address</a:t>
            </a:r>
          </a:p>
          <a:p>
            <a:pPr lvl="1"/>
            <a:r>
              <a:rPr lang="en-US" dirty="0" smtClean="0"/>
              <a:t>Takes the network ID or a host’s IP address and follows it with a forward slash (/), followed by the number of bits used for the network ID</a:t>
            </a:r>
          </a:p>
          <a:p>
            <a:r>
              <a:rPr lang="en-US" dirty="0" smtClean="0"/>
              <a:t>192.168.89.127/24</a:t>
            </a:r>
          </a:p>
          <a:p>
            <a:pPr lvl="1"/>
            <a:r>
              <a:rPr lang="en-US" dirty="0" smtClean="0"/>
              <a:t>24 represents the number of 1s in the subnet mask and the number of bits in the network ID</a:t>
            </a:r>
          </a:p>
          <a:p>
            <a:pPr lvl="1"/>
            <a:r>
              <a:rPr lang="en-US" dirty="0" smtClean="0"/>
              <a:t>Known as a CIDR block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66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Subnets?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A business has grown from 20-30 computers to having a few hundred computers on three floors</a:t>
            </a:r>
          </a:p>
          <a:p>
            <a:pPr lvl="1"/>
            <a:r>
              <a:rPr lang="en-US" dirty="0" smtClean="0"/>
              <a:t>There is only a single LAN or broadcast domain </a:t>
            </a:r>
          </a:p>
          <a:p>
            <a:pPr lvl="1"/>
            <a:r>
              <a:rPr lang="en-US" dirty="0" smtClean="0"/>
              <a:t>One router serves as the default gateway for the entire network</a:t>
            </a:r>
          </a:p>
          <a:p>
            <a:r>
              <a:rPr lang="en-US" dirty="0" smtClean="0"/>
              <a:t>To better manage network traffic, segment the network so that each floor contains one LAN, or broadcast domain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7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Subnets?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50" name="Picture 2" descr="A single LAN with several switches and a router" title="Figure 10-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7013927" cy="3567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542665"/>
      </p:ext>
    </p:extLst>
  </p:cSld>
  <p:clrMapOvr>
    <a:masterClrMapping/>
  </p:clrMapOvr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40622</TotalTime>
  <Words>5266</Words>
  <Application>Microsoft Office PowerPoint</Application>
  <PresentationFormat>On-screen Show (4:3)</PresentationFormat>
  <Paragraphs>875</Paragraphs>
  <Slides>64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ＭＳ Ｐゴシック</vt:lpstr>
      <vt:lpstr>Arial</vt:lpstr>
      <vt:lpstr>Calibri</vt:lpstr>
      <vt:lpstr>Times New Roman</vt:lpstr>
      <vt:lpstr>3_Default Design</vt:lpstr>
      <vt:lpstr>2_Default Design</vt:lpstr>
      <vt:lpstr>1_Default Design</vt:lpstr>
      <vt:lpstr>Default Design</vt:lpstr>
      <vt:lpstr>Network+ Guide to Networks 7th Edition</vt:lpstr>
      <vt:lpstr>Objectives</vt:lpstr>
      <vt:lpstr>Objectives</vt:lpstr>
      <vt:lpstr>Segmentation and Subnetting</vt:lpstr>
      <vt:lpstr>How a Computer Uses a Subnet Mask</vt:lpstr>
      <vt:lpstr>How a Computer Uses a Subnet Mask</vt:lpstr>
      <vt:lpstr>CIDR (Classless Interdomain Routing)</vt:lpstr>
      <vt:lpstr>Why Subnets?</vt:lpstr>
      <vt:lpstr>Why Subnets?</vt:lpstr>
      <vt:lpstr>Why Subnets?</vt:lpstr>
      <vt:lpstr>Subnet Mask Tables</vt:lpstr>
      <vt:lpstr>Subnet Mask Tables</vt:lpstr>
      <vt:lpstr>Subnet Mask Tables</vt:lpstr>
      <vt:lpstr>Subnet Mask Tables</vt:lpstr>
      <vt:lpstr>Subnet Mask Tables</vt:lpstr>
      <vt:lpstr>Supernetting</vt:lpstr>
      <vt:lpstr>Supernetting</vt:lpstr>
      <vt:lpstr>Supernetting</vt:lpstr>
      <vt:lpstr>Subnetting in IPv6</vt:lpstr>
      <vt:lpstr>Subnetting in IPv6</vt:lpstr>
      <vt:lpstr>Subnetting in IPv6</vt:lpstr>
      <vt:lpstr>Virtualization</vt:lpstr>
      <vt:lpstr>Virtualization</vt:lpstr>
      <vt:lpstr>Virtualization</vt:lpstr>
      <vt:lpstr>Virtualization</vt:lpstr>
      <vt:lpstr>Virtualization</vt:lpstr>
      <vt:lpstr>Virtual Network Components</vt:lpstr>
      <vt:lpstr>Virtual Machines and Network Adapters</vt:lpstr>
      <vt:lpstr>Virtual Machines and Network Adapters</vt:lpstr>
      <vt:lpstr>Virtual Machines and Network Adapters</vt:lpstr>
      <vt:lpstr>Virtual Switches and Bridges</vt:lpstr>
      <vt:lpstr>Virtual Switches and Bridges</vt:lpstr>
      <vt:lpstr>Virtual Switches and Bridges</vt:lpstr>
      <vt:lpstr>Network Connection Types</vt:lpstr>
      <vt:lpstr>Network Connection Types</vt:lpstr>
      <vt:lpstr>Network Connection Types</vt:lpstr>
      <vt:lpstr>Network Connection Types</vt:lpstr>
      <vt:lpstr>Network Connection Types</vt:lpstr>
      <vt:lpstr>Network Connection Types</vt:lpstr>
      <vt:lpstr>Network Connection Types</vt:lpstr>
      <vt:lpstr>Virtual Appliances and Virtual Network Services</vt:lpstr>
      <vt:lpstr>VRRP (Virtual Router Redundancy Protocol) and HSRP (Hot Standby Routing Protocol)</vt:lpstr>
      <vt:lpstr>SDN (Software Defined Networking)</vt:lpstr>
      <vt:lpstr>SDN (Software Defined Networking)</vt:lpstr>
      <vt:lpstr>VLANs and Trunking</vt:lpstr>
      <vt:lpstr>VLANs and Trunking</vt:lpstr>
      <vt:lpstr>VLANs and Trunking</vt:lpstr>
      <vt:lpstr>VLANs and Trunking</vt:lpstr>
      <vt:lpstr>VLANs and Trunking</vt:lpstr>
      <vt:lpstr>VLANs and Trunking</vt:lpstr>
      <vt:lpstr>VLANs and Trunking</vt:lpstr>
      <vt:lpstr>VLANs and Trunking</vt:lpstr>
      <vt:lpstr>STP (Spanning Tree Protocol) and SPB (Shortest Path Bridging)</vt:lpstr>
      <vt:lpstr>STP (Spanning Tree Protocol) and SPB (Shortest Path Bridging)</vt:lpstr>
      <vt:lpstr>STP (Spanning Tree Protocol) and SPB (Shortest Path Bridging)</vt:lpstr>
      <vt:lpstr>Switch Configurations</vt:lpstr>
      <vt:lpstr>Switch Configurations</vt:lpstr>
      <vt:lpstr>Wireless VLANs</vt:lpstr>
      <vt:lpstr>Wireless VLANs</vt:lpstr>
      <vt:lpstr>Troubleshooting VMs and VLANs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Julie</dc:creator>
  <cp:lastModifiedBy>Cannistraci, Michelle</cp:lastModifiedBy>
  <cp:revision>1243</cp:revision>
  <dcterms:created xsi:type="dcterms:W3CDTF">2007-07-09T21:56:01Z</dcterms:created>
  <dcterms:modified xsi:type="dcterms:W3CDTF">2015-05-05T20:25:05Z</dcterms:modified>
</cp:coreProperties>
</file>