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 id="2147483649" r:id="rId3"/>
    <p:sldMasterId id="2147484064" r:id="rId4"/>
  </p:sldMasterIdLst>
  <p:notesMasterIdLst>
    <p:notesMasterId r:id="rId87"/>
  </p:notesMasterIdLst>
  <p:handoutMasterIdLst>
    <p:handoutMasterId r:id="rId88"/>
  </p:handoutMasterIdLst>
  <p:sldIdLst>
    <p:sldId id="319" r:id="rId5"/>
    <p:sldId id="320" r:id="rId6"/>
    <p:sldId id="459"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5"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91" r:id="rId36"/>
    <p:sldId id="493" r:id="rId37"/>
    <p:sldId id="492" r:id="rId38"/>
    <p:sldId id="537" r:id="rId39"/>
    <p:sldId id="494" r:id="rId40"/>
    <p:sldId id="495" r:id="rId41"/>
    <p:sldId id="496" r:id="rId42"/>
    <p:sldId id="497" r:id="rId43"/>
    <p:sldId id="498" r:id="rId44"/>
    <p:sldId id="499" r:id="rId45"/>
    <p:sldId id="500" r:id="rId46"/>
    <p:sldId id="501" r:id="rId47"/>
    <p:sldId id="502" r:id="rId48"/>
    <p:sldId id="503" r:id="rId49"/>
    <p:sldId id="504" r:id="rId50"/>
    <p:sldId id="505" r:id="rId51"/>
    <p:sldId id="506" r:id="rId52"/>
    <p:sldId id="507" r:id="rId53"/>
    <p:sldId id="508" r:id="rId54"/>
    <p:sldId id="509" r:id="rId55"/>
    <p:sldId id="510" r:id="rId56"/>
    <p:sldId id="511" r:id="rId57"/>
    <p:sldId id="512" r:id="rId58"/>
    <p:sldId id="513" r:id="rId59"/>
    <p:sldId id="514" r:id="rId60"/>
    <p:sldId id="515" r:id="rId61"/>
    <p:sldId id="516" r:id="rId62"/>
    <p:sldId id="517" r:id="rId63"/>
    <p:sldId id="518" r:id="rId64"/>
    <p:sldId id="519" r:id="rId65"/>
    <p:sldId id="520" r:id="rId66"/>
    <p:sldId id="521" r:id="rId67"/>
    <p:sldId id="522" r:id="rId68"/>
    <p:sldId id="523" r:id="rId69"/>
    <p:sldId id="524" r:id="rId70"/>
    <p:sldId id="525" r:id="rId71"/>
    <p:sldId id="526" r:id="rId72"/>
    <p:sldId id="527" r:id="rId73"/>
    <p:sldId id="528" r:id="rId74"/>
    <p:sldId id="529" r:id="rId75"/>
    <p:sldId id="530" r:id="rId76"/>
    <p:sldId id="532" r:id="rId77"/>
    <p:sldId id="531" r:id="rId78"/>
    <p:sldId id="533" r:id="rId79"/>
    <p:sldId id="534" r:id="rId80"/>
    <p:sldId id="535" r:id="rId81"/>
    <p:sldId id="536" r:id="rId82"/>
    <p:sldId id="383" r:id="rId83"/>
    <p:sldId id="460" r:id="rId84"/>
    <p:sldId id="461" r:id="rId85"/>
    <p:sldId id="462" r:id="rId8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05" autoAdjust="0"/>
  </p:normalViewPr>
  <p:slideViewPr>
    <p:cSldViewPr>
      <p:cViewPr varScale="1">
        <p:scale>
          <a:sx n="87" d="100"/>
          <a:sy n="87" d="100"/>
        </p:scale>
        <p:origin x="160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smtClean="0"/>
            </a:lvl1pPr>
          </a:lstStyle>
          <a:p>
            <a:pPr>
              <a:defRPr/>
            </a:pPr>
            <a:endParaRPr lang="en-US" dirty="0"/>
          </a:p>
        </p:txBody>
      </p:sp>
      <p:sp>
        <p:nvSpPr>
          <p:cNvPr id="186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E7D977D3-E97D-4816-A86A-DF8AA62C39F4}" type="datetimeFigureOut">
              <a:rPr lang="en-US"/>
              <a:pPr>
                <a:defRPr/>
              </a:pPr>
              <a:t>5/5/2015</a:t>
            </a:fld>
            <a:endParaRPr lang="en-US" dirty="0"/>
          </a:p>
        </p:txBody>
      </p:sp>
      <p:sp>
        <p:nvSpPr>
          <p:cNvPr id="186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smtClean="0"/>
            </a:lvl1pPr>
          </a:lstStyle>
          <a:p>
            <a:pPr>
              <a:defRPr/>
            </a:pPr>
            <a:endParaRPr lang="en-US" dirty="0"/>
          </a:p>
        </p:txBody>
      </p:sp>
      <p:sp>
        <p:nvSpPr>
          <p:cNvPr id="186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96B76CA3-7C65-453B-A061-18D75EFFB058}" type="slidenum">
              <a:rPr lang="en-US"/>
              <a:pPr>
                <a:defRPr/>
              </a:pPr>
              <a:t>‹#›</a:t>
            </a:fld>
            <a:endParaRPr lang="en-US" dirty="0"/>
          </a:p>
        </p:txBody>
      </p:sp>
    </p:spTree>
    <p:extLst>
      <p:ext uri="{BB962C8B-B14F-4D97-AF65-F5344CB8AC3E}">
        <p14:creationId xmlns:p14="http://schemas.microsoft.com/office/powerpoint/2010/main" val="1264208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vl1pPr>
          </a:lstStyle>
          <a:p>
            <a:pPr>
              <a:defRPr/>
            </a:pPr>
            <a:endParaRPr lang="en-US" dirty="0"/>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4F33BE2-F50A-4647-B1FE-1406E3C50250}" type="datetimeFigureOut">
              <a:rPr lang="en-US"/>
              <a:pPr>
                <a:defRPr/>
              </a:pPr>
              <a:t>5/5/2015</a:t>
            </a:fld>
            <a:endParaRPr lang="en-US" dirty="0"/>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vl1pPr>
          </a:lstStyle>
          <a:p>
            <a:pPr>
              <a:defRPr/>
            </a:pPr>
            <a:endParaRPr lang="en-US" dirty="0"/>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1E39655-1142-4F1C-819C-1F572D7E4126}" type="slidenum">
              <a:rPr lang="en-US"/>
              <a:pPr>
                <a:defRPr/>
              </a:pPr>
              <a:t>‹#›</a:t>
            </a:fld>
            <a:endParaRPr lang="en-US" dirty="0"/>
          </a:p>
        </p:txBody>
      </p:sp>
    </p:spTree>
    <p:extLst>
      <p:ext uri="{BB962C8B-B14F-4D97-AF65-F5344CB8AC3E}">
        <p14:creationId xmlns:p14="http://schemas.microsoft.com/office/powerpoint/2010/main" val="681078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BFA0E2-BBA9-4F8F-B158-7053E3994D1B}" type="slidenum">
              <a:rPr lang="en-US" smtClean="0"/>
              <a:pPr/>
              <a:t>1</a:t>
            </a:fld>
            <a:endParaRPr 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Network+ Guide to Networks</a:t>
            </a:r>
            <a:br>
              <a:rPr lang="en-US" b="1" dirty="0" smtClean="0"/>
            </a:br>
            <a:r>
              <a:rPr lang="en-US" b="1" dirty="0" smtClean="0"/>
              <a:t>7</a:t>
            </a:r>
            <a:r>
              <a:rPr lang="en-US" b="1" baseline="30000" dirty="0" smtClean="0"/>
              <a:t>th</a:t>
            </a:r>
            <a:r>
              <a:rPr lang="en-US" b="1" dirty="0" smtClean="0"/>
              <a:t> Edition</a:t>
            </a:r>
          </a:p>
          <a:p>
            <a:pPr eaLnBrk="1" hangingPunct="1"/>
            <a:endParaRPr lang="en-US" b="1" dirty="0" smtClean="0"/>
          </a:p>
          <a:p>
            <a:pPr eaLnBrk="1" hangingPunct="1">
              <a:lnSpc>
                <a:spcPct val="90000"/>
              </a:lnSpc>
            </a:pPr>
            <a:r>
              <a:rPr lang="en-US" sz="1200" i="1" dirty="0" smtClean="0"/>
              <a:t>Chapter 11</a:t>
            </a:r>
          </a:p>
          <a:p>
            <a:pPr eaLnBrk="1" hangingPunct="1">
              <a:lnSpc>
                <a:spcPct val="90000"/>
              </a:lnSpc>
            </a:pPr>
            <a:r>
              <a:rPr lang="en-US" sz="1200" i="1" dirty="0" smtClean="0"/>
              <a:t>Wide Area Networks</a:t>
            </a:r>
          </a:p>
          <a:p>
            <a:pPr eaLnBrk="1" hangingPunct="1"/>
            <a:endParaRPr lang="es-EC" dirty="0" smtClean="0"/>
          </a:p>
        </p:txBody>
      </p:sp>
    </p:spTree>
    <p:extLst>
      <p:ext uri="{BB962C8B-B14F-4D97-AF65-F5344CB8AC3E}">
        <p14:creationId xmlns:p14="http://schemas.microsoft.com/office/powerpoint/2010/main" val="19915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 Topology</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10</a:t>
            </a:fld>
            <a:endParaRPr lang="en-US" dirty="0"/>
          </a:p>
        </p:txBody>
      </p:sp>
    </p:spTree>
    <p:extLst>
      <p:ext uri="{BB962C8B-B14F-4D97-AF65-F5344CB8AC3E}">
        <p14:creationId xmlns:p14="http://schemas.microsoft.com/office/powerpoint/2010/main" val="1684049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Ring Topology</a:t>
            </a:r>
          </a:p>
          <a:p>
            <a:endParaRPr lang="en-US" dirty="0" smtClean="0"/>
          </a:p>
          <a:p>
            <a:pPr eaLnBrk="1" hangingPunct="1"/>
            <a:r>
              <a:rPr lang="en-US" dirty="0" smtClean="0"/>
              <a:t>Ring topology WAN</a:t>
            </a:r>
          </a:p>
          <a:p>
            <a:pPr lvl="1" eaLnBrk="1" hangingPunct="1"/>
            <a:r>
              <a:rPr lang="en-US" dirty="0" smtClean="0"/>
              <a:t>Each site connected to two other sites to form a ring pattern</a:t>
            </a:r>
          </a:p>
          <a:p>
            <a:pPr lvl="1" eaLnBrk="1" hangingPunct="1"/>
            <a:r>
              <a:rPr lang="en-US" dirty="0" smtClean="0"/>
              <a:t>Connects locations rather than local nodes</a:t>
            </a:r>
          </a:p>
          <a:p>
            <a:pPr lvl="1" eaLnBrk="1" hangingPunct="1"/>
            <a:r>
              <a:rPr lang="en-US" dirty="0" smtClean="0"/>
              <a:t>Relies on redundant rings</a:t>
            </a:r>
          </a:p>
          <a:p>
            <a:pPr lvl="2" eaLnBrk="1" hangingPunct="1"/>
            <a:r>
              <a:rPr lang="en-US" dirty="0" smtClean="0"/>
              <a:t>Data rerouted upon site failure</a:t>
            </a:r>
          </a:p>
          <a:p>
            <a:pPr lvl="1" eaLnBrk="1" hangingPunct="1"/>
            <a:r>
              <a:rPr lang="en-US" dirty="0" smtClean="0"/>
              <a:t>Expansion</a:t>
            </a:r>
          </a:p>
          <a:p>
            <a:pPr lvl="2" eaLnBrk="1" hangingPunct="1"/>
            <a:r>
              <a:rPr lang="en-US" dirty="0" smtClean="0"/>
              <a:t>Difficult, expensive</a:t>
            </a:r>
          </a:p>
          <a:p>
            <a:pPr eaLnBrk="1" hangingPunct="1"/>
            <a:r>
              <a:rPr lang="en-US" dirty="0" smtClean="0"/>
              <a:t>Best use</a:t>
            </a:r>
          </a:p>
          <a:p>
            <a:pPr lvl="1" eaLnBrk="1" hangingPunct="1"/>
            <a:r>
              <a:rPr lang="en-US" dirty="0" smtClean="0"/>
              <a:t>Connecting maximum five locations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11</a:t>
            </a:fld>
            <a:endParaRPr lang="en-US" dirty="0"/>
          </a:p>
        </p:txBody>
      </p:sp>
    </p:spTree>
    <p:extLst>
      <p:ext uri="{BB962C8B-B14F-4D97-AF65-F5344CB8AC3E}">
        <p14:creationId xmlns:p14="http://schemas.microsoft.com/office/powerpoint/2010/main" val="1566971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Ring Topology</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12</a:t>
            </a:fld>
            <a:endParaRPr lang="en-US" dirty="0"/>
          </a:p>
        </p:txBody>
      </p:sp>
    </p:spTree>
    <p:extLst>
      <p:ext uri="{BB962C8B-B14F-4D97-AF65-F5344CB8AC3E}">
        <p14:creationId xmlns:p14="http://schemas.microsoft.com/office/powerpoint/2010/main" val="2239644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 Topology</a:t>
            </a:r>
          </a:p>
          <a:p>
            <a:endParaRPr lang="en-US" dirty="0" smtClean="0"/>
          </a:p>
          <a:p>
            <a:pPr eaLnBrk="1" hangingPunct="1"/>
            <a:r>
              <a:rPr lang="en-US" dirty="0" smtClean="0"/>
              <a:t>Star topology WAN</a:t>
            </a:r>
          </a:p>
          <a:p>
            <a:pPr lvl="1" eaLnBrk="1" hangingPunct="1"/>
            <a:r>
              <a:rPr lang="en-US" dirty="0" smtClean="0"/>
              <a:t>Single site acts as a central connection point</a:t>
            </a:r>
          </a:p>
          <a:p>
            <a:pPr lvl="1" eaLnBrk="1" hangingPunct="1"/>
            <a:r>
              <a:rPr lang="en-US" dirty="0" smtClean="0"/>
              <a:t>Separate data routes between any two sites</a:t>
            </a:r>
          </a:p>
          <a:p>
            <a:pPr eaLnBrk="1" hangingPunct="1"/>
            <a:r>
              <a:rPr lang="en-US" dirty="0" smtClean="0"/>
              <a:t>Advantages</a:t>
            </a:r>
          </a:p>
          <a:p>
            <a:pPr lvl="1" eaLnBrk="1" hangingPunct="1"/>
            <a:r>
              <a:rPr lang="en-US" dirty="0" smtClean="0"/>
              <a:t>Single connection failure affects one location</a:t>
            </a:r>
          </a:p>
          <a:p>
            <a:pPr lvl="1" eaLnBrk="1" hangingPunct="1"/>
            <a:r>
              <a:rPr lang="en-US" dirty="0" smtClean="0"/>
              <a:t>Shorter data paths between any two sites</a:t>
            </a:r>
          </a:p>
          <a:p>
            <a:pPr lvl="1" eaLnBrk="1" hangingPunct="1"/>
            <a:r>
              <a:rPr lang="en-US" dirty="0" smtClean="0"/>
              <a:t>Expansion: simple, less costly</a:t>
            </a:r>
          </a:p>
          <a:p>
            <a:pPr eaLnBrk="1" hangingPunct="1"/>
            <a:r>
              <a:rPr lang="en-US" dirty="0" smtClean="0"/>
              <a:t>Drawback</a:t>
            </a:r>
          </a:p>
          <a:p>
            <a:pPr lvl="1" eaLnBrk="1" hangingPunct="1"/>
            <a:r>
              <a:rPr lang="en-US" dirty="0" smtClean="0"/>
              <a:t>Central site failure can bring down entire WAN</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13</a:t>
            </a:fld>
            <a:endParaRPr lang="en-US" dirty="0"/>
          </a:p>
        </p:txBody>
      </p:sp>
    </p:spTree>
    <p:extLst>
      <p:ext uri="{BB962C8B-B14F-4D97-AF65-F5344CB8AC3E}">
        <p14:creationId xmlns:p14="http://schemas.microsoft.com/office/powerpoint/2010/main" val="4270245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 Topology</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14</a:t>
            </a:fld>
            <a:endParaRPr lang="en-US" dirty="0"/>
          </a:p>
        </p:txBody>
      </p:sp>
    </p:spTree>
    <p:extLst>
      <p:ext uri="{BB962C8B-B14F-4D97-AF65-F5344CB8AC3E}">
        <p14:creationId xmlns:p14="http://schemas.microsoft.com/office/powerpoint/2010/main" val="1015640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Mesh Topology</a:t>
            </a:r>
          </a:p>
          <a:p>
            <a:endParaRPr lang="en-US" dirty="0" smtClean="0"/>
          </a:p>
          <a:p>
            <a:pPr eaLnBrk="1" hangingPunct="1"/>
            <a:r>
              <a:rPr lang="en-US" dirty="0" smtClean="0"/>
              <a:t>Mesh topology WAN</a:t>
            </a:r>
          </a:p>
          <a:p>
            <a:pPr lvl="1" eaLnBrk="1" hangingPunct="1"/>
            <a:r>
              <a:rPr lang="en-US" dirty="0" smtClean="0"/>
              <a:t>Incorporates many directly interconnected sites</a:t>
            </a:r>
          </a:p>
          <a:p>
            <a:pPr lvl="1" eaLnBrk="1" hangingPunct="1"/>
            <a:r>
              <a:rPr lang="en-US" dirty="0" smtClean="0"/>
              <a:t>Data travels directly from origin to destination</a:t>
            </a:r>
          </a:p>
          <a:p>
            <a:pPr lvl="1" eaLnBrk="1" hangingPunct="1"/>
            <a:r>
              <a:rPr lang="en-US" dirty="0" smtClean="0"/>
              <a:t>Routers can redirect data easily, quickly</a:t>
            </a:r>
          </a:p>
          <a:p>
            <a:pPr eaLnBrk="1" hangingPunct="1"/>
            <a:r>
              <a:rPr lang="en-US" dirty="0" smtClean="0"/>
              <a:t>Most fault-tolerant WAN type</a:t>
            </a:r>
          </a:p>
          <a:p>
            <a:pPr eaLnBrk="1" hangingPunct="1"/>
            <a:r>
              <a:rPr lang="en-US" dirty="0" smtClean="0"/>
              <a:t>Full-mesh WAN</a:t>
            </a:r>
          </a:p>
          <a:p>
            <a:pPr lvl="1" eaLnBrk="1" hangingPunct="1"/>
            <a:r>
              <a:rPr lang="en-US" dirty="0" smtClean="0"/>
              <a:t>Every WAN site directly connected to every other site</a:t>
            </a:r>
          </a:p>
          <a:p>
            <a:pPr lvl="1" eaLnBrk="1" hangingPunct="1"/>
            <a:r>
              <a:rPr lang="en-US" dirty="0" smtClean="0"/>
              <a:t>Drawback: cost</a:t>
            </a:r>
          </a:p>
          <a:p>
            <a:pPr eaLnBrk="1" hangingPunct="1"/>
            <a:r>
              <a:rPr lang="en-US" dirty="0" smtClean="0"/>
              <a:t>Partial-mesh WAN</a:t>
            </a:r>
          </a:p>
          <a:p>
            <a:pPr lvl="1" eaLnBrk="1" hangingPunct="1"/>
            <a:r>
              <a:rPr lang="en-US" dirty="0" smtClean="0"/>
              <a:t>Less costly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15</a:t>
            </a:fld>
            <a:endParaRPr lang="en-US" dirty="0"/>
          </a:p>
        </p:txBody>
      </p:sp>
    </p:spTree>
    <p:extLst>
      <p:ext uri="{BB962C8B-B14F-4D97-AF65-F5344CB8AC3E}">
        <p14:creationId xmlns:p14="http://schemas.microsoft.com/office/powerpoint/2010/main" val="294139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Mesh Topology</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16</a:t>
            </a:fld>
            <a:endParaRPr lang="en-US" dirty="0"/>
          </a:p>
        </p:txBody>
      </p:sp>
    </p:spTree>
    <p:extLst>
      <p:ext uri="{BB962C8B-B14F-4D97-AF65-F5344CB8AC3E}">
        <p14:creationId xmlns:p14="http://schemas.microsoft.com/office/powerpoint/2010/main" val="2799385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Tiered Topology</a:t>
            </a:r>
          </a:p>
          <a:p>
            <a:endParaRPr lang="en-US" dirty="0" smtClean="0"/>
          </a:p>
          <a:p>
            <a:pPr eaLnBrk="1" hangingPunct="1"/>
            <a:r>
              <a:rPr lang="en-US" dirty="0" smtClean="0"/>
              <a:t>Tiered topology WAN</a:t>
            </a:r>
          </a:p>
          <a:p>
            <a:pPr lvl="1" eaLnBrk="1" hangingPunct="1"/>
            <a:r>
              <a:rPr lang="en-US" dirty="0" smtClean="0"/>
              <a:t>Sites connected in star or ring formations</a:t>
            </a:r>
          </a:p>
          <a:p>
            <a:pPr lvl="2" eaLnBrk="1" hangingPunct="1"/>
            <a:r>
              <a:rPr lang="en-US" dirty="0" smtClean="0"/>
              <a:t>Interconnected at different levels</a:t>
            </a:r>
          </a:p>
          <a:p>
            <a:pPr lvl="1" eaLnBrk="1" hangingPunct="1"/>
            <a:r>
              <a:rPr lang="en-US" dirty="0" smtClean="0"/>
              <a:t>Interconnection points are organized into layers</a:t>
            </a:r>
          </a:p>
          <a:p>
            <a:pPr lvl="2" eaLnBrk="1" hangingPunct="1"/>
            <a:r>
              <a:rPr lang="en-US" dirty="0" smtClean="0"/>
              <a:t>Form hierarchical groupings</a:t>
            </a:r>
          </a:p>
          <a:p>
            <a:pPr eaLnBrk="1" hangingPunct="1"/>
            <a:r>
              <a:rPr lang="en-US" dirty="0" smtClean="0"/>
              <a:t>Flexibility</a:t>
            </a:r>
          </a:p>
          <a:p>
            <a:pPr lvl="1" eaLnBrk="1" hangingPunct="1"/>
            <a:r>
              <a:rPr lang="en-US" dirty="0" smtClean="0"/>
              <a:t>Allows many variations, practicality</a:t>
            </a:r>
          </a:p>
          <a:p>
            <a:pPr lvl="1" eaLnBrk="1" hangingPunct="1"/>
            <a:r>
              <a:rPr lang="en-US" dirty="0" smtClean="0"/>
              <a:t>Requires careful considerations</a:t>
            </a:r>
          </a:p>
          <a:p>
            <a:pPr lvl="2" eaLnBrk="1" hangingPunct="1"/>
            <a:r>
              <a:rPr lang="en-US" dirty="0" smtClean="0"/>
              <a:t>Geography, usage patterns, growth potential</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17</a:t>
            </a:fld>
            <a:endParaRPr lang="en-US" dirty="0"/>
          </a:p>
        </p:txBody>
      </p:sp>
    </p:spTree>
    <p:extLst>
      <p:ext uri="{BB962C8B-B14F-4D97-AF65-F5344CB8AC3E}">
        <p14:creationId xmlns:p14="http://schemas.microsoft.com/office/powerpoint/2010/main" val="1950238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Tiered Topology</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18</a:t>
            </a:fld>
            <a:endParaRPr lang="en-US" dirty="0"/>
          </a:p>
        </p:txBody>
      </p:sp>
    </p:spTree>
    <p:extLst>
      <p:ext uri="{BB962C8B-B14F-4D97-AF65-F5344CB8AC3E}">
        <p14:creationId xmlns:p14="http://schemas.microsoft.com/office/powerpoint/2010/main" val="1813845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PSTN (Public Switched Telephone Network)</a:t>
            </a:r>
          </a:p>
          <a:p>
            <a:endParaRPr lang="en-US" dirty="0" smtClean="0"/>
          </a:p>
          <a:p>
            <a:pPr eaLnBrk="1" hangingPunct="1"/>
            <a:r>
              <a:rPr lang="en-US" dirty="0" smtClean="0"/>
              <a:t>PSTN (Public Switched Telephone Network)</a:t>
            </a:r>
          </a:p>
          <a:p>
            <a:pPr lvl="1" eaLnBrk="1" hangingPunct="1"/>
            <a:r>
              <a:rPr lang="en-US" dirty="0" smtClean="0"/>
              <a:t>Network of lines, carrier equipment providing telephone service</a:t>
            </a:r>
          </a:p>
          <a:p>
            <a:pPr lvl="1" eaLnBrk="1" hangingPunct="1"/>
            <a:r>
              <a:rPr lang="en-US" dirty="0" smtClean="0"/>
              <a:t>Also called POTS (plain old telephone service)</a:t>
            </a:r>
          </a:p>
          <a:p>
            <a:pPr lvl="1" eaLnBrk="1" hangingPunct="1"/>
            <a:r>
              <a:rPr lang="en-US" dirty="0" smtClean="0"/>
              <a:t>Encompasses entire telephone system</a:t>
            </a:r>
          </a:p>
          <a:p>
            <a:pPr lvl="1" eaLnBrk="1" hangingPunct="1"/>
            <a:r>
              <a:rPr lang="en-US" dirty="0" smtClean="0"/>
              <a:t>Originally: analog traffic</a:t>
            </a:r>
          </a:p>
          <a:p>
            <a:pPr lvl="1" eaLnBrk="1" hangingPunct="1"/>
            <a:r>
              <a:rPr lang="en-US" dirty="0" smtClean="0"/>
              <a:t>Today: digital data, computer controlled switching</a:t>
            </a:r>
          </a:p>
          <a:p>
            <a:pPr eaLnBrk="1" hangingPunct="1"/>
            <a:r>
              <a:rPr lang="en-US" dirty="0" smtClean="0"/>
              <a:t>CO (central office)</a:t>
            </a:r>
          </a:p>
          <a:p>
            <a:pPr lvl="1" eaLnBrk="1" hangingPunct="1"/>
            <a:r>
              <a:rPr lang="en-US" dirty="0" smtClean="0"/>
              <a:t>Where telephone company terminates lines</a:t>
            </a:r>
          </a:p>
          <a:p>
            <a:pPr lvl="1" eaLnBrk="1" hangingPunct="1"/>
            <a:r>
              <a:rPr lang="en-US" dirty="0" smtClean="0"/>
              <a:t>Switches calls between different locations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19</a:t>
            </a:fld>
            <a:endParaRPr lang="en-US" dirty="0"/>
          </a:p>
        </p:txBody>
      </p:sp>
    </p:spTree>
    <p:extLst>
      <p:ext uri="{BB962C8B-B14F-4D97-AF65-F5344CB8AC3E}">
        <p14:creationId xmlns:p14="http://schemas.microsoft.com/office/powerpoint/2010/main" val="356215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Objectives</a:t>
            </a:r>
          </a:p>
          <a:p>
            <a:pPr eaLnBrk="1" hangingPunct="1"/>
            <a:endParaRPr lang="en-US" dirty="0" smtClean="0"/>
          </a:p>
          <a:p>
            <a:r>
              <a:rPr lang="en-US" dirty="0" smtClean="0"/>
              <a:t>Identify a variety of uses for WANs</a:t>
            </a:r>
          </a:p>
          <a:p>
            <a:r>
              <a:rPr lang="en-US" dirty="0" smtClean="0"/>
              <a:t>Explain different WAN topologies, including their advantages and disadvantages</a:t>
            </a:r>
          </a:p>
          <a:p>
            <a:r>
              <a:rPr lang="en-US" dirty="0" smtClean="0"/>
              <a:t>Compare the characteristics of WAN technologies, including their switching type, throughput, media, security, and reliability</a:t>
            </a:r>
          </a:p>
          <a:p>
            <a:r>
              <a:rPr lang="en-US" dirty="0" smtClean="0"/>
              <a:t>Describe several WAN transmission and connection methods, including dial-up, ISDN, T-carriers, frame relay, DSL, broadband cable, broadband over power line, ATM, SONET, MPLS, and Metro Ethernet</a:t>
            </a:r>
          </a:p>
          <a:p>
            <a:pPr eaLnBrk="1" hangingPunct="1"/>
            <a:endParaRPr lang="en-US" dirty="0" smtClean="0"/>
          </a:p>
        </p:txBody>
      </p:sp>
    </p:spTree>
    <p:extLst>
      <p:ext uri="{BB962C8B-B14F-4D97-AF65-F5344CB8AC3E}">
        <p14:creationId xmlns:p14="http://schemas.microsoft.com/office/powerpoint/2010/main" val="137619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PSTN (Public Switched Telephone Network)</a:t>
            </a:r>
          </a:p>
          <a:p>
            <a:endParaRPr lang="en-US" dirty="0" smtClean="0"/>
          </a:p>
          <a:p>
            <a:pPr eaLnBrk="1" hangingPunct="1"/>
            <a:r>
              <a:rPr lang="en-US" dirty="0" smtClean="0"/>
              <a:t>Local loop (last mile)</a:t>
            </a:r>
          </a:p>
          <a:p>
            <a:pPr lvl="1" eaLnBrk="1" hangingPunct="1"/>
            <a:r>
              <a:rPr lang="en-US" dirty="0" smtClean="0"/>
              <a:t>Portion connecting residence, business to nearest CO</a:t>
            </a:r>
          </a:p>
          <a:p>
            <a:pPr eaLnBrk="1" hangingPunct="1"/>
            <a:r>
              <a:rPr lang="en-US" dirty="0" smtClean="0"/>
              <a:t>NIU (network interface unit)</a:t>
            </a:r>
          </a:p>
          <a:p>
            <a:pPr lvl="1" eaLnBrk="1" hangingPunct="1"/>
            <a:r>
              <a:rPr lang="en-US" dirty="0" smtClean="0"/>
              <a:t>Termination point at customer’s demarcation point</a:t>
            </a:r>
          </a:p>
          <a:p>
            <a:pPr eaLnBrk="1" hangingPunct="1"/>
            <a:r>
              <a:rPr lang="en-US" dirty="0" smtClean="0"/>
              <a:t>FTTP (fiber to the premises)</a:t>
            </a:r>
          </a:p>
          <a:p>
            <a:pPr lvl="1" eaLnBrk="1" hangingPunct="1"/>
            <a:r>
              <a:rPr lang="en-US" dirty="0" smtClean="0"/>
              <a:t>Use of a fiber-optic cable to connect a home or business</a:t>
            </a:r>
          </a:p>
          <a:p>
            <a:pPr lvl="1" eaLnBrk="1" hangingPunct="1"/>
            <a:r>
              <a:rPr lang="en-US" dirty="0" smtClean="0"/>
              <a:t>Example of a digital local loop</a:t>
            </a:r>
          </a:p>
          <a:p>
            <a:pPr eaLnBrk="1" hangingPunct="1"/>
            <a:r>
              <a:rPr lang="en-US" dirty="0" smtClean="0"/>
              <a:t>Passive optical network (PON)</a:t>
            </a:r>
          </a:p>
          <a:p>
            <a:pPr lvl="1" eaLnBrk="1" hangingPunct="1"/>
            <a:r>
              <a:rPr lang="en-US" dirty="0" smtClean="0"/>
              <a:t>Carrier uses fiber-optic cabling to connect with multiple endpoints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20</a:t>
            </a:fld>
            <a:endParaRPr lang="en-US" dirty="0"/>
          </a:p>
        </p:txBody>
      </p:sp>
    </p:spTree>
    <p:extLst>
      <p:ext uri="{BB962C8B-B14F-4D97-AF65-F5344CB8AC3E}">
        <p14:creationId xmlns:p14="http://schemas.microsoft.com/office/powerpoint/2010/main" val="815826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PSTN (Public Switched Telephone Network)</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21</a:t>
            </a:fld>
            <a:endParaRPr lang="en-US" dirty="0"/>
          </a:p>
        </p:txBody>
      </p:sp>
    </p:spTree>
    <p:extLst>
      <p:ext uri="{BB962C8B-B14F-4D97-AF65-F5344CB8AC3E}">
        <p14:creationId xmlns:p14="http://schemas.microsoft.com/office/powerpoint/2010/main" val="350807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PSTN (Public Switched Telephone Network)</a:t>
            </a:r>
          </a:p>
          <a:p>
            <a:endParaRPr lang="en-US" dirty="0" smtClean="0"/>
          </a:p>
          <a:p>
            <a:pPr eaLnBrk="1" hangingPunct="1"/>
            <a:r>
              <a:rPr lang="en-US" dirty="0" smtClean="0"/>
              <a:t>OLT (optical line terminal)</a:t>
            </a:r>
          </a:p>
          <a:p>
            <a:pPr lvl="1" eaLnBrk="1" hangingPunct="1"/>
            <a:r>
              <a:rPr lang="en-US" dirty="0" smtClean="0"/>
              <a:t>Single endpoint at carrier’s central office in a PON</a:t>
            </a:r>
          </a:p>
          <a:p>
            <a:pPr lvl="1" eaLnBrk="1" hangingPunct="1"/>
            <a:r>
              <a:rPr lang="en-US" dirty="0" smtClean="0"/>
              <a:t>Device with multiple optical ports (PON interfaces)</a:t>
            </a:r>
          </a:p>
          <a:p>
            <a:pPr eaLnBrk="1" hangingPunct="1"/>
            <a:r>
              <a:rPr lang="en-US" dirty="0" smtClean="0"/>
              <a:t>ONU (optical network unit)</a:t>
            </a:r>
          </a:p>
          <a:p>
            <a:pPr lvl="1" eaLnBrk="1" hangingPunct="1"/>
            <a:r>
              <a:rPr lang="en-US" dirty="0" smtClean="0"/>
              <a:t>Distributes signals to multiple endpoints using fiber-optic cable</a:t>
            </a:r>
          </a:p>
          <a:p>
            <a:pPr lvl="2" eaLnBrk="1" hangingPunct="1"/>
            <a:r>
              <a:rPr lang="en-US" dirty="0" smtClean="0"/>
              <a:t>Or via copper or coax cable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22</a:t>
            </a:fld>
            <a:endParaRPr lang="en-US" dirty="0"/>
          </a:p>
        </p:txBody>
      </p:sp>
    </p:spTree>
    <p:extLst>
      <p:ext uri="{BB962C8B-B14F-4D97-AF65-F5344CB8AC3E}">
        <p14:creationId xmlns:p14="http://schemas.microsoft.com/office/powerpoint/2010/main" val="488117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T-Carriers</a:t>
            </a:r>
          </a:p>
          <a:p>
            <a:endParaRPr lang="en-US" dirty="0" smtClean="0"/>
          </a:p>
          <a:p>
            <a:pPr eaLnBrk="1" hangingPunct="1"/>
            <a:r>
              <a:rPr lang="en-US" dirty="0" smtClean="0"/>
              <a:t>T-carrier technology includes:</a:t>
            </a:r>
          </a:p>
          <a:p>
            <a:pPr lvl="1" eaLnBrk="1" hangingPunct="1"/>
            <a:r>
              <a:rPr lang="en-US" dirty="0" smtClean="0"/>
              <a:t>T1s, fractional T1s, and T3s</a:t>
            </a:r>
          </a:p>
          <a:p>
            <a:pPr eaLnBrk="1" hangingPunct="1"/>
            <a:r>
              <a:rPr lang="en-US" dirty="0" smtClean="0"/>
              <a:t>T-carrier standards (T-CXR standards)</a:t>
            </a:r>
          </a:p>
          <a:p>
            <a:pPr lvl="1" eaLnBrk="1" hangingPunct="1"/>
            <a:r>
              <a:rPr lang="en-US" dirty="0" smtClean="0"/>
              <a:t>Specify a method of signaling</a:t>
            </a:r>
          </a:p>
          <a:p>
            <a:pPr lvl="1" eaLnBrk="1" hangingPunct="1"/>
            <a:r>
              <a:rPr lang="en-US" dirty="0" smtClean="0"/>
              <a:t>A physical layer operation</a:t>
            </a:r>
          </a:p>
          <a:p>
            <a:pPr eaLnBrk="1" hangingPunct="1"/>
            <a:r>
              <a:rPr lang="en-US" dirty="0" smtClean="0"/>
              <a:t>Single channel divided into multiple channels</a:t>
            </a:r>
          </a:p>
          <a:p>
            <a:pPr lvl="1" eaLnBrk="1" hangingPunct="1"/>
            <a:r>
              <a:rPr lang="en-US" dirty="0" smtClean="0"/>
              <a:t>Uses TDM (time division multiplexing) over two wire pairs</a:t>
            </a:r>
          </a:p>
          <a:p>
            <a:pPr eaLnBrk="1" hangingPunct="1"/>
            <a:r>
              <a:rPr lang="en-US" dirty="0" smtClean="0"/>
              <a:t>Medium</a:t>
            </a:r>
          </a:p>
          <a:p>
            <a:pPr lvl="1" eaLnBrk="1" hangingPunct="1"/>
            <a:r>
              <a:rPr lang="en-US" dirty="0" smtClean="0"/>
              <a:t>Telephone wire, fiber-optic cable, wireless links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23</a:t>
            </a:fld>
            <a:endParaRPr lang="en-US" dirty="0"/>
          </a:p>
        </p:txBody>
      </p:sp>
    </p:spTree>
    <p:extLst>
      <p:ext uri="{BB962C8B-B14F-4D97-AF65-F5344CB8AC3E}">
        <p14:creationId xmlns:p14="http://schemas.microsoft.com/office/powerpoint/2010/main" val="3880446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T-Carriers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Many available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24</a:t>
            </a:fld>
            <a:endParaRPr lang="en-US" dirty="0"/>
          </a:p>
        </p:txBody>
      </p:sp>
    </p:spTree>
    <p:extLst>
      <p:ext uri="{BB962C8B-B14F-4D97-AF65-F5344CB8AC3E}">
        <p14:creationId xmlns:p14="http://schemas.microsoft.com/office/powerpoint/2010/main" val="4011901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T-Carriers</a:t>
            </a:r>
          </a:p>
          <a:p>
            <a:endParaRPr lang="en-US" dirty="0" smtClean="0"/>
          </a:p>
          <a:p>
            <a:pPr eaLnBrk="1" hangingPunct="1"/>
            <a:r>
              <a:rPr lang="en-US" dirty="0" smtClean="0"/>
              <a:t>T-carrier speed dependent on signal level</a:t>
            </a:r>
          </a:p>
          <a:p>
            <a:pPr lvl="1" eaLnBrk="1" hangingPunct="1"/>
            <a:r>
              <a:rPr lang="en-US" dirty="0" smtClean="0"/>
              <a:t>Physical layer electrical signaling characteristics</a:t>
            </a:r>
          </a:p>
          <a:p>
            <a:pPr lvl="1" eaLnBrk="1" hangingPunct="1"/>
            <a:r>
              <a:rPr lang="en-US" dirty="0" smtClean="0"/>
              <a:t>DS0 (digital signal, level 0)</a:t>
            </a:r>
          </a:p>
          <a:p>
            <a:pPr lvl="2" eaLnBrk="1" hangingPunct="1"/>
            <a:r>
              <a:rPr lang="en-US" dirty="0" smtClean="0"/>
              <a:t>One data, voice channel</a:t>
            </a:r>
          </a:p>
          <a:p>
            <a:pPr eaLnBrk="1" hangingPunct="1">
              <a:lnSpc>
                <a:spcPct val="90000"/>
              </a:lnSpc>
            </a:pPr>
            <a:r>
              <a:rPr lang="en-US" dirty="0" smtClean="0"/>
              <a:t>T1 use</a:t>
            </a:r>
          </a:p>
          <a:p>
            <a:pPr lvl="1" eaLnBrk="1" hangingPunct="1">
              <a:lnSpc>
                <a:spcPct val="90000"/>
              </a:lnSpc>
            </a:pPr>
            <a:r>
              <a:rPr lang="en-US" dirty="0" smtClean="0"/>
              <a:t>Connects branch offices, connects to carrier</a:t>
            </a:r>
          </a:p>
          <a:p>
            <a:pPr lvl="1" eaLnBrk="1" hangingPunct="1">
              <a:lnSpc>
                <a:spcPct val="90000"/>
              </a:lnSpc>
            </a:pPr>
            <a:r>
              <a:rPr lang="en-US" dirty="0" smtClean="0"/>
              <a:t>Connects telephone company COs, ISPs</a:t>
            </a:r>
          </a:p>
          <a:p>
            <a:pPr eaLnBrk="1" hangingPunct="1">
              <a:lnSpc>
                <a:spcPct val="90000"/>
              </a:lnSpc>
            </a:pPr>
            <a:r>
              <a:rPr lang="en-US" dirty="0" smtClean="0"/>
              <a:t>T3 use</a:t>
            </a:r>
          </a:p>
          <a:p>
            <a:pPr lvl="1" eaLnBrk="1" hangingPunct="1">
              <a:lnSpc>
                <a:spcPct val="90000"/>
              </a:lnSpc>
            </a:pPr>
            <a:r>
              <a:rPr lang="en-US" dirty="0" smtClean="0"/>
              <a:t>Data-intensive businesses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25</a:t>
            </a:fld>
            <a:endParaRPr lang="en-US" dirty="0"/>
          </a:p>
        </p:txBody>
      </p:sp>
    </p:spTree>
    <p:extLst>
      <p:ext uri="{BB962C8B-B14F-4D97-AF65-F5344CB8AC3E}">
        <p14:creationId xmlns:p14="http://schemas.microsoft.com/office/powerpoint/2010/main" val="3968950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T-Carriers</a:t>
            </a:r>
          </a:p>
          <a:p>
            <a:endParaRPr lang="en-US" dirty="0" smtClean="0"/>
          </a:p>
          <a:p>
            <a:pPr eaLnBrk="1" hangingPunct="1">
              <a:lnSpc>
                <a:spcPct val="90000"/>
              </a:lnSpc>
            </a:pPr>
            <a:r>
              <a:rPr lang="en-US" dirty="0" smtClean="0"/>
              <a:t>T3 provides 28 times more throughput (expensive)</a:t>
            </a:r>
          </a:p>
          <a:p>
            <a:pPr lvl="1" eaLnBrk="1" hangingPunct="1">
              <a:lnSpc>
                <a:spcPct val="90000"/>
              </a:lnSpc>
            </a:pPr>
            <a:r>
              <a:rPr lang="en-US" dirty="0" smtClean="0"/>
              <a:t>Multiple T1’s may accommodate needs</a:t>
            </a:r>
          </a:p>
          <a:p>
            <a:pPr eaLnBrk="1" hangingPunct="1">
              <a:lnSpc>
                <a:spcPct val="90000"/>
              </a:lnSpc>
            </a:pPr>
            <a:r>
              <a:rPr lang="en-US" dirty="0" smtClean="0"/>
              <a:t>TI costs vary by region</a:t>
            </a:r>
          </a:p>
          <a:p>
            <a:pPr eaLnBrk="1" hangingPunct="1">
              <a:lnSpc>
                <a:spcPct val="90000"/>
              </a:lnSpc>
            </a:pPr>
            <a:r>
              <a:rPr lang="en-US" dirty="0" smtClean="0"/>
              <a:t>Fractional T1 lease</a:t>
            </a:r>
          </a:p>
          <a:p>
            <a:pPr lvl="1" eaLnBrk="1" hangingPunct="1">
              <a:lnSpc>
                <a:spcPct val="90000"/>
              </a:lnSpc>
            </a:pPr>
            <a:r>
              <a:rPr lang="en-US" dirty="0" smtClean="0"/>
              <a:t>Use some T1 channels, charged accordingly</a:t>
            </a:r>
          </a:p>
          <a:p>
            <a:pPr lvl="1" eaLnBrk="1" hangingPunct="1">
              <a:lnSpc>
                <a:spcPct val="90000"/>
              </a:lnSpc>
            </a:pPr>
            <a:r>
              <a:rPr lang="en-US" dirty="0" smtClean="0"/>
              <a:t>Best suited to businesses that expect traffic to grow but cannot currently justify leasing a full T-1</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26</a:t>
            </a:fld>
            <a:endParaRPr lang="en-US" dirty="0"/>
          </a:p>
        </p:txBody>
      </p:sp>
    </p:spTree>
    <p:extLst>
      <p:ext uri="{BB962C8B-B14F-4D97-AF65-F5344CB8AC3E}">
        <p14:creationId xmlns:p14="http://schemas.microsoft.com/office/powerpoint/2010/main" val="1609749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p>
          <a:p>
            <a:endParaRPr lang="en-US" dirty="0" smtClean="0"/>
          </a:p>
          <a:p>
            <a:pPr eaLnBrk="1" hangingPunct="1"/>
            <a:r>
              <a:rPr lang="en-US" dirty="0" smtClean="0"/>
              <a:t>T-carrier line requires connectivity hardware</a:t>
            </a:r>
          </a:p>
          <a:p>
            <a:pPr lvl="1" eaLnBrk="1" hangingPunct="1"/>
            <a:r>
              <a:rPr lang="en-US" dirty="0" smtClean="0"/>
              <a:t>At customer site and switching facility</a:t>
            </a:r>
          </a:p>
          <a:p>
            <a:pPr lvl="1" eaLnBrk="1" hangingPunct="1"/>
            <a:r>
              <a:rPr lang="en-US" dirty="0" smtClean="0"/>
              <a:t>Purchased or leased</a:t>
            </a:r>
          </a:p>
          <a:p>
            <a:pPr lvl="1" eaLnBrk="1" hangingPunct="1"/>
            <a:r>
              <a:rPr lang="en-US" dirty="0" smtClean="0"/>
              <a:t>Cannot be used with other WAN transmission methods</a:t>
            </a:r>
          </a:p>
          <a:p>
            <a:pPr eaLnBrk="1" hangingPunct="1"/>
            <a:r>
              <a:rPr lang="en-US" dirty="0" smtClean="0"/>
              <a:t>T-carrier line requires different media</a:t>
            </a:r>
          </a:p>
          <a:p>
            <a:pPr lvl="1" eaLnBrk="1" hangingPunct="1"/>
            <a:r>
              <a:rPr lang="en-US" dirty="0" smtClean="0"/>
              <a:t>Throughput dependent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27</a:t>
            </a:fld>
            <a:endParaRPr lang="en-US" dirty="0"/>
          </a:p>
        </p:txBody>
      </p:sp>
    </p:spTree>
    <p:extLst>
      <p:ext uri="{BB962C8B-B14F-4D97-AF65-F5344CB8AC3E}">
        <p14:creationId xmlns:p14="http://schemas.microsoft.com/office/powerpoint/2010/main" val="99639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p>
          <a:p>
            <a:endParaRPr lang="en-US" dirty="0" smtClean="0"/>
          </a:p>
          <a:p>
            <a:pPr eaLnBrk="1" hangingPunct="1"/>
            <a:r>
              <a:rPr lang="en-US" dirty="0" smtClean="0"/>
              <a:t>Wiring</a:t>
            </a:r>
          </a:p>
          <a:p>
            <a:pPr lvl="1" eaLnBrk="1" hangingPunct="1"/>
            <a:r>
              <a:rPr lang="en-US" dirty="0" smtClean="0"/>
              <a:t>Plain telephone wire</a:t>
            </a:r>
          </a:p>
          <a:p>
            <a:pPr lvl="2" eaLnBrk="1" hangingPunct="1"/>
            <a:r>
              <a:rPr lang="en-US" dirty="0" smtClean="0"/>
              <a:t>UTP or STP copper wiring</a:t>
            </a:r>
          </a:p>
          <a:p>
            <a:pPr lvl="2" eaLnBrk="1" hangingPunct="1"/>
            <a:r>
              <a:rPr lang="en-US" dirty="0" smtClean="0"/>
              <a:t>STP preferred for clean connection</a:t>
            </a:r>
          </a:p>
          <a:p>
            <a:pPr lvl="1" eaLnBrk="1" hangingPunct="1"/>
            <a:r>
              <a:rPr lang="en-US" dirty="0" smtClean="0"/>
              <a:t>Coaxial cable, microwave, fiber-optic cable</a:t>
            </a:r>
          </a:p>
          <a:p>
            <a:pPr lvl="1" eaLnBrk="1" hangingPunct="1"/>
            <a:r>
              <a:rPr lang="en-US" dirty="0" smtClean="0"/>
              <a:t>T1s using STP require repeater every 6000 feet</a:t>
            </a:r>
          </a:p>
          <a:p>
            <a:pPr lvl="1" eaLnBrk="1" hangingPunct="1"/>
            <a:r>
              <a:rPr lang="en-US" dirty="0" smtClean="0"/>
              <a:t>Multiple T1s or T3</a:t>
            </a:r>
          </a:p>
          <a:p>
            <a:pPr lvl="2" eaLnBrk="1" hangingPunct="1"/>
            <a:r>
              <a:rPr lang="en-US" dirty="0" smtClean="0"/>
              <a:t>Fiber-optic cabling is preferred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28</a:t>
            </a:fld>
            <a:endParaRPr lang="en-US" dirty="0"/>
          </a:p>
        </p:txBody>
      </p:sp>
    </p:spTree>
    <p:extLst>
      <p:ext uri="{BB962C8B-B14F-4D97-AF65-F5344CB8AC3E}">
        <p14:creationId xmlns:p14="http://schemas.microsoft.com/office/powerpoint/2010/main" val="4187299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p>
          <a:p>
            <a:endParaRPr lang="en-US" dirty="0" smtClean="0"/>
          </a:p>
          <a:p>
            <a:r>
              <a:rPr lang="en-US" dirty="0" smtClean="0"/>
              <a:t>When copper cabling is used to carry T-1 traffic </a:t>
            </a:r>
          </a:p>
          <a:p>
            <a:pPr lvl="1"/>
            <a:r>
              <a:rPr lang="en-US" dirty="0" smtClean="0"/>
              <a:t>It terminates in an RJ-48 connector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29</a:t>
            </a:fld>
            <a:endParaRPr lang="en-US" dirty="0"/>
          </a:p>
        </p:txBody>
      </p:sp>
    </p:spTree>
    <p:extLst>
      <p:ext uri="{BB962C8B-B14F-4D97-AF65-F5344CB8AC3E}">
        <p14:creationId xmlns:p14="http://schemas.microsoft.com/office/powerpoint/2010/main" val="3745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Objectives</a:t>
            </a:r>
          </a:p>
          <a:p>
            <a:pPr eaLnBrk="1" hangingPunct="1"/>
            <a:endParaRPr lang="en-US" dirty="0" smtClean="0"/>
          </a:p>
          <a:p>
            <a:r>
              <a:rPr lang="en-US" dirty="0" smtClean="0"/>
              <a:t>Describe wireless WAN technologies, including 802.16 (WiMAX), HSPA+, LTE, and satellite communications</a:t>
            </a:r>
          </a:p>
          <a:p>
            <a:r>
              <a:rPr lang="en-US" dirty="0" smtClean="0"/>
              <a:t>Explore common problems with WAN connections and ways to prevent Internet connection problems</a:t>
            </a:r>
          </a:p>
          <a:p>
            <a:pPr eaLnBrk="1" hangingPunct="1"/>
            <a:endParaRPr lang="en-US" dirty="0" smtClean="0"/>
          </a:p>
        </p:txBody>
      </p:sp>
    </p:spTree>
    <p:extLst>
      <p:ext uri="{BB962C8B-B14F-4D97-AF65-F5344CB8AC3E}">
        <p14:creationId xmlns:p14="http://schemas.microsoft.com/office/powerpoint/2010/main" val="3891564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p>
          <a:p>
            <a:endParaRPr lang="en-US" dirty="0" smtClean="0"/>
          </a:p>
          <a:p>
            <a:r>
              <a:rPr lang="en-US" dirty="0" smtClean="0"/>
              <a:t>A T-1 crossover cable could be used to connect two connectivity devices </a:t>
            </a:r>
          </a:p>
          <a:p>
            <a:pPr lvl="1"/>
            <a:r>
              <a:rPr lang="en-US" dirty="0" smtClean="0"/>
              <a:t>Such as CSUs/DSUs or WAN interface cards (WICs)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30</a:t>
            </a:fld>
            <a:endParaRPr lang="en-US" dirty="0"/>
          </a:p>
        </p:txBody>
      </p:sp>
    </p:spTree>
    <p:extLst>
      <p:ext uri="{BB962C8B-B14F-4D97-AF65-F5344CB8AC3E}">
        <p14:creationId xmlns:p14="http://schemas.microsoft.com/office/powerpoint/2010/main" val="3358438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p>
          <a:p>
            <a:endParaRPr lang="en-US" dirty="0" smtClean="0"/>
          </a:p>
          <a:p>
            <a:r>
              <a:rPr lang="en-US" dirty="0" smtClean="0"/>
              <a:t>At the customer’s demarc (demarcation point)</a:t>
            </a:r>
          </a:p>
          <a:p>
            <a:pPr lvl="1"/>
            <a:r>
              <a:rPr lang="en-US" dirty="0" smtClean="0"/>
              <a:t>RJ-48 connectors terminate in a smart jack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31</a:t>
            </a:fld>
            <a:endParaRPr lang="en-US" dirty="0"/>
          </a:p>
        </p:txBody>
      </p:sp>
    </p:spTree>
    <p:extLst>
      <p:ext uri="{BB962C8B-B14F-4D97-AF65-F5344CB8AC3E}">
        <p14:creationId xmlns:p14="http://schemas.microsoft.com/office/powerpoint/2010/main" val="2898860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p>
          <a:p>
            <a:endParaRPr lang="en-US" dirty="0" smtClean="0"/>
          </a:p>
          <a:p>
            <a:pPr eaLnBrk="1" hangingPunct="1"/>
            <a:r>
              <a:rPr lang="en-US" dirty="0" smtClean="0"/>
              <a:t>CSU/DSU (Channel Service Unit/Data Service Unit)</a:t>
            </a:r>
          </a:p>
          <a:p>
            <a:pPr lvl="1" eaLnBrk="1" hangingPunct="1"/>
            <a:r>
              <a:rPr lang="en-US" dirty="0" smtClean="0"/>
              <a:t>Two separate devices</a:t>
            </a:r>
          </a:p>
          <a:p>
            <a:pPr lvl="1" eaLnBrk="1" hangingPunct="1"/>
            <a:r>
              <a:rPr lang="en-US" dirty="0" smtClean="0"/>
              <a:t>Combined into single stand-alone device</a:t>
            </a:r>
          </a:p>
          <a:p>
            <a:pPr lvl="2" eaLnBrk="1" hangingPunct="1"/>
            <a:r>
              <a:rPr lang="en-US" dirty="0" smtClean="0"/>
              <a:t>Or an interface card</a:t>
            </a:r>
          </a:p>
          <a:p>
            <a:pPr lvl="1" eaLnBrk="1" hangingPunct="1"/>
            <a:r>
              <a:rPr lang="en-US" dirty="0" smtClean="0"/>
              <a:t>T1 line connection point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32</a:t>
            </a:fld>
            <a:endParaRPr lang="en-US" dirty="0"/>
          </a:p>
        </p:txBody>
      </p:sp>
    </p:spTree>
    <p:extLst>
      <p:ext uri="{BB962C8B-B14F-4D97-AF65-F5344CB8AC3E}">
        <p14:creationId xmlns:p14="http://schemas.microsoft.com/office/powerpoint/2010/main" val="3926252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p>
          <a:p>
            <a:endParaRPr lang="en-US" dirty="0" smtClean="0"/>
          </a:p>
          <a:p>
            <a:pPr eaLnBrk="1" hangingPunct="1"/>
            <a:r>
              <a:rPr lang="en-US" dirty="0" smtClean="0"/>
              <a:t>Incoming T-carrier line</a:t>
            </a:r>
          </a:p>
          <a:p>
            <a:pPr lvl="1" eaLnBrk="1" hangingPunct="1"/>
            <a:r>
              <a:rPr lang="en-US" dirty="0" smtClean="0"/>
              <a:t>Multiplexer separates combined channels</a:t>
            </a:r>
          </a:p>
          <a:p>
            <a:pPr eaLnBrk="1" hangingPunct="1"/>
            <a:r>
              <a:rPr lang="en-US" dirty="0" smtClean="0"/>
              <a:t>Outgoing T-carrier line</a:t>
            </a:r>
          </a:p>
          <a:p>
            <a:pPr lvl="1" eaLnBrk="1" hangingPunct="1"/>
            <a:r>
              <a:rPr lang="en-US" dirty="0" smtClean="0"/>
              <a:t>Multiplexer combines multiple LAN signals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33</a:t>
            </a:fld>
            <a:endParaRPr lang="en-US" dirty="0"/>
          </a:p>
        </p:txBody>
      </p:sp>
    </p:spTree>
    <p:extLst>
      <p:ext uri="{BB962C8B-B14F-4D97-AF65-F5344CB8AC3E}">
        <p14:creationId xmlns:p14="http://schemas.microsoft.com/office/powerpoint/2010/main" val="9006118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p>
          <a:p>
            <a:endParaRPr lang="en-US" dirty="0" smtClean="0"/>
          </a:p>
          <a:p>
            <a:pPr eaLnBrk="1" hangingPunct="1">
              <a:lnSpc>
                <a:spcPct val="90000"/>
              </a:lnSpc>
            </a:pPr>
            <a:r>
              <a:rPr lang="en-US" dirty="0" smtClean="0"/>
              <a:t>Terminal equipment</a:t>
            </a:r>
          </a:p>
          <a:p>
            <a:pPr lvl="1" eaLnBrk="1" hangingPunct="1">
              <a:lnSpc>
                <a:spcPct val="90000"/>
              </a:lnSpc>
            </a:pPr>
            <a:r>
              <a:rPr lang="en-US" dirty="0" smtClean="0"/>
              <a:t>The DTE is typically a router</a:t>
            </a:r>
          </a:p>
          <a:p>
            <a:pPr lvl="2" eaLnBrk="1" hangingPunct="1">
              <a:lnSpc>
                <a:spcPct val="90000"/>
              </a:lnSpc>
            </a:pPr>
            <a:r>
              <a:rPr lang="en-US" dirty="0" smtClean="0"/>
              <a:t>Accepts incoming CSU/DSU signals</a:t>
            </a:r>
          </a:p>
          <a:p>
            <a:pPr lvl="2" eaLnBrk="1" hangingPunct="1">
              <a:lnSpc>
                <a:spcPct val="90000"/>
              </a:lnSpc>
            </a:pPr>
            <a:r>
              <a:rPr lang="en-US" dirty="0" smtClean="0"/>
              <a:t>Translates Network layer protocols</a:t>
            </a:r>
          </a:p>
          <a:p>
            <a:pPr lvl="2" eaLnBrk="1" hangingPunct="1">
              <a:lnSpc>
                <a:spcPct val="90000"/>
              </a:lnSpc>
            </a:pPr>
            <a:r>
              <a:rPr lang="en-US" dirty="0" smtClean="0"/>
              <a:t>Directs data to destination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34</a:t>
            </a:fld>
            <a:endParaRPr lang="en-US" dirty="0"/>
          </a:p>
        </p:txBody>
      </p:sp>
    </p:spTree>
    <p:extLst>
      <p:ext uri="{BB962C8B-B14F-4D97-AF65-F5344CB8AC3E}">
        <p14:creationId xmlns:p14="http://schemas.microsoft.com/office/powerpoint/2010/main" val="35206370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T-Carrier Connectivity</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35</a:t>
            </a:fld>
            <a:endParaRPr lang="en-US" dirty="0"/>
          </a:p>
        </p:txBody>
      </p:sp>
    </p:spTree>
    <p:extLst>
      <p:ext uri="{BB962C8B-B14F-4D97-AF65-F5344CB8AC3E}">
        <p14:creationId xmlns:p14="http://schemas.microsoft.com/office/powerpoint/2010/main" val="3520637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Frame Relay</a:t>
            </a:r>
          </a:p>
          <a:p>
            <a:endParaRPr lang="en-US" dirty="0" smtClean="0"/>
          </a:p>
          <a:p>
            <a:pPr eaLnBrk="1" hangingPunct="1"/>
            <a:r>
              <a:rPr lang="en-US" dirty="0" smtClean="0"/>
              <a:t>Frame relay</a:t>
            </a:r>
          </a:p>
          <a:p>
            <a:pPr lvl="1" eaLnBrk="1" hangingPunct="1"/>
            <a:r>
              <a:rPr lang="en-US" dirty="0" smtClean="0"/>
              <a:t>Group of Layer 2 protocols originally designed as a fast packet-switched network over ISDN</a:t>
            </a:r>
          </a:p>
          <a:p>
            <a:pPr lvl="1" eaLnBrk="1" hangingPunct="1"/>
            <a:r>
              <a:rPr lang="en-US" dirty="0" smtClean="0"/>
              <a:t>Today is used as the Data Link protocol for various circuit interfaces and media</a:t>
            </a:r>
          </a:p>
          <a:p>
            <a:pPr eaLnBrk="1" hangingPunct="1"/>
            <a:r>
              <a:rPr lang="en-US" dirty="0" smtClean="0"/>
              <a:t>Data-link connection identifier (DLCI)</a:t>
            </a:r>
          </a:p>
          <a:p>
            <a:pPr lvl="1" eaLnBrk="1" hangingPunct="1"/>
            <a:r>
              <a:rPr lang="en-US" dirty="0" smtClean="0"/>
              <a:t>Identifier routers read to determine which circuit to use for the frame</a:t>
            </a:r>
          </a:p>
          <a:p>
            <a:pPr eaLnBrk="1" hangingPunct="1"/>
            <a:r>
              <a:rPr lang="en-US" dirty="0" smtClean="0"/>
              <a:t>Frame relay is a connection-oriented protocol</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36</a:t>
            </a:fld>
            <a:endParaRPr lang="en-US" dirty="0"/>
          </a:p>
        </p:txBody>
      </p:sp>
    </p:spTree>
    <p:extLst>
      <p:ext uri="{BB962C8B-B14F-4D97-AF65-F5344CB8AC3E}">
        <p14:creationId xmlns:p14="http://schemas.microsoft.com/office/powerpoint/2010/main" val="479461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Frame Relay</a:t>
            </a:r>
          </a:p>
          <a:p>
            <a:endParaRPr lang="en-US" dirty="0" smtClean="0"/>
          </a:p>
          <a:p>
            <a:pPr eaLnBrk="1" hangingPunct="1"/>
            <a:r>
              <a:rPr lang="en-US" dirty="0" smtClean="0"/>
              <a:t>Supports two types of virtual circuits:</a:t>
            </a:r>
          </a:p>
          <a:p>
            <a:pPr lvl="1" eaLnBrk="1" hangingPunct="1"/>
            <a:r>
              <a:rPr lang="en-US" dirty="0" smtClean="0"/>
              <a:t>SVC (switched virtual circuit)</a:t>
            </a:r>
          </a:p>
          <a:p>
            <a:pPr lvl="2" eaLnBrk="1" hangingPunct="1"/>
            <a:r>
              <a:rPr lang="en-US" dirty="0" smtClean="0"/>
              <a:t>Connections established when parties need to transmit, then terminated after transmission is complete</a:t>
            </a:r>
          </a:p>
          <a:p>
            <a:pPr lvl="1" eaLnBrk="1" hangingPunct="1"/>
            <a:r>
              <a:rPr lang="en-US" dirty="0" smtClean="0"/>
              <a:t>PVC (permanent virtual circuit)</a:t>
            </a:r>
          </a:p>
          <a:p>
            <a:pPr lvl="2" eaLnBrk="1" hangingPunct="1"/>
            <a:r>
              <a:rPr lang="en-US" dirty="0" smtClean="0"/>
              <a:t>Connections established before data needs to be transmitted and are maintained after transmission</a:t>
            </a:r>
          </a:p>
          <a:p>
            <a:pPr eaLnBrk="1" hangingPunct="1"/>
            <a:r>
              <a:rPr lang="en-US" dirty="0" smtClean="0"/>
              <a:t>Advantage</a:t>
            </a:r>
          </a:p>
          <a:p>
            <a:pPr lvl="1" eaLnBrk="1" hangingPunct="1"/>
            <a:r>
              <a:rPr lang="en-US" dirty="0" smtClean="0"/>
              <a:t>Pay for only the amount of bandwidth required</a:t>
            </a:r>
          </a:p>
          <a:p>
            <a:pPr lvl="1" eaLnBrk="1" hangingPunct="1"/>
            <a:r>
              <a:rPr lang="en-US" dirty="0" smtClean="0"/>
              <a:t>Less expensive than other WAN technologies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37</a:t>
            </a:fld>
            <a:endParaRPr lang="en-US" dirty="0"/>
          </a:p>
        </p:txBody>
      </p:sp>
    </p:spTree>
    <p:extLst>
      <p:ext uri="{BB962C8B-B14F-4D97-AF65-F5344CB8AC3E}">
        <p14:creationId xmlns:p14="http://schemas.microsoft.com/office/powerpoint/2010/main" val="1238978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DSL (Digital Subscriber Line)</a:t>
            </a:r>
          </a:p>
          <a:p>
            <a:endParaRPr lang="en-US" dirty="0" smtClean="0"/>
          </a:p>
          <a:p>
            <a:pPr eaLnBrk="1" hangingPunct="1"/>
            <a:r>
              <a:rPr lang="en-US" dirty="0" smtClean="0"/>
              <a:t>Operates over PSTN</a:t>
            </a:r>
          </a:p>
          <a:p>
            <a:pPr eaLnBrk="1" hangingPunct="1"/>
            <a:r>
              <a:rPr lang="en-US" dirty="0" smtClean="0"/>
              <a:t>Directly competes with T-1 and broadband cable</a:t>
            </a:r>
          </a:p>
          <a:p>
            <a:pPr eaLnBrk="1" hangingPunct="1"/>
            <a:r>
              <a:rPr lang="en-US" dirty="0" smtClean="0"/>
              <a:t>Requires repeaters for longer distances</a:t>
            </a:r>
          </a:p>
          <a:p>
            <a:pPr lvl="1" eaLnBrk="1" hangingPunct="1"/>
            <a:r>
              <a:rPr lang="en-US" dirty="0" smtClean="0"/>
              <a:t>Best suited for WAN local loop</a:t>
            </a:r>
          </a:p>
          <a:p>
            <a:pPr eaLnBrk="1" hangingPunct="1"/>
            <a:r>
              <a:rPr lang="en-US" dirty="0" smtClean="0"/>
              <a:t>Supports multiple data, voice channels</a:t>
            </a:r>
          </a:p>
          <a:p>
            <a:pPr lvl="1" eaLnBrk="1" hangingPunct="1"/>
            <a:r>
              <a:rPr lang="en-US" dirty="0" smtClean="0"/>
              <a:t>Over a single line</a:t>
            </a:r>
          </a:p>
          <a:p>
            <a:pPr eaLnBrk="1" hangingPunct="1"/>
            <a:r>
              <a:rPr lang="en-US" dirty="0" smtClean="0"/>
              <a:t>Uses advanced data modulation techniques</a:t>
            </a:r>
          </a:p>
          <a:p>
            <a:pPr lvl="1" eaLnBrk="1" hangingPunct="1"/>
            <a:r>
              <a:rPr lang="en-US" dirty="0" smtClean="0"/>
              <a:t>Data signal alters carrier signal properties</a:t>
            </a:r>
          </a:p>
          <a:p>
            <a:pPr lvl="1" eaLnBrk="1" hangingPunct="1"/>
            <a:r>
              <a:rPr lang="en-US" dirty="0" smtClean="0"/>
              <a:t>Amplitude or phase modulation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38</a:t>
            </a:fld>
            <a:endParaRPr lang="en-US" dirty="0"/>
          </a:p>
        </p:txBody>
      </p:sp>
    </p:spTree>
    <p:extLst>
      <p:ext uri="{BB962C8B-B14F-4D97-AF65-F5344CB8AC3E}">
        <p14:creationId xmlns:p14="http://schemas.microsoft.com/office/powerpoint/2010/main" val="1535925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DSL</a:t>
            </a:r>
          </a:p>
          <a:p>
            <a:endParaRPr lang="en-US" dirty="0" smtClean="0"/>
          </a:p>
          <a:p>
            <a:pPr eaLnBrk="1" hangingPunct="1"/>
            <a:r>
              <a:rPr lang="en-US" dirty="0" smtClean="0"/>
              <a:t>xDSL refers to all DSL varieties</a:t>
            </a:r>
          </a:p>
          <a:p>
            <a:pPr lvl="1" eaLnBrk="1" hangingPunct="1"/>
            <a:r>
              <a:rPr lang="en-US" dirty="0" smtClean="0"/>
              <a:t>ADSL, G.Lite, HDSL, SDSL, VDSL, SHDSL</a:t>
            </a:r>
          </a:p>
          <a:p>
            <a:pPr eaLnBrk="1" hangingPunct="1"/>
            <a:r>
              <a:rPr lang="en-US" dirty="0" smtClean="0"/>
              <a:t>Symmetrical vs. Asymmetrical</a:t>
            </a:r>
          </a:p>
          <a:p>
            <a:pPr lvl="1" eaLnBrk="1" hangingPunct="1"/>
            <a:r>
              <a:rPr lang="en-US" dirty="0" smtClean="0"/>
              <a:t>Downstream</a:t>
            </a:r>
          </a:p>
          <a:p>
            <a:pPr lvl="2" eaLnBrk="1" hangingPunct="1"/>
            <a:r>
              <a:rPr lang="en-US" dirty="0" smtClean="0"/>
              <a:t>Data travels from carrier’s switching facility to customer</a:t>
            </a:r>
          </a:p>
          <a:p>
            <a:pPr lvl="1" eaLnBrk="1" hangingPunct="1"/>
            <a:r>
              <a:rPr lang="en-US" dirty="0" smtClean="0"/>
              <a:t>Upstream</a:t>
            </a:r>
          </a:p>
          <a:p>
            <a:pPr lvl="2" eaLnBrk="1" hangingPunct="1"/>
            <a:r>
              <a:rPr lang="en-US" dirty="0" smtClean="0"/>
              <a:t>Data travels from customer to carrier’s switching facility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39</a:t>
            </a:fld>
            <a:endParaRPr lang="en-US" dirty="0"/>
          </a:p>
        </p:txBody>
      </p:sp>
    </p:spTree>
    <p:extLst>
      <p:ext uri="{BB962C8B-B14F-4D97-AF65-F5344CB8AC3E}">
        <p14:creationId xmlns:p14="http://schemas.microsoft.com/office/powerpoint/2010/main" val="41696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 Essentials</a:t>
            </a:r>
          </a:p>
          <a:p>
            <a:endParaRPr lang="en-US" dirty="0" smtClean="0"/>
          </a:p>
          <a:p>
            <a:pPr eaLnBrk="1" hangingPunct="1"/>
            <a:r>
              <a:rPr lang="en-US" dirty="0" smtClean="0"/>
              <a:t>WAN</a:t>
            </a:r>
          </a:p>
          <a:p>
            <a:pPr lvl="1" eaLnBrk="1" hangingPunct="1"/>
            <a:r>
              <a:rPr lang="en-US" dirty="0" smtClean="0"/>
              <a:t>Network traversing some distance, connecting LANs</a:t>
            </a:r>
          </a:p>
          <a:p>
            <a:pPr lvl="1" eaLnBrk="1" hangingPunct="1"/>
            <a:r>
              <a:rPr lang="en-US" dirty="0" smtClean="0"/>
              <a:t>Transmission methods depend on business needs </a:t>
            </a:r>
          </a:p>
          <a:p>
            <a:pPr eaLnBrk="1" hangingPunct="1"/>
            <a:r>
              <a:rPr lang="en-US" dirty="0" smtClean="0"/>
              <a:t>WAN and LAN differences</a:t>
            </a:r>
          </a:p>
          <a:p>
            <a:pPr lvl="1" eaLnBrk="1" hangingPunct="1"/>
            <a:r>
              <a:rPr lang="en-US" dirty="0" smtClean="0"/>
              <a:t>LANs connect nodes; WANs connect networks</a:t>
            </a:r>
          </a:p>
          <a:p>
            <a:pPr lvl="1" eaLnBrk="1" hangingPunct="1"/>
            <a:r>
              <a:rPr lang="en-US" dirty="0" smtClean="0"/>
              <a:t>Layers 1 and 2 access methods, topologies, media</a:t>
            </a:r>
          </a:p>
          <a:p>
            <a:pPr lvl="1" eaLnBrk="1" hangingPunct="1"/>
            <a:r>
              <a:rPr lang="en-US" dirty="0" smtClean="0"/>
              <a:t>LAN wiring: privately owned</a:t>
            </a:r>
          </a:p>
          <a:p>
            <a:pPr lvl="1" eaLnBrk="1" hangingPunct="1"/>
            <a:r>
              <a:rPr lang="en-US" dirty="0" smtClean="0"/>
              <a:t>WAN wiring: public through NSPs (network service providers)</a:t>
            </a:r>
          </a:p>
          <a:p>
            <a:pPr lvl="2" eaLnBrk="1" hangingPunct="1"/>
            <a:r>
              <a:rPr lang="en-US" dirty="0" smtClean="0"/>
              <a:t>Examples: AT&amp;T, Verizon, Charter, and Comcast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a:t>
            </a:fld>
            <a:endParaRPr lang="en-US" dirty="0"/>
          </a:p>
        </p:txBody>
      </p:sp>
    </p:spTree>
    <p:extLst>
      <p:ext uri="{BB962C8B-B14F-4D97-AF65-F5344CB8AC3E}">
        <p14:creationId xmlns:p14="http://schemas.microsoft.com/office/powerpoint/2010/main" val="38260014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DSL</a:t>
            </a:r>
          </a:p>
          <a:p>
            <a:endParaRPr lang="en-US" dirty="0" smtClean="0"/>
          </a:p>
          <a:p>
            <a:pPr eaLnBrk="1" hangingPunct="1"/>
            <a:r>
              <a:rPr lang="en-US" dirty="0" smtClean="0"/>
              <a:t>Symmetrical vs. Asymmetrical (cont’d)</a:t>
            </a:r>
          </a:p>
          <a:p>
            <a:pPr lvl="1" eaLnBrk="1" hangingPunct="1"/>
            <a:r>
              <a:rPr lang="en-US" dirty="0" smtClean="0"/>
              <a:t>Asymmetrical</a:t>
            </a:r>
          </a:p>
          <a:p>
            <a:pPr lvl="2" eaLnBrk="1" hangingPunct="1"/>
            <a:r>
              <a:rPr lang="en-US" dirty="0" smtClean="0"/>
              <a:t>More throughput in one direction</a:t>
            </a:r>
          </a:p>
          <a:p>
            <a:pPr lvl="2" eaLnBrk="1" hangingPunct="1"/>
            <a:r>
              <a:rPr lang="en-US" dirty="0" smtClean="0"/>
              <a:t>Downstream throughput higher than upstream throughput</a:t>
            </a:r>
          </a:p>
          <a:p>
            <a:pPr lvl="2" eaLnBrk="1" hangingPunct="1"/>
            <a:r>
              <a:rPr lang="en-US" dirty="0" smtClean="0"/>
              <a:t>Best use: video conferencing, web surfing</a:t>
            </a:r>
          </a:p>
          <a:p>
            <a:pPr lvl="1" eaLnBrk="1" hangingPunct="1"/>
            <a:r>
              <a:rPr lang="en-US" dirty="0" smtClean="0"/>
              <a:t>Symmetrical</a:t>
            </a:r>
          </a:p>
          <a:p>
            <a:pPr lvl="2" eaLnBrk="1" hangingPunct="1"/>
            <a:r>
              <a:rPr lang="en-US" dirty="0" smtClean="0"/>
              <a:t>Equal capacity for upstream, downstream data</a:t>
            </a:r>
          </a:p>
          <a:p>
            <a:pPr lvl="2" eaLnBrk="1" hangingPunct="1"/>
            <a:r>
              <a:rPr lang="en-US" dirty="0" smtClean="0"/>
              <a:t>Examples: HDSL, SDSL, SHDSL</a:t>
            </a:r>
          </a:p>
          <a:p>
            <a:pPr lvl="2" eaLnBrk="1" hangingPunct="1"/>
            <a:r>
              <a:rPr lang="en-US" dirty="0" smtClean="0"/>
              <a:t>Best use: uploading, downloading significant data amounts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40</a:t>
            </a:fld>
            <a:endParaRPr lang="en-US" dirty="0"/>
          </a:p>
        </p:txBody>
      </p:sp>
    </p:spTree>
    <p:extLst>
      <p:ext uri="{BB962C8B-B14F-4D97-AF65-F5344CB8AC3E}">
        <p14:creationId xmlns:p14="http://schemas.microsoft.com/office/powerpoint/2010/main" val="3394315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DSL</a:t>
            </a:r>
          </a:p>
          <a:p>
            <a:endParaRPr lang="en-US" dirty="0" smtClean="0"/>
          </a:p>
          <a:p>
            <a:pPr eaLnBrk="1" hangingPunct="1"/>
            <a:r>
              <a:rPr lang="en-US" dirty="0" smtClean="0"/>
              <a:t>Modulation</a:t>
            </a:r>
          </a:p>
          <a:p>
            <a:pPr lvl="1" eaLnBrk="1" hangingPunct="1"/>
            <a:r>
              <a:rPr lang="en-US" dirty="0" smtClean="0"/>
              <a:t>Some create multiple narrow channels in the higher frequency range</a:t>
            </a:r>
          </a:p>
          <a:p>
            <a:pPr lvl="2" eaLnBrk="1" hangingPunct="1"/>
            <a:r>
              <a:rPr lang="en-US" dirty="0" smtClean="0"/>
              <a:t>A splitter must be installed at the carrier and at the customer’s premises to separate data from voice</a:t>
            </a:r>
          </a:p>
          <a:p>
            <a:pPr lvl="1" eaLnBrk="1" hangingPunct="1"/>
            <a:r>
              <a:rPr lang="en-US" dirty="0" smtClean="0"/>
              <a:t>Some require the use of a filter to prevent high-frequency DSL signals from reaching the telephone</a:t>
            </a:r>
          </a:p>
          <a:p>
            <a:pPr lvl="1" eaLnBrk="1" hangingPunct="1"/>
            <a:r>
              <a:rPr lang="en-US" dirty="0" smtClean="0"/>
              <a:t>Other types of DSL cannot use the same wire pair used for voice signals</a:t>
            </a:r>
          </a:p>
          <a:p>
            <a:pPr lvl="2" eaLnBrk="1" hangingPunct="1"/>
            <a:r>
              <a:rPr lang="en-US" dirty="0" smtClean="0"/>
              <a:t>Use the extra pair of wires contained in the telephone cable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41</a:t>
            </a:fld>
            <a:endParaRPr lang="en-US" dirty="0"/>
          </a:p>
        </p:txBody>
      </p:sp>
    </p:spTree>
    <p:extLst>
      <p:ext uri="{BB962C8B-B14F-4D97-AF65-F5344CB8AC3E}">
        <p14:creationId xmlns:p14="http://schemas.microsoft.com/office/powerpoint/2010/main" val="14345692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DSL</a:t>
            </a:r>
          </a:p>
          <a:p>
            <a:endParaRPr lang="en-US" dirty="0" smtClean="0"/>
          </a:p>
          <a:p>
            <a:pPr eaLnBrk="1" hangingPunct="1"/>
            <a:r>
              <a:rPr lang="en-US" dirty="0" smtClean="0"/>
              <a:t>Capacity and Maximum Line Length</a:t>
            </a:r>
          </a:p>
          <a:p>
            <a:pPr lvl="1" eaLnBrk="1" hangingPunct="1"/>
            <a:r>
              <a:rPr lang="en-US" dirty="0" smtClean="0"/>
              <a:t>Varies in terms of capacity and maximum line length</a:t>
            </a:r>
          </a:p>
          <a:p>
            <a:pPr lvl="1" eaLnBrk="1" hangingPunct="1"/>
            <a:r>
              <a:rPr lang="en-US" dirty="0" smtClean="0"/>
              <a:t>VDSL carries as much as 52 Mbps can extend only a maximum of 1000 feet</a:t>
            </a:r>
          </a:p>
          <a:p>
            <a:pPr lvl="1" eaLnBrk="1" hangingPunct="1"/>
            <a:r>
              <a:rPr lang="en-US" dirty="0" smtClean="0"/>
              <a:t>Most popular form of DSL is ADSL</a:t>
            </a:r>
          </a:p>
          <a:p>
            <a:pPr lvl="2" eaLnBrk="1" hangingPunct="1"/>
            <a:r>
              <a:rPr lang="en-US" dirty="0" smtClean="0"/>
              <a:t>Latest version is ADSL2+M</a:t>
            </a:r>
          </a:p>
          <a:p>
            <a:pPr lvl="2" eaLnBrk="1" hangingPunct="1"/>
            <a:r>
              <a:rPr lang="en-US" dirty="0" smtClean="0"/>
              <a:t>Provides maximum throughput of 24 Mbps downstream and 3.3 Mbps upstream</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42</a:t>
            </a:fld>
            <a:endParaRPr lang="en-US" dirty="0"/>
          </a:p>
        </p:txBody>
      </p:sp>
    </p:spTree>
    <p:extLst>
      <p:ext uri="{BB962C8B-B14F-4D97-AF65-F5344CB8AC3E}">
        <p14:creationId xmlns:p14="http://schemas.microsoft.com/office/powerpoint/2010/main" val="388046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DSL Connectivity</a:t>
            </a:r>
          </a:p>
          <a:p>
            <a:endParaRPr lang="en-US" dirty="0" smtClean="0"/>
          </a:p>
          <a:p>
            <a:r>
              <a:rPr lang="en-US" dirty="0" smtClean="0"/>
              <a:t>ADSL: common example on home computer</a:t>
            </a:r>
          </a:p>
          <a:p>
            <a:pPr lvl="1"/>
            <a:r>
              <a:rPr lang="en-US" dirty="0" smtClean="0"/>
              <a:t>Establish TCP connection</a:t>
            </a:r>
          </a:p>
          <a:p>
            <a:pPr lvl="1"/>
            <a:r>
              <a:rPr lang="en-US" dirty="0" smtClean="0"/>
              <a:t>Transmit through DSL modem</a:t>
            </a:r>
          </a:p>
          <a:p>
            <a:pPr lvl="2"/>
            <a:r>
              <a:rPr lang="en-US" dirty="0" smtClean="0"/>
              <a:t>Internal or external</a:t>
            </a:r>
          </a:p>
          <a:p>
            <a:pPr lvl="2"/>
            <a:r>
              <a:rPr lang="en-US" dirty="0" smtClean="0"/>
              <a:t>Splitter separates incoming voice, data signals</a:t>
            </a:r>
          </a:p>
          <a:p>
            <a:pPr lvl="2"/>
            <a:r>
              <a:rPr lang="en-US" dirty="0" smtClean="0"/>
              <a:t>May connect to switch or router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43</a:t>
            </a:fld>
            <a:endParaRPr lang="en-US" dirty="0"/>
          </a:p>
        </p:txBody>
      </p:sp>
    </p:spTree>
    <p:extLst>
      <p:ext uri="{BB962C8B-B14F-4D97-AF65-F5344CB8AC3E}">
        <p14:creationId xmlns:p14="http://schemas.microsoft.com/office/powerpoint/2010/main" val="24549025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DSL Connectivity</a:t>
            </a:r>
          </a:p>
          <a:p>
            <a:endParaRPr lang="en-US" dirty="0" smtClean="0"/>
          </a:p>
          <a:p>
            <a:pPr eaLnBrk="1" hangingPunct="1"/>
            <a:r>
              <a:rPr lang="en-US" dirty="0" smtClean="0"/>
              <a:t>ADSL (cont’d.)</a:t>
            </a:r>
          </a:p>
          <a:p>
            <a:pPr lvl="1" eaLnBrk="1" hangingPunct="1"/>
            <a:r>
              <a:rPr lang="en-US" dirty="0" smtClean="0"/>
              <a:t>DSL modem forwards modulated signal to local loop</a:t>
            </a:r>
          </a:p>
          <a:p>
            <a:pPr lvl="2" eaLnBrk="1" hangingPunct="1"/>
            <a:r>
              <a:rPr lang="en-US" dirty="0" smtClean="0"/>
              <a:t>Signal continues over four-pair UTP wire</a:t>
            </a:r>
          </a:p>
          <a:p>
            <a:pPr lvl="2" eaLnBrk="1" hangingPunct="1"/>
            <a:r>
              <a:rPr lang="en-US" dirty="0" smtClean="0"/>
              <a:t>Distance less than 18,000 feet: signal combined with other modulated signals in telephone switch</a:t>
            </a:r>
          </a:p>
          <a:p>
            <a:pPr lvl="1" eaLnBrk="1" hangingPunct="1"/>
            <a:r>
              <a:rPr lang="en-US" dirty="0" smtClean="0"/>
              <a:t>Carrier’s remote switching facility</a:t>
            </a:r>
          </a:p>
          <a:p>
            <a:pPr lvl="2" eaLnBrk="1" hangingPunct="1"/>
            <a:r>
              <a:rPr lang="en-US" dirty="0" smtClean="0"/>
              <a:t>Splitter separates data signal from voice signals</a:t>
            </a:r>
          </a:p>
          <a:p>
            <a:pPr lvl="2" eaLnBrk="1" hangingPunct="1"/>
            <a:r>
              <a:rPr lang="en-US" dirty="0" smtClean="0"/>
              <a:t>Request sent to DSLAM (DSL access multiplexer)</a:t>
            </a:r>
          </a:p>
          <a:p>
            <a:pPr lvl="2" eaLnBrk="1" hangingPunct="1"/>
            <a:r>
              <a:rPr lang="en-US" dirty="0" smtClean="0"/>
              <a:t>Request issued from carrier’s network to Internet backbone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44</a:t>
            </a:fld>
            <a:endParaRPr lang="en-US" dirty="0"/>
          </a:p>
        </p:txBody>
      </p:sp>
    </p:spTree>
    <p:extLst>
      <p:ext uri="{BB962C8B-B14F-4D97-AF65-F5344CB8AC3E}">
        <p14:creationId xmlns:p14="http://schemas.microsoft.com/office/powerpoint/2010/main" val="947570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DSL Connectivity</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45</a:t>
            </a:fld>
            <a:endParaRPr lang="en-US" dirty="0"/>
          </a:p>
        </p:txBody>
      </p:sp>
    </p:spTree>
    <p:extLst>
      <p:ext uri="{BB962C8B-B14F-4D97-AF65-F5344CB8AC3E}">
        <p14:creationId xmlns:p14="http://schemas.microsoft.com/office/powerpoint/2010/main" val="41442646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Broadband Cable</a:t>
            </a:r>
          </a:p>
          <a:p>
            <a:endParaRPr lang="en-US" dirty="0" smtClean="0"/>
          </a:p>
          <a:p>
            <a:pPr eaLnBrk="1" hangingPunct="1"/>
            <a:r>
              <a:rPr lang="en-US" dirty="0" smtClean="0"/>
              <a:t>Cable companies connectivity option</a:t>
            </a:r>
          </a:p>
          <a:p>
            <a:pPr eaLnBrk="1" hangingPunct="1"/>
            <a:r>
              <a:rPr lang="en-US" dirty="0" smtClean="0"/>
              <a:t>Based on coaxial cable wiring used for TV signals</a:t>
            </a:r>
          </a:p>
          <a:p>
            <a:pPr lvl="1" eaLnBrk="1" hangingPunct="1"/>
            <a:r>
              <a:rPr lang="en-US" dirty="0" smtClean="0"/>
              <a:t>Theoretical transmission speeds</a:t>
            </a:r>
          </a:p>
          <a:p>
            <a:pPr lvl="2" eaLnBrk="1" hangingPunct="1"/>
            <a:r>
              <a:rPr lang="en-US" dirty="0" smtClean="0"/>
              <a:t>100 Mbps downstream; 20 Mbps upstream</a:t>
            </a:r>
          </a:p>
          <a:p>
            <a:pPr lvl="1" eaLnBrk="1" hangingPunct="1"/>
            <a:r>
              <a:rPr lang="en-US" dirty="0" smtClean="0"/>
              <a:t>Real transmission</a:t>
            </a:r>
          </a:p>
          <a:p>
            <a:pPr lvl="2" eaLnBrk="1" hangingPunct="1"/>
            <a:r>
              <a:rPr lang="en-US" dirty="0" smtClean="0"/>
              <a:t>10 Mbps downstream; 3 Mbps upstream</a:t>
            </a:r>
          </a:p>
          <a:p>
            <a:pPr lvl="2" eaLnBrk="1" hangingPunct="1"/>
            <a:r>
              <a:rPr lang="en-US" dirty="0" smtClean="0"/>
              <a:t>Transmission limited ( throttled)</a:t>
            </a:r>
          </a:p>
          <a:p>
            <a:pPr lvl="2" eaLnBrk="1" hangingPunct="1"/>
            <a:r>
              <a:rPr lang="en-US" dirty="0" smtClean="0"/>
              <a:t>Shared physical connections</a:t>
            </a:r>
          </a:p>
          <a:p>
            <a:pPr eaLnBrk="1" hangingPunct="1"/>
            <a:r>
              <a:rPr lang="en-US" dirty="0" smtClean="0"/>
              <a:t>Best uses</a:t>
            </a:r>
          </a:p>
          <a:p>
            <a:pPr lvl="1" eaLnBrk="1" hangingPunct="1"/>
            <a:r>
              <a:rPr lang="en-US" dirty="0" smtClean="0"/>
              <a:t>Web surfing or network data download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46</a:t>
            </a:fld>
            <a:endParaRPr lang="en-US" dirty="0"/>
          </a:p>
        </p:txBody>
      </p:sp>
    </p:spTree>
    <p:extLst>
      <p:ext uri="{BB962C8B-B14F-4D97-AF65-F5344CB8AC3E}">
        <p14:creationId xmlns:p14="http://schemas.microsoft.com/office/powerpoint/2010/main" val="705720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Broadband Cable</a:t>
            </a:r>
          </a:p>
          <a:p>
            <a:endParaRPr lang="en-US" dirty="0" smtClean="0"/>
          </a:p>
          <a:p>
            <a:pPr eaLnBrk="1" hangingPunct="1"/>
            <a:r>
              <a:rPr lang="en-US" dirty="0" smtClean="0"/>
              <a:t>Cable modem</a:t>
            </a:r>
          </a:p>
          <a:p>
            <a:pPr lvl="1" eaLnBrk="1" hangingPunct="1"/>
            <a:r>
              <a:rPr lang="en-US" dirty="0" smtClean="0"/>
              <a:t>Modulates, demodulates transmission, reception signals via cable wiring</a:t>
            </a:r>
          </a:p>
          <a:p>
            <a:pPr lvl="1" eaLnBrk="1" hangingPunct="1"/>
            <a:r>
              <a:rPr lang="en-US" dirty="0" smtClean="0"/>
              <a:t>Operates at Physical and Data Link layer</a:t>
            </a:r>
          </a:p>
          <a:p>
            <a:pPr lvl="1" eaLnBrk="1" hangingPunct="1"/>
            <a:r>
              <a:rPr lang="en-US" dirty="0" smtClean="0"/>
              <a:t>May connect to connectivity device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47</a:t>
            </a:fld>
            <a:endParaRPr lang="en-US" dirty="0"/>
          </a:p>
        </p:txBody>
      </p:sp>
    </p:spTree>
    <p:extLst>
      <p:ext uri="{BB962C8B-B14F-4D97-AF65-F5344CB8AC3E}">
        <p14:creationId xmlns:p14="http://schemas.microsoft.com/office/powerpoint/2010/main" val="585758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Broadband Cable</a:t>
            </a:r>
          </a:p>
          <a:p>
            <a:endParaRPr lang="en-US" dirty="0" smtClean="0"/>
          </a:p>
          <a:p>
            <a:pPr eaLnBrk="1" hangingPunct="1"/>
            <a:r>
              <a:rPr lang="en-US" dirty="0" smtClean="0"/>
              <a:t>Infrastructure required</a:t>
            </a:r>
          </a:p>
          <a:p>
            <a:pPr lvl="1" eaLnBrk="1" hangingPunct="1"/>
            <a:r>
              <a:rPr lang="en-US" dirty="0" smtClean="0"/>
              <a:t>HFC (hybrid fiber-coax)</a:t>
            </a:r>
          </a:p>
          <a:p>
            <a:pPr lvl="2" eaLnBrk="1" hangingPunct="1"/>
            <a:r>
              <a:rPr lang="en-US" dirty="0" smtClean="0"/>
              <a:t>Expensive fiber-optic link supporting high frequencies</a:t>
            </a:r>
          </a:p>
          <a:p>
            <a:pPr lvl="2" eaLnBrk="1" hangingPunct="1"/>
            <a:r>
              <a:rPr lang="en-US" dirty="0" smtClean="0"/>
              <a:t>Connects cable company’s offices to node</a:t>
            </a:r>
          </a:p>
          <a:p>
            <a:pPr lvl="1" eaLnBrk="1" hangingPunct="1"/>
            <a:r>
              <a:rPr lang="en-US" dirty="0" smtClean="0"/>
              <a:t>Cable drop</a:t>
            </a:r>
          </a:p>
          <a:p>
            <a:pPr lvl="2" eaLnBrk="1" hangingPunct="1"/>
            <a:r>
              <a:rPr lang="en-US" dirty="0" smtClean="0"/>
              <a:t>Connects node to customer’s business or residence</a:t>
            </a:r>
          </a:p>
          <a:p>
            <a:pPr lvl="2" eaLnBrk="1" hangingPunct="1"/>
            <a:r>
              <a:rPr lang="en-US" dirty="0" smtClean="0"/>
              <a:t>Fiber-optic or coaxial cable</a:t>
            </a:r>
          </a:p>
          <a:p>
            <a:pPr lvl="2" eaLnBrk="1" hangingPunct="1"/>
            <a:r>
              <a:rPr lang="en-US" dirty="0" smtClean="0"/>
              <a:t>Connects to head end</a:t>
            </a:r>
          </a:p>
          <a:p>
            <a:pPr eaLnBrk="1" hangingPunct="1"/>
            <a:r>
              <a:rPr lang="en-US" dirty="0" smtClean="0"/>
              <a:t>Provides dedicated connection</a:t>
            </a:r>
          </a:p>
          <a:p>
            <a:pPr eaLnBrk="1" hangingPunct="1"/>
            <a:r>
              <a:rPr lang="en-US" dirty="0" smtClean="0"/>
              <a:t>Many subscribers share same local line, throughput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48</a:t>
            </a:fld>
            <a:endParaRPr lang="en-US" dirty="0"/>
          </a:p>
        </p:txBody>
      </p:sp>
    </p:spTree>
    <p:extLst>
      <p:ext uri="{BB962C8B-B14F-4D97-AF65-F5344CB8AC3E}">
        <p14:creationId xmlns:p14="http://schemas.microsoft.com/office/powerpoint/2010/main" val="21220359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ATM (Asynchronous Transfer Mode)</a:t>
            </a:r>
          </a:p>
          <a:p>
            <a:endParaRPr lang="en-US" dirty="0" smtClean="0"/>
          </a:p>
          <a:p>
            <a:pPr eaLnBrk="1" hangingPunct="1"/>
            <a:r>
              <a:rPr lang="en-US" dirty="0" smtClean="0"/>
              <a:t>Functions at the Data Link layer</a:t>
            </a:r>
          </a:p>
          <a:p>
            <a:pPr eaLnBrk="1" hangingPunct="1"/>
            <a:r>
              <a:rPr lang="en-US" dirty="0" smtClean="0"/>
              <a:t>Asynchronous communications method</a:t>
            </a:r>
          </a:p>
          <a:p>
            <a:pPr lvl="1" eaLnBrk="1" hangingPunct="1"/>
            <a:r>
              <a:rPr lang="en-US" dirty="0" smtClean="0"/>
              <a:t>Nodes do not conform to predetermined schemes</a:t>
            </a:r>
          </a:p>
          <a:p>
            <a:pPr lvl="2" eaLnBrk="1" hangingPunct="1"/>
            <a:r>
              <a:rPr lang="en-US" dirty="0" smtClean="0"/>
              <a:t>Specifying data transmissions timing</a:t>
            </a:r>
          </a:p>
          <a:p>
            <a:pPr lvl="1" eaLnBrk="1" hangingPunct="1"/>
            <a:r>
              <a:rPr lang="en-US" dirty="0" smtClean="0"/>
              <a:t>Each character transmitted</a:t>
            </a:r>
          </a:p>
          <a:p>
            <a:pPr lvl="2" eaLnBrk="1" hangingPunct="1"/>
            <a:r>
              <a:rPr lang="en-US" dirty="0" smtClean="0"/>
              <a:t>Start and stop bits</a:t>
            </a:r>
          </a:p>
          <a:p>
            <a:pPr eaLnBrk="1" hangingPunct="1"/>
            <a:r>
              <a:rPr lang="en-US" dirty="0" smtClean="0"/>
              <a:t>Specifies Data Link layer framing techniques</a:t>
            </a:r>
          </a:p>
          <a:p>
            <a:pPr eaLnBrk="1" hangingPunct="1"/>
            <a:r>
              <a:rPr lang="en-US" dirty="0" smtClean="0"/>
              <a:t>Fixed packet size</a:t>
            </a:r>
          </a:p>
          <a:p>
            <a:pPr lvl="1" eaLnBrk="1" hangingPunct="1"/>
            <a:r>
              <a:rPr lang="en-US" dirty="0" smtClean="0"/>
              <a:t>Packet (cell)</a:t>
            </a:r>
          </a:p>
          <a:p>
            <a:pPr lvl="2" eaLnBrk="1" hangingPunct="1"/>
            <a:r>
              <a:rPr lang="en-US" dirty="0" smtClean="0"/>
              <a:t>48 data bytes plus 5-byte header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49</a:t>
            </a:fld>
            <a:endParaRPr lang="en-US" dirty="0"/>
          </a:p>
        </p:txBody>
      </p:sp>
    </p:spTree>
    <p:extLst>
      <p:ext uri="{BB962C8B-B14F-4D97-AF65-F5344CB8AC3E}">
        <p14:creationId xmlns:p14="http://schemas.microsoft.com/office/powerpoint/2010/main" val="1737485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 Essentials</a:t>
            </a:r>
          </a:p>
          <a:p>
            <a:endParaRPr lang="en-US" dirty="0" smtClean="0"/>
          </a:p>
          <a:p>
            <a:pPr eaLnBrk="1" hangingPunct="1">
              <a:lnSpc>
                <a:spcPct val="90000"/>
              </a:lnSpc>
            </a:pPr>
            <a:r>
              <a:rPr lang="en-US" dirty="0" smtClean="0"/>
              <a:t>WAN site</a:t>
            </a:r>
          </a:p>
          <a:p>
            <a:pPr lvl="1" eaLnBrk="1" hangingPunct="1">
              <a:lnSpc>
                <a:spcPct val="90000"/>
              </a:lnSpc>
            </a:pPr>
            <a:r>
              <a:rPr lang="en-US" dirty="0" smtClean="0"/>
              <a:t>Individual geographic locations connected by WAN</a:t>
            </a:r>
          </a:p>
          <a:p>
            <a:pPr eaLnBrk="1" hangingPunct="1">
              <a:lnSpc>
                <a:spcPct val="90000"/>
              </a:lnSpc>
            </a:pPr>
            <a:r>
              <a:rPr lang="en-US" dirty="0" smtClean="0"/>
              <a:t>WAN link</a:t>
            </a:r>
          </a:p>
          <a:p>
            <a:pPr lvl="1" eaLnBrk="1" hangingPunct="1">
              <a:lnSpc>
                <a:spcPct val="90000"/>
              </a:lnSpc>
            </a:pPr>
            <a:r>
              <a:rPr lang="en-US" dirty="0" smtClean="0"/>
              <a:t>Connection between one WAN site and another site</a:t>
            </a:r>
          </a:p>
          <a:p>
            <a:pPr eaLnBrk="1" hangingPunct="1">
              <a:lnSpc>
                <a:spcPct val="90000"/>
              </a:lnSpc>
            </a:pPr>
            <a:r>
              <a:rPr lang="en-US" dirty="0" smtClean="0"/>
              <a:t>Data Terminal Equipment (DTE)</a:t>
            </a:r>
          </a:p>
          <a:p>
            <a:pPr lvl="1" eaLnBrk="1" hangingPunct="1">
              <a:lnSpc>
                <a:spcPct val="90000"/>
              </a:lnSpc>
            </a:pPr>
            <a:r>
              <a:rPr lang="en-US" dirty="0" smtClean="0"/>
              <a:t>Customer’s endpoint device on the WAN</a:t>
            </a:r>
          </a:p>
          <a:p>
            <a:pPr lvl="1" eaLnBrk="1" hangingPunct="1">
              <a:lnSpc>
                <a:spcPct val="90000"/>
              </a:lnSpc>
            </a:pPr>
            <a:r>
              <a:rPr lang="en-US" dirty="0" smtClean="0"/>
              <a:t>Communicates on the LAN</a:t>
            </a:r>
          </a:p>
          <a:p>
            <a:pPr eaLnBrk="1" hangingPunct="1">
              <a:lnSpc>
                <a:spcPct val="90000"/>
              </a:lnSpc>
            </a:pPr>
            <a:r>
              <a:rPr lang="en-US" dirty="0" smtClean="0"/>
              <a:t>Data Communications Equipment (DCE)</a:t>
            </a:r>
          </a:p>
          <a:p>
            <a:pPr lvl="1" eaLnBrk="1" hangingPunct="1">
              <a:lnSpc>
                <a:spcPct val="90000"/>
              </a:lnSpc>
            </a:pPr>
            <a:r>
              <a:rPr lang="en-US" dirty="0" smtClean="0"/>
              <a:t>Carrier’s endpoint device for the WAN</a:t>
            </a:r>
          </a:p>
          <a:p>
            <a:pPr lvl="1" eaLnBrk="1" hangingPunct="1">
              <a:lnSpc>
                <a:spcPct val="90000"/>
              </a:lnSpc>
            </a:pPr>
            <a:r>
              <a:rPr lang="en-US" dirty="0" smtClean="0"/>
              <a:t>Communicates on the WAN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a:t>
            </a:fld>
            <a:endParaRPr lang="en-US" dirty="0"/>
          </a:p>
        </p:txBody>
      </p:sp>
    </p:spTree>
    <p:extLst>
      <p:ext uri="{BB962C8B-B14F-4D97-AF65-F5344CB8AC3E}">
        <p14:creationId xmlns:p14="http://schemas.microsoft.com/office/powerpoint/2010/main" val="5096043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ATM (Asynchronous Transfer Mode)</a:t>
            </a:r>
          </a:p>
          <a:p>
            <a:endParaRPr lang="en-US" dirty="0" smtClean="0"/>
          </a:p>
          <a:p>
            <a:pPr eaLnBrk="1" hangingPunct="1"/>
            <a:r>
              <a:rPr lang="en-US" dirty="0" smtClean="0"/>
              <a:t>Smaller packet size requires more overhead</a:t>
            </a:r>
          </a:p>
          <a:p>
            <a:pPr lvl="1" eaLnBrk="1" hangingPunct="1"/>
            <a:r>
              <a:rPr lang="en-US" dirty="0" smtClean="0"/>
              <a:t>Decrease potential throughput</a:t>
            </a:r>
          </a:p>
          <a:p>
            <a:pPr lvl="1" eaLnBrk="1" hangingPunct="1"/>
            <a:r>
              <a:rPr lang="en-US" dirty="0" smtClean="0"/>
              <a:t>Cell efficiency compensates for loss</a:t>
            </a:r>
          </a:p>
          <a:p>
            <a:pPr eaLnBrk="1" hangingPunct="1"/>
            <a:r>
              <a:rPr lang="en-US" dirty="0" smtClean="0"/>
              <a:t>ATM relies on virtual circuits</a:t>
            </a:r>
          </a:p>
          <a:p>
            <a:pPr lvl="1" eaLnBrk="1" hangingPunct="1"/>
            <a:r>
              <a:rPr lang="en-US" dirty="0" smtClean="0"/>
              <a:t>ATM considered packet-switching technology</a:t>
            </a:r>
          </a:p>
          <a:p>
            <a:pPr lvl="1" eaLnBrk="1" hangingPunct="1"/>
            <a:r>
              <a:rPr lang="en-US" dirty="0" smtClean="0"/>
              <a:t>Virtual circuits provide circuit switching advantage</a:t>
            </a:r>
          </a:p>
          <a:p>
            <a:pPr lvl="1" eaLnBrk="1" hangingPunct="1"/>
            <a:r>
              <a:rPr lang="en-US" dirty="0" smtClean="0"/>
              <a:t>Reliable connection</a:t>
            </a:r>
          </a:p>
          <a:p>
            <a:pPr eaLnBrk="1" hangingPunct="1"/>
            <a:r>
              <a:rPr lang="en-US" dirty="0" smtClean="0"/>
              <a:t>Allows specific QoS (quality of service) guarantee</a:t>
            </a:r>
          </a:p>
          <a:p>
            <a:pPr lvl="1" eaLnBrk="1" hangingPunct="1"/>
            <a:r>
              <a:rPr lang="en-US" dirty="0" smtClean="0"/>
              <a:t>Important for time-sensitive applications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50</a:t>
            </a:fld>
            <a:endParaRPr lang="en-US" dirty="0"/>
          </a:p>
        </p:txBody>
      </p:sp>
    </p:spTree>
    <p:extLst>
      <p:ext uri="{BB962C8B-B14F-4D97-AF65-F5344CB8AC3E}">
        <p14:creationId xmlns:p14="http://schemas.microsoft.com/office/powerpoint/2010/main" val="35047685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ATM (Asynchronous Transfer Mode)</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51</a:t>
            </a:fld>
            <a:endParaRPr lang="en-US" dirty="0"/>
          </a:p>
        </p:txBody>
      </p:sp>
    </p:spTree>
    <p:extLst>
      <p:ext uri="{BB962C8B-B14F-4D97-AF65-F5344CB8AC3E}">
        <p14:creationId xmlns:p14="http://schemas.microsoft.com/office/powerpoint/2010/main" val="1686968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ATM (Asynchronous Transfer Mode)</a:t>
            </a:r>
          </a:p>
          <a:p>
            <a:endParaRPr lang="en-US" dirty="0" smtClean="0"/>
          </a:p>
          <a:p>
            <a:pPr eaLnBrk="1" hangingPunct="1"/>
            <a:r>
              <a:rPr lang="en-US" dirty="0" smtClean="0"/>
              <a:t>Compatibility</a:t>
            </a:r>
          </a:p>
          <a:p>
            <a:pPr lvl="1" eaLnBrk="1" hangingPunct="1"/>
            <a:r>
              <a:rPr lang="en-US" dirty="0" smtClean="0"/>
              <a:t>Other leading network technologies</a:t>
            </a:r>
          </a:p>
          <a:p>
            <a:pPr lvl="1" eaLnBrk="1" hangingPunct="1"/>
            <a:r>
              <a:rPr lang="en-US" dirty="0" smtClean="0"/>
              <a:t>Cells support multiple higher-layer protocol</a:t>
            </a:r>
          </a:p>
          <a:p>
            <a:pPr lvl="1" eaLnBrk="1" hangingPunct="1"/>
            <a:r>
              <a:rPr lang="en-US" dirty="0" smtClean="0"/>
              <a:t>LANE (LAN Emulation)</a:t>
            </a:r>
          </a:p>
          <a:p>
            <a:pPr lvl="2" eaLnBrk="1" hangingPunct="1"/>
            <a:r>
              <a:rPr lang="en-US" dirty="0" smtClean="0"/>
              <a:t>Allows integration with Ethernet, token ring network</a:t>
            </a:r>
          </a:p>
          <a:p>
            <a:pPr lvl="2" eaLnBrk="1" hangingPunct="1"/>
            <a:r>
              <a:rPr lang="en-US" dirty="0" smtClean="0"/>
              <a:t>Encapsulates incoming Ethernet or token ring frames</a:t>
            </a:r>
          </a:p>
          <a:p>
            <a:pPr lvl="2" eaLnBrk="1" hangingPunct="1"/>
            <a:r>
              <a:rPr lang="en-US" dirty="0" smtClean="0"/>
              <a:t>Converts to ATM cells for transmission</a:t>
            </a:r>
          </a:p>
          <a:p>
            <a:pPr eaLnBrk="1" hangingPunct="1"/>
            <a:r>
              <a:rPr lang="en-US" dirty="0" smtClean="0"/>
              <a:t>Throughput: 25 Mbps to 622 Mbps</a:t>
            </a:r>
          </a:p>
          <a:p>
            <a:pPr eaLnBrk="1" hangingPunct="1"/>
            <a:r>
              <a:rPr lang="en-US" dirty="0" smtClean="0"/>
              <a:t>Cost: relatively expensive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52</a:t>
            </a:fld>
            <a:endParaRPr lang="en-US" dirty="0"/>
          </a:p>
        </p:txBody>
      </p:sp>
    </p:spTree>
    <p:extLst>
      <p:ext uri="{BB962C8B-B14F-4D97-AF65-F5344CB8AC3E}">
        <p14:creationId xmlns:p14="http://schemas.microsoft.com/office/powerpoint/2010/main" val="31586068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SONET (Synchronous Optical Network)</a:t>
            </a:r>
          </a:p>
          <a:p>
            <a:endParaRPr lang="en-US" dirty="0" smtClean="0"/>
          </a:p>
          <a:p>
            <a:pPr eaLnBrk="1" hangingPunct="1"/>
            <a:r>
              <a:rPr lang="en-US" dirty="0" smtClean="0"/>
              <a:t>Key strengths</a:t>
            </a:r>
          </a:p>
          <a:p>
            <a:pPr lvl="1" eaLnBrk="1" hangingPunct="1"/>
            <a:r>
              <a:rPr lang="en-US" dirty="0" smtClean="0"/>
              <a:t>WAN technology interoperability</a:t>
            </a:r>
          </a:p>
          <a:p>
            <a:pPr lvl="1" eaLnBrk="1" hangingPunct="1"/>
            <a:r>
              <a:rPr lang="en-US" dirty="0" smtClean="0"/>
              <a:t>Fast data transfer rates</a:t>
            </a:r>
          </a:p>
          <a:p>
            <a:pPr lvl="1" eaLnBrk="1" hangingPunct="1"/>
            <a:r>
              <a:rPr lang="en-US" dirty="0" smtClean="0"/>
              <a:t>Simple link additions, removals</a:t>
            </a:r>
          </a:p>
          <a:p>
            <a:pPr lvl="1" eaLnBrk="1" hangingPunct="1"/>
            <a:r>
              <a:rPr lang="en-US" dirty="0" smtClean="0"/>
              <a:t>High degree of fault tolerance (self-healing)</a:t>
            </a:r>
          </a:p>
          <a:p>
            <a:pPr eaLnBrk="1" hangingPunct="1"/>
            <a:r>
              <a:rPr lang="en-US" dirty="0" smtClean="0"/>
              <a:t>Synchronous</a:t>
            </a:r>
          </a:p>
          <a:p>
            <a:pPr lvl="1" eaLnBrk="1" hangingPunct="1"/>
            <a:r>
              <a:rPr lang="en-US" dirty="0" smtClean="0"/>
              <a:t>Data transmitted and received by nodes must conform to timing scheme</a:t>
            </a:r>
          </a:p>
          <a:p>
            <a:pPr eaLnBrk="1" hangingPunct="1"/>
            <a:r>
              <a:rPr lang="en-US" dirty="0" smtClean="0"/>
              <a:t>Internationally, SONET is known as SDH (Synchronous Digital Hierarchy)</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53</a:t>
            </a:fld>
            <a:endParaRPr lang="en-US" dirty="0"/>
          </a:p>
        </p:txBody>
      </p:sp>
    </p:spTree>
    <p:extLst>
      <p:ext uri="{BB962C8B-B14F-4D97-AF65-F5344CB8AC3E}">
        <p14:creationId xmlns:p14="http://schemas.microsoft.com/office/powerpoint/2010/main" val="18885382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SONET (Synchronous Optical Network)</a:t>
            </a:r>
          </a:p>
          <a:p>
            <a:endParaRPr lang="en-US" dirty="0" smtClean="0"/>
          </a:p>
          <a:p>
            <a:pPr eaLnBrk="1" hangingPunct="1"/>
            <a:r>
              <a:rPr lang="en-US" dirty="0" smtClean="0"/>
              <a:t>SONET ring</a:t>
            </a:r>
          </a:p>
          <a:p>
            <a:pPr lvl="1" eaLnBrk="1" hangingPunct="1"/>
            <a:r>
              <a:rPr lang="en-US" dirty="0" smtClean="0"/>
              <a:t>Begins, ends at telecommunications carrier’s facility</a:t>
            </a:r>
          </a:p>
          <a:p>
            <a:pPr lvl="1" eaLnBrk="1" hangingPunct="1"/>
            <a:r>
              <a:rPr lang="en-US" dirty="0" smtClean="0"/>
              <a:t>Connects organization’s multiple WAN sites in ring fashion</a:t>
            </a:r>
          </a:p>
          <a:p>
            <a:pPr lvl="1" eaLnBrk="1" hangingPunct="1"/>
            <a:r>
              <a:rPr lang="en-US" dirty="0" smtClean="0"/>
              <a:t>Connect with multiple carrier facilities</a:t>
            </a:r>
          </a:p>
          <a:p>
            <a:pPr lvl="2" eaLnBrk="1" hangingPunct="1"/>
            <a:r>
              <a:rPr lang="en-US" dirty="0" smtClean="0"/>
              <a:t>Additional fault tolerance</a:t>
            </a:r>
          </a:p>
          <a:p>
            <a:pPr lvl="1" eaLnBrk="1" hangingPunct="1"/>
            <a:r>
              <a:rPr lang="en-US" dirty="0" smtClean="0"/>
              <a:t>Terminates at multiplexer</a:t>
            </a:r>
          </a:p>
          <a:p>
            <a:pPr lvl="2" eaLnBrk="1" hangingPunct="1"/>
            <a:r>
              <a:rPr lang="en-US" dirty="0" smtClean="0"/>
              <a:t>Easy SONET ring connection additions, removals</a:t>
            </a:r>
          </a:p>
          <a:p>
            <a:r>
              <a:rPr lang="en-US" dirty="0" smtClean="0"/>
              <a:t>Data rate of a particular SONET ring is indicated by its OC (Optical Carrier) level</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54</a:t>
            </a:fld>
            <a:endParaRPr lang="en-US" dirty="0"/>
          </a:p>
        </p:txBody>
      </p:sp>
    </p:spTree>
    <p:extLst>
      <p:ext uri="{BB962C8B-B14F-4D97-AF65-F5344CB8AC3E}">
        <p14:creationId xmlns:p14="http://schemas.microsoft.com/office/powerpoint/2010/main" val="40487589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SONET (Synchronous Optical Network)</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55</a:t>
            </a:fld>
            <a:endParaRPr lang="en-US" dirty="0"/>
          </a:p>
        </p:txBody>
      </p:sp>
    </p:spTree>
    <p:extLst>
      <p:ext uri="{BB962C8B-B14F-4D97-AF65-F5344CB8AC3E}">
        <p14:creationId xmlns:p14="http://schemas.microsoft.com/office/powerpoint/2010/main" val="29989846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SONET (Synchronous Optical Network)</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56</a:t>
            </a:fld>
            <a:endParaRPr lang="en-US" dirty="0"/>
          </a:p>
        </p:txBody>
      </p:sp>
    </p:spTree>
    <p:extLst>
      <p:ext uri="{BB962C8B-B14F-4D97-AF65-F5344CB8AC3E}">
        <p14:creationId xmlns:p14="http://schemas.microsoft.com/office/powerpoint/2010/main" val="1900384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MPLS (Multiprotocol Label Switching)</a:t>
            </a:r>
          </a:p>
          <a:p>
            <a:endParaRPr lang="en-US" dirty="0" smtClean="0"/>
          </a:p>
          <a:p>
            <a:r>
              <a:rPr lang="en-US" dirty="0" smtClean="0"/>
              <a:t>MPLS</a:t>
            </a:r>
          </a:p>
          <a:p>
            <a:pPr lvl="1"/>
            <a:r>
              <a:rPr lang="en-US" dirty="0" smtClean="0"/>
              <a:t>Extremely fast</a:t>
            </a:r>
          </a:p>
          <a:p>
            <a:pPr lvl="1"/>
            <a:r>
              <a:rPr lang="en-US" dirty="0" smtClean="0"/>
              <a:t>Can handle various types of payloads</a:t>
            </a:r>
          </a:p>
          <a:p>
            <a:pPr lvl="1"/>
            <a:r>
              <a:rPr lang="en-US" dirty="0" smtClean="0"/>
              <a:t>Often used by ISPs on their own networks for moving traffic from one customer site to another </a:t>
            </a:r>
          </a:p>
          <a:p>
            <a:pPr lvl="1"/>
            <a:r>
              <a:rPr lang="en-US" dirty="0" smtClean="0"/>
              <a:t>Becoming the solution of choice for many enterprises to connect their branch offices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57</a:t>
            </a:fld>
            <a:endParaRPr lang="en-US" dirty="0"/>
          </a:p>
        </p:txBody>
      </p:sp>
    </p:spTree>
    <p:extLst>
      <p:ext uri="{BB962C8B-B14F-4D97-AF65-F5344CB8AC3E}">
        <p14:creationId xmlns:p14="http://schemas.microsoft.com/office/powerpoint/2010/main" val="30519731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Metro Ethernet</a:t>
            </a:r>
          </a:p>
          <a:p>
            <a:endParaRPr lang="en-US" dirty="0" smtClean="0"/>
          </a:p>
          <a:p>
            <a:r>
              <a:rPr lang="en-US" dirty="0" smtClean="0"/>
              <a:t>Metro Ethernet Forum (MEF)</a:t>
            </a:r>
          </a:p>
          <a:p>
            <a:pPr lvl="1"/>
            <a:r>
              <a:rPr lang="en-US" dirty="0" smtClean="0"/>
              <a:t>An alliance of over 220 industry organizations worldwide</a:t>
            </a:r>
          </a:p>
          <a:p>
            <a:pPr lvl="1"/>
            <a:r>
              <a:rPr lang="en-US" dirty="0" smtClean="0"/>
              <a:t>Developing ways to send Ethernet traffic across MAN and WAN connections</a:t>
            </a:r>
          </a:p>
          <a:p>
            <a:r>
              <a:rPr lang="en-US" dirty="0" smtClean="0"/>
              <a:t>Carrier-Ethernet Transport (CET)</a:t>
            </a:r>
          </a:p>
          <a:p>
            <a:pPr lvl="1"/>
            <a:r>
              <a:rPr lang="en-US" dirty="0" smtClean="0"/>
              <a:t>An Ethernet-based transport solution designed to overcome weaknesses of implementing Ethernet outside the LAN environment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58</a:t>
            </a:fld>
            <a:endParaRPr lang="en-US" dirty="0"/>
          </a:p>
        </p:txBody>
      </p:sp>
    </p:spTree>
    <p:extLst>
      <p:ext uri="{BB962C8B-B14F-4D97-AF65-F5344CB8AC3E}">
        <p14:creationId xmlns:p14="http://schemas.microsoft.com/office/powerpoint/2010/main" val="15658786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Metro Ethernet</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59</a:t>
            </a:fld>
            <a:endParaRPr lang="en-US" dirty="0"/>
          </a:p>
        </p:txBody>
      </p:sp>
    </p:spTree>
    <p:extLst>
      <p:ext uri="{BB962C8B-B14F-4D97-AF65-F5344CB8AC3E}">
        <p14:creationId xmlns:p14="http://schemas.microsoft.com/office/powerpoint/2010/main" val="280295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 Essentials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a:t>
            </a:fld>
            <a:endParaRPr lang="en-US" dirty="0"/>
          </a:p>
        </p:txBody>
      </p:sp>
    </p:spTree>
    <p:extLst>
      <p:ext uri="{BB962C8B-B14F-4D97-AF65-F5344CB8AC3E}">
        <p14:creationId xmlns:p14="http://schemas.microsoft.com/office/powerpoint/2010/main" val="3396244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Metro Ethernet</a:t>
            </a:r>
          </a:p>
          <a:p>
            <a:endParaRPr lang="en-US" dirty="0" smtClean="0"/>
          </a:p>
          <a:p>
            <a:r>
              <a:rPr lang="en-US" dirty="0" smtClean="0"/>
              <a:t>Metro Ethernet advantages:</a:t>
            </a:r>
          </a:p>
          <a:p>
            <a:pPr lvl="1"/>
            <a:r>
              <a:rPr lang="en-US" dirty="0" smtClean="0"/>
              <a:t>Streamlined connections</a:t>
            </a:r>
          </a:p>
          <a:p>
            <a:pPr lvl="1"/>
            <a:r>
              <a:rPr lang="en-US" dirty="0" smtClean="0"/>
              <a:t>Cost efficiency</a:t>
            </a:r>
          </a:p>
          <a:p>
            <a:pPr lvl="1"/>
            <a:r>
              <a:rPr lang="en-US" dirty="0" smtClean="0"/>
              <a:t>Scalability</a:t>
            </a:r>
          </a:p>
          <a:p>
            <a:pPr lvl="1"/>
            <a:r>
              <a:rPr lang="en-US" dirty="0" smtClean="0"/>
              <a:t>Familiarity</a:t>
            </a:r>
          </a:p>
          <a:p>
            <a:pPr lvl="1"/>
            <a:r>
              <a:rPr lang="en-US" dirty="0" smtClean="0"/>
              <a:t>Hardware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60</a:t>
            </a:fld>
            <a:endParaRPr lang="en-US" dirty="0"/>
          </a:p>
        </p:txBody>
      </p:sp>
    </p:spTree>
    <p:extLst>
      <p:ext uri="{BB962C8B-B14F-4D97-AF65-F5344CB8AC3E}">
        <p14:creationId xmlns:p14="http://schemas.microsoft.com/office/powerpoint/2010/main" val="728071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Wireless WANs</a:t>
            </a:r>
          </a:p>
          <a:p>
            <a:endParaRPr lang="en-US" dirty="0" smtClean="0"/>
          </a:p>
          <a:p>
            <a:pPr eaLnBrk="1" hangingPunct="1"/>
            <a:r>
              <a:rPr lang="en-US" dirty="0" smtClean="0"/>
              <a:t>Wireless broadband</a:t>
            </a:r>
          </a:p>
          <a:p>
            <a:pPr lvl="1" eaLnBrk="1" hangingPunct="1"/>
            <a:r>
              <a:rPr lang="en-US" dirty="0" smtClean="0"/>
              <a:t>Specifically designed for: </a:t>
            </a:r>
          </a:p>
          <a:p>
            <a:pPr lvl="2" eaLnBrk="1" hangingPunct="1"/>
            <a:r>
              <a:rPr lang="en-US" dirty="0" smtClean="0"/>
              <a:t>High-throughput; long-distance digital data exchange</a:t>
            </a:r>
          </a:p>
          <a:p>
            <a:pPr eaLnBrk="1" hangingPunct="1"/>
            <a:r>
              <a:rPr lang="en-US" dirty="0" smtClean="0"/>
              <a:t>On wireless WANs</a:t>
            </a:r>
          </a:p>
          <a:p>
            <a:pPr lvl="1" eaLnBrk="1" hangingPunct="1"/>
            <a:r>
              <a:rPr lang="en-US" dirty="0" smtClean="0"/>
              <a:t>Downstream data transmission is typically faster than upstream transmission</a:t>
            </a:r>
          </a:p>
          <a:p>
            <a:pPr lvl="2" eaLnBrk="1" hangingPunct="1"/>
            <a:r>
              <a:rPr lang="en-US" dirty="0" smtClean="0"/>
              <a:t>Downstream may also be called downlink</a:t>
            </a:r>
          </a:p>
          <a:p>
            <a:pPr lvl="1" eaLnBrk="1" hangingPunct="1"/>
            <a:r>
              <a:rPr lang="en-US" dirty="0" smtClean="0"/>
              <a:t>Upstream (uplink) refers to the connection between a client’s transceiver and the carrier’s antenna</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61</a:t>
            </a:fld>
            <a:endParaRPr lang="en-US" dirty="0"/>
          </a:p>
        </p:txBody>
      </p:sp>
    </p:spTree>
    <p:extLst>
      <p:ext uri="{BB962C8B-B14F-4D97-AF65-F5344CB8AC3E}">
        <p14:creationId xmlns:p14="http://schemas.microsoft.com/office/powerpoint/2010/main" val="25928064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802.16 (WiMAX)</a:t>
            </a:r>
          </a:p>
          <a:p>
            <a:endParaRPr lang="en-US" dirty="0" smtClean="0"/>
          </a:p>
          <a:p>
            <a:pPr eaLnBrk="1" hangingPunct="1"/>
            <a:r>
              <a:rPr lang="en-US" dirty="0" smtClean="0"/>
              <a:t>WiMAX (Worldwide Interoperability for Microwave Access)</a:t>
            </a:r>
          </a:p>
          <a:p>
            <a:pPr lvl="1" eaLnBrk="1" hangingPunct="1"/>
            <a:r>
              <a:rPr lang="en-US" dirty="0" smtClean="0"/>
              <a:t>Line-of-sight transmission between two antennas for use with fixed clients</a:t>
            </a:r>
          </a:p>
          <a:p>
            <a:pPr lvl="1" eaLnBrk="1" hangingPunct="1"/>
            <a:r>
              <a:rPr lang="en-US" dirty="0" smtClean="0"/>
              <a:t>Use of frequencies in the 2-to-11 or 11-to-66 GHz range</a:t>
            </a:r>
          </a:p>
          <a:p>
            <a:pPr lvl="2" eaLnBrk="1" hangingPunct="1"/>
            <a:r>
              <a:rPr lang="en-US" dirty="0" smtClean="0"/>
              <a:t>Licensed or nonlicensed frequencies</a:t>
            </a:r>
          </a:p>
          <a:p>
            <a:pPr lvl="1" eaLnBrk="1" hangingPunct="1"/>
            <a:r>
              <a:rPr lang="en-US" dirty="0" smtClean="0"/>
              <a:t>Use of MIMO</a:t>
            </a:r>
          </a:p>
          <a:p>
            <a:pPr lvl="1" eaLnBrk="1" hangingPunct="1"/>
            <a:r>
              <a:rPr lang="en-US" dirty="0" smtClean="0"/>
              <a:t>Ability to transmit and receive signals up to 30 miles</a:t>
            </a:r>
          </a:p>
          <a:p>
            <a:pPr lvl="2" eaLnBrk="1" hangingPunct="1"/>
            <a:r>
              <a:rPr lang="en-US" dirty="0" smtClean="0"/>
              <a:t>With fixed antennas</a:t>
            </a:r>
          </a:p>
          <a:p>
            <a:pPr lvl="1" eaLnBrk="1" hangingPunct="1"/>
            <a:r>
              <a:rPr lang="en-US" dirty="0" smtClean="0"/>
              <a:t>QoS provisions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62</a:t>
            </a:fld>
            <a:endParaRPr lang="en-US" dirty="0"/>
          </a:p>
        </p:txBody>
      </p:sp>
    </p:spTree>
    <p:extLst>
      <p:ext uri="{BB962C8B-B14F-4D97-AF65-F5344CB8AC3E}">
        <p14:creationId xmlns:p14="http://schemas.microsoft.com/office/powerpoint/2010/main" val="10480911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802.16 (WiMAX)</a:t>
            </a:r>
          </a:p>
          <a:p>
            <a:endParaRPr lang="en-US" dirty="0" smtClean="0"/>
          </a:p>
          <a:p>
            <a:r>
              <a:rPr lang="en-US" dirty="0" smtClean="0"/>
              <a:t>WiMAX</a:t>
            </a:r>
          </a:p>
          <a:p>
            <a:pPr lvl="1"/>
            <a:r>
              <a:rPr lang="en-US" dirty="0" smtClean="0"/>
              <a:t>Offers installation savings and benefits over other broadband services</a:t>
            </a:r>
          </a:p>
          <a:p>
            <a:pPr lvl="1"/>
            <a:r>
              <a:rPr lang="en-US" dirty="0" smtClean="0"/>
              <a:t>Well suited to rural customers</a:t>
            </a:r>
          </a:p>
          <a:p>
            <a:pPr lvl="1"/>
            <a:r>
              <a:rPr lang="en-US" dirty="0" smtClean="0"/>
              <a:t>Provides network access for mobile devices</a:t>
            </a:r>
          </a:p>
          <a:p>
            <a:pPr lvl="1"/>
            <a:r>
              <a:rPr lang="en-US" dirty="0" smtClean="0"/>
              <a:t>Can act as the backhaul link</a:t>
            </a:r>
          </a:p>
          <a:p>
            <a:pPr lvl="2"/>
            <a:r>
              <a:rPr lang="en-US" dirty="0" smtClean="0"/>
              <a:t>An intermediate connection between subscriber networks and a telecommunications carrier’s network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63</a:t>
            </a:fld>
            <a:endParaRPr lang="en-US" dirty="0"/>
          </a:p>
        </p:txBody>
      </p:sp>
    </p:spTree>
    <p:extLst>
      <p:ext uri="{BB962C8B-B14F-4D97-AF65-F5344CB8AC3E}">
        <p14:creationId xmlns:p14="http://schemas.microsoft.com/office/powerpoint/2010/main" val="1002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802.16 (WiMAX)</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64</a:t>
            </a:fld>
            <a:endParaRPr lang="en-US" dirty="0"/>
          </a:p>
        </p:txBody>
      </p:sp>
    </p:spTree>
    <p:extLst>
      <p:ext uri="{BB962C8B-B14F-4D97-AF65-F5344CB8AC3E}">
        <p14:creationId xmlns:p14="http://schemas.microsoft.com/office/powerpoint/2010/main" val="15611645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802.16 (WiMAX)</a:t>
            </a:r>
          </a:p>
          <a:p>
            <a:endParaRPr lang="en-US" dirty="0" smtClean="0"/>
          </a:p>
          <a:p>
            <a:r>
              <a:rPr lang="en-US" dirty="0" smtClean="0"/>
              <a:t>Newer version of WiMAX, known as WiMAX Release 2 (WiMAX 2)</a:t>
            </a:r>
          </a:p>
          <a:p>
            <a:pPr lvl="1"/>
            <a:r>
              <a:rPr lang="en-US" dirty="0" smtClean="0"/>
              <a:t>Based on the 802.16m standard</a:t>
            </a:r>
          </a:p>
          <a:p>
            <a:pPr lvl="1"/>
            <a:r>
              <a:rPr lang="en-US" dirty="0" smtClean="0"/>
              <a:t>Positioned to compete favorably with cellular data services</a:t>
            </a:r>
          </a:p>
          <a:p>
            <a:pPr lvl="1"/>
            <a:r>
              <a:rPr lang="en-US" dirty="0" smtClean="0"/>
              <a:t>Backward compatible with 802.16e equipment</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65</a:t>
            </a:fld>
            <a:endParaRPr lang="en-US" dirty="0"/>
          </a:p>
        </p:txBody>
      </p:sp>
    </p:spTree>
    <p:extLst>
      <p:ext uri="{BB962C8B-B14F-4D97-AF65-F5344CB8AC3E}">
        <p14:creationId xmlns:p14="http://schemas.microsoft.com/office/powerpoint/2010/main" val="11800295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Cellular</a:t>
            </a:r>
          </a:p>
          <a:p>
            <a:endParaRPr lang="en-US" dirty="0" smtClean="0"/>
          </a:p>
          <a:p>
            <a:pPr eaLnBrk="1" hangingPunct="1"/>
            <a:r>
              <a:rPr lang="en-US" dirty="0" smtClean="0"/>
              <a:t>Initially designed for analog phone service</a:t>
            </a:r>
          </a:p>
          <a:p>
            <a:pPr lvl="1" eaLnBrk="1" hangingPunct="1"/>
            <a:r>
              <a:rPr lang="en-US" dirty="0" smtClean="0"/>
              <a:t>Today it can deliver data and voice</a:t>
            </a:r>
          </a:p>
          <a:p>
            <a:pPr eaLnBrk="1" hangingPunct="1"/>
            <a:r>
              <a:rPr lang="en-US" dirty="0" smtClean="0"/>
              <a:t>Cellular technology generations</a:t>
            </a:r>
          </a:p>
          <a:p>
            <a:pPr lvl="1" eaLnBrk="1" hangingPunct="1"/>
            <a:r>
              <a:rPr lang="en-US" dirty="0" smtClean="0"/>
              <a:t>1G: analog</a:t>
            </a:r>
          </a:p>
          <a:p>
            <a:pPr lvl="1" eaLnBrk="1" hangingPunct="1"/>
            <a:r>
              <a:rPr lang="en-US" dirty="0" smtClean="0"/>
              <a:t>2G: digital transmission up to 240Kbps</a:t>
            </a:r>
          </a:p>
          <a:p>
            <a:pPr lvl="1" eaLnBrk="1" hangingPunct="1"/>
            <a:r>
              <a:rPr lang="en-US" dirty="0" smtClean="0"/>
              <a:t>3G: data rates up to 384Kbps</a:t>
            </a:r>
          </a:p>
          <a:p>
            <a:pPr lvl="2" eaLnBrk="1" hangingPunct="1"/>
            <a:r>
              <a:rPr lang="en-US" dirty="0" smtClean="0"/>
              <a:t>Data communications use packet switching</a:t>
            </a:r>
          </a:p>
          <a:p>
            <a:pPr lvl="1" eaLnBrk="1" hangingPunct="1"/>
            <a:r>
              <a:rPr lang="en-US" dirty="0" smtClean="0"/>
              <a:t>4G: all-IP, packet switched network for data and voice</a:t>
            </a:r>
          </a:p>
          <a:p>
            <a:pPr lvl="2" eaLnBrk="1" hangingPunct="1"/>
            <a:r>
              <a:rPr lang="en-US" dirty="0" smtClean="0"/>
              <a:t>Specifies throughputs of 100 Mbps for fast-moving clients; 1 Gbps for slow-moving clients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66</a:t>
            </a:fld>
            <a:endParaRPr lang="en-US" dirty="0"/>
          </a:p>
        </p:txBody>
      </p:sp>
    </p:spTree>
    <p:extLst>
      <p:ext uri="{BB962C8B-B14F-4D97-AF65-F5344CB8AC3E}">
        <p14:creationId xmlns:p14="http://schemas.microsoft.com/office/powerpoint/2010/main" val="37116607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Cellular</a:t>
            </a:r>
          </a:p>
          <a:p>
            <a:endParaRPr lang="en-US" dirty="0" smtClean="0"/>
          </a:p>
          <a:p>
            <a:pPr eaLnBrk="1" hangingPunct="1"/>
            <a:r>
              <a:rPr lang="en-US" dirty="0" smtClean="0"/>
              <a:t>Use one of two competing voice technologies:</a:t>
            </a:r>
          </a:p>
          <a:p>
            <a:pPr lvl="1" eaLnBrk="1" hangingPunct="1"/>
            <a:r>
              <a:rPr lang="en-US" dirty="0" smtClean="0"/>
              <a:t>GSM (Global System for Mobile Communications)</a:t>
            </a:r>
          </a:p>
          <a:p>
            <a:pPr lvl="1" eaLnBrk="1" hangingPunct="1"/>
            <a:r>
              <a:rPr lang="en-US" dirty="0" smtClean="0"/>
              <a:t>CDMA (Code Division Multiple Access)</a:t>
            </a:r>
          </a:p>
          <a:p>
            <a:pPr eaLnBrk="1" hangingPunct="1"/>
            <a:r>
              <a:rPr lang="en-US" dirty="0" smtClean="0"/>
              <a:t>Network infrastructure</a:t>
            </a:r>
          </a:p>
          <a:p>
            <a:pPr lvl="1" eaLnBrk="1" hangingPunct="1"/>
            <a:r>
              <a:rPr lang="en-US" dirty="0" smtClean="0"/>
              <a:t>Cells served by antenna and base station</a:t>
            </a:r>
          </a:p>
          <a:p>
            <a:pPr lvl="1" eaLnBrk="1" hangingPunct="1"/>
            <a:r>
              <a:rPr lang="en-US" dirty="0" smtClean="0"/>
              <a:t>Controller assigns mobile clients frequencies</a:t>
            </a:r>
          </a:p>
          <a:p>
            <a:pPr eaLnBrk="1" hangingPunct="1"/>
            <a:r>
              <a:rPr lang="en-US" dirty="0" smtClean="0"/>
              <a:t>Cell size depends on:</a:t>
            </a:r>
          </a:p>
          <a:p>
            <a:pPr lvl="1" eaLnBrk="1" hangingPunct="1"/>
            <a:r>
              <a:rPr lang="en-US" dirty="0" smtClean="0"/>
              <a:t>Network’s access method</a:t>
            </a:r>
          </a:p>
          <a:p>
            <a:pPr lvl="1" eaLnBrk="1" hangingPunct="1"/>
            <a:r>
              <a:rPr lang="en-US" dirty="0" smtClean="0"/>
              <a:t>Region’s topology, population, and amount of cellular traffic</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67</a:t>
            </a:fld>
            <a:endParaRPr lang="en-US" dirty="0"/>
          </a:p>
        </p:txBody>
      </p:sp>
    </p:spTree>
    <p:extLst>
      <p:ext uri="{BB962C8B-B14F-4D97-AF65-F5344CB8AC3E}">
        <p14:creationId xmlns:p14="http://schemas.microsoft.com/office/powerpoint/2010/main" val="2687773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Cellular</a:t>
            </a:r>
          </a:p>
          <a:p>
            <a:endParaRPr lang="en-US" dirty="0" smtClean="0"/>
          </a:p>
          <a:p>
            <a:pPr eaLnBrk="1" hangingPunct="1"/>
            <a:r>
              <a:rPr lang="en-US" dirty="0" smtClean="0"/>
              <a:t>MSC (Mobile switching center)</a:t>
            </a:r>
          </a:p>
          <a:p>
            <a:pPr lvl="1" eaLnBrk="1" hangingPunct="1"/>
            <a:r>
              <a:rPr lang="en-US" dirty="0" smtClean="0"/>
              <a:t>Also called an MTSO</a:t>
            </a:r>
          </a:p>
          <a:p>
            <a:pPr eaLnBrk="1" hangingPunct="1"/>
            <a:r>
              <a:rPr lang="en-US" dirty="0" smtClean="0"/>
              <a:t>Each base station is connected to an MSC by a wireless link or fiber-optic cabling (see Figure 11-33)</a:t>
            </a:r>
          </a:p>
          <a:p>
            <a:pPr eaLnBrk="1" hangingPunct="1"/>
            <a:r>
              <a:rPr lang="en-US" dirty="0" smtClean="0"/>
              <a:t>Basic infrastructure</a:t>
            </a:r>
          </a:p>
          <a:p>
            <a:pPr lvl="1" eaLnBrk="1" hangingPunct="1"/>
            <a:r>
              <a:rPr lang="en-US" dirty="0" smtClean="0"/>
              <a:t>HSPA+ (High Speed Packet Access Plus)</a:t>
            </a:r>
          </a:p>
          <a:p>
            <a:pPr lvl="2" eaLnBrk="1" hangingPunct="1"/>
            <a:r>
              <a:rPr lang="en-US" dirty="0" smtClean="0"/>
              <a:t>3G technology</a:t>
            </a:r>
          </a:p>
          <a:p>
            <a:pPr lvl="1" eaLnBrk="1" hangingPunct="1"/>
            <a:r>
              <a:rPr lang="en-US" dirty="0" smtClean="0"/>
              <a:t>LTE (Long Term Evolution)</a:t>
            </a:r>
          </a:p>
          <a:p>
            <a:pPr lvl="2" eaLnBrk="1" hangingPunct="1"/>
            <a:r>
              <a:rPr lang="en-US" dirty="0" smtClean="0"/>
              <a:t>4G technology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68</a:t>
            </a:fld>
            <a:endParaRPr lang="en-US" dirty="0"/>
          </a:p>
        </p:txBody>
      </p:sp>
    </p:spTree>
    <p:extLst>
      <p:ext uri="{BB962C8B-B14F-4D97-AF65-F5344CB8AC3E}">
        <p14:creationId xmlns:p14="http://schemas.microsoft.com/office/powerpoint/2010/main" val="3745929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Cellular</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69</a:t>
            </a:fld>
            <a:endParaRPr lang="en-US" dirty="0"/>
          </a:p>
        </p:txBody>
      </p:sp>
    </p:spTree>
    <p:extLst>
      <p:ext uri="{BB962C8B-B14F-4D97-AF65-F5344CB8AC3E}">
        <p14:creationId xmlns:p14="http://schemas.microsoft.com/office/powerpoint/2010/main" val="3973193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 Essentials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a:t>
            </a:fld>
            <a:endParaRPr lang="en-US" dirty="0"/>
          </a:p>
        </p:txBody>
      </p:sp>
    </p:spTree>
    <p:extLst>
      <p:ext uri="{BB962C8B-B14F-4D97-AF65-F5344CB8AC3E}">
        <p14:creationId xmlns:p14="http://schemas.microsoft.com/office/powerpoint/2010/main" val="35502729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Satellite</a:t>
            </a:r>
          </a:p>
          <a:p>
            <a:endParaRPr lang="en-US" dirty="0" smtClean="0"/>
          </a:p>
          <a:p>
            <a:pPr eaLnBrk="1" hangingPunct="1">
              <a:defRPr/>
            </a:pPr>
            <a:r>
              <a:rPr lang="en-US" dirty="0" smtClean="0"/>
              <a:t>Used to deliver:</a:t>
            </a:r>
          </a:p>
          <a:p>
            <a:pPr lvl="1" eaLnBrk="1" hangingPunct="1">
              <a:defRPr/>
            </a:pPr>
            <a:r>
              <a:rPr lang="en-US" dirty="0" smtClean="0"/>
              <a:t>Digital television and radio signals</a:t>
            </a:r>
          </a:p>
          <a:p>
            <a:pPr lvl="1" eaLnBrk="1" hangingPunct="1">
              <a:defRPr/>
            </a:pPr>
            <a:r>
              <a:rPr lang="en-US" dirty="0" smtClean="0"/>
              <a:t>Voice and video signals</a:t>
            </a:r>
          </a:p>
          <a:p>
            <a:pPr lvl="1" eaLnBrk="1" hangingPunct="1">
              <a:defRPr/>
            </a:pPr>
            <a:r>
              <a:rPr lang="en-US" dirty="0" smtClean="0"/>
              <a:t>Cellular and paging signals</a:t>
            </a:r>
          </a:p>
          <a:p>
            <a:pPr lvl="1" eaLnBrk="1" hangingPunct="1">
              <a:defRPr/>
            </a:pPr>
            <a:r>
              <a:rPr lang="en-US" dirty="0" smtClean="0"/>
              <a:t>Data services to mobile clients in remote locations</a:t>
            </a:r>
          </a:p>
          <a:p>
            <a:pPr eaLnBrk="1" hangingPunct="1">
              <a:defRPr/>
            </a:pPr>
            <a:r>
              <a:rPr lang="en-US" dirty="0" smtClean="0"/>
              <a:t>Satellite Orbits</a:t>
            </a:r>
          </a:p>
          <a:p>
            <a:pPr lvl="1" eaLnBrk="1" hangingPunct="1">
              <a:defRPr/>
            </a:pPr>
            <a:r>
              <a:rPr lang="en-US" dirty="0" smtClean="0"/>
              <a:t>Geosynchronous Earth orbit (GEO)</a:t>
            </a:r>
          </a:p>
          <a:p>
            <a:pPr lvl="2" eaLnBrk="1" hangingPunct="1">
              <a:defRPr/>
            </a:pPr>
            <a:r>
              <a:rPr lang="en-US" dirty="0" smtClean="0"/>
              <a:t>Satellites orbit at same rate Earth turns</a:t>
            </a:r>
          </a:p>
          <a:p>
            <a:pPr lvl="2" eaLnBrk="1" hangingPunct="1">
              <a:defRPr/>
            </a:pPr>
            <a:r>
              <a:rPr lang="en-US" dirty="0" smtClean="0"/>
              <a:t>Most popular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70</a:t>
            </a:fld>
            <a:endParaRPr lang="en-US" dirty="0"/>
          </a:p>
        </p:txBody>
      </p:sp>
    </p:spTree>
    <p:extLst>
      <p:ext uri="{BB962C8B-B14F-4D97-AF65-F5344CB8AC3E}">
        <p14:creationId xmlns:p14="http://schemas.microsoft.com/office/powerpoint/2010/main" val="137959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Satellite</a:t>
            </a:r>
          </a:p>
          <a:p>
            <a:endParaRPr lang="en-US" dirty="0" smtClean="0"/>
          </a:p>
          <a:p>
            <a:pPr eaLnBrk="1" hangingPunct="1">
              <a:defRPr/>
            </a:pPr>
            <a:r>
              <a:rPr lang="en-US" dirty="0" smtClean="0"/>
              <a:t>Satellite Orbits (cont’d)</a:t>
            </a:r>
          </a:p>
          <a:p>
            <a:pPr lvl="1" eaLnBrk="1" hangingPunct="1">
              <a:lnSpc>
                <a:spcPct val="90000"/>
              </a:lnSpc>
              <a:defRPr/>
            </a:pPr>
            <a:r>
              <a:rPr lang="en-US" dirty="0" smtClean="0"/>
              <a:t>Downlink</a:t>
            </a:r>
          </a:p>
          <a:p>
            <a:pPr lvl="2" eaLnBrk="1" hangingPunct="1">
              <a:lnSpc>
                <a:spcPct val="90000"/>
              </a:lnSpc>
              <a:defRPr/>
            </a:pPr>
            <a:r>
              <a:rPr lang="en-US" dirty="0" smtClean="0"/>
              <a:t>Satellite transponder transmits signal to Earth-based receiver</a:t>
            </a:r>
          </a:p>
          <a:p>
            <a:pPr lvl="1" eaLnBrk="1" hangingPunct="1">
              <a:lnSpc>
                <a:spcPct val="90000"/>
              </a:lnSpc>
              <a:defRPr/>
            </a:pPr>
            <a:r>
              <a:rPr lang="en-US" dirty="0" smtClean="0"/>
              <a:t>Typical satellite</a:t>
            </a:r>
          </a:p>
          <a:p>
            <a:pPr lvl="2" eaLnBrk="1" hangingPunct="1">
              <a:lnSpc>
                <a:spcPct val="90000"/>
              </a:lnSpc>
              <a:defRPr/>
            </a:pPr>
            <a:r>
              <a:rPr lang="en-US" dirty="0" smtClean="0"/>
              <a:t>24 to 32 transponders</a:t>
            </a:r>
          </a:p>
          <a:p>
            <a:pPr lvl="2" eaLnBrk="1" hangingPunct="1">
              <a:lnSpc>
                <a:spcPct val="90000"/>
              </a:lnSpc>
              <a:defRPr/>
            </a:pPr>
            <a:r>
              <a:rPr lang="en-US" dirty="0" smtClean="0"/>
              <a:t>Unique downlink frequencies</a:t>
            </a:r>
          </a:p>
          <a:p>
            <a:pPr lvl="1" eaLnBrk="1" hangingPunct="1">
              <a:lnSpc>
                <a:spcPct val="90000"/>
              </a:lnSpc>
              <a:defRPr/>
            </a:pPr>
            <a:r>
              <a:rPr lang="en-US" dirty="0" smtClean="0"/>
              <a:t>Frequencies, as well as satellite’s orbit location are assigned and regulated by the FCC</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71</a:t>
            </a:fld>
            <a:endParaRPr lang="en-US" dirty="0"/>
          </a:p>
        </p:txBody>
      </p:sp>
    </p:spTree>
    <p:extLst>
      <p:ext uri="{BB962C8B-B14F-4D97-AF65-F5344CB8AC3E}">
        <p14:creationId xmlns:p14="http://schemas.microsoft.com/office/powerpoint/2010/main" val="26727884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Satellite</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72</a:t>
            </a:fld>
            <a:endParaRPr lang="en-US" dirty="0"/>
          </a:p>
        </p:txBody>
      </p:sp>
    </p:spTree>
    <p:extLst>
      <p:ext uri="{BB962C8B-B14F-4D97-AF65-F5344CB8AC3E}">
        <p14:creationId xmlns:p14="http://schemas.microsoft.com/office/powerpoint/2010/main" val="38378478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Satellite</a:t>
            </a:r>
          </a:p>
          <a:p>
            <a:endParaRPr lang="en-US" dirty="0" smtClean="0"/>
          </a:p>
          <a:p>
            <a:pPr eaLnBrk="1" hangingPunct="1"/>
            <a:r>
              <a:rPr lang="en-US" dirty="0" smtClean="0"/>
              <a:t>Satellite frequency bands</a:t>
            </a:r>
          </a:p>
          <a:p>
            <a:pPr lvl="1" eaLnBrk="1" hangingPunct="1"/>
            <a:r>
              <a:rPr lang="en-US" dirty="0" smtClean="0"/>
              <a:t>L-band—1.5–2.7 GHz</a:t>
            </a:r>
          </a:p>
          <a:p>
            <a:pPr lvl="1" eaLnBrk="1" hangingPunct="1"/>
            <a:r>
              <a:rPr lang="en-US" dirty="0" smtClean="0"/>
              <a:t>S-band—2.7–3.5 GHz</a:t>
            </a:r>
          </a:p>
          <a:p>
            <a:pPr lvl="1" eaLnBrk="1" hangingPunct="1"/>
            <a:r>
              <a:rPr lang="en-US" dirty="0" smtClean="0"/>
              <a:t>C-band—3.4–6.7 GHz</a:t>
            </a:r>
          </a:p>
          <a:p>
            <a:pPr lvl="1" eaLnBrk="1" hangingPunct="1"/>
            <a:r>
              <a:rPr lang="en-US" dirty="0" smtClean="0"/>
              <a:t>Ku-band (K-under band) —12–18 GHz</a:t>
            </a:r>
          </a:p>
          <a:p>
            <a:pPr lvl="1" eaLnBrk="1" hangingPunct="1"/>
            <a:r>
              <a:rPr lang="en-US" dirty="0" smtClean="0"/>
              <a:t>K-band—18–27 GHz</a:t>
            </a:r>
          </a:p>
          <a:p>
            <a:pPr lvl="1" eaLnBrk="1" hangingPunct="1"/>
            <a:r>
              <a:rPr lang="en-US" dirty="0" smtClean="0"/>
              <a:t>Ka-band (K-above band)—18–40 GHz</a:t>
            </a:r>
          </a:p>
          <a:p>
            <a:pPr eaLnBrk="1" hangingPunct="1"/>
            <a:r>
              <a:rPr lang="en-US" dirty="0" smtClean="0"/>
              <a:t>Within each band</a:t>
            </a:r>
          </a:p>
          <a:p>
            <a:pPr lvl="1" eaLnBrk="1" hangingPunct="1"/>
            <a:r>
              <a:rPr lang="en-US" dirty="0" smtClean="0"/>
              <a:t>Frequencies used for uplink and downlink transmissions differ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73</a:t>
            </a:fld>
            <a:endParaRPr lang="en-US" dirty="0"/>
          </a:p>
        </p:txBody>
      </p:sp>
    </p:spTree>
    <p:extLst>
      <p:ext uri="{BB962C8B-B14F-4D97-AF65-F5344CB8AC3E}">
        <p14:creationId xmlns:p14="http://schemas.microsoft.com/office/powerpoint/2010/main" val="7821365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Satellite</a:t>
            </a:r>
          </a:p>
          <a:p>
            <a:endParaRPr lang="en-US" dirty="0" smtClean="0"/>
          </a:p>
          <a:p>
            <a:pPr eaLnBrk="1" hangingPunct="1"/>
            <a:r>
              <a:rPr lang="en-US" dirty="0" smtClean="0"/>
              <a:t>Satellite Internet Services</a:t>
            </a:r>
          </a:p>
          <a:p>
            <a:pPr lvl="1" eaLnBrk="1" hangingPunct="1"/>
            <a:r>
              <a:rPr lang="en-US" dirty="0" smtClean="0"/>
              <a:t>Subscriber uses small satellite dish antenna, receiver</a:t>
            </a:r>
          </a:p>
          <a:p>
            <a:pPr lvl="1" eaLnBrk="1" hangingPunct="1"/>
            <a:r>
              <a:rPr lang="en-US" dirty="0" smtClean="0"/>
              <a:t>Exchanges signals with provider’s satellite network</a:t>
            </a:r>
          </a:p>
          <a:p>
            <a:pPr lvl="1" eaLnBrk="1" hangingPunct="1"/>
            <a:r>
              <a:rPr lang="en-US" dirty="0" smtClean="0"/>
              <a:t>Typically asymmetrical</a:t>
            </a:r>
          </a:p>
          <a:p>
            <a:pPr lvl="1" eaLnBrk="1" hangingPunct="1"/>
            <a:r>
              <a:rPr lang="en-US" dirty="0" smtClean="0"/>
              <a:t>Bandwidth shared among many subscribers</a:t>
            </a:r>
          </a:p>
          <a:p>
            <a:pPr lvl="1" eaLnBrk="1" hangingPunct="1"/>
            <a:r>
              <a:rPr lang="en-US" dirty="0" smtClean="0"/>
              <a:t>Throughput controlled by service provider</a:t>
            </a:r>
          </a:p>
          <a:p>
            <a:pPr lvl="1" eaLnBrk="1" hangingPunct="1"/>
            <a:r>
              <a:rPr lang="en-US" dirty="0" smtClean="0"/>
              <a:t>Slower, more latency than other wireless WAN options</a:t>
            </a:r>
          </a:p>
          <a:p>
            <a:pPr lvl="1" eaLnBrk="1" hangingPunct="1"/>
            <a:r>
              <a:rPr lang="en-US" dirty="0" smtClean="0"/>
              <a:t>Client equipment is more expensive than that required by WiMAX, HSPA+, or LTE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74</a:t>
            </a:fld>
            <a:endParaRPr lang="en-US" dirty="0"/>
          </a:p>
        </p:txBody>
      </p:sp>
    </p:spTree>
    <p:extLst>
      <p:ext uri="{BB962C8B-B14F-4D97-AF65-F5344CB8AC3E}">
        <p14:creationId xmlns:p14="http://schemas.microsoft.com/office/powerpoint/2010/main" val="4159776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Troubleshooting WAN Issues</a:t>
            </a:r>
          </a:p>
          <a:p>
            <a:endParaRPr lang="en-US" dirty="0" smtClean="0"/>
          </a:p>
          <a:p>
            <a:r>
              <a:rPr lang="en-US" dirty="0" smtClean="0"/>
              <a:t>There are steps to take when troubleshooting a problem with a WAN connection</a:t>
            </a:r>
          </a:p>
          <a:p>
            <a:pPr lvl="1"/>
            <a:r>
              <a:rPr lang="en-US" dirty="0" smtClean="0"/>
              <a:t>Before calling your ISP</a:t>
            </a:r>
          </a:p>
          <a:p>
            <a:r>
              <a:rPr lang="en-US" dirty="0" smtClean="0"/>
              <a:t>Preventative measures can be implemented to avoid having the problem in the first place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75</a:t>
            </a:fld>
            <a:endParaRPr lang="en-US" dirty="0"/>
          </a:p>
        </p:txBody>
      </p:sp>
    </p:spTree>
    <p:extLst>
      <p:ext uri="{BB962C8B-B14F-4D97-AF65-F5344CB8AC3E}">
        <p14:creationId xmlns:p14="http://schemas.microsoft.com/office/powerpoint/2010/main" val="901676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Company Policies</a:t>
            </a:r>
          </a:p>
          <a:p>
            <a:endParaRPr lang="en-US" dirty="0" smtClean="0"/>
          </a:p>
          <a:p>
            <a:r>
              <a:rPr lang="en-US" dirty="0" smtClean="0"/>
              <a:t>Consider incorporating the following into your company’s security policy:</a:t>
            </a:r>
          </a:p>
          <a:p>
            <a:pPr lvl="1"/>
            <a:r>
              <a:rPr lang="en-US" dirty="0" smtClean="0"/>
              <a:t>Fair access and utilization limits</a:t>
            </a:r>
          </a:p>
          <a:p>
            <a:pPr lvl="1"/>
            <a:r>
              <a:rPr lang="en-US" dirty="0" smtClean="0"/>
              <a:t>Throttling</a:t>
            </a:r>
          </a:p>
          <a:p>
            <a:pPr lvl="1"/>
            <a:r>
              <a:rPr lang="en-US" dirty="0" smtClean="0"/>
              <a:t>Blocking</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76</a:t>
            </a:fld>
            <a:endParaRPr lang="en-US" dirty="0"/>
          </a:p>
        </p:txBody>
      </p:sp>
    </p:spTree>
    <p:extLst>
      <p:ext uri="{BB962C8B-B14F-4D97-AF65-F5344CB8AC3E}">
        <p14:creationId xmlns:p14="http://schemas.microsoft.com/office/powerpoint/2010/main" val="13486460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ISP Problems</a:t>
            </a:r>
          </a:p>
          <a:p>
            <a:endParaRPr lang="en-US" dirty="0" smtClean="0"/>
          </a:p>
          <a:p>
            <a:r>
              <a:rPr lang="en-US" dirty="0" smtClean="0"/>
              <a:t>Need to know the difference between ISP’s equipment and equipment that belongs to the subscriber</a:t>
            </a:r>
          </a:p>
          <a:p>
            <a:pPr lvl="1"/>
            <a:r>
              <a:rPr lang="en-US" dirty="0" smtClean="0"/>
              <a:t>Equipment located at the customer’s premises, regardless of who owns it and who is responsible, is called customer premise equipment (CPE)</a:t>
            </a:r>
          </a:p>
          <a:p>
            <a:r>
              <a:rPr lang="en-US" dirty="0" smtClean="0"/>
              <a:t>Equipment belonging to the ISP should only be serviced by the ISP’s technicians</a:t>
            </a:r>
          </a:p>
          <a:p>
            <a:pPr lvl="1"/>
            <a:r>
              <a:rPr lang="en-US" dirty="0" smtClean="0"/>
              <a:t>Even if located on the customer’s side of demarc</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77</a:t>
            </a:fld>
            <a:endParaRPr lang="en-US" dirty="0"/>
          </a:p>
        </p:txBody>
      </p:sp>
    </p:spTree>
    <p:extLst>
      <p:ext uri="{BB962C8B-B14F-4D97-AF65-F5344CB8AC3E}">
        <p14:creationId xmlns:p14="http://schemas.microsoft.com/office/powerpoint/2010/main" val="5280033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ISP Problems</a:t>
            </a:r>
          </a:p>
          <a:p>
            <a:endParaRPr lang="en-US" dirty="0" smtClean="0"/>
          </a:p>
          <a:p>
            <a:r>
              <a:rPr lang="en-US" dirty="0" smtClean="0"/>
              <a:t>Devices commonly found at or near the demarc:</a:t>
            </a:r>
          </a:p>
          <a:p>
            <a:pPr lvl="1"/>
            <a:r>
              <a:rPr lang="en-US" dirty="0" smtClean="0"/>
              <a:t>NIU</a:t>
            </a:r>
          </a:p>
          <a:p>
            <a:pPr lvl="1"/>
            <a:r>
              <a:rPr lang="en-US" dirty="0" smtClean="0"/>
              <a:t>Line drivers</a:t>
            </a:r>
          </a:p>
          <a:p>
            <a:pPr lvl="1"/>
            <a:r>
              <a:rPr lang="en-US" dirty="0" smtClean="0"/>
              <a:t>CSU/DSU</a:t>
            </a:r>
          </a:p>
          <a:p>
            <a:r>
              <a:rPr lang="en-US" dirty="0" smtClean="0"/>
              <a:t>Common issues to look for:</a:t>
            </a:r>
          </a:p>
          <a:p>
            <a:pPr lvl="1"/>
            <a:r>
              <a:rPr lang="en-US" dirty="0" smtClean="0"/>
              <a:t>Interface error</a:t>
            </a:r>
          </a:p>
          <a:p>
            <a:pPr lvl="1"/>
            <a:r>
              <a:rPr lang="en-US" dirty="0" smtClean="0"/>
              <a:t>Routing loops</a:t>
            </a:r>
          </a:p>
          <a:p>
            <a:pPr lvl="1"/>
            <a:r>
              <a:rPr lang="en-US" dirty="0" smtClean="0"/>
              <a:t>Router misconfiguration</a:t>
            </a:r>
          </a:p>
          <a:p>
            <a:pPr lvl="1"/>
            <a:r>
              <a:rPr lang="en-US" dirty="0" smtClean="0"/>
              <a:t>DNS issues</a:t>
            </a:r>
          </a:p>
          <a:p>
            <a:pPr lvl="1"/>
            <a:r>
              <a:rPr lang="en-US" dirty="0" smtClean="0"/>
              <a:t>Interference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78</a:t>
            </a:fld>
            <a:endParaRPr lang="en-US" dirty="0"/>
          </a:p>
        </p:txBody>
      </p:sp>
    </p:spTree>
    <p:extLst>
      <p:ext uri="{BB962C8B-B14F-4D97-AF65-F5344CB8AC3E}">
        <p14:creationId xmlns:p14="http://schemas.microsoft.com/office/powerpoint/2010/main" val="39353318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pPr eaLnBrk="1" hangingPunct="1"/>
            <a:r>
              <a:rPr lang="en-US" dirty="0" smtClean="0"/>
              <a:t>Not all businesses need the same kind of WAN</a:t>
            </a:r>
          </a:p>
          <a:p>
            <a:pPr eaLnBrk="1" hangingPunct="1"/>
            <a:r>
              <a:rPr lang="en-US" dirty="0" smtClean="0"/>
              <a:t>A WAN in which each site is directly connected to no more than two other sites is known as a bus topology WAN</a:t>
            </a:r>
          </a:p>
          <a:p>
            <a:pPr eaLnBrk="1" hangingPunct="1"/>
            <a:r>
              <a:rPr lang="en-US" dirty="0" smtClean="0"/>
              <a:t>In a ring topology WAN, each site is connected to two other sites to form a ring patter</a:t>
            </a:r>
          </a:p>
          <a:p>
            <a:pPr eaLnBrk="1" hangingPunct="1"/>
            <a:r>
              <a:rPr lang="en-US" dirty="0" smtClean="0"/>
              <a:t>In a star topology WAN, a single site acts as the central connection point for several other points</a:t>
            </a:r>
          </a:p>
          <a:p>
            <a:pPr eaLnBrk="1" hangingPunct="1"/>
            <a:r>
              <a:rPr lang="en-US" dirty="0" smtClean="0"/>
              <a:t>A mesh topology WAN incorporates many directly interconnected sites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79</a:t>
            </a:fld>
            <a:endParaRPr lang="en-US" dirty="0"/>
          </a:p>
        </p:txBody>
      </p:sp>
    </p:spTree>
    <p:extLst>
      <p:ext uri="{BB962C8B-B14F-4D97-AF65-F5344CB8AC3E}">
        <p14:creationId xmlns:p14="http://schemas.microsoft.com/office/powerpoint/2010/main" val="82292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 Topologies</a:t>
            </a:r>
          </a:p>
          <a:p>
            <a:endParaRPr lang="en-US" dirty="0" smtClean="0"/>
          </a:p>
          <a:p>
            <a:pPr eaLnBrk="1" hangingPunct="1"/>
            <a:r>
              <a:rPr lang="en-US" dirty="0" smtClean="0"/>
              <a:t>WAN topologies differ from LAN topologies</a:t>
            </a:r>
          </a:p>
          <a:p>
            <a:pPr lvl="1" eaLnBrk="1" hangingPunct="1"/>
            <a:r>
              <a:rPr lang="en-US" dirty="0" smtClean="0"/>
              <a:t>Distance they must cover</a:t>
            </a:r>
          </a:p>
          <a:p>
            <a:pPr lvl="1" eaLnBrk="1" hangingPunct="1"/>
            <a:r>
              <a:rPr lang="en-US" dirty="0" smtClean="0"/>
              <a:t>Larger number of users they serve</a:t>
            </a:r>
          </a:p>
          <a:p>
            <a:pPr lvl="1" eaLnBrk="1" hangingPunct="1"/>
            <a:r>
              <a:rPr lang="en-US" dirty="0" smtClean="0"/>
              <a:t>Heavy traffic they often handle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a:t>
            </a:fld>
            <a:endParaRPr lang="en-US" dirty="0"/>
          </a:p>
        </p:txBody>
      </p:sp>
    </p:spTree>
    <p:extLst>
      <p:ext uri="{BB962C8B-B14F-4D97-AF65-F5344CB8AC3E}">
        <p14:creationId xmlns:p14="http://schemas.microsoft.com/office/powerpoint/2010/main" val="12455927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pPr eaLnBrk="1" hangingPunct="1"/>
            <a:r>
              <a:rPr lang="en-US" dirty="0" smtClean="0"/>
              <a:t>ISDN is a legacy technology that is now almost completely phased out</a:t>
            </a:r>
          </a:p>
          <a:p>
            <a:pPr eaLnBrk="1" hangingPunct="1"/>
            <a:r>
              <a:rPr lang="en-US" dirty="0" smtClean="0"/>
              <a:t>Multiplexing enables a single T-1 circuit to carry 24 channels, each capable of 64-Kbps throughput</a:t>
            </a:r>
          </a:p>
          <a:p>
            <a:pPr eaLnBrk="1" hangingPunct="1"/>
            <a:r>
              <a:rPr lang="en-US" dirty="0" smtClean="0"/>
              <a:t>The speed of a T-carrier depends on its signal level</a:t>
            </a:r>
          </a:p>
          <a:p>
            <a:pPr eaLnBrk="1" hangingPunct="1"/>
            <a:r>
              <a:rPr lang="en-US" dirty="0" smtClean="0"/>
              <a:t>For T-1s using STP, repeaters must regenerate the signal approximately every 6000 feet</a:t>
            </a:r>
          </a:p>
          <a:p>
            <a:pPr eaLnBrk="1" hangingPunct="1"/>
            <a:r>
              <a:rPr lang="en-US" dirty="0" smtClean="0"/>
              <a:t>Frame relay was originally designed as a fast packet-switched network over ISDN</a:t>
            </a:r>
          </a:p>
          <a:p>
            <a:pPr eaLnBrk="1" hangingPunct="1"/>
            <a:r>
              <a:rPr lang="en-US" dirty="0" smtClean="0"/>
              <a:t>DSL operates over the PSTN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80</a:t>
            </a:fld>
            <a:endParaRPr lang="en-US" dirty="0"/>
          </a:p>
        </p:txBody>
      </p:sp>
    </p:spTree>
    <p:extLst>
      <p:ext uri="{BB962C8B-B14F-4D97-AF65-F5344CB8AC3E}">
        <p14:creationId xmlns:p14="http://schemas.microsoft.com/office/powerpoint/2010/main" val="38718253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pPr eaLnBrk="1" hangingPunct="1"/>
            <a:r>
              <a:rPr lang="en-US" dirty="0" smtClean="0"/>
              <a:t>Broadband cable is based on the coaxial cable used for TV signals</a:t>
            </a:r>
          </a:p>
          <a:p>
            <a:pPr eaLnBrk="1" hangingPunct="1"/>
            <a:r>
              <a:rPr lang="en-US" dirty="0" smtClean="0"/>
              <a:t>Signals transmitted via power lines are subject to much more noise than DSL or cable services</a:t>
            </a:r>
          </a:p>
          <a:p>
            <a:pPr eaLnBrk="1" hangingPunct="1"/>
            <a:r>
              <a:rPr lang="en-US" dirty="0" smtClean="0"/>
              <a:t>ATM specifies Data Link layer framing techniques</a:t>
            </a:r>
          </a:p>
          <a:p>
            <a:pPr eaLnBrk="1" hangingPunct="1"/>
            <a:r>
              <a:rPr lang="en-US" dirty="0" smtClean="0"/>
              <a:t>SONET is a high-bandwidth WAN signaling technique developed for fiber-optic cabling</a:t>
            </a:r>
          </a:p>
          <a:p>
            <a:pPr eaLnBrk="1" hangingPunct="1"/>
            <a:r>
              <a:rPr lang="en-US" dirty="0" smtClean="0"/>
              <a:t>MPLS is extremely fast and can carry various types of payloads</a:t>
            </a:r>
          </a:p>
          <a:p>
            <a:pPr eaLnBrk="1" hangingPunct="1"/>
            <a:r>
              <a:rPr lang="en-US" dirty="0" smtClean="0"/>
              <a:t>The 802.16 standards are known as WiMAX</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81</a:t>
            </a:fld>
            <a:endParaRPr lang="en-US" dirty="0"/>
          </a:p>
        </p:txBody>
      </p:sp>
    </p:spTree>
    <p:extLst>
      <p:ext uri="{BB962C8B-B14F-4D97-AF65-F5344CB8AC3E}">
        <p14:creationId xmlns:p14="http://schemas.microsoft.com/office/powerpoint/2010/main" val="27659883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pPr eaLnBrk="1" hangingPunct="1"/>
            <a:r>
              <a:rPr lang="en-US" dirty="0" smtClean="0"/>
              <a:t>Geosynchronous earth orbit means that satellites orbit the Earth at the same rate as the Earth turns</a:t>
            </a:r>
          </a:p>
          <a:p>
            <a:pPr eaLnBrk="1" hangingPunct="1"/>
            <a:r>
              <a:rPr lang="en-US" dirty="0" smtClean="0"/>
              <a:t>Within each satellite band, frequencies used for uplink and downlink transmission differ to help ensure that signals traveling in one direction do not interfere with signals traveling in the other direction</a:t>
            </a:r>
          </a:p>
          <a:p>
            <a:pPr eaLnBrk="1" hangingPunct="1"/>
            <a:r>
              <a:rPr lang="en-US" dirty="0" smtClean="0"/>
              <a:t>Equipment located at the customer’s premises, regardless of who owns it, is called customer premise equipment (CPE)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82</a:t>
            </a:fld>
            <a:endParaRPr lang="en-US" dirty="0"/>
          </a:p>
        </p:txBody>
      </p:sp>
    </p:spTree>
    <p:extLst>
      <p:ext uri="{BB962C8B-B14F-4D97-AF65-F5344CB8AC3E}">
        <p14:creationId xmlns:p14="http://schemas.microsoft.com/office/powerpoint/2010/main" val="118444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 Topology</a:t>
            </a:r>
          </a:p>
          <a:p>
            <a:endParaRPr lang="en-US" dirty="0" smtClean="0"/>
          </a:p>
          <a:p>
            <a:pPr eaLnBrk="1" hangingPunct="1">
              <a:lnSpc>
                <a:spcPct val="90000"/>
              </a:lnSpc>
            </a:pPr>
            <a:r>
              <a:rPr lang="en-US" dirty="0" smtClean="0"/>
              <a:t>Bus topology WAN</a:t>
            </a:r>
          </a:p>
          <a:p>
            <a:pPr lvl="1" eaLnBrk="1" hangingPunct="1">
              <a:lnSpc>
                <a:spcPct val="90000"/>
              </a:lnSpc>
            </a:pPr>
            <a:r>
              <a:rPr lang="en-US" dirty="0" smtClean="0"/>
              <a:t>Each site connects serially to two sites maximum</a:t>
            </a:r>
          </a:p>
          <a:p>
            <a:pPr lvl="1" eaLnBrk="1" hangingPunct="1">
              <a:lnSpc>
                <a:spcPct val="90000"/>
              </a:lnSpc>
            </a:pPr>
            <a:r>
              <a:rPr lang="en-US" dirty="0" smtClean="0"/>
              <a:t>Each site depends on every other site to transmit and receive traffic</a:t>
            </a:r>
          </a:p>
          <a:p>
            <a:pPr lvl="1" eaLnBrk="1" hangingPunct="1">
              <a:lnSpc>
                <a:spcPct val="90000"/>
              </a:lnSpc>
            </a:pPr>
            <a:r>
              <a:rPr lang="en-US" dirty="0" smtClean="0"/>
              <a:t>Different locations connected to another through point-to-point links</a:t>
            </a:r>
          </a:p>
          <a:p>
            <a:pPr eaLnBrk="1" hangingPunct="1">
              <a:lnSpc>
                <a:spcPct val="90000"/>
              </a:lnSpc>
            </a:pPr>
            <a:r>
              <a:rPr lang="en-US" dirty="0" smtClean="0"/>
              <a:t>Best use</a:t>
            </a:r>
          </a:p>
          <a:p>
            <a:pPr lvl="1" eaLnBrk="1" hangingPunct="1">
              <a:lnSpc>
                <a:spcPct val="90000"/>
              </a:lnSpc>
            </a:pPr>
            <a:r>
              <a:rPr lang="en-US" dirty="0" smtClean="0"/>
              <a:t>Organizations requiring small WAN, dedicated circuits</a:t>
            </a:r>
          </a:p>
          <a:p>
            <a:pPr eaLnBrk="1" hangingPunct="1">
              <a:lnSpc>
                <a:spcPct val="90000"/>
              </a:lnSpc>
            </a:pPr>
            <a:r>
              <a:rPr lang="en-US" dirty="0" smtClean="0"/>
              <a:t>Drawback</a:t>
            </a:r>
          </a:p>
          <a:p>
            <a:pPr lvl="1" eaLnBrk="1" hangingPunct="1">
              <a:lnSpc>
                <a:spcPct val="90000"/>
              </a:lnSpc>
            </a:pPr>
            <a:r>
              <a:rPr lang="en-US" dirty="0" smtClean="0"/>
              <a:t>Not scalable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9</a:t>
            </a:fld>
            <a:endParaRPr lang="en-US" dirty="0"/>
          </a:p>
        </p:txBody>
      </p:sp>
    </p:spTree>
    <p:extLst>
      <p:ext uri="{BB962C8B-B14F-4D97-AF65-F5344CB8AC3E}">
        <p14:creationId xmlns:p14="http://schemas.microsoft.com/office/powerpoint/2010/main" val="232754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2F5A981-B88A-45B2-B930-EF0394AFECD7}" type="slidenum">
              <a:rPr lang="en-US"/>
              <a:pPr>
                <a:defRPr/>
              </a:pPr>
              <a:t>‹#›</a:t>
            </a:fld>
            <a:endParaRPr lang="en-US" dirty="0"/>
          </a:p>
        </p:txBody>
      </p:sp>
    </p:spTree>
    <p:extLst>
      <p:ext uri="{BB962C8B-B14F-4D97-AF65-F5344CB8AC3E}">
        <p14:creationId xmlns:p14="http://schemas.microsoft.com/office/powerpoint/2010/main" val="205845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442DF53-97C5-4C5A-8665-5349D064B2E3}" type="slidenum">
              <a:rPr lang="en-US"/>
              <a:pPr>
                <a:defRPr/>
              </a:pPr>
              <a:t>‹#›</a:t>
            </a:fld>
            <a:endParaRPr lang="en-US" dirty="0"/>
          </a:p>
        </p:txBody>
      </p:sp>
    </p:spTree>
    <p:extLst>
      <p:ext uri="{BB962C8B-B14F-4D97-AF65-F5344CB8AC3E}">
        <p14:creationId xmlns:p14="http://schemas.microsoft.com/office/powerpoint/2010/main" val="164685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13001C9-BF1E-4528-AD4B-0223A3A08421}" type="slidenum">
              <a:rPr lang="en-US"/>
              <a:pPr>
                <a:defRPr/>
              </a:pPr>
              <a:t>‹#›</a:t>
            </a:fld>
            <a:endParaRPr lang="en-US" dirty="0"/>
          </a:p>
        </p:txBody>
      </p:sp>
    </p:spTree>
    <p:extLst>
      <p:ext uri="{BB962C8B-B14F-4D97-AF65-F5344CB8AC3E}">
        <p14:creationId xmlns:p14="http://schemas.microsoft.com/office/powerpoint/2010/main" val="211028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90C4CA10-39DB-4F5C-BA38-4C2A0B4EE02F}" type="slidenum">
              <a:rPr lang="en-US"/>
              <a:pPr>
                <a:defRPr/>
              </a:pPr>
              <a:t>‹#›</a:t>
            </a:fld>
            <a:endParaRPr lang="en-US" dirty="0"/>
          </a:p>
        </p:txBody>
      </p:sp>
    </p:spTree>
    <p:extLst>
      <p:ext uri="{BB962C8B-B14F-4D97-AF65-F5344CB8AC3E}">
        <p14:creationId xmlns:p14="http://schemas.microsoft.com/office/powerpoint/2010/main" val="16689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DC4AE2AF-812E-4F55-8527-61E25B72CF44}" type="slidenum">
              <a:rPr lang="en-US"/>
              <a:pPr>
                <a:defRPr/>
              </a:pPr>
              <a:t>‹#›</a:t>
            </a:fld>
            <a:endParaRPr lang="en-US" dirty="0"/>
          </a:p>
        </p:txBody>
      </p:sp>
    </p:spTree>
    <p:extLst>
      <p:ext uri="{BB962C8B-B14F-4D97-AF65-F5344CB8AC3E}">
        <p14:creationId xmlns:p14="http://schemas.microsoft.com/office/powerpoint/2010/main" val="72449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1F497841-321F-436B-A4C4-87A7CACDB844}" type="slidenum">
              <a:rPr lang="en-US"/>
              <a:pPr>
                <a:defRPr/>
              </a:pPr>
              <a:t>‹#›</a:t>
            </a:fld>
            <a:endParaRPr lang="en-US" dirty="0"/>
          </a:p>
        </p:txBody>
      </p:sp>
    </p:spTree>
    <p:extLst>
      <p:ext uri="{BB962C8B-B14F-4D97-AF65-F5344CB8AC3E}">
        <p14:creationId xmlns:p14="http://schemas.microsoft.com/office/powerpoint/2010/main" val="3623275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E88E0261-591B-40E4-BAB3-9CB7BB3315BB}" type="slidenum">
              <a:rPr lang="en-US"/>
              <a:pPr>
                <a:defRPr/>
              </a:pPr>
              <a:t>‹#›</a:t>
            </a:fld>
            <a:endParaRPr lang="en-US" dirty="0"/>
          </a:p>
        </p:txBody>
      </p:sp>
    </p:spTree>
    <p:extLst>
      <p:ext uri="{BB962C8B-B14F-4D97-AF65-F5344CB8AC3E}">
        <p14:creationId xmlns:p14="http://schemas.microsoft.com/office/powerpoint/2010/main" val="396078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9" name="Rectangle 6"/>
          <p:cNvSpPr>
            <a:spLocks noGrp="1" noChangeArrowheads="1"/>
          </p:cNvSpPr>
          <p:nvPr>
            <p:ph type="sldNum" sz="quarter" idx="12"/>
          </p:nvPr>
        </p:nvSpPr>
        <p:spPr/>
        <p:txBody>
          <a:bodyPr/>
          <a:lstStyle>
            <a:lvl1pPr>
              <a:defRPr/>
            </a:lvl1pPr>
          </a:lstStyle>
          <a:p>
            <a:pPr>
              <a:defRPr/>
            </a:pPr>
            <a:fld id="{C52325AA-94AC-4B63-A704-102087C7489F}" type="slidenum">
              <a:rPr lang="en-US"/>
              <a:pPr>
                <a:defRPr/>
              </a:pPr>
              <a:t>‹#›</a:t>
            </a:fld>
            <a:endParaRPr lang="en-US" dirty="0"/>
          </a:p>
        </p:txBody>
      </p:sp>
    </p:spTree>
    <p:extLst>
      <p:ext uri="{BB962C8B-B14F-4D97-AF65-F5344CB8AC3E}">
        <p14:creationId xmlns:p14="http://schemas.microsoft.com/office/powerpoint/2010/main" val="1398606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DCEBD0B1-421B-445D-A7FB-1F76822F7DCB}" type="slidenum">
              <a:rPr lang="en-US"/>
              <a:pPr>
                <a:defRPr/>
              </a:pPr>
              <a:t>‹#›</a:t>
            </a:fld>
            <a:endParaRPr lang="en-US" dirty="0"/>
          </a:p>
        </p:txBody>
      </p:sp>
    </p:spTree>
    <p:extLst>
      <p:ext uri="{BB962C8B-B14F-4D97-AF65-F5344CB8AC3E}">
        <p14:creationId xmlns:p14="http://schemas.microsoft.com/office/powerpoint/2010/main" val="33874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2"/>
          </p:nvPr>
        </p:nvSpPr>
        <p:spPr/>
        <p:txBody>
          <a:bodyPr/>
          <a:lstStyle>
            <a:lvl1pPr>
              <a:defRPr/>
            </a:lvl1pPr>
          </a:lstStyle>
          <a:p>
            <a:pPr>
              <a:defRPr/>
            </a:pPr>
            <a:fld id="{924D7DC4-86AE-483A-8BD9-DE95CDF8F625}" type="slidenum">
              <a:rPr lang="en-US"/>
              <a:pPr>
                <a:defRPr/>
              </a:pPr>
              <a:t>‹#›</a:t>
            </a:fld>
            <a:endParaRPr lang="en-US" dirty="0"/>
          </a:p>
        </p:txBody>
      </p:sp>
    </p:spTree>
    <p:extLst>
      <p:ext uri="{BB962C8B-B14F-4D97-AF65-F5344CB8AC3E}">
        <p14:creationId xmlns:p14="http://schemas.microsoft.com/office/powerpoint/2010/main" val="1770994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F256FD3-AB43-496D-8B3F-2D9A1286D1CB}" type="slidenum">
              <a:rPr lang="en-US"/>
              <a:pPr>
                <a:defRPr/>
              </a:pPr>
              <a:t>‹#›</a:t>
            </a:fld>
            <a:endParaRPr lang="en-US" dirty="0"/>
          </a:p>
        </p:txBody>
      </p:sp>
    </p:spTree>
    <p:extLst>
      <p:ext uri="{BB962C8B-B14F-4D97-AF65-F5344CB8AC3E}">
        <p14:creationId xmlns:p14="http://schemas.microsoft.com/office/powerpoint/2010/main" val="354468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471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78CEC5D-8510-4FFB-AE9F-87F36C4E7442}" type="slidenum">
              <a:rPr lang="en-US"/>
              <a:pPr>
                <a:defRPr/>
              </a:pPr>
              <a:t>‹#›</a:t>
            </a:fld>
            <a:endParaRPr lang="en-US" dirty="0"/>
          </a:p>
        </p:txBody>
      </p:sp>
    </p:spTree>
    <p:extLst>
      <p:ext uri="{BB962C8B-B14F-4D97-AF65-F5344CB8AC3E}">
        <p14:creationId xmlns:p14="http://schemas.microsoft.com/office/powerpoint/2010/main" val="3206945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EE88EA57-525A-4145-B6F0-0722616734DD}" type="slidenum">
              <a:rPr lang="en-US"/>
              <a:pPr>
                <a:defRPr/>
              </a:pPr>
              <a:t>‹#›</a:t>
            </a:fld>
            <a:endParaRPr lang="en-US" dirty="0"/>
          </a:p>
        </p:txBody>
      </p:sp>
    </p:spTree>
    <p:extLst>
      <p:ext uri="{BB962C8B-B14F-4D97-AF65-F5344CB8AC3E}">
        <p14:creationId xmlns:p14="http://schemas.microsoft.com/office/powerpoint/2010/main" val="1683639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22554BA-D302-4B02-9648-B29543227DFB}" type="slidenum">
              <a:rPr lang="en-US"/>
              <a:pPr>
                <a:defRPr/>
              </a:pPr>
              <a:t>‹#›</a:t>
            </a:fld>
            <a:endParaRPr lang="en-US" dirty="0"/>
          </a:p>
        </p:txBody>
      </p:sp>
    </p:spTree>
    <p:extLst>
      <p:ext uri="{BB962C8B-B14F-4D97-AF65-F5344CB8AC3E}">
        <p14:creationId xmlns:p14="http://schemas.microsoft.com/office/powerpoint/2010/main" val="4134357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7DAF170-2A55-4429-8D44-4372B013CA10}" type="slidenum">
              <a:rPr lang="en-US"/>
              <a:pPr>
                <a:defRPr/>
              </a:pPr>
              <a:t>‹#›</a:t>
            </a:fld>
            <a:endParaRPr lang="en-US" dirty="0"/>
          </a:p>
        </p:txBody>
      </p:sp>
    </p:spTree>
    <p:extLst>
      <p:ext uri="{BB962C8B-B14F-4D97-AF65-F5344CB8AC3E}">
        <p14:creationId xmlns:p14="http://schemas.microsoft.com/office/powerpoint/2010/main" val="186177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5F10EB2-90C5-43FD-B682-63CB0E3CCFC2}" type="slidenum">
              <a:rPr lang="en-US"/>
              <a:pPr>
                <a:defRPr/>
              </a:pPr>
              <a:t>‹#›</a:t>
            </a:fld>
            <a:endParaRPr lang="en-US" dirty="0"/>
          </a:p>
        </p:txBody>
      </p:sp>
    </p:spTree>
    <p:extLst>
      <p:ext uri="{BB962C8B-B14F-4D97-AF65-F5344CB8AC3E}">
        <p14:creationId xmlns:p14="http://schemas.microsoft.com/office/powerpoint/2010/main" val="990988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4AFFC22-2E74-4DFF-997A-6E0E56F21865}" type="slidenum">
              <a:rPr lang="en-US"/>
              <a:pPr>
                <a:defRPr/>
              </a:pPr>
              <a:t>‹#›</a:t>
            </a:fld>
            <a:endParaRPr lang="en-US" dirty="0"/>
          </a:p>
        </p:txBody>
      </p:sp>
    </p:spTree>
    <p:extLst>
      <p:ext uri="{BB962C8B-B14F-4D97-AF65-F5344CB8AC3E}">
        <p14:creationId xmlns:p14="http://schemas.microsoft.com/office/powerpoint/2010/main" val="373360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511402-9AC5-4F13-970A-04DC44EE861C}" type="slidenum">
              <a:rPr lang="en-US"/>
              <a:pPr>
                <a:defRPr/>
              </a:pPr>
              <a:t>‹#›</a:t>
            </a:fld>
            <a:endParaRPr lang="en-US" dirty="0"/>
          </a:p>
        </p:txBody>
      </p:sp>
    </p:spTree>
    <p:extLst>
      <p:ext uri="{BB962C8B-B14F-4D97-AF65-F5344CB8AC3E}">
        <p14:creationId xmlns:p14="http://schemas.microsoft.com/office/powerpoint/2010/main" val="51697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CF0A9DD-32AA-4956-86E6-2FAA72876C77}" type="slidenum">
              <a:rPr lang="en-US"/>
              <a:pPr>
                <a:defRPr/>
              </a:pPr>
              <a:t>‹#›</a:t>
            </a:fld>
            <a:endParaRPr lang="en-US" dirty="0"/>
          </a:p>
        </p:txBody>
      </p:sp>
    </p:spTree>
    <p:extLst>
      <p:ext uri="{BB962C8B-B14F-4D97-AF65-F5344CB8AC3E}">
        <p14:creationId xmlns:p14="http://schemas.microsoft.com/office/powerpoint/2010/main" val="2028113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2F2C89A-A683-438F-ADD6-9455E358ECC0}" type="slidenum">
              <a:rPr lang="en-US"/>
              <a:pPr>
                <a:defRPr/>
              </a:pPr>
              <a:t>‹#›</a:t>
            </a:fld>
            <a:endParaRPr lang="en-US" dirty="0"/>
          </a:p>
        </p:txBody>
      </p:sp>
    </p:spTree>
    <p:extLst>
      <p:ext uri="{BB962C8B-B14F-4D97-AF65-F5344CB8AC3E}">
        <p14:creationId xmlns:p14="http://schemas.microsoft.com/office/powerpoint/2010/main" val="3666045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642C188-9D61-4013-941F-0DDCF62A958F}" type="slidenum">
              <a:rPr lang="en-US"/>
              <a:pPr>
                <a:defRPr/>
              </a:pPr>
              <a:t>‹#›</a:t>
            </a:fld>
            <a:endParaRPr lang="en-US" dirty="0"/>
          </a:p>
        </p:txBody>
      </p:sp>
    </p:spTree>
    <p:extLst>
      <p:ext uri="{BB962C8B-B14F-4D97-AF65-F5344CB8AC3E}">
        <p14:creationId xmlns:p14="http://schemas.microsoft.com/office/powerpoint/2010/main" val="74661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7863647-3304-4683-A535-893D5F0556FD}" type="slidenum">
              <a:rPr lang="en-US"/>
              <a:pPr>
                <a:defRPr/>
              </a:pPr>
              <a:t>‹#›</a:t>
            </a:fld>
            <a:endParaRPr lang="en-US" dirty="0"/>
          </a:p>
        </p:txBody>
      </p:sp>
    </p:spTree>
    <p:extLst>
      <p:ext uri="{BB962C8B-B14F-4D97-AF65-F5344CB8AC3E}">
        <p14:creationId xmlns:p14="http://schemas.microsoft.com/office/powerpoint/2010/main" val="3757056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E42B8A-0300-4A11-9CCB-C331193991BA}" type="slidenum">
              <a:rPr lang="en-US"/>
              <a:pPr>
                <a:defRPr/>
              </a:pPr>
              <a:t>‹#›</a:t>
            </a:fld>
            <a:endParaRPr lang="en-US" dirty="0"/>
          </a:p>
        </p:txBody>
      </p:sp>
    </p:spTree>
    <p:extLst>
      <p:ext uri="{BB962C8B-B14F-4D97-AF65-F5344CB8AC3E}">
        <p14:creationId xmlns:p14="http://schemas.microsoft.com/office/powerpoint/2010/main" val="3125870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7A77CF5-0F04-43C8-B5C8-E1039CCF94E3}" type="slidenum">
              <a:rPr lang="en-US"/>
              <a:pPr>
                <a:defRPr/>
              </a:pPr>
              <a:t>‹#›</a:t>
            </a:fld>
            <a:endParaRPr lang="en-US" dirty="0"/>
          </a:p>
        </p:txBody>
      </p:sp>
    </p:spTree>
    <p:extLst>
      <p:ext uri="{BB962C8B-B14F-4D97-AF65-F5344CB8AC3E}">
        <p14:creationId xmlns:p14="http://schemas.microsoft.com/office/powerpoint/2010/main" val="3334511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4371AE9-8D64-4E0C-A4F8-C7F5F8DF7D0E}" type="slidenum">
              <a:rPr lang="en-US"/>
              <a:pPr>
                <a:defRPr/>
              </a:pPr>
              <a:t>‹#›</a:t>
            </a:fld>
            <a:endParaRPr lang="en-US" dirty="0"/>
          </a:p>
        </p:txBody>
      </p:sp>
    </p:spTree>
    <p:extLst>
      <p:ext uri="{BB962C8B-B14F-4D97-AF65-F5344CB8AC3E}">
        <p14:creationId xmlns:p14="http://schemas.microsoft.com/office/powerpoint/2010/main" val="4249812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919974B-4FDF-4553-A7B3-84739A93DF92}" type="slidenum">
              <a:rPr lang="en-US"/>
              <a:pPr>
                <a:defRPr/>
              </a:pPr>
              <a:t>‹#›</a:t>
            </a:fld>
            <a:endParaRPr lang="en-US" dirty="0"/>
          </a:p>
        </p:txBody>
      </p:sp>
    </p:spTree>
    <p:extLst>
      <p:ext uri="{BB962C8B-B14F-4D97-AF65-F5344CB8AC3E}">
        <p14:creationId xmlns:p14="http://schemas.microsoft.com/office/powerpoint/2010/main" val="2260935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5DADF5E9-5FE6-44E2-8069-AAFF88C4F44D}" type="slidenum">
              <a:rPr lang="en-US"/>
              <a:pPr/>
              <a:t>‹#›</a:t>
            </a:fld>
            <a:endParaRPr lang="en-US" dirty="0"/>
          </a:p>
        </p:txBody>
      </p:sp>
    </p:spTree>
    <p:extLst>
      <p:ext uri="{BB962C8B-B14F-4D97-AF65-F5344CB8AC3E}">
        <p14:creationId xmlns:p14="http://schemas.microsoft.com/office/powerpoint/2010/main" val="2925441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457200" y="6245225"/>
            <a:ext cx="3886200" cy="476250"/>
          </a:xfrm>
          <a:ln/>
        </p:spPr>
        <p:txBody>
          <a:bodyPr/>
          <a:lstStyle>
            <a:lvl1pPr>
              <a:defRPr/>
            </a:lvl1p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Rectangle 6"/>
          <p:cNvSpPr>
            <a:spLocks noGrp="1" noChangeArrowheads="1"/>
          </p:cNvSpPr>
          <p:nvPr>
            <p:ph type="sldNum" sz="quarter" idx="11"/>
          </p:nvPr>
        </p:nvSpPr>
        <p:spPr>
          <a:xfrm>
            <a:off x="8001000" y="6245225"/>
            <a:ext cx="685800" cy="476250"/>
          </a:xfrm>
          <a:ln/>
        </p:spPr>
        <p:txBody>
          <a:bodyPr/>
          <a:lstStyle>
            <a:lvl1pPr>
              <a:defRPr/>
            </a:lvl1pPr>
          </a:lstStyle>
          <a:p>
            <a:fld id="{AF459AD7-A5D3-4044-A21F-E9BACB4CDE09}" type="slidenum">
              <a:rPr lang="en-US"/>
              <a:pPr/>
              <a:t>‹#›</a:t>
            </a:fld>
            <a:endParaRPr lang="en-US" dirty="0"/>
          </a:p>
        </p:txBody>
      </p:sp>
      <p:sp>
        <p:nvSpPr>
          <p:cNvPr id="6" name="Rectangle 5"/>
          <p:cNvSpPr/>
          <p:nvPr userDrawn="1"/>
        </p:nvSpPr>
        <p:spPr>
          <a:xfrm>
            <a:off x="5638800" y="6426200"/>
            <a:ext cx="1880643" cy="261610"/>
          </a:xfrm>
          <a:prstGeom prst="rect">
            <a:avLst/>
          </a:prstGeom>
        </p:spPr>
        <p:txBody>
          <a:bodyPr wrap="none">
            <a:spAutoFit/>
          </a:bodyPr>
          <a:lstStyle/>
          <a:p>
            <a:r>
              <a:rPr lang="en-US" sz="1100" kern="1200" dirty="0" smtClean="0">
                <a:solidFill>
                  <a:schemeClr val="tx1"/>
                </a:solidFill>
                <a:effectLst/>
                <a:latin typeface="Arial" charset="0"/>
                <a:ea typeface="ＭＳ Ｐゴシック" pitchFamily="-110" charset="-128"/>
                <a:cs typeface="+mn-cs"/>
              </a:rPr>
              <a:t>© Cengage Learning  2016</a:t>
            </a:r>
            <a:endParaRPr lang="en-US" sz="1100" kern="1200" dirty="0">
              <a:solidFill>
                <a:schemeClr val="tx1"/>
              </a:solidFill>
              <a:effectLst/>
              <a:latin typeface="Arial" charset="0"/>
              <a:ea typeface="ＭＳ Ｐゴシック" pitchFamily="-110" charset="-128"/>
              <a:cs typeface="+mn-cs"/>
            </a:endParaRPr>
          </a:p>
        </p:txBody>
      </p:sp>
    </p:spTree>
    <p:extLst>
      <p:ext uri="{BB962C8B-B14F-4D97-AF65-F5344CB8AC3E}">
        <p14:creationId xmlns:p14="http://schemas.microsoft.com/office/powerpoint/2010/main" val="209456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F8C33C5D-A93A-44FE-849F-E9C4D4642E36}" type="slidenum">
              <a:rPr lang="en-US"/>
              <a:pPr/>
              <a:t>‹#›</a:t>
            </a:fld>
            <a:endParaRPr lang="en-US" dirty="0"/>
          </a:p>
        </p:txBody>
      </p:sp>
    </p:spTree>
    <p:extLst>
      <p:ext uri="{BB962C8B-B14F-4D97-AF65-F5344CB8AC3E}">
        <p14:creationId xmlns:p14="http://schemas.microsoft.com/office/powerpoint/2010/main" val="4127624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A1360962-DF21-49EF-9CC3-FAF4C4F02315}" type="slidenum">
              <a:rPr lang="en-US"/>
              <a:pPr/>
              <a:t>‹#›</a:t>
            </a:fld>
            <a:endParaRPr lang="en-US" dirty="0"/>
          </a:p>
        </p:txBody>
      </p:sp>
    </p:spTree>
    <p:extLst>
      <p:ext uri="{BB962C8B-B14F-4D97-AF65-F5344CB8AC3E}">
        <p14:creationId xmlns:p14="http://schemas.microsoft.com/office/powerpoint/2010/main" val="41248548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fld id="{F26D74B6-C13A-48BC-922E-84B272EF0E02}" type="slidenum">
              <a:rPr lang="en-US"/>
              <a:pPr/>
              <a:t>‹#›</a:t>
            </a:fld>
            <a:endParaRPr lang="en-US" dirty="0"/>
          </a:p>
        </p:txBody>
      </p:sp>
    </p:spTree>
    <p:extLst>
      <p:ext uri="{BB962C8B-B14F-4D97-AF65-F5344CB8AC3E}">
        <p14:creationId xmlns:p14="http://schemas.microsoft.com/office/powerpoint/2010/main" val="4104814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fld id="{D0A122DD-8648-4F1C-AB2F-1F352CDC9080}" type="slidenum">
              <a:rPr lang="en-US"/>
              <a:pPr/>
              <a:t>‹#›</a:t>
            </a:fld>
            <a:endParaRPr lang="en-US" dirty="0"/>
          </a:p>
        </p:txBody>
      </p:sp>
    </p:spTree>
    <p:extLst>
      <p:ext uri="{BB962C8B-B14F-4D97-AF65-F5344CB8AC3E}">
        <p14:creationId xmlns:p14="http://schemas.microsoft.com/office/powerpoint/2010/main" val="295839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18A68FC-6AB4-421F-9536-CBAC2E270C3F}" type="slidenum">
              <a:rPr lang="en-US"/>
              <a:pPr>
                <a:defRPr/>
              </a:pPr>
              <a:t>‹#›</a:t>
            </a:fld>
            <a:endParaRPr lang="en-US" dirty="0"/>
          </a:p>
        </p:txBody>
      </p:sp>
    </p:spTree>
    <p:extLst>
      <p:ext uri="{BB962C8B-B14F-4D97-AF65-F5344CB8AC3E}">
        <p14:creationId xmlns:p14="http://schemas.microsoft.com/office/powerpoint/2010/main" val="1716076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fld id="{4567590F-96FF-43E6-925F-D493421F5E06}" type="slidenum">
              <a:rPr lang="en-US"/>
              <a:pPr/>
              <a:t>‹#›</a:t>
            </a:fld>
            <a:endParaRPr lang="en-US" dirty="0"/>
          </a:p>
        </p:txBody>
      </p:sp>
    </p:spTree>
    <p:extLst>
      <p:ext uri="{BB962C8B-B14F-4D97-AF65-F5344CB8AC3E}">
        <p14:creationId xmlns:p14="http://schemas.microsoft.com/office/powerpoint/2010/main" val="2136055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79705608-330F-431B-A4F4-D983D44158F3}" type="slidenum">
              <a:rPr lang="en-US"/>
              <a:pPr/>
              <a:t>‹#›</a:t>
            </a:fld>
            <a:endParaRPr lang="en-US" dirty="0"/>
          </a:p>
        </p:txBody>
      </p:sp>
    </p:spTree>
    <p:extLst>
      <p:ext uri="{BB962C8B-B14F-4D97-AF65-F5344CB8AC3E}">
        <p14:creationId xmlns:p14="http://schemas.microsoft.com/office/powerpoint/2010/main" val="296585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343A31AC-001D-4B6E-B695-4B16F56134EF}" type="slidenum">
              <a:rPr lang="en-US"/>
              <a:pPr/>
              <a:t>‹#›</a:t>
            </a:fld>
            <a:endParaRPr lang="en-US" dirty="0"/>
          </a:p>
        </p:txBody>
      </p:sp>
    </p:spTree>
    <p:extLst>
      <p:ext uri="{BB962C8B-B14F-4D97-AF65-F5344CB8AC3E}">
        <p14:creationId xmlns:p14="http://schemas.microsoft.com/office/powerpoint/2010/main" val="9372659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7295C63E-B42B-4D29-8D71-233405394D03}" type="slidenum">
              <a:rPr lang="en-US"/>
              <a:pPr/>
              <a:t>‹#›</a:t>
            </a:fld>
            <a:endParaRPr lang="en-US" dirty="0"/>
          </a:p>
        </p:txBody>
      </p:sp>
    </p:spTree>
    <p:extLst>
      <p:ext uri="{BB962C8B-B14F-4D97-AF65-F5344CB8AC3E}">
        <p14:creationId xmlns:p14="http://schemas.microsoft.com/office/powerpoint/2010/main" val="36592164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E3657B7F-E290-425A-9A88-7D5D2A6E6A90}" type="slidenum">
              <a:rPr lang="en-US"/>
              <a:pPr/>
              <a:t>‹#›</a:t>
            </a:fld>
            <a:endParaRPr lang="en-US" dirty="0"/>
          </a:p>
        </p:txBody>
      </p:sp>
    </p:spTree>
    <p:extLst>
      <p:ext uri="{BB962C8B-B14F-4D97-AF65-F5344CB8AC3E}">
        <p14:creationId xmlns:p14="http://schemas.microsoft.com/office/powerpoint/2010/main" val="426224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B7C631B-B038-4F65-8355-CF91D041E217}" type="slidenum">
              <a:rPr lang="en-US"/>
              <a:pPr>
                <a:defRPr/>
              </a:pPr>
              <a:t>‹#›</a:t>
            </a:fld>
            <a:endParaRPr lang="en-US" dirty="0"/>
          </a:p>
        </p:txBody>
      </p:sp>
    </p:spTree>
    <p:extLst>
      <p:ext uri="{BB962C8B-B14F-4D97-AF65-F5344CB8AC3E}">
        <p14:creationId xmlns:p14="http://schemas.microsoft.com/office/powerpoint/2010/main" val="274662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1973F7DD-D607-4016-9C52-B9889F8B2F0C}" type="slidenum">
              <a:rPr lang="en-US"/>
              <a:pPr>
                <a:defRPr/>
              </a:pPr>
              <a:t>‹#›</a:t>
            </a:fld>
            <a:endParaRPr lang="en-US" dirty="0"/>
          </a:p>
        </p:txBody>
      </p:sp>
    </p:spTree>
    <p:extLst>
      <p:ext uri="{BB962C8B-B14F-4D97-AF65-F5344CB8AC3E}">
        <p14:creationId xmlns:p14="http://schemas.microsoft.com/office/powerpoint/2010/main" val="323937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4F6DBAE7-A0C6-4934-B181-6C145AE3ED16}" type="slidenum">
              <a:rPr lang="en-US"/>
              <a:pPr>
                <a:defRPr/>
              </a:pPr>
              <a:t>‹#›</a:t>
            </a:fld>
            <a:endParaRPr lang="en-US" dirty="0"/>
          </a:p>
        </p:txBody>
      </p:sp>
    </p:spTree>
    <p:extLst>
      <p:ext uri="{BB962C8B-B14F-4D97-AF65-F5344CB8AC3E}">
        <p14:creationId xmlns:p14="http://schemas.microsoft.com/office/powerpoint/2010/main" val="321053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05D751-0765-4F5B-A444-0D0731AB4E16}" type="slidenum">
              <a:rPr lang="en-US"/>
              <a:pPr>
                <a:defRPr/>
              </a:pPr>
              <a:t>‹#›</a:t>
            </a:fld>
            <a:endParaRPr lang="en-US" dirty="0"/>
          </a:p>
        </p:txBody>
      </p:sp>
    </p:spTree>
    <p:extLst>
      <p:ext uri="{BB962C8B-B14F-4D97-AF65-F5344CB8AC3E}">
        <p14:creationId xmlns:p14="http://schemas.microsoft.com/office/powerpoint/2010/main" val="236154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2D3746F-DAE1-45A4-AB94-73EF5EB72EE4}" type="slidenum">
              <a:rPr lang="en-US"/>
              <a:pPr>
                <a:defRPr/>
              </a:pPr>
              <a:t>‹#›</a:t>
            </a:fld>
            <a:endParaRPr lang="en-US" dirty="0"/>
          </a:p>
        </p:txBody>
      </p:sp>
    </p:spTree>
    <p:extLst>
      <p:ext uri="{BB962C8B-B14F-4D97-AF65-F5344CB8AC3E}">
        <p14:creationId xmlns:p14="http://schemas.microsoft.com/office/powerpoint/2010/main" val="106471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Rectangle 5"/>
          <p:cNvSpPr>
            <a:spLocks noGrp="1" noChangeArrowheads="1"/>
          </p:cNvSpPr>
          <p:nvPr>
            <p:ph type="ftr" sz="quarter" idx="3"/>
          </p:nvPr>
        </p:nvSpPr>
        <p:spPr bwMode="auto">
          <a:xfrm>
            <a:off x="533400" y="6248400"/>
            <a:ext cx="5486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5E29414B-FDDA-460C-B2BF-755F2C5D52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36DA279F-481D-40A5-A0B8-52726CA059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dirty="0" smtClean="0"/>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0655F74C-C081-44F3-AABC-AE91608197F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72709"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smtClean="0"/>
            </a:lvl1pPr>
          </a:lstStyle>
          <a:p>
            <a:pPr>
              <a:defRPr/>
            </a:pPr>
            <a:r>
              <a:rPr lang="en-US" dirty="0" smtClean="0"/>
              <a:t>Network+ Guide to Networks, 7th Edition</a:t>
            </a:r>
            <a:endParaRPr lang="en-US" dirty="0"/>
          </a:p>
        </p:txBody>
      </p:sp>
      <p:sp>
        <p:nvSpPr>
          <p:cNvPr id="727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66EC800-BA44-4B0A-8078-57FE42CCC4AE}"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2.xml"/><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a:xfrm>
            <a:off x="609600" y="1447800"/>
            <a:ext cx="8001000" cy="2209800"/>
          </a:xfrm>
        </p:spPr>
        <p:txBody>
          <a:bodyPr/>
          <a:lstStyle/>
          <a:p>
            <a:pPr eaLnBrk="1" hangingPunct="1"/>
            <a:r>
              <a:rPr lang="en-US" b="1" dirty="0" smtClean="0"/>
              <a:t>Network+ Guide to Networks</a:t>
            </a:r>
            <a:br>
              <a:rPr lang="en-US" b="1" dirty="0" smtClean="0"/>
            </a:br>
            <a:r>
              <a:rPr lang="en-US" b="1" dirty="0" smtClean="0"/>
              <a:t>7</a:t>
            </a:r>
            <a:r>
              <a:rPr lang="en-US" b="1" baseline="30000" dirty="0" smtClean="0"/>
              <a:t>th</a:t>
            </a:r>
            <a:r>
              <a:rPr lang="en-US" b="1" dirty="0" smtClean="0"/>
              <a:t> Edition</a:t>
            </a:r>
            <a:endParaRPr lang="en-US" b="1" dirty="0" smtClean="0"/>
          </a:p>
        </p:txBody>
      </p:sp>
      <p:sp>
        <p:nvSpPr>
          <p:cNvPr id="17411"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sz="3400" i="1" dirty="0" smtClean="0"/>
              <a:t>Chapter 11</a:t>
            </a:r>
          </a:p>
          <a:p>
            <a:pPr eaLnBrk="1" hangingPunct="1">
              <a:lnSpc>
                <a:spcPct val="90000"/>
              </a:lnSpc>
            </a:pPr>
            <a:r>
              <a:rPr lang="en-US" sz="3400" i="1" dirty="0" smtClean="0"/>
              <a:t>Wide </a:t>
            </a:r>
            <a:r>
              <a:rPr lang="en-US" sz="3400" i="1" dirty="0" smtClean="0"/>
              <a:t>Area Networks</a:t>
            </a:r>
          </a:p>
        </p:txBody>
      </p:sp>
      <p:sp>
        <p:nvSpPr>
          <p:cNvPr id="2" name="Rectangle 1"/>
          <p:cNvSpPr/>
          <p:nvPr/>
        </p:nvSpPr>
        <p:spPr>
          <a:xfrm>
            <a:off x="2667000" y="6429345"/>
            <a:ext cx="4572000" cy="400110"/>
          </a:xfrm>
          <a:prstGeom prst="rect">
            <a:avLst/>
          </a:prstGeom>
        </p:spPr>
        <p:txBody>
          <a:bodyPr>
            <a:spAutoFit/>
          </a:bodyPr>
          <a:lstStyle/>
          <a:p>
            <a:pPr algn="ctr"/>
            <a:r>
              <a:rPr lang="en-US" sz="1000" dirty="0">
                <a:latin typeface="Times New Roman" panose="02020603050405020304" pitchFamily="18" charset="0"/>
              </a:rPr>
              <a:t>© 2016 Cengage Learning®. May not be scanned, copied or duplicated, or posted to a publicly accessible website, in whole or in part.</a:t>
            </a:r>
            <a:endParaRPr lang="en-US" sz="1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Topology</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10</a:t>
            </a:fld>
            <a:endParaRPr lang="en-US" dirty="0"/>
          </a:p>
        </p:txBody>
      </p:sp>
      <p:pic>
        <p:nvPicPr>
          <p:cNvPr id="3074" name="Picture 2" descr="A bus topology WAN" title="Figure 1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6770745" cy="3891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7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Topology</a:t>
            </a:r>
            <a:endParaRPr lang="en-US" dirty="0"/>
          </a:p>
        </p:txBody>
      </p:sp>
      <p:sp>
        <p:nvSpPr>
          <p:cNvPr id="3" name="Content Placeholder 2"/>
          <p:cNvSpPr>
            <a:spLocks noGrp="1"/>
          </p:cNvSpPr>
          <p:nvPr>
            <p:ph idx="1"/>
          </p:nvPr>
        </p:nvSpPr>
        <p:spPr/>
        <p:txBody>
          <a:bodyPr/>
          <a:lstStyle/>
          <a:p>
            <a:pPr eaLnBrk="1" hangingPunct="1"/>
            <a:r>
              <a:rPr lang="en-US" dirty="0"/>
              <a:t>Ring topology WAN</a:t>
            </a:r>
          </a:p>
          <a:p>
            <a:pPr lvl="1" eaLnBrk="1" hangingPunct="1"/>
            <a:r>
              <a:rPr lang="en-US" dirty="0"/>
              <a:t>Each site connected to two other </a:t>
            </a:r>
            <a:r>
              <a:rPr lang="en-US" dirty="0" smtClean="0"/>
              <a:t>sites to form a ring </a:t>
            </a:r>
            <a:r>
              <a:rPr lang="en-US" dirty="0"/>
              <a:t>pattern</a:t>
            </a:r>
          </a:p>
          <a:p>
            <a:pPr lvl="1" eaLnBrk="1" hangingPunct="1"/>
            <a:r>
              <a:rPr lang="en-US" dirty="0"/>
              <a:t>Connects </a:t>
            </a:r>
            <a:r>
              <a:rPr lang="en-US" dirty="0" smtClean="0"/>
              <a:t>locations rather than local nodes</a:t>
            </a:r>
            <a:endParaRPr lang="en-US" dirty="0"/>
          </a:p>
          <a:p>
            <a:pPr lvl="1" eaLnBrk="1" hangingPunct="1"/>
            <a:r>
              <a:rPr lang="en-US" dirty="0"/>
              <a:t>Relies on redundant rings</a:t>
            </a:r>
          </a:p>
          <a:p>
            <a:pPr lvl="2" eaLnBrk="1" hangingPunct="1"/>
            <a:r>
              <a:rPr lang="en-US" dirty="0"/>
              <a:t>Data rerouted upon site failure</a:t>
            </a:r>
          </a:p>
          <a:p>
            <a:pPr lvl="1" eaLnBrk="1" hangingPunct="1"/>
            <a:r>
              <a:rPr lang="en-US" dirty="0"/>
              <a:t>Expansion</a:t>
            </a:r>
          </a:p>
          <a:p>
            <a:pPr lvl="2" eaLnBrk="1" hangingPunct="1"/>
            <a:r>
              <a:rPr lang="en-US" dirty="0"/>
              <a:t>Difficult, expensive</a:t>
            </a:r>
          </a:p>
          <a:p>
            <a:pPr eaLnBrk="1" hangingPunct="1"/>
            <a:r>
              <a:rPr lang="en-US" dirty="0"/>
              <a:t>Best use</a:t>
            </a:r>
          </a:p>
          <a:p>
            <a:pPr lvl="1" eaLnBrk="1" hangingPunct="1"/>
            <a:r>
              <a:rPr lang="en-US" dirty="0"/>
              <a:t>Connecting maximum five locations</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11</a:t>
            </a:fld>
            <a:endParaRPr lang="en-US" dirty="0"/>
          </a:p>
        </p:txBody>
      </p:sp>
    </p:spTree>
    <p:extLst>
      <p:ext uri="{BB962C8B-B14F-4D97-AF65-F5344CB8AC3E}">
        <p14:creationId xmlns:p14="http://schemas.microsoft.com/office/powerpoint/2010/main" val="170268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Topology</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12</a:t>
            </a:fld>
            <a:endParaRPr lang="en-US" dirty="0"/>
          </a:p>
        </p:txBody>
      </p:sp>
      <p:pic>
        <p:nvPicPr>
          <p:cNvPr id="4098" name="Picture 2" descr="A ring topology WAN" title="Figure 11-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7022885" cy="393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97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Topology</a:t>
            </a:r>
            <a:endParaRPr lang="en-US" dirty="0"/>
          </a:p>
        </p:txBody>
      </p:sp>
      <p:sp>
        <p:nvSpPr>
          <p:cNvPr id="3" name="Content Placeholder 2"/>
          <p:cNvSpPr>
            <a:spLocks noGrp="1"/>
          </p:cNvSpPr>
          <p:nvPr>
            <p:ph idx="1"/>
          </p:nvPr>
        </p:nvSpPr>
        <p:spPr/>
        <p:txBody>
          <a:bodyPr/>
          <a:lstStyle/>
          <a:p>
            <a:pPr eaLnBrk="1" hangingPunct="1"/>
            <a:r>
              <a:rPr lang="en-US" dirty="0"/>
              <a:t>Star topology WAN</a:t>
            </a:r>
          </a:p>
          <a:p>
            <a:pPr lvl="1" eaLnBrk="1" hangingPunct="1"/>
            <a:r>
              <a:rPr lang="en-US" dirty="0"/>
              <a:t>Single site </a:t>
            </a:r>
            <a:r>
              <a:rPr lang="en-US" dirty="0" smtClean="0"/>
              <a:t>acts as a central </a:t>
            </a:r>
            <a:r>
              <a:rPr lang="en-US" dirty="0"/>
              <a:t>connection point</a:t>
            </a:r>
          </a:p>
          <a:p>
            <a:pPr lvl="1" eaLnBrk="1" hangingPunct="1"/>
            <a:r>
              <a:rPr lang="en-US" dirty="0"/>
              <a:t>Separate data routes between any two sites</a:t>
            </a:r>
          </a:p>
          <a:p>
            <a:pPr eaLnBrk="1" hangingPunct="1"/>
            <a:r>
              <a:rPr lang="en-US" dirty="0"/>
              <a:t>Advantages</a:t>
            </a:r>
          </a:p>
          <a:p>
            <a:pPr lvl="1" eaLnBrk="1" hangingPunct="1"/>
            <a:r>
              <a:rPr lang="en-US" dirty="0"/>
              <a:t>Single connection failure affects one location</a:t>
            </a:r>
          </a:p>
          <a:p>
            <a:pPr lvl="1" eaLnBrk="1" hangingPunct="1"/>
            <a:r>
              <a:rPr lang="en-US" dirty="0"/>
              <a:t>Shorter data paths between any two sites</a:t>
            </a:r>
          </a:p>
          <a:p>
            <a:pPr lvl="1" eaLnBrk="1" hangingPunct="1"/>
            <a:r>
              <a:rPr lang="en-US" dirty="0"/>
              <a:t>Expansion: simple, less costly</a:t>
            </a:r>
          </a:p>
          <a:p>
            <a:pPr eaLnBrk="1" hangingPunct="1"/>
            <a:r>
              <a:rPr lang="en-US" dirty="0"/>
              <a:t>Drawback</a:t>
            </a:r>
          </a:p>
          <a:p>
            <a:pPr lvl="1" eaLnBrk="1" hangingPunct="1"/>
            <a:r>
              <a:rPr lang="en-US" dirty="0"/>
              <a:t>Central site failure can bring down entire WAN</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13</a:t>
            </a:fld>
            <a:endParaRPr lang="en-US" dirty="0"/>
          </a:p>
        </p:txBody>
      </p:sp>
    </p:spTree>
    <p:extLst>
      <p:ext uri="{BB962C8B-B14F-4D97-AF65-F5344CB8AC3E}">
        <p14:creationId xmlns:p14="http://schemas.microsoft.com/office/powerpoint/2010/main" val="55470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Topology</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14</a:t>
            </a:fld>
            <a:endParaRPr lang="en-US" dirty="0"/>
          </a:p>
        </p:txBody>
      </p:sp>
      <p:pic>
        <p:nvPicPr>
          <p:cNvPr id="5122" name="Picture 2" descr="A star topology WAN" title="Figure 11-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38325" y="1762919"/>
            <a:ext cx="546735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50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Topology</a:t>
            </a:r>
            <a:endParaRPr lang="en-US" dirty="0"/>
          </a:p>
        </p:txBody>
      </p:sp>
      <p:sp>
        <p:nvSpPr>
          <p:cNvPr id="3" name="Content Placeholder 2"/>
          <p:cNvSpPr>
            <a:spLocks noGrp="1"/>
          </p:cNvSpPr>
          <p:nvPr>
            <p:ph idx="1"/>
          </p:nvPr>
        </p:nvSpPr>
        <p:spPr/>
        <p:txBody>
          <a:bodyPr/>
          <a:lstStyle/>
          <a:p>
            <a:pPr eaLnBrk="1" hangingPunct="1"/>
            <a:r>
              <a:rPr lang="en-US" dirty="0"/>
              <a:t>Mesh topology WAN</a:t>
            </a:r>
          </a:p>
          <a:p>
            <a:pPr lvl="1" eaLnBrk="1" hangingPunct="1"/>
            <a:r>
              <a:rPr lang="en-US" dirty="0"/>
              <a:t>Incorporates many directly interconnected sites</a:t>
            </a:r>
          </a:p>
          <a:p>
            <a:pPr lvl="1" eaLnBrk="1" hangingPunct="1"/>
            <a:r>
              <a:rPr lang="en-US" dirty="0"/>
              <a:t>Data travels directly from origin to destination</a:t>
            </a:r>
          </a:p>
          <a:p>
            <a:pPr lvl="1" eaLnBrk="1" hangingPunct="1"/>
            <a:r>
              <a:rPr lang="en-US" dirty="0"/>
              <a:t>Routers can redirect data easily, quickly</a:t>
            </a:r>
          </a:p>
          <a:p>
            <a:pPr eaLnBrk="1" hangingPunct="1"/>
            <a:r>
              <a:rPr lang="en-US" dirty="0"/>
              <a:t>Most fault-tolerant WAN type</a:t>
            </a:r>
          </a:p>
          <a:p>
            <a:pPr eaLnBrk="1" hangingPunct="1"/>
            <a:r>
              <a:rPr lang="en-US" dirty="0"/>
              <a:t>Full-mesh WAN</a:t>
            </a:r>
          </a:p>
          <a:p>
            <a:pPr lvl="1" eaLnBrk="1" hangingPunct="1"/>
            <a:r>
              <a:rPr lang="en-US" dirty="0"/>
              <a:t>Every WAN site directly connected to every other site</a:t>
            </a:r>
          </a:p>
          <a:p>
            <a:pPr lvl="1" eaLnBrk="1" hangingPunct="1"/>
            <a:r>
              <a:rPr lang="en-US" dirty="0"/>
              <a:t>Drawback: cost</a:t>
            </a:r>
          </a:p>
          <a:p>
            <a:pPr eaLnBrk="1" hangingPunct="1"/>
            <a:r>
              <a:rPr lang="en-US" dirty="0"/>
              <a:t>Partial-mesh WAN</a:t>
            </a:r>
          </a:p>
          <a:p>
            <a:pPr lvl="1" eaLnBrk="1" hangingPunct="1"/>
            <a:r>
              <a:rPr lang="en-US" dirty="0"/>
              <a:t>Less costly</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15</a:t>
            </a:fld>
            <a:endParaRPr lang="en-US" dirty="0"/>
          </a:p>
        </p:txBody>
      </p:sp>
    </p:spTree>
    <p:extLst>
      <p:ext uri="{BB962C8B-B14F-4D97-AF65-F5344CB8AC3E}">
        <p14:creationId xmlns:p14="http://schemas.microsoft.com/office/powerpoint/2010/main" val="235506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Topology</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16</a:t>
            </a:fld>
            <a:endParaRPr lang="en-US" dirty="0"/>
          </a:p>
        </p:txBody>
      </p:sp>
      <p:pic>
        <p:nvPicPr>
          <p:cNvPr id="6146" name="Picture 2" descr="Full-mesh and partial-mesh WANs" title="Figure 11-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45283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6461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Tiered Topology</a:t>
            </a:r>
            <a:endParaRPr lang="en-US" dirty="0"/>
          </a:p>
        </p:txBody>
      </p:sp>
      <p:sp>
        <p:nvSpPr>
          <p:cNvPr id="3" name="Content Placeholder 2"/>
          <p:cNvSpPr>
            <a:spLocks noGrp="1"/>
          </p:cNvSpPr>
          <p:nvPr>
            <p:ph idx="1"/>
          </p:nvPr>
        </p:nvSpPr>
        <p:spPr/>
        <p:txBody>
          <a:bodyPr/>
          <a:lstStyle/>
          <a:p>
            <a:pPr eaLnBrk="1" hangingPunct="1"/>
            <a:r>
              <a:rPr lang="en-US" dirty="0"/>
              <a:t>Tiered topology WAN</a:t>
            </a:r>
          </a:p>
          <a:p>
            <a:pPr lvl="1" eaLnBrk="1" hangingPunct="1"/>
            <a:r>
              <a:rPr lang="en-US" dirty="0"/>
              <a:t>Sites connected in star or ring formations</a:t>
            </a:r>
          </a:p>
          <a:p>
            <a:pPr lvl="2" eaLnBrk="1" hangingPunct="1"/>
            <a:r>
              <a:rPr lang="en-US" dirty="0"/>
              <a:t>Interconnected at different levels</a:t>
            </a:r>
          </a:p>
          <a:p>
            <a:pPr lvl="1" eaLnBrk="1" hangingPunct="1"/>
            <a:r>
              <a:rPr lang="en-US" dirty="0"/>
              <a:t>Interconnection points </a:t>
            </a:r>
            <a:r>
              <a:rPr lang="en-US" dirty="0" smtClean="0"/>
              <a:t>are organized </a:t>
            </a:r>
            <a:r>
              <a:rPr lang="en-US" dirty="0"/>
              <a:t>into layers</a:t>
            </a:r>
          </a:p>
          <a:p>
            <a:pPr lvl="2" eaLnBrk="1" hangingPunct="1"/>
            <a:r>
              <a:rPr lang="en-US" dirty="0"/>
              <a:t>Form hierarchical groupings</a:t>
            </a:r>
          </a:p>
          <a:p>
            <a:pPr eaLnBrk="1" hangingPunct="1"/>
            <a:r>
              <a:rPr lang="en-US" dirty="0"/>
              <a:t>Flexibility</a:t>
            </a:r>
          </a:p>
          <a:p>
            <a:pPr lvl="1" eaLnBrk="1" hangingPunct="1"/>
            <a:r>
              <a:rPr lang="en-US" dirty="0"/>
              <a:t>Allows many variations, practicality</a:t>
            </a:r>
          </a:p>
          <a:p>
            <a:pPr lvl="1" eaLnBrk="1" hangingPunct="1"/>
            <a:r>
              <a:rPr lang="en-US" dirty="0"/>
              <a:t>Requires careful considerations</a:t>
            </a:r>
          </a:p>
          <a:p>
            <a:pPr lvl="2" eaLnBrk="1" hangingPunct="1"/>
            <a:r>
              <a:rPr lang="en-US" dirty="0"/>
              <a:t>Geography, usage patterns, growth potential</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17</a:t>
            </a:fld>
            <a:endParaRPr lang="en-US" dirty="0"/>
          </a:p>
        </p:txBody>
      </p:sp>
    </p:spTree>
    <p:extLst>
      <p:ext uri="{BB962C8B-B14F-4D97-AF65-F5344CB8AC3E}">
        <p14:creationId xmlns:p14="http://schemas.microsoft.com/office/powerpoint/2010/main" val="426242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Tiered Topology</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18</a:t>
            </a:fld>
            <a:endParaRPr lang="en-US" dirty="0"/>
          </a:p>
        </p:txBody>
      </p:sp>
      <p:pic>
        <p:nvPicPr>
          <p:cNvPr id="7170" name="Picture 2" descr="A tiered topology WAN" title="Figure 11-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905000"/>
            <a:ext cx="6625475" cy="3610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479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PSTN (Public Switched Telephone Network)</a:t>
            </a:r>
            <a:endParaRPr lang="en-US" dirty="0"/>
          </a:p>
        </p:txBody>
      </p:sp>
      <p:sp>
        <p:nvSpPr>
          <p:cNvPr id="3" name="Content Placeholder 2"/>
          <p:cNvSpPr>
            <a:spLocks noGrp="1"/>
          </p:cNvSpPr>
          <p:nvPr>
            <p:ph idx="1"/>
          </p:nvPr>
        </p:nvSpPr>
        <p:spPr/>
        <p:txBody>
          <a:bodyPr/>
          <a:lstStyle/>
          <a:p>
            <a:pPr eaLnBrk="1" hangingPunct="1"/>
            <a:r>
              <a:rPr lang="en-US" dirty="0"/>
              <a:t>PSTN (Public Switched Telephone Network)</a:t>
            </a:r>
          </a:p>
          <a:p>
            <a:pPr lvl="1" eaLnBrk="1" hangingPunct="1"/>
            <a:r>
              <a:rPr lang="en-US" dirty="0"/>
              <a:t>Network of lines, carrier equipment providing telephone service</a:t>
            </a:r>
          </a:p>
          <a:p>
            <a:pPr lvl="1" eaLnBrk="1" hangingPunct="1"/>
            <a:r>
              <a:rPr lang="en-US" dirty="0" smtClean="0"/>
              <a:t>Also called POTS </a:t>
            </a:r>
            <a:r>
              <a:rPr lang="en-US" dirty="0"/>
              <a:t>(plain old telephone service)</a:t>
            </a:r>
          </a:p>
          <a:p>
            <a:pPr lvl="1" eaLnBrk="1" hangingPunct="1"/>
            <a:r>
              <a:rPr lang="en-US" dirty="0"/>
              <a:t>Encompasses entire telephone system</a:t>
            </a:r>
          </a:p>
          <a:p>
            <a:pPr lvl="1" eaLnBrk="1" hangingPunct="1"/>
            <a:r>
              <a:rPr lang="en-US" dirty="0"/>
              <a:t>Originally: analog traffic</a:t>
            </a:r>
          </a:p>
          <a:p>
            <a:pPr lvl="1" eaLnBrk="1" hangingPunct="1"/>
            <a:r>
              <a:rPr lang="en-US" dirty="0"/>
              <a:t>Today: digital data, computer controlled switching</a:t>
            </a:r>
          </a:p>
          <a:p>
            <a:pPr eaLnBrk="1" hangingPunct="1"/>
            <a:r>
              <a:rPr lang="en-US" dirty="0"/>
              <a:t>CO (central office)</a:t>
            </a:r>
          </a:p>
          <a:p>
            <a:pPr lvl="1" eaLnBrk="1" hangingPunct="1"/>
            <a:r>
              <a:rPr lang="en-US" dirty="0"/>
              <a:t>Where telephone company terminates lines</a:t>
            </a:r>
          </a:p>
          <a:p>
            <a:pPr lvl="1" eaLnBrk="1" hangingPunct="1"/>
            <a:r>
              <a:rPr lang="en-US" dirty="0"/>
              <a:t>Switches calls between different locations</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19</a:t>
            </a:fld>
            <a:endParaRPr lang="en-US" dirty="0"/>
          </a:p>
        </p:txBody>
      </p:sp>
    </p:spTree>
    <p:extLst>
      <p:ext uri="{BB962C8B-B14F-4D97-AF65-F5344CB8AC3E}">
        <p14:creationId xmlns:p14="http://schemas.microsoft.com/office/powerpoint/2010/main" val="402666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r>
              <a:rPr lang="en-US" dirty="0" smtClean="0"/>
              <a:t>Objectives</a:t>
            </a:r>
          </a:p>
        </p:txBody>
      </p:sp>
      <p:sp>
        <p:nvSpPr>
          <p:cNvPr id="18437" name="Rectangle 7"/>
          <p:cNvSpPr>
            <a:spLocks noGrp="1" noChangeArrowheads="1"/>
          </p:cNvSpPr>
          <p:nvPr>
            <p:ph type="body" idx="1"/>
          </p:nvPr>
        </p:nvSpPr>
        <p:spPr/>
        <p:txBody>
          <a:bodyPr/>
          <a:lstStyle/>
          <a:p>
            <a:r>
              <a:rPr lang="en-US" dirty="0" smtClean="0"/>
              <a:t>Identify a variety of uses for WANs</a:t>
            </a:r>
          </a:p>
          <a:p>
            <a:r>
              <a:rPr lang="en-US" dirty="0" smtClean="0"/>
              <a:t>Explain different WAN topologies, including their advantages and disadvantages</a:t>
            </a:r>
          </a:p>
          <a:p>
            <a:r>
              <a:rPr lang="en-US" dirty="0" smtClean="0"/>
              <a:t>Compare the characteristics of WAN technologies, including their switching type, throughput, media, security, and reliability</a:t>
            </a:r>
          </a:p>
          <a:p>
            <a:r>
              <a:rPr lang="en-US" dirty="0" smtClean="0"/>
              <a:t>Describe several WAN transmission and connection methods, including dial-up, ISDN, T-carriers, frame relay, DSL, broadband cable, broadband over power line, ATM, SONET, MPLS, and Metro Ethernet</a:t>
            </a:r>
          </a:p>
          <a:p>
            <a:endParaRPr lang="en-US" dirty="0" smtClean="0"/>
          </a:p>
        </p:txBody>
      </p:sp>
      <p:sp>
        <p:nvSpPr>
          <p:cNvPr id="18435" name="Slide Number Placeholder 4"/>
          <p:cNvSpPr>
            <a:spLocks noGrp="1"/>
          </p:cNvSpPr>
          <p:nvPr>
            <p:ph type="sldNum" sz="quarter" idx="11"/>
          </p:nvPr>
        </p:nvSpPr>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06A50-9E8D-4F10-A253-1A8E9C03BABB}" type="slidenum">
              <a:rPr lang="en-US" smtClean="0"/>
              <a:pPr/>
              <a:t>2</a:t>
            </a:fld>
            <a:endParaRPr lang="en-US" dirty="0"/>
          </a:p>
        </p:txBody>
      </p:sp>
      <p:sp>
        <p:nvSpPr>
          <p:cNvPr id="6" name="Footer Placeholder 5"/>
          <p:cNvSpPr>
            <a:spLocks noGrp="1"/>
          </p:cNvSpPr>
          <p:nvPr>
            <p:ph type="ftr" sz="quarter" idx="10"/>
          </p:nvPr>
        </p:nvSpPr>
        <p:spPr/>
        <p:txBody>
          <a:bodyPr/>
          <a:lstStyle/>
          <a:p>
            <a:pPr>
              <a:defRPr/>
            </a:pPr>
            <a:r>
              <a:rPr lang="en-US" dirty="0" smtClean="0"/>
              <a:t>Network+ Guide to Networks, 7th Edition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PSTN (Public Switched Telephone Network)</a:t>
            </a:r>
            <a:endParaRPr lang="en-US" dirty="0"/>
          </a:p>
        </p:txBody>
      </p:sp>
      <p:sp>
        <p:nvSpPr>
          <p:cNvPr id="3" name="Content Placeholder 2"/>
          <p:cNvSpPr>
            <a:spLocks noGrp="1"/>
          </p:cNvSpPr>
          <p:nvPr>
            <p:ph idx="1"/>
          </p:nvPr>
        </p:nvSpPr>
        <p:spPr>
          <a:xfrm>
            <a:off x="457200" y="1524000"/>
            <a:ext cx="8229600" cy="4525963"/>
          </a:xfrm>
        </p:spPr>
        <p:txBody>
          <a:bodyPr/>
          <a:lstStyle/>
          <a:p>
            <a:pPr eaLnBrk="1" hangingPunct="1"/>
            <a:r>
              <a:rPr lang="en-US" dirty="0" smtClean="0"/>
              <a:t>Local loop (last mile)</a:t>
            </a:r>
          </a:p>
          <a:p>
            <a:pPr lvl="1" eaLnBrk="1" hangingPunct="1"/>
            <a:r>
              <a:rPr lang="en-US" dirty="0" smtClean="0"/>
              <a:t>Portion connecting residence, business to nearest CO</a:t>
            </a:r>
          </a:p>
          <a:p>
            <a:pPr eaLnBrk="1" hangingPunct="1"/>
            <a:r>
              <a:rPr lang="en-US" dirty="0" smtClean="0"/>
              <a:t>NIU (network interface unit)</a:t>
            </a:r>
          </a:p>
          <a:p>
            <a:pPr lvl="1" eaLnBrk="1" hangingPunct="1"/>
            <a:r>
              <a:rPr lang="en-US" dirty="0" smtClean="0"/>
              <a:t>Termination point at customer’s demarcation point</a:t>
            </a:r>
          </a:p>
          <a:p>
            <a:pPr eaLnBrk="1" hangingPunct="1"/>
            <a:r>
              <a:rPr lang="en-US" dirty="0" smtClean="0"/>
              <a:t>FTTP (fiber to the premises)</a:t>
            </a:r>
          </a:p>
          <a:p>
            <a:pPr lvl="1" eaLnBrk="1" hangingPunct="1"/>
            <a:r>
              <a:rPr lang="en-US" dirty="0" smtClean="0"/>
              <a:t>Use of a fiber-optic cable to connect a home or business</a:t>
            </a:r>
          </a:p>
          <a:p>
            <a:pPr lvl="1" eaLnBrk="1" hangingPunct="1"/>
            <a:r>
              <a:rPr lang="en-US" dirty="0" smtClean="0"/>
              <a:t>Example of a digital local loop</a:t>
            </a:r>
          </a:p>
          <a:p>
            <a:pPr eaLnBrk="1" hangingPunct="1"/>
            <a:r>
              <a:rPr lang="en-US" dirty="0" smtClean="0"/>
              <a:t>Passive optical network (PON)</a:t>
            </a:r>
          </a:p>
          <a:p>
            <a:pPr lvl="1" eaLnBrk="1" hangingPunct="1"/>
            <a:r>
              <a:rPr lang="en-US" dirty="0" smtClean="0"/>
              <a:t>Carrier uses fiber-optic cabling to connect with multiple endpoints</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20</a:t>
            </a:fld>
            <a:endParaRPr lang="en-US" dirty="0"/>
          </a:p>
        </p:txBody>
      </p:sp>
    </p:spTree>
    <p:extLst>
      <p:ext uri="{BB962C8B-B14F-4D97-AF65-F5344CB8AC3E}">
        <p14:creationId xmlns:p14="http://schemas.microsoft.com/office/powerpoint/2010/main" val="4609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PSTN (Public Switched Telephone Network)</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21</a:t>
            </a:fld>
            <a:endParaRPr lang="en-US" dirty="0"/>
          </a:p>
        </p:txBody>
      </p:sp>
      <p:pic>
        <p:nvPicPr>
          <p:cNvPr id="8194" name="Picture 2" descr="Passive optical network (PON)" title="Figure 11-1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1150" y="1596231"/>
            <a:ext cx="5981700"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27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PSTN (Public Switched Telephone Network)</a:t>
            </a:r>
            <a:endParaRPr lang="en-US" dirty="0"/>
          </a:p>
        </p:txBody>
      </p:sp>
      <p:sp>
        <p:nvSpPr>
          <p:cNvPr id="3" name="Content Placeholder 2"/>
          <p:cNvSpPr>
            <a:spLocks noGrp="1"/>
          </p:cNvSpPr>
          <p:nvPr>
            <p:ph idx="1"/>
          </p:nvPr>
        </p:nvSpPr>
        <p:spPr>
          <a:xfrm>
            <a:off x="457200" y="1524000"/>
            <a:ext cx="8229600" cy="4525963"/>
          </a:xfrm>
        </p:spPr>
        <p:txBody>
          <a:bodyPr/>
          <a:lstStyle/>
          <a:p>
            <a:pPr eaLnBrk="1" hangingPunct="1"/>
            <a:r>
              <a:rPr lang="en-US" dirty="0" smtClean="0"/>
              <a:t>OLT (optical </a:t>
            </a:r>
            <a:r>
              <a:rPr lang="en-US" dirty="0"/>
              <a:t>line </a:t>
            </a:r>
            <a:r>
              <a:rPr lang="en-US" dirty="0" smtClean="0"/>
              <a:t>terminal)</a:t>
            </a:r>
            <a:endParaRPr lang="en-US" dirty="0"/>
          </a:p>
          <a:p>
            <a:pPr lvl="1" eaLnBrk="1" hangingPunct="1"/>
            <a:r>
              <a:rPr lang="en-US" dirty="0"/>
              <a:t>Single endpoint at carrier’s central office in a PON</a:t>
            </a:r>
          </a:p>
          <a:p>
            <a:pPr lvl="1" eaLnBrk="1" hangingPunct="1"/>
            <a:r>
              <a:rPr lang="en-US" dirty="0"/>
              <a:t>Device with multiple optical </a:t>
            </a:r>
            <a:r>
              <a:rPr lang="en-US" dirty="0" smtClean="0"/>
              <a:t>ports (PON interfaces)</a:t>
            </a:r>
            <a:endParaRPr lang="en-US" dirty="0"/>
          </a:p>
          <a:p>
            <a:pPr eaLnBrk="1" hangingPunct="1"/>
            <a:r>
              <a:rPr lang="en-US" dirty="0" smtClean="0"/>
              <a:t>ONU (optical </a:t>
            </a:r>
            <a:r>
              <a:rPr lang="en-US" dirty="0"/>
              <a:t>network </a:t>
            </a:r>
            <a:r>
              <a:rPr lang="en-US" dirty="0" smtClean="0"/>
              <a:t>unit)</a:t>
            </a:r>
            <a:endParaRPr lang="en-US" dirty="0"/>
          </a:p>
          <a:p>
            <a:pPr lvl="1" eaLnBrk="1" hangingPunct="1"/>
            <a:r>
              <a:rPr lang="en-US" dirty="0"/>
              <a:t>Distributes signals to multiple endpoints using fiber-optic cable</a:t>
            </a:r>
          </a:p>
          <a:p>
            <a:pPr lvl="2" eaLnBrk="1" hangingPunct="1"/>
            <a:r>
              <a:rPr lang="en-US" dirty="0"/>
              <a:t>Or </a:t>
            </a:r>
            <a:r>
              <a:rPr lang="en-US" dirty="0" smtClean="0"/>
              <a:t>via copper </a:t>
            </a:r>
            <a:r>
              <a:rPr lang="en-US" dirty="0"/>
              <a:t>or coax cable</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22</a:t>
            </a:fld>
            <a:endParaRPr lang="en-US" dirty="0"/>
          </a:p>
        </p:txBody>
      </p:sp>
    </p:spTree>
    <p:extLst>
      <p:ext uri="{BB962C8B-B14F-4D97-AF65-F5344CB8AC3E}">
        <p14:creationId xmlns:p14="http://schemas.microsoft.com/office/powerpoint/2010/main" val="2560297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T-Carriers</a:t>
            </a:r>
            <a:endParaRPr lang="en-US" dirty="0"/>
          </a:p>
        </p:txBody>
      </p:sp>
      <p:sp>
        <p:nvSpPr>
          <p:cNvPr id="3" name="Content Placeholder 2"/>
          <p:cNvSpPr>
            <a:spLocks noGrp="1"/>
          </p:cNvSpPr>
          <p:nvPr>
            <p:ph idx="1"/>
          </p:nvPr>
        </p:nvSpPr>
        <p:spPr/>
        <p:txBody>
          <a:bodyPr/>
          <a:lstStyle/>
          <a:p>
            <a:pPr eaLnBrk="1" hangingPunct="1"/>
            <a:r>
              <a:rPr lang="en-US" dirty="0" smtClean="0"/>
              <a:t>T-carrier technology includes:</a:t>
            </a:r>
          </a:p>
          <a:p>
            <a:pPr lvl="1" eaLnBrk="1" hangingPunct="1"/>
            <a:r>
              <a:rPr lang="en-US" dirty="0" smtClean="0"/>
              <a:t>T1s, fractional T1s, and T3s</a:t>
            </a:r>
          </a:p>
          <a:p>
            <a:pPr eaLnBrk="1" hangingPunct="1"/>
            <a:r>
              <a:rPr lang="en-US" dirty="0" smtClean="0"/>
              <a:t>T-carrier standards (T-CXR standards)</a:t>
            </a:r>
          </a:p>
          <a:p>
            <a:pPr lvl="1" eaLnBrk="1" hangingPunct="1"/>
            <a:r>
              <a:rPr lang="en-US" dirty="0" smtClean="0"/>
              <a:t>Specify a method of signaling</a:t>
            </a:r>
          </a:p>
          <a:p>
            <a:pPr lvl="1" eaLnBrk="1" hangingPunct="1"/>
            <a:r>
              <a:rPr lang="en-US" dirty="0" smtClean="0"/>
              <a:t>A physical layer operation</a:t>
            </a:r>
          </a:p>
          <a:p>
            <a:pPr eaLnBrk="1" hangingPunct="1"/>
            <a:r>
              <a:rPr lang="en-US" dirty="0" smtClean="0"/>
              <a:t>Single channel divided into multiple channels</a:t>
            </a:r>
          </a:p>
          <a:p>
            <a:pPr lvl="1" eaLnBrk="1" hangingPunct="1"/>
            <a:r>
              <a:rPr lang="en-US" dirty="0" smtClean="0"/>
              <a:t>Uses TDM (time division multiplexing) over two wire pairs</a:t>
            </a:r>
          </a:p>
          <a:p>
            <a:pPr eaLnBrk="1" hangingPunct="1"/>
            <a:r>
              <a:rPr lang="en-US" dirty="0" smtClean="0"/>
              <a:t>Medium</a:t>
            </a:r>
          </a:p>
          <a:p>
            <a:pPr lvl="1" eaLnBrk="1" hangingPunct="1"/>
            <a:r>
              <a:rPr lang="en-US" dirty="0" smtClean="0"/>
              <a:t>Telephone wire, fiber-optic cable, wireless links</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23</a:t>
            </a:fld>
            <a:endParaRPr lang="en-US" dirty="0"/>
          </a:p>
        </p:txBody>
      </p:sp>
    </p:spTree>
    <p:extLst>
      <p:ext uri="{BB962C8B-B14F-4D97-AF65-F5344CB8AC3E}">
        <p14:creationId xmlns:p14="http://schemas.microsoft.com/office/powerpoint/2010/main" val="1937663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T-Carriers</a:t>
            </a:r>
            <a:endParaRPr lang="en-US" dirty="0"/>
          </a:p>
        </p:txBody>
      </p:sp>
      <p:sp>
        <p:nvSpPr>
          <p:cNvPr id="3" name="Content Placeholder 2"/>
          <p:cNvSpPr>
            <a:spLocks noGrp="1"/>
          </p:cNvSpPr>
          <p:nvPr>
            <p:ph idx="1"/>
          </p:nvPr>
        </p:nvSpPr>
        <p:spPr/>
        <p:txBody>
          <a:bodyPr/>
          <a:lstStyle/>
          <a:p>
            <a:pPr eaLnBrk="1" hangingPunct="1"/>
            <a:r>
              <a:rPr lang="en-US" dirty="0"/>
              <a:t>Many available</a:t>
            </a:r>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24</a:t>
            </a:fld>
            <a:endParaRPr lang="en-US" dirty="0"/>
          </a:p>
        </p:txBody>
      </p:sp>
      <p:pic>
        <p:nvPicPr>
          <p:cNvPr id="9218" name="Picture 2" descr="T-carrier specifications" title="Table 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13" y="2895600"/>
            <a:ext cx="7924800" cy="2468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48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T-Carriers</a:t>
            </a:r>
            <a:endParaRPr lang="en-US" dirty="0"/>
          </a:p>
        </p:txBody>
      </p:sp>
      <p:sp>
        <p:nvSpPr>
          <p:cNvPr id="3" name="Content Placeholder 2"/>
          <p:cNvSpPr>
            <a:spLocks noGrp="1"/>
          </p:cNvSpPr>
          <p:nvPr>
            <p:ph idx="1"/>
          </p:nvPr>
        </p:nvSpPr>
        <p:spPr/>
        <p:txBody>
          <a:bodyPr/>
          <a:lstStyle/>
          <a:p>
            <a:pPr eaLnBrk="1" hangingPunct="1"/>
            <a:r>
              <a:rPr lang="en-US" dirty="0"/>
              <a:t>T-carrier speed dependent on signal level</a:t>
            </a:r>
          </a:p>
          <a:p>
            <a:pPr lvl="1" eaLnBrk="1" hangingPunct="1"/>
            <a:r>
              <a:rPr lang="en-US" dirty="0"/>
              <a:t>Physical layer electrical signaling characteristics</a:t>
            </a:r>
          </a:p>
          <a:p>
            <a:pPr lvl="1" eaLnBrk="1" hangingPunct="1"/>
            <a:r>
              <a:rPr lang="en-US" dirty="0"/>
              <a:t>DS0 (digital signal, level 0)</a:t>
            </a:r>
          </a:p>
          <a:p>
            <a:pPr lvl="2" eaLnBrk="1" hangingPunct="1"/>
            <a:r>
              <a:rPr lang="en-US" dirty="0"/>
              <a:t>One data, voice channel</a:t>
            </a:r>
          </a:p>
          <a:p>
            <a:pPr eaLnBrk="1" hangingPunct="1">
              <a:lnSpc>
                <a:spcPct val="90000"/>
              </a:lnSpc>
            </a:pPr>
            <a:r>
              <a:rPr lang="en-US" dirty="0"/>
              <a:t>T1 use</a:t>
            </a:r>
          </a:p>
          <a:p>
            <a:pPr lvl="1" eaLnBrk="1" hangingPunct="1">
              <a:lnSpc>
                <a:spcPct val="90000"/>
              </a:lnSpc>
            </a:pPr>
            <a:r>
              <a:rPr lang="en-US" dirty="0"/>
              <a:t>Connects branch offices, connects to carrier</a:t>
            </a:r>
          </a:p>
          <a:p>
            <a:pPr lvl="1" eaLnBrk="1" hangingPunct="1">
              <a:lnSpc>
                <a:spcPct val="90000"/>
              </a:lnSpc>
            </a:pPr>
            <a:r>
              <a:rPr lang="en-US" dirty="0"/>
              <a:t>Connects telephone company COs, ISPs</a:t>
            </a:r>
          </a:p>
          <a:p>
            <a:pPr eaLnBrk="1" hangingPunct="1">
              <a:lnSpc>
                <a:spcPct val="90000"/>
              </a:lnSpc>
            </a:pPr>
            <a:r>
              <a:rPr lang="en-US" dirty="0"/>
              <a:t>T3 use</a:t>
            </a:r>
          </a:p>
          <a:p>
            <a:pPr lvl="1" eaLnBrk="1" hangingPunct="1">
              <a:lnSpc>
                <a:spcPct val="90000"/>
              </a:lnSpc>
            </a:pPr>
            <a:r>
              <a:rPr lang="en-US" dirty="0"/>
              <a:t>Data-intensive businesses</a:t>
            </a:r>
          </a:p>
          <a:p>
            <a:pPr eaLnBrk="1" hangingPunct="1"/>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25</a:t>
            </a:fld>
            <a:endParaRPr lang="en-US" dirty="0"/>
          </a:p>
        </p:txBody>
      </p:sp>
    </p:spTree>
    <p:extLst>
      <p:ext uri="{BB962C8B-B14F-4D97-AF65-F5344CB8AC3E}">
        <p14:creationId xmlns:p14="http://schemas.microsoft.com/office/powerpoint/2010/main" val="1107944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T-Carriers</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smtClean="0"/>
              <a:t>T3 </a:t>
            </a:r>
            <a:r>
              <a:rPr lang="en-US" dirty="0"/>
              <a:t>provides 28 times more throughput (expensive)</a:t>
            </a:r>
          </a:p>
          <a:p>
            <a:pPr lvl="1" eaLnBrk="1" hangingPunct="1">
              <a:lnSpc>
                <a:spcPct val="90000"/>
              </a:lnSpc>
            </a:pPr>
            <a:r>
              <a:rPr lang="en-US" dirty="0"/>
              <a:t>Multiple T1’s may accommodate needs</a:t>
            </a:r>
          </a:p>
          <a:p>
            <a:pPr eaLnBrk="1" hangingPunct="1">
              <a:lnSpc>
                <a:spcPct val="90000"/>
              </a:lnSpc>
            </a:pPr>
            <a:r>
              <a:rPr lang="en-US" dirty="0"/>
              <a:t>TI costs vary by region</a:t>
            </a:r>
          </a:p>
          <a:p>
            <a:pPr eaLnBrk="1" hangingPunct="1">
              <a:lnSpc>
                <a:spcPct val="90000"/>
              </a:lnSpc>
            </a:pPr>
            <a:r>
              <a:rPr lang="en-US" dirty="0"/>
              <a:t>Fractional T1 lease</a:t>
            </a:r>
          </a:p>
          <a:p>
            <a:pPr lvl="1" eaLnBrk="1" hangingPunct="1">
              <a:lnSpc>
                <a:spcPct val="90000"/>
              </a:lnSpc>
            </a:pPr>
            <a:r>
              <a:rPr lang="en-US" dirty="0"/>
              <a:t>Use some T1 channels, charged </a:t>
            </a:r>
            <a:r>
              <a:rPr lang="en-US" dirty="0" smtClean="0"/>
              <a:t>accordingly</a:t>
            </a:r>
          </a:p>
          <a:p>
            <a:pPr lvl="1" eaLnBrk="1" hangingPunct="1">
              <a:lnSpc>
                <a:spcPct val="90000"/>
              </a:lnSpc>
            </a:pPr>
            <a:r>
              <a:rPr lang="en-US" dirty="0" smtClean="0"/>
              <a:t>Best suited to businesses that expect traffic to grow but cannot currently justify leasing a full T-1</a:t>
            </a:r>
            <a:endParaRPr lang="en-US" dirty="0"/>
          </a:p>
          <a:p>
            <a:pPr eaLnBrk="1" hangingPunct="1"/>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26</a:t>
            </a:fld>
            <a:endParaRPr lang="en-US" dirty="0"/>
          </a:p>
        </p:txBody>
      </p:sp>
    </p:spTree>
    <p:extLst>
      <p:ext uri="{BB962C8B-B14F-4D97-AF65-F5344CB8AC3E}">
        <p14:creationId xmlns:p14="http://schemas.microsoft.com/office/powerpoint/2010/main" val="4114357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pPr eaLnBrk="1" hangingPunct="1"/>
            <a:r>
              <a:rPr lang="en-US" dirty="0"/>
              <a:t>T-carrier line requires connectivity hardware</a:t>
            </a:r>
          </a:p>
          <a:p>
            <a:pPr lvl="1" eaLnBrk="1" hangingPunct="1"/>
            <a:r>
              <a:rPr lang="en-US" dirty="0" smtClean="0"/>
              <a:t>At customer site and </a:t>
            </a:r>
            <a:r>
              <a:rPr lang="en-US" dirty="0"/>
              <a:t>switching facility</a:t>
            </a:r>
          </a:p>
          <a:p>
            <a:pPr lvl="1" eaLnBrk="1" hangingPunct="1"/>
            <a:r>
              <a:rPr lang="en-US" dirty="0"/>
              <a:t>Purchased or leased</a:t>
            </a:r>
          </a:p>
          <a:p>
            <a:pPr lvl="1" eaLnBrk="1" hangingPunct="1"/>
            <a:r>
              <a:rPr lang="en-US" dirty="0"/>
              <a:t>Cannot be used with other WAN transmission methods</a:t>
            </a:r>
          </a:p>
          <a:p>
            <a:pPr eaLnBrk="1" hangingPunct="1"/>
            <a:r>
              <a:rPr lang="en-US" dirty="0"/>
              <a:t>T-carrier line requires different media</a:t>
            </a:r>
          </a:p>
          <a:p>
            <a:pPr lvl="1" eaLnBrk="1" hangingPunct="1"/>
            <a:r>
              <a:rPr lang="en-US" dirty="0"/>
              <a:t>Throughput dependent</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27</a:t>
            </a:fld>
            <a:endParaRPr lang="en-US" dirty="0"/>
          </a:p>
        </p:txBody>
      </p:sp>
    </p:spTree>
    <p:extLst>
      <p:ext uri="{BB962C8B-B14F-4D97-AF65-F5344CB8AC3E}">
        <p14:creationId xmlns:p14="http://schemas.microsoft.com/office/powerpoint/2010/main" val="1137041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pPr eaLnBrk="1" hangingPunct="1"/>
            <a:r>
              <a:rPr lang="en-US" dirty="0"/>
              <a:t>Wiring</a:t>
            </a:r>
          </a:p>
          <a:p>
            <a:pPr lvl="1" eaLnBrk="1" hangingPunct="1"/>
            <a:r>
              <a:rPr lang="en-US" dirty="0"/>
              <a:t>Plain telephone wire</a:t>
            </a:r>
          </a:p>
          <a:p>
            <a:pPr lvl="2" eaLnBrk="1" hangingPunct="1"/>
            <a:r>
              <a:rPr lang="en-US" dirty="0"/>
              <a:t>UTP or STP copper wiring</a:t>
            </a:r>
          </a:p>
          <a:p>
            <a:pPr lvl="2" eaLnBrk="1" hangingPunct="1"/>
            <a:r>
              <a:rPr lang="en-US" dirty="0"/>
              <a:t>STP preferred for clean connection</a:t>
            </a:r>
          </a:p>
          <a:p>
            <a:pPr lvl="1" eaLnBrk="1" hangingPunct="1"/>
            <a:r>
              <a:rPr lang="en-US" dirty="0"/>
              <a:t>Coaxial cable, microwave, fiber-optic cable</a:t>
            </a:r>
          </a:p>
          <a:p>
            <a:pPr lvl="1" eaLnBrk="1" hangingPunct="1"/>
            <a:r>
              <a:rPr lang="en-US" dirty="0"/>
              <a:t>T1s using STP require repeater every 6000 feet</a:t>
            </a:r>
          </a:p>
          <a:p>
            <a:pPr lvl="1" eaLnBrk="1" hangingPunct="1"/>
            <a:r>
              <a:rPr lang="en-US" dirty="0"/>
              <a:t>Multiple T1s or T3</a:t>
            </a:r>
          </a:p>
          <a:p>
            <a:pPr lvl="2" eaLnBrk="1" hangingPunct="1"/>
            <a:r>
              <a:rPr lang="en-US" dirty="0"/>
              <a:t>Fiber-optic </a:t>
            </a:r>
            <a:r>
              <a:rPr lang="en-US" dirty="0" smtClean="0"/>
              <a:t>cabling is preferred</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28</a:t>
            </a:fld>
            <a:endParaRPr lang="en-US" dirty="0"/>
          </a:p>
        </p:txBody>
      </p:sp>
    </p:spTree>
    <p:extLst>
      <p:ext uri="{BB962C8B-B14F-4D97-AF65-F5344CB8AC3E}">
        <p14:creationId xmlns:p14="http://schemas.microsoft.com/office/powerpoint/2010/main" val="359430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r>
              <a:rPr lang="en-US" dirty="0" smtClean="0"/>
              <a:t>When copper cabling is used to carry T-1 traffic </a:t>
            </a:r>
          </a:p>
          <a:p>
            <a:pPr lvl="1"/>
            <a:r>
              <a:rPr lang="en-US" dirty="0" smtClean="0"/>
              <a:t>It terminates in an RJ-48 connector</a:t>
            </a:r>
          </a:p>
          <a:p>
            <a:pPr lvl="1"/>
            <a:endParaRPr lang="en-US" dirty="0"/>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29</a:t>
            </a:fld>
            <a:endParaRPr lang="en-US" dirty="0"/>
          </a:p>
        </p:txBody>
      </p:sp>
      <p:pic>
        <p:nvPicPr>
          <p:cNvPr id="10242" name="Picture 2" descr="T-1 wire terminations in an RJ-48 connector" title="Figure 1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71800"/>
            <a:ext cx="4800600" cy="2891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09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r>
              <a:rPr lang="en-US" dirty="0" smtClean="0"/>
              <a:t>Objectives</a:t>
            </a:r>
          </a:p>
        </p:txBody>
      </p:sp>
      <p:sp>
        <p:nvSpPr>
          <p:cNvPr id="18437" name="Rectangle 7"/>
          <p:cNvSpPr>
            <a:spLocks noGrp="1" noChangeArrowheads="1"/>
          </p:cNvSpPr>
          <p:nvPr>
            <p:ph type="body" idx="1"/>
          </p:nvPr>
        </p:nvSpPr>
        <p:spPr/>
        <p:txBody>
          <a:bodyPr/>
          <a:lstStyle/>
          <a:p>
            <a:r>
              <a:rPr lang="en-US" dirty="0" smtClean="0"/>
              <a:t>Describe wireless WAN technologies, including 802.16 (WiMAX), HSPA+, LTE, and satellite communications</a:t>
            </a:r>
          </a:p>
          <a:p>
            <a:r>
              <a:rPr lang="en-US" dirty="0" smtClean="0"/>
              <a:t>Explore common problems with WAN connections and ways to prevent Internet connection problems</a:t>
            </a:r>
          </a:p>
          <a:p>
            <a:endParaRPr lang="en-US" dirty="0" smtClean="0"/>
          </a:p>
        </p:txBody>
      </p:sp>
      <p:sp>
        <p:nvSpPr>
          <p:cNvPr id="18435" name="Slide Number Placeholder 4"/>
          <p:cNvSpPr>
            <a:spLocks noGrp="1"/>
          </p:cNvSpPr>
          <p:nvPr>
            <p:ph type="sldNum" sz="quarter" idx="11"/>
          </p:nvPr>
        </p:nvSpPr>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06A50-9E8D-4F10-A253-1A8E9C03BABB}" type="slidenum">
              <a:rPr lang="en-US" smtClean="0"/>
              <a:pPr/>
              <a:t>3</a:t>
            </a:fld>
            <a:endParaRPr lang="en-US" dirty="0"/>
          </a:p>
        </p:txBody>
      </p:sp>
      <p:sp>
        <p:nvSpPr>
          <p:cNvPr id="6" name="Footer Placeholder 5"/>
          <p:cNvSpPr>
            <a:spLocks noGrp="1"/>
          </p:cNvSpPr>
          <p:nvPr>
            <p:ph type="ftr" sz="quarter" idx="10"/>
          </p:nvPr>
        </p:nvSpPr>
        <p:spPr/>
        <p:txBody>
          <a:bodyPr/>
          <a:lstStyle/>
          <a:p>
            <a:pPr>
              <a:defRPr/>
            </a:pPr>
            <a:r>
              <a:rPr lang="en-US" dirty="0" smtClean="0"/>
              <a:t>Network+ Guide to Networks, 7th Edition</a:t>
            </a:r>
            <a:endParaRPr lang="en-US" dirty="0"/>
          </a:p>
        </p:txBody>
      </p:sp>
    </p:spTree>
    <p:extLst>
      <p:ext uri="{BB962C8B-B14F-4D97-AF65-F5344CB8AC3E}">
        <p14:creationId xmlns:p14="http://schemas.microsoft.com/office/powerpoint/2010/main" val="1219923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r>
              <a:rPr lang="en-US" dirty="0" smtClean="0"/>
              <a:t>A T-1 crossover cable could be used to connect two connectivity devices </a:t>
            </a:r>
          </a:p>
          <a:p>
            <a:pPr lvl="1"/>
            <a:r>
              <a:rPr lang="en-US" dirty="0" smtClean="0"/>
              <a:t>Such as CSUs/DSUs or WAN interface cards (WICs)</a:t>
            </a:r>
          </a:p>
          <a:p>
            <a:pPr lvl="1"/>
            <a:endParaRPr lang="en-US" dirty="0"/>
          </a:p>
          <a:p>
            <a:pPr lvl="1"/>
            <a:endParaRPr lang="en-US" dirty="0" smtClean="0"/>
          </a:p>
          <a:p>
            <a:pPr lvl="1"/>
            <a:endParaRPr lang="en-US" dirty="0"/>
          </a:p>
          <a:p>
            <a:pPr lvl="1"/>
            <a:endParaRPr lang="en-US" dirty="0" smtClean="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30</a:t>
            </a:fld>
            <a:endParaRPr lang="en-US" dirty="0"/>
          </a:p>
        </p:txBody>
      </p:sp>
      <p:pic>
        <p:nvPicPr>
          <p:cNvPr id="11266" name="Picture 2" descr="T-1 crossover cable terminations" title="Figure 1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124200"/>
            <a:ext cx="53684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0613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r>
              <a:rPr lang="en-US" dirty="0" smtClean="0"/>
              <a:t>At the customer’s demarc (demarcation point)</a:t>
            </a:r>
          </a:p>
          <a:p>
            <a:pPr lvl="1"/>
            <a:r>
              <a:rPr lang="en-US" dirty="0" smtClean="0"/>
              <a:t>RJ-48 connectors terminate in a smart jack</a:t>
            </a:r>
          </a:p>
          <a:p>
            <a:pPr lvl="1"/>
            <a:endParaRPr lang="en-US" dirty="0"/>
          </a:p>
          <a:p>
            <a:pPr lvl="1"/>
            <a:endParaRPr lang="en-US" dirty="0" smtClean="0"/>
          </a:p>
          <a:p>
            <a:pPr lvl="1"/>
            <a:endParaRPr lang="en-US" dirty="0"/>
          </a:p>
          <a:p>
            <a:pPr lvl="1"/>
            <a:endParaRPr lang="en-US" dirty="0" smtClean="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31</a:t>
            </a:fld>
            <a:endParaRPr lang="en-US" dirty="0"/>
          </a:p>
        </p:txBody>
      </p:sp>
      <p:pic>
        <p:nvPicPr>
          <p:cNvPr id="12290" name="Picture 2" descr="A T-1 smart jack" title="Figure 1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90800"/>
            <a:ext cx="2639201"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056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pPr eaLnBrk="1" hangingPunct="1"/>
            <a:r>
              <a:rPr lang="en-US" dirty="0"/>
              <a:t>CSU/DSU (Channel Service Unit/Data Service Unit)</a:t>
            </a:r>
          </a:p>
          <a:p>
            <a:pPr lvl="1" eaLnBrk="1" hangingPunct="1"/>
            <a:r>
              <a:rPr lang="en-US" dirty="0"/>
              <a:t>Two separate devices</a:t>
            </a:r>
          </a:p>
          <a:p>
            <a:pPr lvl="1" eaLnBrk="1" hangingPunct="1"/>
            <a:r>
              <a:rPr lang="en-US" dirty="0"/>
              <a:t>Combined into single stand-alone device</a:t>
            </a:r>
          </a:p>
          <a:p>
            <a:pPr lvl="2" eaLnBrk="1" hangingPunct="1"/>
            <a:r>
              <a:rPr lang="en-US" dirty="0" smtClean="0"/>
              <a:t>Or an interface </a:t>
            </a:r>
            <a:r>
              <a:rPr lang="en-US" dirty="0"/>
              <a:t>card</a:t>
            </a:r>
          </a:p>
          <a:p>
            <a:pPr lvl="1" eaLnBrk="1" hangingPunct="1"/>
            <a:r>
              <a:rPr lang="en-US" dirty="0"/>
              <a:t>T1 line connection </a:t>
            </a:r>
            <a:r>
              <a:rPr lang="en-US" dirty="0" smtClean="0"/>
              <a:t>point</a:t>
            </a:r>
          </a:p>
          <a:p>
            <a:pPr lvl="1" eaLnBrk="1" hangingPunct="1"/>
            <a:endParaRPr lang="en-US" dirty="0"/>
          </a:p>
          <a:p>
            <a:pPr eaLnBrk="1" hangingPunct="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32</a:t>
            </a:fld>
            <a:endParaRPr lang="en-US" dirty="0"/>
          </a:p>
        </p:txBody>
      </p:sp>
      <p:pic>
        <p:nvPicPr>
          <p:cNvPr id="13314" name="Picture 2" descr="A CSU/DSU" title="Figure 1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9" y="4026445"/>
            <a:ext cx="4919527" cy="1840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82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pPr eaLnBrk="1" hangingPunct="1"/>
            <a:r>
              <a:rPr lang="en-US" dirty="0"/>
              <a:t>Incoming T-carrier line</a:t>
            </a:r>
          </a:p>
          <a:p>
            <a:pPr lvl="1" eaLnBrk="1" hangingPunct="1"/>
            <a:r>
              <a:rPr lang="en-US" dirty="0"/>
              <a:t>Multiplexer separates combined channels</a:t>
            </a:r>
          </a:p>
          <a:p>
            <a:pPr eaLnBrk="1" hangingPunct="1"/>
            <a:r>
              <a:rPr lang="en-US" dirty="0"/>
              <a:t>Outgoing T-carrier line</a:t>
            </a:r>
          </a:p>
          <a:p>
            <a:pPr lvl="1" eaLnBrk="1" hangingPunct="1"/>
            <a:r>
              <a:rPr lang="en-US" dirty="0"/>
              <a:t>Multiplexer combines multiple LAN signals</a:t>
            </a:r>
          </a:p>
          <a:p>
            <a:pPr lvl="1" eaLnBrk="1" hangingPunct="1"/>
            <a:endParaRPr lang="en-US" dirty="0"/>
          </a:p>
          <a:p>
            <a:pPr eaLnBrk="1" hangingPunct="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33</a:t>
            </a:fld>
            <a:endParaRPr lang="en-US" dirty="0"/>
          </a:p>
        </p:txBody>
      </p:sp>
      <p:pic>
        <p:nvPicPr>
          <p:cNvPr id="14338" name="Picture 2" descr="A point-to-point T-carrier connection" title="Figure 1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6200"/>
            <a:ext cx="742574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7847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a:t>Terminal equipment</a:t>
            </a:r>
          </a:p>
          <a:p>
            <a:pPr lvl="1" eaLnBrk="1" hangingPunct="1">
              <a:lnSpc>
                <a:spcPct val="90000"/>
              </a:lnSpc>
            </a:pPr>
            <a:r>
              <a:rPr lang="en-US" dirty="0" smtClean="0"/>
              <a:t>The DTE is typically a router</a:t>
            </a:r>
            <a:endParaRPr lang="en-US" dirty="0"/>
          </a:p>
          <a:p>
            <a:pPr lvl="2" eaLnBrk="1" hangingPunct="1">
              <a:lnSpc>
                <a:spcPct val="90000"/>
              </a:lnSpc>
            </a:pPr>
            <a:r>
              <a:rPr lang="en-US" dirty="0"/>
              <a:t>Accepts incoming CSU/DSU signals</a:t>
            </a:r>
          </a:p>
          <a:p>
            <a:pPr lvl="2" eaLnBrk="1" hangingPunct="1">
              <a:lnSpc>
                <a:spcPct val="90000"/>
              </a:lnSpc>
            </a:pPr>
            <a:r>
              <a:rPr lang="en-US" dirty="0"/>
              <a:t>Translates Network layer protocols</a:t>
            </a:r>
          </a:p>
          <a:p>
            <a:pPr lvl="2" eaLnBrk="1" hangingPunct="1">
              <a:lnSpc>
                <a:spcPct val="90000"/>
              </a:lnSpc>
            </a:pPr>
            <a:r>
              <a:rPr lang="en-US" dirty="0"/>
              <a:t>Directs data to </a:t>
            </a:r>
            <a:r>
              <a:rPr lang="en-US" dirty="0" smtClean="0"/>
              <a:t>destination</a:t>
            </a:r>
          </a:p>
          <a:p>
            <a:pPr lvl="2" eaLnBrk="1" hangingPunct="1">
              <a:lnSpc>
                <a:spcPct val="90000"/>
              </a:lnSpc>
            </a:pPr>
            <a:endParaRPr lang="en-US" dirty="0"/>
          </a:p>
          <a:p>
            <a:pPr lvl="2" eaLnBrk="1" hangingPunct="1">
              <a:lnSpc>
                <a:spcPct val="90000"/>
              </a:lnSpc>
            </a:pPr>
            <a:endParaRPr lang="en-US" dirty="0" smtClean="0"/>
          </a:p>
          <a:p>
            <a:pPr lvl="2" eaLnBrk="1" hangingPunct="1">
              <a:lnSpc>
                <a:spcPct val="90000"/>
              </a:lnSpc>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34</a:t>
            </a:fld>
            <a:endParaRPr lang="en-US" dirty="0"/>
          </a:p>
        </p:txBody>
      </p:sp>
    </p:spTree>
    <p:extLst>
      <p:ext uri="{BB962C8B-B14F-4D97-AF65-F5344CB8AC3E}">
        <p14:creationId xmlns:p14="http://schemas.microsoft.com/office/powerpoint/2010/main" val="1948068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T-Carrier Connectivity</a:t>
            </a:r>
            <a:endParaRPr lang="en-US" dirty="0"/>
          </a:p>
        </p:txBody>
      </p:sp>
      <p:sp>
        <p:nvSpPr>
          <p:cNvPr id="3" name="Content Placeholder 2"/>
          <p:cNvSpPr>
            <a:spLocks noGrp="1"/>
          </p:cNvSpPr>
          <p:nvPr>
            <p:ph idx="1"/>
          </p:nvPr>
        </p:nvSpPr>
        <p:spPr/>
        <p:txBody>
          <a:bodyPr/>
          <a:lstStyle/>
          <a:p>
            <a:pPr marL="914400" lvl="2" indent="0" eaLnBrk="1" hangingPunct="1">
              <a:lnSpc>
                <a:spcPct val="90000"/>
              </a:lnSpc>
              <a:buNone/>
            </a:pPr>
            <a:endParaRPr lang="en-US" dirty="0"/>
          </a:p>
          <a:p>
            <a:pPr lvl="2" eaLnBrk="1" hangingPunct="1">
              <a:lnSpc>
                <a:spcPct val="90000"/>
              </a:lnSpc>
            </a:pPr>
            <a:endParaRPr lang="en-US" dirty="0" smtClean="0"/>
          </a:p>
          <a:p>
            <a:pPr lvl="2" eaLnBrk="1" hangingPunct="1">
              <a:lnSpc>
                <a:spcPct val="90000"/>
              </a:lnSpc>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35</a:t>
            </a:fld>
            <a:endParaRPr lang="en-US" dirty="0"/>
          </a:p>
        </p:txBody>
      </p:sp>
      <p:pic>
        <p:nvPicPr>
          <p:cNvPr id="15362" name="Picture 2" descr="A T-carrier connecting to a LAN through a router" title="Figure 1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04975"/>
            <a:ext cx="626745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186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Relay</a:t>
            </a:r>
            <a:endParaRPr lang="en-US" dirty="0"/>
          </a:p>
        </p:txBody>
      </p:sp>
      <p:sp>
        <p:nvSpPr>
          <p:cNvPr id="3" name="Content Placeholder 2"/>
          <p:cNvSpPr>
            <a:spLocks noGrp="1"/>
          </p:cNvSpPr>
          <p:nvPr>
            <p:ph idx="1"/>
          </p:nvPr>
        </p:nvSpPr>
        <p:spPr/>
        <p:txBody>
          <a:bodyPr/>
          <a:lstStyle/>
          <a:p>
            <a:pPr eaLnBrk="1" hangingPunct="1"/>
            <a:r>
              <a:rPr lang="en-US" dirty="0"/>
              <a:t>Frame relay</a:t>
            </a:r>
          </a:p>
          <a:p>
            <a:pPr lvl="1" eaLnBrk="1" hangingPunct="1"/>
            <a:r>
              <a:rPr lang="en-US" dirty="0" smtClean="0"/>
              <a:t>Group of Layer 2 protocols originally designed as a fast packet-switched network over ISDN</a:t>
            </a:r>
          </a:p>
          <a:p>
            <a:pPr lvl="1" eaLnBrk="1" hangingPunct="1"/>
            <a:r>
              <a:rPr lang="en-US" dirty="0" smtClean="0"/>
              <a:t>Today is used as the Data Link protocol for various circuit interfaces and media</a:t>
            </a:r>
          </a:p>
          <a:p>
            <a:pPr eaLnBrk="1" hangingPunct="1"/>
            <a:r>
              <a:rPr lang="en-US" dirty="0" smtClean="0"/>
              <a:t>Data-link connection identifier (DLCI)</a:t>
            </a:r>
          </a:p>
          <a:p>
            <a:pPr lvl="1" eaLnBrk="1" hangingPunct="1"/>
            <a:r>
              <a:rPr lang="en-US" dirty="0" smtClean="0"/>
              <a:t>Identifier routers read to determine which circuit to use for the frame</a:t>
            </a:r>
          </a:p>
          <a:p>
            <a:pPr eaLnBrk="1" hangingPunct="1"/>
            <a:r>
              <a:rPr lang="en-US" dirty="0" smtClean="0"/>
              <a:t>Frame relay is a connection-oriented protocol</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36</a:t>
            </a:fld>
            <a:endParaRPr lang="en-US" dirty="0"/>
          </a:p>
        </p:txBody>
      </p:sp>
    </p:spTree>
    <p:extLst>
      <p:ext uri="{BB962C8B-B14F-4D97-AF65-F5344CB8AC3E}">
        <p14:creationId xmlns:p14="http://schemas.microsoft.com/office/powerpoint/2010/main" val="1895717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Relay</a:t>
            </a:r>
            <a:endParaRPr lang="en-US" dirty="0"/>
          </a:p>
        </p:txBody>
      </p:sp>
      <p:sp>
        <p:nvSpPr>
          <p:cNvPr id="3" name="Content Placeholder 2"/>
          <p:cNvSpPr>
            <a:spLocks noGrp="1"/>
          </p:cNvSpPr>
          <p:nvPr>
            <p:ph idx="1"/>
          </p:nvPr>
        </p:nvSpPr>
        <p:spPr/>
        <p:txBody>
          <a:bodyPr/>
          <a:lstStyle/>
          <a:p>
            <a:pPr eaLnBrk="1" hangingPunct="1"/>
            <a:r>
              <a:rPr lang="en-US" dirty="0" smtClean="0"/>
              <a:t>Supports two types of virtual circuits:</a:t>
            </a:r>
          </a:p>
          <a:p>
            <a:pPr lvl="1" eaLnBrk="1" hangingPunct="1"/>
            <a:r>
              <a:rPr lang="en-US" dirty="0" smtClean="0"/>
              <a:t>SVC (switched virtual circuit)</a:t>
            </a:r>
          </a:p>
          <a:p>
            <a:pPr lvl="2" eaLnBrk="1" hangingPunct="1"/>
            <a:r>
              <a:rPr lang="en-US" dirty="0" smtClean="0"/>
              <a:t>Connections established when parties need to transmit, then terminated after transmission is complete</a:t>
            </a:r>
          </a:p>
          <a:p>
            <a:pPr lvl="1" eaLnBrk="1" hangingPunct="1"/>
            <a:r>
              <a:rPr lang="en-US" dirty="0" smtClean="0"/>
              <a:t>PVC (permanent virtual circuit)</a:t>
            </a:r>
          </a:p>
          <a:p>
            <a:pPr lvl="2" eaLnBrk="1" hangingPunct="1"/>
            <a:r>
              <a:rPr lang="en-US" dirty="0" smtClean="0"/>
              <a:t>Connections established before data needs to be transmitted and are maintained after transmission</a:t>
            </a:r>
          </a:p>
          <a:p>
            <a:pPr eaLnBrk="1" hangingPunct="1"/>
            <a:r>
              <a:rPr lang="en-US" dirty="0" smtClean="0"/>
              <a:t>Advantage</a:t>
            </a:r>
          </a:p>
          <a:p>
            <a:pPr lvl="1" eaLnBrk="1" hangingPunct="1"/>
            <a:r>
              <a:rPr lang="en-US" dirty="0" smtClean="0"/>
              <a:t>Pay for only the amount of bandwidth required</a:t>
            </a:r>
          </a:p>
          <a:p>
            <a:pPr lvl="1" eaLnBrk="1" hangingPunct="1"/>
            <a:r>
              <a:rPr lang="en-US" dirty="0" smtClean="0"/>
              <a:t>Less expensive than other WAN technologies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37</a:t>
            </a:fld>
            <a:endParaRPr lang="en-US" dirty="0"/>
          </a:p>
        </p:txBody>
      </p:sp>
    </p:spTree>
    <p:extLst>
      <p:ext uri="{BB962C8B-B14F-4D97-AF65-F5344CB8AC3E}">
        <p14:creationId xmlns:p14="http://schemas.microsoft.com/office/powerpoint/2010/main" val="3858569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(Digital Subscriber Line)</a:t>
            </a:r>
            <a:endParaRPr lang="en-US" dirty="0"/>
          </a:p>
        </p:txBody>
      </p:sp>
      <p:sp>
        <p:nvSpPr>
          <p:cNvPr id="3" name="Content Placeholder 2"/>
          <p:cNvSpPr>
            <a:spLocks noGrp="1"/>
          </p:cNvSpPr>
          <p:nvPr>
            <p:ph idx="1"/>
          </p:nvPr>
        </p:nvSpPr>
        <p:spPr/>
        <p:txBody>
          <a:bodyPr/>
          <a:lstStyle/>
          <a:p>
            <a:pPr eaLnBrk="1" hangingPunct="1"/>
            <a:r>
              <a:rPr lang="en-US" dirty="0"/>
              <a:t>Operates over PSTN</a:t>
            </a:r>
          </a:p>
          <a:p>
            <a:pPr eaLnBrk="1" hangingPunct="1"/>
            <a:r>
              <a:rPr lang="en-US" dirty="0"/>
              <a:t>Directly competes with </a:t>
            </a:r>
            <a:r>
              <a:rPr lang="en-US" dirty="0" smtClean="0"/>
              <a:t>T-1 and broadband cable</a:t>
            </a:r>
            <a:endParaRPr lang="en-US" dirty="0"/>
          </a:p>
          <a:p>
            <a:pPr eaLnBrk="1" hangingPunct="1"/>
            <a:r>
              <a:rPr lang="en-US" dirty="0"/>
              <a:t>Requires repeaters for longer distances</a:t>
            </a:r>
          </a:p>
          <a:p>
            <a:pPr lvl="1" eaLnBrk="1" hangingPunct="1"/>
            <a:r>
              <a:rPr lang="en-US" dirty="0"/>
              <a:t>Best suited for WAN local loop</a:t>
            </a:r>
          </a:p>
          <a:p>
            <a:pPr eaLnBrk="1" hangingPunct="1"/>
            <a:r>
              <a:rPr lang="en-US" dirty="0"/>
              <a:t>Supports multiple data, voice channels</a:t>
            </a:r>
          </a:p>
          <a:p>
            <a:pPr lvl="1" eaLnBrk="1" hangingPunct="1"/>
            <a:r>
              <a:rPr lang="en-US" dirty="0"/>
              <a:t>Over </a:t>
            </a:r>
            <a:r>
              <a:rPr lang="en-US" dirty="0" smtClean="0"/>
              <a:t>a single </a:t>
            </a:r>
            <a:r>
              <a:rPr lang="en-US" dirty="0"/>
              <a:t>line</a:t>
            </a:r>
          </a:p>
          <a:p>
            <a:pPr eaLnBrk="1" hangingPunct="1"/>
            <a:r>
              <a:rPr lang="en-US" dirty="0" smtClean="0"/>
              <a:t>Uses </a:t>
            </a:r>
            <a:r>
              <a:rPr lang="en-US" dirty="0"/>
              <a:t>advanced data modulation techniques</a:t>
            </a:r>
          </a:p>
          <a:p>
            <a:pPr lvl="1" eaLnBrk="1" hangingPunct="1"/>
            <a:r>
              <a:rPr lang="en-US" dirty="0"/>
              <a:t>Data signal alters carrier signal properties</a:t>
            </a:r>
          </a:p>
          <a:p>
            <a:pPr lvl="1" eaLnBrk="1" hangingPunct="1"/>
            <a:r>
              <a:rPr lang="en-US" dirty="0"/>
              <a:t>Amplitude or phase modulation</a:t>
            </a:r>
          </a:p>
          <a:p>
            <a:pPr eaLnBrk="1" hangingPunct="1"/>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38</a:t>
            </a:fld>
            <a:endParaRPr lang="en-US" dirty="0"/>
          </a:p>
        </p:txBody>
      </p:sp>
    </p:spTree>
    <p:extLst>
      <p:ext uri="{BB962C8B-B14F-4D97-AF65-F5344CB8AC3E}">
        <p14:creationId xmlns:p14="http://schemas.microsoft.com/office/powerpoint/2010/main" val="227771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DSL</a:t>
            </a:r>
            <a:endParaRPr lang="en-US" dirty="0"/>
          </a:p>
        </p:txBody>
      </p:sp>
      <p:sp>
        <p:nvSpPr>
          <p:cNvPr id="3" name="Content Placeholder 2"/>
          <p:cNvSpPr>
            <a:spLocks noGrp="1"/>
          </p:cNvSpPr>
          <p:nvPr>
            <p:ph idx="1"/>
          </p:nvPr>
        </p:nvSpPr>
        <p:spPr/>
        <p:txBody>
          <a:bodyPr/>
          <a:lstStyle/>
          <a:p>
            <a:pPr eaLnBrk="1" hangingPunct="1"/>
            <a:r>
              <a:rPr lang="en-US" dirty="0"/>
              <a:t>xDSL refers to all DSL varieties</a:t>
            </a:r>
          </a:p>
          <a:p>
            <a:pPr lvl="1" eaLnBrk="1" hangingPunct="1"/>
            <a:r>
              <a:rPr lang="en-US" dirty="0"/>
              <a:t>ADSL, G.Lite, HDSL, SDSL, VDSL, SHDSL</a:t>
            </a:r>
          </a:p>
          <a:p>
            <a:pPr eaLnBrk="1" hangingPunct="1"/>
            <a:r>
              <a:rPr lang="en-US" dirty="0" smtClean="0"/>
              <a:t>Symmetrical vs. Asymmetrical</a:t>
            </a:r>
            <a:endParaRPr lang="en-US" dirty="0"/>
          </a:p>
          <a:p>
            <a:pPr lvl="1" eaLnBrk="1" hangingPunct="1"/>
            <a:r>
              <a:rPr lang="en-US" dirty="0"/>
              <a:t>Downstream</a:t>
            </a:r>
          </a:p>
          <a:p>
            <a:pPr lvl="2" eaLnBrk="1" hangingPunct="1"/>
            <a:r>
              <a:rPr lang="en-US" dirty="0"/>
              <a:t>Data travels from carrier’s switching facility to customer</a:t>
            </a:r>
          </a:p>
          <a:p>
            <a:pPr lvl="1" eaLnBrk="1" hangingPunct="1"/>
            <a:r>
              <a:rPr lang="en-US" dirty="0"/>
              <a:t>Upstream</a:t>
            </a:r>
          </a:p>
          <a:p>
            <a:pPr lvl="2" eaLnBrk="1" hangingPunct="1"/>
            <a:r>
              <a:rPr lang="en-US" dirty="0"/>
              <a:t>Data travels from customer to carrier’s switching </a:t>
            </a:r>
            <a:r>
              <a:rPr lang="en-US" dirty="0" smtClean="0"/>
              <a:t>facility</a:t>
            </a:r>
          </a:p>
          <a:p>
            <a:pPr lvl="1" eaLnBrk="1" hangingPunct="1"/>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39</a:t>
            </a:fld>
            <a:endParaRPr lang="en-US" dirty="0"/>
          </a:p>
        </p:txBody>
      </p:sp>
    </p:spTree>
    <p:extLst>
      <p:ext uri="{BB962C8B-B14F-4D97-AF65-F5344CB8AC3E}">
        <p14:creationId xmlns:p14="http://schemas.microsoft.com/office/powerpoint/2010/main" val="401181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Essentials</a:t>
            </a:r>
            <a:endParaRPr lang="en-US" dirty="0"/>
          </a:p>
        </p:txBody>
      </p:sp>
      <p:sp>
        <p:nvSpPr>
          <p:cNvPr id="3" name="Content Placeholder 2"/>
          <p:cNvSpPr>
            <a:spLocks noGrp="1"/>
          </p:cNvSpPr>
          <p:nvPr>
            <p:ph idx="1"/>
          </p:nvPr>
        </p:nvSpPr>
        <p:spPr/>
        <p:txBody>
          <a:bodyPr/>
          <a:lstStyle/>
          <a:p>
            <a:pPr eaLnBrk="1" hangingPunct="1"/>
            <a:r>
              <a:rPr lang="en-US" dirty="0"/>
              <a:t>WAN</a:t>
            </a:r>
          </a:p>
          <a:p>
            <a:pPr lvl="1" eaLnBrk="1" hangingPunct="1"/>
            <a:r>
              <a:rPr lang="en-US" dirty="0"/>
              <a:t>Network traversing some distance, connecting LANs</a:t>
            </a:r>
          </a:p>
          <a:p>
            <a:pPr lvl="1" eaLnBrk="1" hangingPunct="1"/>
            <a:r>
              <a:rPr lang="en-US" dirty="0"/>
              <a:t>Transmission methods depend on business needs </a:t>
            </a:r>
          </a:p>
          <a:p>
            <a:pPr eaLnBrk="1" hangingPunct="1"/>
            <a:r>
              <a:rPr lang="en-US" dirty="0"/>
              <a:t>WAN and LAN differences</a:t>
            </a:r>
          </a:p>
          <a:p>
            <a:pPr lvl="1" eaLnBrk="1" hangingPunct="1"/>
            <a:r>
              <a:rPr lang="en-US" dirty="0" smtClean="0"/>
              <a:t>LANs connect nodes; WANs connect networks</a:t>
            </a:r>
          </a:p>
          <a:p>
            <a:pPr lvl="1" eaLnBrk="1" hangingPunct="1"/>
            <a:r>
              <a:rPr lang="en-US" dirty="0" smtClean="0"/>
              <a:t>Layers </a:t>
            </a:r>
            <a:r>
              <a:rPr lang="en-US" dirty="0"/>
              <a:t>1 and 2 access methods, topologies, media</a:t>
            </a:r>
          </a:p>
          <a:p>
            <a:pPr lvl="1" eaLnBrk="1" hangingPunct="1"/>
            <a:r>
              <a:rPr lang="en-US" dirty="0"/>
              <a:t>LAN wiring: privately owned</a:t>
            </a:r>
          </a:p>
          <a:p>
            <a:pPr lvl="1" eaLnBrk="1" hangingPunct="1"/>
            <a:r>
              <a:rPr lang="en-US" dirty="0"/>
              <a:t>WAN wiring: public through NSPs (network service providers)</a:t>
            </a:r>
          </a:p>
          <a:p>
            <a:pPr lvl="2" eaLnBrk="1" hangingPunct="1"/>
            <a:r>
              <a:rPr lang="en-US" dirty="0"/>
              <a:t>Examples: AT&amp;T, Verizon, </a:t>
            </a:r>
            <a:r>
              <a:rPr lang="en-US" dirty="0" smtClean="0"/>
              <a:t>Charter, and Comcast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a:t>
            </a:fld>
            <a:endParaRPr lang="en-US" dirty="0"/>
          </a:p>
        </p:txBody>
      </p:sp>
    </p:spTree>
    <p:extLst>
      <p:ext uri="{BB962C8B-B14F-4D97-AF65-F5344CB8AC3E}">
        <p14:creationId xmlns:p14="http://schemas.microsoft.com/office/powerpoint/2010/main" val="947673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DSL</a:t>
            </a:r>
            <a:endParaRPr lang="en-US" dirty="0"/>
          </a:p>
        </p:txBody>
      </p:sp>
      <p:sp>
        <p:nvSpPr>
          <p:cNvPr id="3" name="Content Placeholder 2"/>
          <p:cNvSpPr>
            <a:spLocks noGrp="1"/>
          </p:cNvSpPr>
          <p:nvPr>
            <p:ph idx="1"/>
          </p:nvPr>
        </p:nvSpPr>
        <p:spPr/>
        <p:txBody>
          <a:bodyPr/>
          <a:lstStyle/>
          <a:p>
            <a:pPr eaLnBrk="1" hangingPunct="1"/>
            <a:r>
              <a:rPr lang="en-US" dirty="0" smtClean="0"/>
              <a:t>Symmetrical vs. Asymmetrical (cont’d)</a:t>
            </a:r>
            <a:endParaRPr lang="en-US" dirty="0"/>
          </a:p>
          <a:p>
            <a:pPr lvl="1" eaLnBrk="1" hangingPunct="1"/>
            <a:r>
              <a:rPr lang="en-US" dirty="0"/>
              <a:t>Asymmetrical</a:t>
            </a:r>
          </a:p>
          <a:p>
            <a:pPr lvl="2" eaLnBrk="1" hangingPunct="1"/>
            <a:r>
              <a:rPr lang="en-US" dirty="0"/>
              <a:t>More throughput in one direction</a:t>
            </a:r>
          </a:p>
          <a:p>
            <a:pPr lvl="2" eaLnBrk="1" hangingPunct="1"/>
            <a:r>
              <a:rPr lang="en-US" dirty="0"/>
              <a:t>Downstream throughput higher than upstream throughput</a:t>
            </a:r>
          </a:p>
          <a:p>
            <a:pPr lvl="2" eaLnBrk="1" hangingPunct="1"/>
            <a:r>
              <a:rPr lang="en-US" dirty="0"/>
              <a:t>Best use: video conferencing, web surfing</a:t>
            </a:r>
          </a:p>
          <a:p>
            <a:pPr lvl="1" eaLnBrk="1" hangingPunct="1"/>
            <a:r>
              <a:rPr lang="en-US" dirty="0"/>
              <a:t>Symmetrical</a:t>
            </a:r>
          </a:p>
          <a:p>
            <a:pPr lvl="2" eaLnBrk="1" hangingPunct="1"/>
            <a:r>
              <a:rPr lang="en-US" dirty="0"/>
              <a:t>Equal capacity for upstream, downstream data</a:t>
            </a:r>
          </a:p>
          <a:p>
            <a:pPr lvl="2" eaLnBrk="1" hangingPunct="1"/>
            <a:r>
              <a:rPr lang="en-US" dirty="0"/>
              <a:t>Examples: HDSL, SDSL, SHDSL</a:t>
            </a:r>
          </a:p>
          <a:p>
            <a:pPr lvl="2" eaLnBrk="1" hangingPunct="1"/>
            <a:r>
              <a:rPr lang="en-US" dirty="0"/>
              <a:t>Best use: uploading, downloading significant data amounts</a:t>
            </a:r>
          </a:p>
          <a:p>
            <a:pPr lvl="1" eaLnBrk="1" hangingPunct="1"/>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40</a:t>
            </a:fld>
            <a:endParaRPr lang="en-US" dirty="0"/>
          </a:p>
        </p:txBody>
      </p:sp>
    </p:spTree>
    <p:extLst>
      <p:ext uri="{BB962C8B-B14F-4D97-AF65-F5344CB8AC3E}">
        <p14:creationId xmlns:p14="http://schemas.microsoft.com/office/powerpoint/2010/main" val="3416435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DSL</a:t>
            </a:r>
            <a:endParaRPr lang="en-US" dirty="0"/>
          </a:p>
        </p:txBody>
      </p:sp>
      <p:sp>
        <p:nvSpPr>
          <p:cNvPr id="3" name="Content Placeholder 2"/>
          <p:cNvSpPr>
            <a:spLocks noGrp="1"/>
          </p:cNvSpPr>
          <p:nvPr>
            <p:ph idx="1"/>
          </p:nvPr>
        </p:nvSpPr>
        <p:spPr/>
        <p:txBody>
          <a:bodyPr/>
          <a:lstStyle/>
          <a:p>
            <a:pPr eaLnBrk="1" hangingPunct="1"/>
            <a:r>
              <a:rPr lang="en-US" dirty="0" smtClean="0"/>
              <a:t>Modulation</a:t>
            </a:r>
          </a:p>
          <a:p>
            <a:pPr lvl="1" eaLnBrk="1" hangingPunct="1"/>
            <a:r>
              <a:rPr lang="en-US" dirty="0" smtClean="0"/>
              <a:t>Some create multiple narrow channels in the higher frequency range</a:t>
            </a:r>
          </a:p>
          <a:p>
            <a:pPr lvl="2" eaLnBrk="1" hangingPunct="1"/>
            <a:r>
              <a:rPr lang="en-US" dirty="0" smtClean="0"/>
              <a:t>A splitter must be installed at the carrier and at the customer’s premises to separate data from voice</a:t>
            </a:r>
          </a:p>
          <a:p>
            <a:pPr lvl="1" eaLnBrk="1" hangingPunct="1"/>
            <a:r>
              <a:rPr lang="en-US" dirty="0" smtClean="0"/>
              <a:t>Some require the use of a filter to prevent high-frequency DSL signals from reaching the telephone</a:t>
            </a:r>
          </a:p>
          <a:p>
            <a:pPr lvl="1" eaLnBrk="1" hangingPunct="1"/>
            <a:r>
              <a:rPr lang="en-US" dirty="0" smtClean="0"/>
              <a:t>Other types of DSL cannot use the same wire pair used for voice signals</a:t>
            </a:r>
          </a:p>
          <a:p>
            <a:pPr lvl="2" eaLnBrk="1" hangingPunct="1"/>
            <a:r>
              <a:rPr lang="en-US" dirty="0" smtClean="0"/>
              <a:t>Use the extra pair of wires contained in the telephone cable</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41</a:t>
            </a:fld>
            <a:endParaRPr lang="en-US" dirty="0"/>
          </a:p>
        </p:txBody>
      </p:sp>
    </p:spTree>
    <p:extLst>
      <p:ext uri="{BB962C8B-B14F-4D97-AF65-F5344CB8AC3E}">
        <p14:creationId xmlns:p14="http://schemas.microsoft.com/office/powerpoint/2010/main" val="2911754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DSL</a:t>
            </a:r>
            <a:endParaRPr lang="en-US" dirty="0"/>
          </a:p>
        </p:txBody>
      </p:sp>
      <p:sp>
        <p:nvSpPr>
          <p:cNvPr id="3" name="Content Placeholder 2"/>
          <p:cNvSpPr>
            <a:spLocks noGrp="1"/>
          </p:cNvSpPr>
          <p:nvPr>
            <p:ph idx="1"/>
          </p:nvPr>
        </p:nvSpPr>
        <p:spPr/>
        <p:txBody>
          <a:bodyPr/>
          <a:lstStyle/>
          <a:p>
            <a:pPr eaLnBrk="1" hangingPunct="1"/>
            <a:r>
              <a:rPr lang="en-US" dirty="0" smtClean="0"/>
              <a:t>Capacity and Maximum Line Length</a:t>
            </a:r>
          </a:p>
          <a:p>
            <a:pPr lvl="1" eaLnBrk="1" hangingPunct="1"/>
            <a:r>
              <a:rPr lang="en-US" dirty="0" smtClean="0"/>
              <a:t>Varies in terms of capacity and maximum line length</a:t>
            </a:r>
          </a:p>
          <a:p>
            <a:pPr lvl="1" eaLnBrk="1" hangingPunct="1"/>
            <a:r>
              <a:rPr lang="en-US" dirty="0" smtClean="0"/>
              <a:t>VDSL carries as much as 52 Mbps can extend only a maximum of 1000 feet</a:t>
            </a:r>
          </a:p>
          <a:p>
            <a:pPr lvl="1" eaLnBrk="1" hangingPunct="1"/>
            <a:r>
              <a:rPr lang="en-US" dirty="0" smtClean="0"/>
              <a:t>Most popular form of DSL is ADSL</a:t>
            </a:r>
          </a:p>
          <a:p>
            <a:pPr lvl="2" eaLnBrk="1" hangingPunct="1"/>
            <a:r>
              <a:rPr lang="en-US" dirty="0" smtClean="0"/>
              <a:t>Latest version is ADSL2+M</a:t>
            </a:r>
          </a:p>
          <a:p>
            <a:pPr lvl="2" eaLnBrk="1" hangingPunct="1"/>
            <a:r>
              <a:rPr lang="en-US" dirty="0" smtClean="0"/>
              <a:t>Provides maximum throughput of 24 Mbps downstream and 3.3 Mbps upstream</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42</a:t>
            </a:fld>
            <a:endParaRPr lang="en-US" dirty="0"/>
          </a:p>
        </p:txBody>
      </p:sp>
    </p:spTree>
    <p:extLst>
      <p:ext uri="{BB962C8B-B14F-4D97-AF65-F5344CB8AC3E}">
        <p14:creationId xmlns:p14="http://schemas.microsoft.com/office/powerpoint/2010/main" val="2810063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Connectivity</a:t>
            </a:r>
            <a:endParaRPr lang="en-US" dirty="0"/>
          </a:p>
        </p:txBody>
      </p:sp>
      <p:sp>
        <p:nvSpPr>
          <p:cNvPr id="3" name="Content Placeholder 2"/>
          <p:cNvSpPr>
            <a:spLocks noGrp="1"/>
          </p:cNvSpPr>
          <p:nvPr>
            <p:ph idx="1"/>
          </p:nvPr>
        </p:nvSpPr>
        <p:spPr/>
        <p:txBody>
          <a:bodyPr/>
          <a:lstStyle/>
          <a:p>
            <a:r>
              <a:rPr lang="en-US" dirty="0"/>
              <a:t>ADSL: common example on home computer</a:t>
            </a:r>
          </a:p>
          <a:p>
            <a:pPr lvl="1"/>
            <a:r>
              <a:rPr lang="en-US" dirty="0"/>
              <a:t>Establish TCP connection</a:t>
            </a:r>
          </a:p>
          <a:p>
            <a:pPr lvl="1"/>
            <a:r>
              <a:rPr lang="en-US" dirty="0"/>
              <a:t>Transmit through DSL modem</a:t>
            </a:r>
          </a:p>
          <a:p>
            <a:pPr lvl="2"/>
            <a:r>
              <a:rPr lang="en-US" dirty="0"/>
              <a:t>Internal or external</a:t>
            </a:r>
          </a:p>
          <a:p>
            <a:pPr lvl="2"/>
            <a:r>
              <a:rPr lang="en-US" dirty="0"/>
              <a:t>Splitter separates incoming voice, data signals</a:t>
            </a:r>
          </a:p>
          <a:p>
            <a:pPr lvl="2"/>
            <a:r>
              <a:rPr lang="en-US" dirty="0"/>
              <a:t>May connect to switch or router</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43</a:t>
            </a:fld>
            <a:endParaRPr lang="en-US" dirty="0"/>
          </a:p>
        </p:txBody>
      </p:sp>
    </p:spTree>
    <p:extLst>
      <p:ext uri="{BB962C8B-B14F-4D97-AF65-F5344CB8AC3E}">
        <p14:creationId xmlns:p14="http://schemas.microsoft.com/office/powerpoint/2010/main" val="3091920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Connectivity</a:t>
            </a:r>
            <a:endParaRPr lang="en-US" dirty="0"/>
          </a:p>
        </p:txBody>
      </p:sp>
      <p:sp>
        <p:nvSpPr>
          <p:cNvPr id="3" name="Content Placeholder 2"/>
          <p:cNvSpPr>
            <a:spLocks noGrp="1"/>
          </p:cNvSpPr>
          <p:nvPr>
            <p:ph idx="1"/>
          </p:nvPr>
        </p:nvSpPr>
        <p:spPr/>
        <p:txBody>
          <a:bodyPr/>
          <a:lstStyle/>
          <a:p>
            <a:pPr eaLnBrk="1" hangingPunct="1"/>
            <a:r>
              <a:rPr lang="en-US" dirty="0"/>
              <a:t>ADSL (cont’d.)</a:t>
            </a:r>
          </a:p>
          <a:p>
            <a:pPr lvl="1" eaLnBrk="1" hangingPunct="1"/>
            <a:r>
              <a:rPr lang="en-US" dirty="0"/>
              <a:t>DSL modem forwards modulated signal to local loop</a:t>
            </a:r>
          </a:p>
          <a:p>
            <a:pPr lvl="2" eaLnBrk="1" hangingPunct="1"/>
            <a:r>
              <a:rPr lang="en-US" dirty="0"/>
              <a:t>Signal continues over four-pair UTP wire</a:t>
            </a:r>
          </a:p>
          <a:p>
            <a:pPr lvl="2" eaLnBrk="1" hangingPunct="1"/>
            <a:r>
              <a:rPr lang="en-US" dirty="0"/>
              <a:t>Distance less than 18,000 feet: signal combined with other modulated signals in telephone switch</a:t>
            </a:r>
          </a:p>
          <a:p>
            <a:pPr lvl="1" eaLnBrk="1" hangingPunct="1"/>
            <a:r>
              <a:rPr lang="en-US" dirty="0"/>
              <a:t>Carrier’s remote switching facility</a:t>
            </a:r>
          </a:p>
          <a:p>
            <a:pPr lvl="2" eaLnBrk="1" hangingPunct="1"/>
            <a:r>
              <a:rPr lang="en-US" dirty="0"/>
              <a:t>Splitter separates data signal from voice signals</a:t>
            </a:r>
          </a:p>
          <a:p>
            <a:pPr lvl="2" eaLnBrk="1" hangingPunct="1"/>
            <a:r>
              <a:rPr lang="en-US" dirty="0"/>
              <a:t>Request sent to DSLAM (DSL access multiplexer)</a:t>
            </a:r>
          </a:p>
          <a:p>
            <a:pPr lvl="2" eaLnBrk="1" hangingPunct="1"/>
            <a:r>
              <a:rPr lang="en-US" dirty="0"/>
              <a:t>Request issued from carrier’s network to Internet backbone</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44</a:t>
            </a:fld>
            <a:endParaRPr lang="en-US" dirty="0"/>
          </a:p>
        </p:txBody>
      </p:sp>
    </p:spTree>
    <p:extLst>
      <p:ext uri="{BB962C8B-B14F-4D97-AF65-F5344CB8AC3E}">
        <p14:creationId xmlns:p14="http://schemas.microsoft.com/office/powerpoint/2010/main" val="3061162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Connectivity</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45</a:t>
            </a:fld>
            <a:endParaRPr lang="en-US" dirty="0"/>
          </a:p>
        </p:txBody>
      </p:sp>
      <p:pic>
        <p:nvPicPr>
          <p:cNvPr id="16386" name="Picture 2" descr="A DSL connection" title="Figure 11-2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6437" y="1610519"/>
            <a:ext cx="519112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9553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Broadband Cable</a:t>
            </a:r>
            <a:endParaRPr lang="en-US" dirty="0"/>
          </a:p>
        </p:txBody>
      </p:sp>
      <p:sp>
        <p:nvSpPr>
          <p:cNvPr id="3" name="Content Placeholder 2"/>
          <p:cNvSpPr>
            <a:spLocks noGrp="1"/>
          </p:cNvSpPr>
          <p:nvPr>
            <p:ph idx="1"/>
          </p:nvPr>
        </p:nvSpPr>
        <p:spPr/>
        <p:txBody>
          <a:bodyPr/>
          <a:lstStyle/>
          <a:p>
            <a:pPr eaLnBrk="1" hangingPunct="1"/>
            <a:r>
              <a:rPr lang="en-US" dirty="0"/>
              <a:t>Cable companies connectivity option</a:t>
            </a:r>
          </a:p>
          <a:p>
            <a:pPr eaLnBrk="1" hangingPunct="1"/>
            <a:r>
              <a:rPr lang="en-US" dirty="0"/>
              <a:t>Based on </a:t>
            </a:r>
            <a:r>
              <a:rPr lang="en-US" dirty="0" smtClean="0"/>
              <a:t>coaxial </a:t>
            </a:r>
            <a:r>
              <a:rPr lang="en-US" dirty="0"/>
              <a:t>cable </a:t>
            </a:r>
            <a:r>
              <a:rPr lang="en-US" dirty="0" smtClean="0"/>
              <a:t>wiring used for TV signals</a:t>
            </a:r>
            <a:endParaRPr lang="en-US" dirty="0"/>
          </a:p>
          <a:p>
            <a:pPr lvl="1" eaLnBrk="1" hangingPunct="1"/>
            <a:r>
              <a:rPr lang="en-US" dirty="0"/>
              <a:t>Theoretical transmission speeds</a:t>
            </a:r>
          </a:p>
          <a:p>
            <a:pPr lvl="2" eaLnBrk="1" hangingPunct="1"/>
            <a:r>
              <a:rPr lang="en-US" dirty="0" smtClean="0"/>
              <a:t>100 </a:t>
            </a:r>
            <a:r>
              <a:rPr lang="en-US" dirty="0"/>
              <a:t>Mbps downstream; </a:t>
            </a:r>
            <a:r>
              <a:rPr lang="en-US" dirty="0" smtClean="0"/>
              <a:t>20 </a:t>
            </a:r>
            <a:r>
              <a:rPr lang="en-US" dirty="0"/>
              <a:t>Mbps upstream</a:t>
            </a:r>
          </a:p>
          <a:p>
            <a:pPr lvl="1" eaLnBrk="1" hangingPunct="1"/>
            <a:r>
              <a:rPr lang="en-US" dirty="0"/>
              <a:t>Real transmission</a:t>
            </a:r>
          </a:p>
          <a:p>
            <a:pPr lvl="2" eaLnBrk="1" hangingPunct="1"/>
            <a:r>
              <a:rPr lang="en-US" dirty="0"/>
              <a:t>10 Mbps downstream; </a:t>
            </a:r>
            <a:r>
              <a:rPr lang="en-US" dirty="0" smtClean="0"/>
              <a:t>3 </a:t>
            </a:r>
            <a:r>
              <a:rPr lang="en-US" dirty="0"/>
              <a:t>Mbps upstream</a:t>
            </a:r>
          </a:p>
          <a:p>
            <a:pPr lvl="2" eaLnBrk="1" hangingPunct="1"/>
            <a:r>
              <a:rPr lang="en-US" dirty="0"/>
              <a:t>Transmission limited ( throttled)</a:t>
            </a:r>
          </a:p>
          <a:p>
            <a:pPr lvl="2" eaLnBrk="1" hangingPunct="1"/>
            <a:r>
              <a:rPr lang="en-US" dirty="0"/>
              <a:t>Shared physical connections</a:t>
            </a:r>
          </a:p>
          <a:p>
            <a:pPr eaLnBrk="1" hangingPunct="1"/>
            <a:r>
              <a:rPr lang="en-US" dirty="0"/>
              <a:t>Best uses</a:t>
            </a:r>
          </a:p>
          <a:p>
            <a:pPr lvl="1" eaLnBrk="1" hangingPunct="1"/>
            <a:r>
              <a:rPr lang="en-US" dirty="0"/>
              <a:t>Web </a:t>
            </a:r>
            <a:r>
              <a:rPr lang="en-US" dirty="0" smtClean="0"/>
              <a:t>surfing or network </a:t>
            </a:r>
            <a:r>
              <a:rPr lang="en-US" dirty="0"/>
              <a:t>data download</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46</a:t>
            </a:fld>
            <a:endParaRPr lang="en-US" dirty="0"/>
          </a:p>
        </p:txBody>
      </p:sp>
    </p:spTree>
    <p:extLst>
      <p:ext uri="{BB962C8B-B14F-4D97-AF65-F5344CB8AC3E}">
        <p14:creationId xmlns:p14="http://schemas.microsoft.com/office/powerpoint/2010/main" val="1366461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Broadband Cable</a:t>
            </a:r>
            <a:endParaRPr lang="en-US" dirty="0"/>
          </a:p>
        </p:txBody>
      </p:sp>
      <p:sp>
        <p:nvSpPr>
          <p:cNvPr id="3" name="Content Placeholder 2"/>
          <p:cNvSpPr>
            <a:spLocks noGrp="1"/>
          </p:cNvSpPr>
          <p:nvPr>
            <p:ph idx="1"/>
          </p:nvPr>
        </p:nvSpPr>
        <p:spPr/>
        <p:txBody>
          <a:bodyPr/>
          <a:lstStyle/>
          <a:p>
            <a:pPr eaLnBrk="1" hangingPunct="1"/>
            <a:r>
              <a:rPr lang="en-US" dirty="0"/>
              <a:t>Cable modem</a:t>
            </a:r>
          </a:p>
          <a:p>
            <a:pPr lvl="1" eaLnBrk="1" hangingPunct="1"/>
            <a:r>
              <a:rPr lang="en-US" dirty="0"/>
              <a:t>Modulates, demodulates transmission, reception signals via cable wiring</a:t>
            </a:r>
          </a:p>
          <a:p>
            <a:pPr lvl="1" eaLnBrk="1" hangingPunct="1"/>
            <a:r>
              <a:rPr lang="en-US" dirty="0"/>
              <a:t>Operates at Physical and Data Link layer</a:t>
            </a:r>
          </a:p>
          <a:p>
            <a:pPr lvl="1" eaLnBrk="1" hangingPunct="1"/>
            <a:r>
              <a:rPr lang="en-US" dirty="0"/>
              <a:t>May connect to connectivity device</a:t>
            </a:r>
          </a:p>
          <a:p>
            <a:endParaRPr lang="en-US" dirty="0" smtClean="0"/>
          </a:p>
          <a:p>
            <a:endParaRPr lang="en-US" dirty="0"/>
          </a:p>
          <a:p>
            <a:endParaRPr lang="en-US" dirty="0" smtClean="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47</a:t>
            </a:fld>
            <a:endParaRPr lang="en-US" dirty="0"/>
          </a:p>
        </p:txBody>
      </p:sp>
      <p:pic>
        <p:nvPicPr>
          <p:cNvPr id="17410" name="Picture 2" descr="A cable modem" title="Figure 1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962400"/>
            <a:ext cx="4064900" cy="214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689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Broadband Cable</a:t>
            </a:r>
            <a:endParaRPr lang="en-US" dirty="0"/>
          </a:p>
        </p:txBody>
      </p:sp>
      <p:sp>
        <p:nvSpPr>
          <p:cNvPr id="3" name="Content Placeholder 2"/>
          <p:cNvSpPr>
            <a:spLocks noGrp="1"/>
          </p:cNvSpPr>
          <p:nvPr>
            <p:ph idx="1"/>
          </p:nvPr>
        </p:nvSpPr>
        <p:spPr/>
        <p:txBody>
          <a:bodyPr/>
          <a:lstStyle/>
          <a:p>
            <a:pPr eaLnBrk="1" hangingPunct="1"/>
            <a:r>
              <a:rPr lang="en-US" dirty="0"/>
              <a:t>Infrastructure required</a:t>
            </a:r>
          </a:p>
          <a:p>
            <a:pPr lvl="1" eaLnBrk="1" hangingPunct="1"/>
            <a:r>
              <a:rPr lang="en-US" dirty="0"/>
              <a:t>HFC (hybrid fiber-coax)</a:t>
            </a:r>
          </a:p>
          <a:p>
            <a:pPr lvl="2" eaLnBrk="1" hangingPunct="1"/>
            <a:r>
              <a:rPr lang="en-US" dirty="0"/>
              <a:t>Expensive fiber-optic link supporting high frequencies</a:t>
            </a:r>
          </a:p>
          <a:p>
            <a:pPr lvl="2" eaLnBrk="1" hangingPunct="1"/>
            <a:r>
              <a:rPr lang="en-US" dirty="0"/>
              <a:t>Connects cable company’s offices to node</a:t>
            </a:r>
          </a:p>
          <a:p>
            <a:pPr lvl="1" eaLnBrk="1" hangingPunct="1"/>
            <a:r>
              <a:rPr lang="en-US" dirty="0"/>
              <a:t>Cable drop</a:t>
            </a:r>
          </a:p>
          <a:p>
            <a:pPr lvl="2" eaLnBrk="1" hangingPunct="1"/>
            <a:r>
              <a:rPr lang="en-US" dirty="0"/>
              <a:t>Connects node to customer’s business or residence</a:t>
            </a:r>
          </a:p>
          <a:p>
            <a:pPr lvl="2" eaLnBrk="1" hangingPunct="1"/>
            <a:r>
              <a:rPr lang="en-US" dirty="0"/>
              <a:t>Fiber-optic or coaxial cable</a:t>
            </a:r>
          </a:p>
          <a:p>
            <a:pPr lvl="2" eaLnBrk="1" hangingPunct="1"/>
            <a:r>
              <a:rPr lang="en-US" dirty="0"/>
              <a:t>Connects to head end</a:t>
            </a:r>
          </a:p>
          <a:p>
            <a:pPr eaLnBrk="1" hangingPunct="1"/>
            <a:r>
              <a:rPr lang="en-US" dirty="0"/>
              <a:t>Provides dedicated connection</a:t>
            </a:r>
          </a:p>
          <a:p>
            <a:pPr eaLnBrk="1" hangingPunct="1"/>
            <a:r>
              <a:rPr lang="en-US" dirty="0"/>
              <a:t>Many subscribers share same local line, throughput</a:t>
            </a:r>
          </a:p>
          <a:p>
            <a:pPr eaLnBrk="1" hangingPunct="1"/>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48</a:t>
            </a:fld>
            <a:endParaRPr lang="en-US" dirty="0"/>
          </a:p>
        </p:txBody>
      </p:sp>
    </p:spTree>
    <p:extLst>
      <p:ext uri="{BB962C8B-B14F-4D97-AF65-F5344CB8AC3E}">
        <p14:creationId xmlns:p14="http://schemas.microsoft.com/office/powerpoint/2010/main" val="3898309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(Asynchronous Transfer Mode)</a:t>
            </a:r>
            <a:endParaRPr lang="en-US" dirty="0"/>
          </a:p>
        </p:txBody>
      </p:sp>
      <p:sp>
        <p:nvSpPr>
          <p:cNvPr id="3" name="Content Placeholder 2"/>
          <p:cNvSpPr>
            <a:spLocks noGrp="1"/>
          </p:cNvSpPr>
          <p:nvPr>
            <p:ph idx="1"/>
          </p:nvPr>
        </p:nvSpPr>
        <p:spPr/>
        <p:txBody>
          <a:bodyPr/>
          <a:lstStyle/>
          <a:p>
            <a:pPr eaLnBrk="1" hangingPunct="1"/>
            <a:r>
              <a:rPr lang="en-US" dirty="0"/>
              <a:t>Functions </a:t>
            </a:r>
            <a:r>
              <a:rPr lang="en-US" dirty="0" smtClean="0"/>
              <a:t>at the </a:t>
            </a:r>
            <a:r>
              <a:rPr lang="en-US" dirty="0"/>
              <a:t>Data Link layer</a:t>
            </a:r>
          </a:p>
          <a:p>
            <a:pPr eaLnBrk="1" hangingPunct="1"/>
            <a:r>
              <a:rPr lang="en-US" dirty="0"/>
              <a:t>Asynchronous communications method</a:t>
            </a:r>
          </a:p>
          <a:p>
            <a:pPr lvl="1" eaLnBrk="1" hangingPunct="1"/>
            <a:r>
              <a:rPr lang="en-US" dirty="0"/>
              <a:t>Nodes do not conform to predetermined schemes</a:t>
            </a:r>
          </a:p>
          <a:p>
            <a:pPr lvl="2" eaLnBrk="1" hangingPunct="1"/>
            <a:r>
              <a:rPr lang="en-US" dirty="0"/>
              <a:t>Specifying data transmissions timing</a:t>
            </a:r>
          </a:p>
          <a:p>
            <a:pPr lvl="1" eaLnBrk="1" hangingPunct="1"/>
            <a:r>
              <a:rPr lang="en-US" dirty="0"/>
              <a:t>Each character transmitted</a:t>
            </a:r>
          </a:p>
          <a:p>
            <a:pPr lvl="2" eaLnBrk="1" hangingPunct="1"/>
            <a:r>
              <a:rPr lang="en-US" dirty="0"/>
              <a:t>Start and stop bits</a:t>
            </a:r>
          </a:p>
          <a:p>
            <a:pPr eaLnBrk="1" hangingPunct="1"/>
            <a:r>
              <a:rPr lang="en-US" dirty="0"/>
              <a:t>Specifies Data Link layer framing techniques</a:t>
            </a:r>
          </a:p>
          <a:p>
            <a:pPr eaLnBrk="1" hangingPunct="1"/>
            <a:r>
              <a:rPr lang="en-US" dirty="0"/>
              <a:t>Fixed packet size</a:t>
            </a:r>
          </a:p>
          <a:p>
            <a:pPr lvl="1" eaLnBrk="1" hangingPunct="1"/>
            <a:r>
              <a:rPr lang="en-US" dirty="0"/>
              <a:t>Packet (cell)</a:t>
            </a:r>
          </a:p>
          <a:p>
            <a:pPr lvl="2" eaLnBrk="1" hangingPunct="1"/>
            <a:r>
              <a:rPr lang="en-US" dirty="0"/>
              <a:t>48 data bytes plus 5-byte header</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49</a:t>
            </a:fld>
            <a:endParaRPr lang="en-US" dirty="0"/>
          </a:p>
        </p:txBody>
      </p:sp>
    </p:spTree>
    <p:extLst>
      <p:ext uri="{BB962C8B-B14F-4D97-AF65-F5344CB8AC3E}">
        <p14:creationId xmlns:p14="http://schemas.microsoft.com/office/powerpoint/2010/main" val="196374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Essentials</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a:t>WAN site</a:t>
            </a:r>
          </a:p>
          <a:p>
            <a:pPr lvl="1" eaLnBrk="1" hangingPunct="1">
              <a:lnSpc>
                <a:spcPct val="90000"/>
              </a:lnSpc>
            </a:pPr>
            <a:r>
              <a:rPr lang="en-US" dirty="0"/>
              <a:t>Individual geographic locations connected by WAN</a:t>
            </a:r>
          </a:p>
          <a:p>
            <a:pPr eaLnBrk="1" hangingPunct="1">
              <a:lnSpc>
                <a:spcPct val="90000"/>
              </a:lnSpc>
            </a:pPr>
            <a:r>
              <a:rPr lang="en-US" dirty="0"/>
              <a:t>WAN link</a:t>
            </a:r>
          </a:p>
          <a:p>
            <a:pPr lvl="1" eaLnBrk="1" hangingPunct="1">
              <a:lnSpc>
                <a:spcPct val="90000"/>
              </a:lnSpc>
            </a:pPr>
            <a:r>
              <a:rPr lang="en-US" dirty="0" smtClean="0"/>
              <a:t>Connection between one WAN site and another site</a:t>
            </a:r>
          </a:p>
          <a:p>
            <a:pPr eaLnBrk="1" hangingPunct="1">
              <a:lnSpc>
                <a:spcPct val="90000"/>
              </a:lnSpc>
            </a:pPr>
            <a:r>
              <a:rPr lang="en-US" dirty="0" smtClean="0"/>
              <a:t>Data Terminal Equipment (DTE)</a:t>
            </a:r>
          </a:p>
          <a:p>
            <a:pPr lvl="1" eaLnBrk="1" hangingPunct="1">
              <a:lnSpc>
                <a:spcPct val="90000"/>
              </a:lnSpc>
            </a:pPr>
            <a:r>
              <a:rPr lang="en-US" dirty="0" smtClean="0"/>
              <a:t>Customer’s endpoint device on the WAN</a:t>
            </a:r>
          </a:p>
          <a:p>
            <a:pPr lvl="1" eaLnBrk="1" hangingPunct="1">
              <a:lnSpc>
                <a:spcPct val="90000"/>
              </a:lnSpc>
            </a:pPr>
            <a:r>
              <a:rPr lang="en-US" dirty="0" smtClean="0"/>
              <a:t>Communicates on the LAN</a:t>
            </a:r>
          </a:p>
          <a:p>
            <a:pPr eaLnBrk="1" hangingPunct="1">
              <a:lnSpc>
                <a:spcPct val="90000"/>
              </a:lnSpc>
            </a:pPr>
            <a:r>
              <a:rPr lang="en-US" dirty="0" smtClean="0"/>
              <a:t>Data Communications Equipment (DCE)</a:t>
            </a:r>
          </a:p>
          <a:p>
            <a:pPr lvl="1" eaLnBrk="1" hangingPunct="1">
              <a:lnSpc>
                <a:spcPct val="90000"/>
              </a:lnSpc>
            </a:pPr>
            <a:r>
              <a:rPr lang="en-US" dirty="0" smtClean="0"/>
              <a:t>Carrier’s endpoint device for the WAN</a:t>
            </a:r>
          </a:p>
          <a:p>
            <a:pPr lvl="1" eaLnBrk="1" hangingPunct="1">
              <a:lnSpc>
                <a:spcPct val="90000"/>
              </a:lnSpc>
            </a:pPr>
            <a:r>
              <a:rPr lang="en-US" dirty="0" smtClean="0"/>
              <a:t>Communicates on the WAN</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a:t>
            </a:fld>
            <a:endParaRPr lang="en-US" dirty="0"/>
          </a:p>
        </p:txBody>
      </p:sp>
    </p:spTree>
    <p:extLst>
      <p:ext uri="{BB962C8B-B14F-4D97-AF65-F5344CB8AC3E}">
        <p14:creationId xmlns:p14="http://schemas.microsoft.com/office/powerpoint/2010/main" val="2401361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(Asynchronous Transfer Mode)</a:t>
            </a:r>
            <a:endParaRPr lang="en-US" dirty="0"/>
          </a:p>
        </p:txBody>
      </p:sp>
      <p:sp>
        <p:nvSpPr>
          <p:cNvPr id="3" name="Content Placeholder 2"/>
          <p:cNvSpPr>
            <a:spLocks noGrp="1"/>
          </p:cNvSpPr>
          <p:nvPr>
            <p:ph idx="1"/>
          </p:nvPr>
        </p:nvSpPr>
        <p:spPr/>
        <p:txBody>
          <a:bodyPr/>
          <a:lstStyle/>
          <a:p>
            <a:pPr eaLnBrk="1" hangingPunct="1"/>
            <a:r>
              <a:rPr lang="en-US" dirty="0"/>
              <a:t>Smaller packet size requires more overhead</a:t>
            </a:r>
          </a:p>
          <a:p>
            <a:pPr lvl="1" eaLnBrk="1" hangingPunct="1"/>
            <a:r>
              <a:rPr lang="en-US" dirty="0"/>
              <a:t>Decrease potential throughput</a:t>
            </a:r>
          </a:p>
          <a:p>
            <a:pPr lvl="1" eaLnBrk="1" hangingPunct="1"/>
            <a:r>
              <a:rPr lang="en-US" dirty="0"/>
              <a:t>Cell efficiency compensates for loss</a:t>
            </a:r>
          </a:p>
          <a:p>
            <a:pPr eaLnBrk="1" hangingPunct="1"/>
            <a:r>
              <a:rPr lang="en-US" dirty="0"/>
              <a:t>ATM relies on virtual circuits</a:t>
            </a:r>
          </a:p>
          <a:p>
            <a:pPr lvl="1" eaLnBrk="1" hangingPunct="1"/>
            <a:r>
              <a:rPr lang="en-US" dirty="0"/>
              <a:t>ATM considered packet-switching technology</a:t>
            </a:r>
          </a:p>
          <a:p>
            <a:pPr lvl="1" eaLnBrk="1" hangingPunct="1"/>
            <a:r>
              <a:rPr lang="en-US" dirty="0"/>
              <a:t>Virtual circuits provide circuit switching advantage</a:t>
            </a:r>
          </a:p>
          <a:p>
            <a:pPr lvl="1" eaLnBrk="1" hangingPunct="1"/>
            <a:r>
              <a:rPr lang="en-US" dirty="0"/>
              <a:t>Reliable connection</a:t>
            </a:r>
          </a:p>
          <a:p>
            <a:pPr eaLnBrk="1" hangingPunct="1"/>
            <a:r>
              <a:rPr lang="en-US" dirty="0"/>
              <a:t>Allows specific QoS (quality of service) guarantee</a:t>
            </a:r>
          </a:p>
          <a:p>
            <a:pPr lvl="1" eaLnBrk="1" hangingPunct="1"/>
            <a:r>
              <a:rPr lang="en-US" dirty="0"/>
              <a:t>Important for time-sensitive applications</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50</a:t>
            </a:fld>
            <a:endParaRPr lang="en-US" dirty="0"/>
          </a:p>
        </p:txBody>
      </p:sp>
    </p:spTree>
    <p:extLst>
      <p:ext uri="{BB962C8B-B14F-4D97-AF65-F5344CB8AC3E}">
        <p14:creationId xmlns:p14="http://schemas.microsoft.com/office/powerpoint/2010/main" val="753742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(Asynchronous Transfer Mode)</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51</a:t>
            </a:fld>
            <a:endParaRPr lang="en-US" dirty="0"/>
          </a:p>
        </p:txBody>
      </p:sp>
      <p:pic>
        <p:nvPicPr>
          <p:cNvPr id="18434" name="Picture 2" descr="QoS can be defined for a point-to-point ATM connection" title="Figure 11-2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7541258" cy="210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752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(Asynchronous Transfer Mode)</a:t>
            </a:r>
            <a:endParaRPr lang="en-US" dirty="0"/>
          </a:p>
        </p:txBody>
      </p:sp>
      <p:sp>
        <p:nvSpPr>
          <p:cNvPr id="3" name="Content Placeholder 2"/>
          <p:cNvSpPr>
            <a:spLocks noGrp="1"/>
          </p:cNvSpPr>
          <p:nvPr>
            <p:ph idx="1"/>
          </p:nvPr>
        </p:nvSpPr>
        <p:spPr/>
        <p:txBody>
          <a:bodyPr/>
          <a:lstStyle/>
          <a:p>
            <a:pPr eaLnBrk="1" hangingPunct="1"/>
            <a:r>
              <a:rPr lang="en-US" dirty="0"/>
              <a:t>Compatibility</a:t>
            </a:r>
          </a:p>
          <a:p>
            <a:pPr lvl="1" eaLnBrk="1" hangingPunct="1"/>
            <a:r>
              <a:rPr lang="en-US" dirty="0"/>
              <a:t>Other leading network technologies</a:t>
            </a:r>
          </a:p>
          <a:p>
            <a:pPr lvl="1" eaLnBrk="1" hangingPunct="1"/>
            <a:r>
              <a:rPr lang="en-US" dirty="0"/>
              <a:t>Cells support multiple higher-layer protocol</a:t>
            </a:r>
          </a:p>
          <a:p>
            <a:pPr lvl="1" eaLnBrk="1" hangingPunct="1"/>
            <a:r>
              <a:rPr lang="en-US" dirty="0"/>
              <a:t>LANE (LAN Emulation)</a:t>
            </a:r>
          </a:p>
          <a:p>
            <a:pPr lvl="2" eaLnBrk="1" hangingPunct="1"/>
            <a:r>
              <a:rPr lang="en-US" dirty="0"/>
              <a:t>Allows integration with Ethernet, token ring network</a:t>
            </a:r>
          </a:p>
          <a:p>
            <a:pPr lvl="2" eaLnBrk="1" hangingPunct="1"/>
            <a:r>
              <a:rPr lang="en-US" dirty="0"/>
              <a:t>Encapsulates incoming Ethernet or token ring frames</a:t>
            </a:r>
          </a:p>
          <a:p>
            <a:pPr lvl="2" eaLnBrk="1" hangingPunct="1"/>
            <a:r>
              <a:rPr lang="en-US" dirty="0"/>
              <a:t>Converts to ATM cells for transmission</a:t>
            </a:r>
          </a:p>
          <a:p>
            <a:pPr eaLnBrk="1" hangingPunct="1"/>
            <a:r>
              <a:rPr lang="en-US" dirty="0"/>
              <a:t>Throughput: 25 Mbps to 622 Mbps</a:t>
            </a:r>
          </a:p>
          <a:p>
            <a:pPr eaLnBrk="1" hangingPunct="1"/>
            <a:r>
              <a:rPr lang="en-US" dirty="0"/>
              <a:t>Cost: relatively expensive</a:t>
            </a:r>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52</a:t>
            </a:fld>
            <a:endParaRPr lang="en-US" dirty="0"/>
          </a:p>
        </p:txBody>
      </p:sp>
    </p:spTree>
    <p:extLst>
      <p:ext uri="{BB962C8B-B14F-4D97-AF65-F5344CB8AC3E}">
        <p14:creationId xmlns:p14="http://schemas.microsoft.com/office/powerpoint/2010/main" val="80867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SONET (Synchronous Optical Network)</a:t>
            </a:r>
            <a:endParaRPr lang="en-US" dirty="0"/>
          </a:p>
        </p:txBody>
      </p:sp>
      <p:sp>
        <p:nvSpPr>
          <p:cNvPr id="3" name="Content Placeholder 2"/>
          <p:cNvSpPr>
            <a:spLocks noGrp="1"/>
          </p:cNvSpPr>
          <p:nvPr>
            <p:ph idx="1"/>
          </p:nvPr>
        </p:nvSpPr>
        <p:spPr/>
        <p:txBody>
          <a:bodyPr/>
          <a:lstStyle/>
          <a:p>
            <a:pPr eaLnBrk="1" hangingPunct="1"/>
            <a:r>
              <a:rPr lang="en-US" dirty="0"/>
              <a:t>Key strengths</a:t>
            </a:r>
          </a:p>
          <a:p>
            <a:pPr lvl="1" eaLnBrk="1" hangingPunct="1"/>
            <a:r>
              <a:rPr lang="en-US" dirty="0"/>
              <a:t>WAN technology </a:t>
            </a:r>
            <a:r>
              <a:rPr lang="en-US" dirty="0" smtClean="0"/>
              <a:t>interoperability</a:t>
            </a:r>
            <a:endParaRPr lang="en-US" dirty="0"/>
          </a:p>
          <a:p>
            <a:pPr lvl="1" eaLnBrk="1" hangingPunct="1"/>
            <a:r>
              <a:rPr lang="en-US" dirty="0"/>
              <a:t>Fast data transfer rates</a:t>
            </a:r>
          </a:p>
          <a:p>
            <a:pPr lvl="1" eaLnBrk="1" hangingPunct="1"/>
            <a:r>
              <a:rPr lang="en-US" dirty="0"/>
              <a:t>Simple link additions, removals</a:t>
            </a:r>
          </a:p>
          <a:p>
            <a:pPr lvl="1" eaLnBrk="1" hangingPunct="1"/>
            <a:r>
              <a:rPr lang="en-US" dirty="0"/>
              <a:t>High degree of fault </a:t>
            </a:r>
            <a:r>
              <a:rPr lang="en-US" dirty="0" smtClean="0"/>
              <a:t>tolerance (self-healing)</a:t>
            </a:r>
            <a:endParaRPr lang="en-US" dirty="0"/>
          </a:p>
          <a:p>
            <a:pPr eaLnBrk="1" hangingPunct="1"/>
            <a:r>
              <a:rPr lang="en-US" dirty="0"/>
              <a:t>Synchronous</a:t>
            </a:r>
          </a:p>
          <a:p>
            <a:pPr lvl="1" eaLnBrk="1" hangingPunct="1"/>
            <a:r>
              <a:rPr lang="en-US" dirty="0"/>
              <a:t>Data transmitted and received by nodes must conform to timing scheme</a:t>
            </a:r>
          </a:p>
          <a:p>
            <a:pPr eaLnBrk="1" hangingPunct="1"/>
            <a:r>
              <a:rPr lang="en-US" dirty="0" smtClean="0"/>
              <a:t>Internationally, SONET is known as SDH (Synchronous Digital Hierarchy)</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53</a:t>
            </a:fld>
            <a:endParaRPr lang="en-US" dirty="0"/>
          </a:p>
        </p:txBody>
      </p:sp>
    </p:spTree>
    <p:extLst>
      <p:ext uri="{BB962C8B-B14F-4D97-AF65-F5344CB8AC3E}">
        <p14:creationId xmlns:p14="http://schemas.microsoft.com/office/powerpoint/2010/main" val="2800140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SONET (Synchronous Optical Network)</a:t>
            </a:r>
            <a:endParaRPr lang="en-US" dirty="0"/>
          </a:p>
        </p:txBody>
      </p:sp>
      <p:sp>
        <p:nvSpPr>
          <p:cNvPr id="3" name="Content Placeholder 2"/>
          <p:cNvSpPr>
            <a:spLocks noGrp="1"/>
          </p:cNvSpPr>
          <p:nvPr>
            <p:ph idx="1"/>
          </p:nvPr>
        </p:nvSpPr>
        <p:spPr/>
        <p:txBody>
          <a:bodyPr/>
          <a:lstStyle/>
          <a:p>
            <a:pPr eaLnBrk="1" hangingPunct="1"/>
            <a:r>
              <a:rPr lang="en-US" dirty="0"/>
              <a:t>SONET ring</a:t>
            </a:r>
          </a:p>
          <a:p>
            <a:pPr lvl="1" eaLnBrk="1" hangingPunct="1"/>
            <a:r>
              <a:rPr lang="en-US" dirty="0"/>
              <a:t>Begins, ends at telecommunications carrier’s facility</a:t>
            </a:r>
          </a:p>
          <a:p>
            <a:pPr lvl="1" eaLnBrk="1" hangingPunct="1"/>
            <a:r>
              <a:rPr lang="en-US" dirty="0"/>
              <a:t>Connects organization’s multiple WAN sites in ring fashion</a:t>
            </a:r>
          </a:p>
          <a:p>
            <a:pPr lvl="1" eaLnBrk="1" hangingPunct="1"/>
            <a:r>
              <a:rPr lang="en-US" dirty="0"/>
              <a:t>Connect with multiple carrier facilities</a:t>
            </a:r>
          </a:p>
          <a:p>
            <a:pPr lvl="2" eaLnBrk="1" hangingPunct="1"/>
            <a:r>
              <a:rPr lang="en-US" dirty="0"/>
              <a:t>Additional fault tolerance</a:t>
            </a:r>
          </a:p>
          <a:p>
            <a:pPr lvl="1" eaLnBrk="1" hangingPunct="1"/>
            <a:r>
              <a:rPr lang="en-US" dirty="0"/>
              <a:t>Terminates at multiplexer</a:t>
            </a:r>
          </a:p>
          <a:p>
            <a:pPr lvl="2" eaLnBrk="1" hangingPunct="1"/>
            <a:r>
              <a:rPr lang="en-US" dirty="0"/>
              <a:t>Easy SONET ring connection additions, removals</a:t>
            </a:r>
          </a:p>
          <a:p>
            <a:r>
              <a:rPr lang="en-US" dirty="0" smtClean="0"/>
              <a:t>Data rate of a particular SONET ring is indicated by its OC (Optical Carrier) level</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54</a:t>
            </a:fld>
            <a:endParaRPr lang="en-US" dirty="0"/>
          </a:p>
        </p:txBody>
      </p:sp>
    </p:spTree>
    <p:extLst>
      <p:ext uri="{BB962C8B-B14F-4D97-AF65-F5344CB8AC3E}">
        <p14:creationId xmlns:p14="http://schemas.microsoft.com/office/powerpoint/2010/main" val="2769135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SONET (Synchronous Optical Network)</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55</a:t>
            </a:fld>
            <a:endParaRPr lang="en-US" dirty="0"/>
          </a:p>
        </p:txBody>
      </p:sp>
      <p:pic>
        <p:nvPicPr>
          <p:cNvPr id="19458" name="Picture 2" descr="SONET connectivity" title="Figure 11-2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7862" y="1739106"/>
            <a:ext cx="5248275"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8581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SONET (Synchronous Optical Network)</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56</a:t>
            </a:fld>
            <a:endParaRPr lang="en-US" dirty="0"/>
          </a:p>
        </p:txBody>
      </p:sp>
      <p:pic>
        <p:nvPicPr>
          <p:cNvPr id="20482" name="Picture 2" descr="SONET OC levels" title="Table 11-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7210161" cy="3305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034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MPLS (Multiprotocol Label Switching)</a:t>
            </a:r>
            <a:endParaRPr lang="en-US" dirty="0"/>
          </a:p>
        </p:txBody>
      </p:sp>
      <p:sp>
        <p:nvSpPr>
          <p:cNvPr id="3" name="Content Placeholder 2"/>
          <p:cNvSpPr>
            <a:spLocks noGrp="1"/>
          </p:cNvSpPr>
          <p:nvPr>
            <p:ph idx="1"/>
          </p:nvPr>
        </p:nvSpPr>
        <p:spPr/>
        <p:txBody>
          <a:bodyPr/>
          <a:lstStyle/>
          <a:p>
            <a:r>
              <a:rPr lang="en-US" dirty="0" smtClean="0"/>
              <a:t>MPLS</a:t>
            </a:r>
          </a:p>
          <a:p>
            <a:pPr lvl="1"/>
            <a:r>
              <a:rPr lang="en-US" dirty="0" smtClean="0"/>
              <a:t>Extremely fast</a:t>
            </a:r>
          </a:p>
          <a:p>
            <a:pPr lvl="1"/>
            <a:r>
              <a:rPr lang="en-US" dirty="0" smtClean="0"/>
              <a:t>Can handle various types of payloads</a:t>
            </a:r>
          </a:p>
          <a:p>
            <a:pPr lvl="1"/>
            <a:r>
              <a:rPr lang="en-US" dirty="0" smtClean="0"/>
              <a:t>Often used by ISPs on their own networks for moving traffic from one customer site to another </a:t>
            </a:r>
          </a:p>
          <a:p>
            <a:pPr lvl="1"/>
            <a:r>
              <a:rPr lang="en-US" dirty="0" smtClean="0"/>
              <a:t>Becoming the solution of choice for many enterprises to connect their branch offices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57</a:t>
            </a:fld>
            <a:endParaRPr lang="en-US" dirty="0"/>
          </a:p>
        </p:txBody>
      </p:sp>
    </p:spTree>
    <p:extLst>
      <p:ext uri="{BB962C8B-B14F-4D97-AF65-F5344CB8AC3E}">
        <p14:creationId xmlns:p14="http://schemas.microsoft.com/office/powerpoint/2010/main" val="2455855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 Ethernet</a:t>
            </a:r>
            <a:endParaRPr lang="en-US" dirty="0"/>
          </a:p>
        </p:txBody>
      </p:sp>
      <p:sp>
        <p:nvSpPr>
          <p:cNvPr id="3" name="Content Placeholder 2"/>
          <p:cNvSpPr>
            <a:spLocks noGrp="1"/>
          </p:cNvSpPr>
          <p:nvPr>
            <p:ph idx="1"/>
          </p:nvPr>
        </p:nvSpPr>
        <p:spPr/>
        <p:txBody>
          <a:bodyPr/>
          <a:lstStyle/>
          <a:p>
            <a:r>
              <a:rPr lang="en-US" dirty="0" smtClean="0"/>
              <a:t>Metro Ethernet Forum (MEF)</a:t>
            </a:r>
          </a:p>
          <a:p>
            <a:pPr lvl="1"/>
            <a:r>
              <a:rPr lang="en-US" dirty="0" smtClean="0"/>
              <a:t>An alliance of over 220 industry organizations worldwide</a:t>
            </a:r>
          </a:p>
          <a:p>
            <a:pPr lvl="1"/>
            <a:r>
              <a:rPr lang="en-US" dirty="0" smtClean="0"/>
              <a:t>Developing ways to send Ethernet traffic across MAN and WAN connections</a:t>
            </a:r>
          </a:p>
          <a:p>
            <a:r>
              <a:rPr lang="en-US" dirty="0" smtClean="0"/>
              <a:t>Carrier-Ethernet Transport (CET)</a:t>
            </a:r>
          </a:p>
          <a:p>
            <a:pPr lvl="1"/>
            <a:r>
              <a:rPr lang="en-US" dirty="0" smtClean="0"/>
              <a:t>An Ethernet-based transport solution designed to overcome weaknesses of implementing Ethernet outside the LAN environment</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58</a:t>
            </a:fld>
            <a:endParaRPr lang="en-US" dirty="0"/>
          </a:p>
        </p:txBody>
      </p:sp>
    </p:spTree>
    <p:extLst>
      <p:ext uri="{BB962C8B-B14F-4D97-AF65-F5344CB8AC3E}">
        <p14:creationId xmlns:p14="http://schemas.microsoft.com/office/powerpoint/2010/main" val="572196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 Ethernet</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59</a:t>
            </a:fld>
            <a:endParaRPr lang="en-US" dirty="0"/>
          </a:p>
        </p:txBody>
      </p:sp>
      <p:pic>
        <p:nvPicPr>
          <p:cNvPr id="21506" name="Picture 2" descr="CET determines a pathway" title="Figure 11-2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7740107" cy="290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Essentials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a:t>
            </a:fld>
            <a:endParaRPr lang="en-US" dirty="0"/>
          </a:p>
        </p:txBody>
      </p:sp>
      <p:pic>
        <p:nvPicPr>
          <p:cNvPr id="1026" name="Picture 2" descr="Differences in LAN and WAN connectivity" title="Figure 11-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38300" y="1853406"/>
            <a:ext cx="586740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4358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 Ethernet</a:t>
            </a:r>
            <a:endParaRPr lang="en-US" dirty="0"/>
          </a:p>
        </p:txBody>
      </p:sp>
      <p:sp>
        <p:nvSpPr>
          <p:cNvPr id="3" name="Content Placeholder 2"/>
          <p:cNvSpPr>
            <a:spLocks noGrp="1"/>
          </p:cNvSpPr>
          <p:nvPr>
            <p:ph idx="1"/>
          </p:nvPr>
        </p:nvSpPr>
        <p:spPr/>
        <p:txBody>
          <a:bodyPr/>
          <a:lstStyle/>
          <a:p>
            <a:r>
              <a:rPr lang="en-US" dirty="0" smtClean="0"/>
              <a:t>Metro Ethernet advantages:</a:t>
            </a:r>
          </a:p>
          <a:p>
            <a:pPr lvl="1"/>
            <a:r>
              <a:rPr lang="en-US" dirty="0" smtClean="0"/>
              <a:t>Streamlined connections</a:t>
            </a:r>
          </a:p>
          <a:p>
            <a:pPr lvl="1"/>
            <a:r>
              <a:rPr lang="en-US" dirty="0" smtClean="0"/>
              <a:t>Cost efficiency</a:t>
            </a:r>
          </a:p>
          <a:p>
            <a:pPr lvl="1"/>
            <a:r>
              <a:rPr lang="en-US" dirty="0" smtClean="0"/>
              <a:t>Scalability</a:t>
            </a:r>
          </a:p>
          <a:p>
            <a:pPr lvl="1"/>
            <a:r>
              <a:rPr lang="en-US" dirty="0" smtClean="0"/>
              <a:t>Familiarity</a:t>
            </a:r>
          </a:p>
          <a:p>
            <a:pPr lvl="1"/>
            <a:r>
              <a:rPr lang="en-US" dirty="0" smtClean="0"/>
              <a:t>Hardware</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60</a:t>
            </a:fld>
            <a:endParaRPr lang="en-US" dirty="0"/>
          </a:p>
        </p:txBody>
      </p:sp>
    </p:spTree>
    <p:extLst>
      <p:ext uri="{BB962C8B-B14F-4D97-AF65-F5344CB8AC3E}">
        <p14:creationId xmlns:p14="http://schemas.microsoft.com/office/powerpoint/2010/main" val="2103587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WANs</a:t>
            </a:r>
            <a:endParaRPr lang="en-US" dirty="0"/>
          </a:p>
        </p:txBody>
      </p:sp>
      <p:sp>
        <p:nvSpPr>
          <p:cNvPr id="3" name="Content Placeholder 2"/>
          <p:cNvSpPr>
            <a:spLocks noGrp="1"/>
          </p:cNvSpPr>
          <p:nvPr>
            <p:ph idx="1"/>
          </p:nvPr>
        </p:nvSpPr>
        <p:spPr/>
        <p:txBody>
          <a:bodyPr/>
          <a:lstStyle/>
          <a:p>
            <a:pPr eaLnBrk="1" hangingPunct="1"/>
            <a:r>
              <a:rPr lang="en-US" dirty="0"/>
              <a:t>Wireless broadband</a:t>
            </a:r>
          </a:p>
          <a:p>
            <a:pPr lvl="1" eaLnBrk="1" hangingPunct="1"/>
            <a:r>
              <a:rPr lang="en-US" dirty="0" smtClean="0"/>
              <a:t>Specifically </a:t>
            </a:r>
            <a:r>
              <a:rPr lang="en-US" dirty="0"/>
              <a:t>designed for: </a:t>
            </a:r>
          </a:p>
          <a:p>
            <a:pPr lvl="2" eaLnBrk="1" hangingPunct="1"/>
            <a:r>
              <a:rPr lang="en-US" dirty="0"/>
              <a:t>High-throughput; long-distance digital data </a:t>
            </a:r>
            <a:r>
              <a:rPr lang="en-US" dirty="0" smtClean="0"/>
              <a:t>exchange</a:t>
            </a:r>
          </a:p>
          <a:p>
            <a:pPr eaLnBrk="1" hangingPunct="1"/>
            <a:r>
              <a:rPr lang="en-US" dirty="0" smtClean="0"/>
              <a:t>On wireless WANs</a:t>
            </a:r>
          </a:p>
          <a:p>
            <a:pPr lvl="1" eaLnBrk="1" hangingPunct="1"/>
            <a:r>
              <a:rPr lang="en-US" dirty="0" smtClean="0"/>
              <a:t>Downstream data transmission is typically faster than upstream transmission</a:t>
            </a:r>
          </a:p>
          <a:p>
            <a:pPr lvl="2" eaLnBrk="1" hangingPunct="1"/>
            <a:r>
              <a:rPr lang="en-US" dirty="0" smtClean="0"/>
              <a:t>Downstream may also be called downlink</a:t>
            </a:r>
          </a:p>
          <a:p>
            <a:pPr lvl="1" eaLnBrk="1" hangingPunct="1"/>
            <a:r>
              <a:rPr lang="en-US" dirty="0" smtClean="0"/>
              <a:t>Upstream (uplink) refers to the connection between a client’s transceiver and the carrier’s antenna</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61</a:t>
            </a:fld>
            <a:endParaRPr lang="en-US" dirty="0"/>
          </a:p>
        </p:txBody>
      </p:sp>
    </p:spTree>
    <p:extLst>
      <p:ext uri="{BB962C8B-B14F-4D97-AF65-F5344CB8AC3E}">
        <p14:creationId xmlns:p14="http://schemas.microsoft.com/office/powerpoint/2010/main" val="26194411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802.16 (WiMAX)</a:t>
            </a:r>
            <a:endParaRPr lang="en-US" dirty="0"/>
          </a:p>
        </p:txBody>
      </p:sp>
      <p:sp>
        <p:nvSpPr>
          <p:cNvPr id="3" name="Content Placeholder 2"/>
          <p:cNvSpPr>
            <a:spLocks noGrp="1"/>
          </p:cNvSpPr>
          <p:nvPr>
            <p:ph idx="1"/>
          </p:nvPr>
        </p:nvSpPr>
        <p:spPr/>
        <p:txBody>
          <a:bodyPr/>
          <a:lstStyle/>
          <a:p>
            <a:pPr eaLnBrk="1" hangingPunct="1"/>
            <a:r>
              <a:rPr lang="en-US" dirty="0"/>
              <a:t>WiMAX (Worldwide Interoperability for Microwave Access)</a:t>
            </a:r>
          </a:p>
          <a:p>
            <a:pPr lvl="1" eaLnBrk="1" hangingPunct="1"/>
            <a:r>
              <a:rPr lang="en-US" dirty="0" smtClean="0"/>
              <a:t>Line-of-sight transmission between two antennas for use with fixed clients</a:t>
            </a:r>
          </a:p>
          <a:p>
            <a:pPr lvl="1" eaLnBrk="1" hangingPunct="1"/>
            <a:r>
              <a:rPr lang="en-US" dirty="0" smtClean="0"/>
              <a:t>Use of frequencies in the 2-to-11 </a:t>
            </a:r>
            <a:r>
              <a:rPr lang="en-US" dirty="0"/>
              <a:t>or </a:t>
            </a:r>
            <a:r>
              <a:rPr lang="en-US" dirty="0" smtClean="0"/>
              <a:t>11-to-66 </a:t>
            </a:r>
            <a:r>
              <a:rPr lang="en-US" dirty="0"/>
              <a:t>GHz range</a:t>
            </a:r>
          </a:p>
          <a:p>
            <a:pPr lvl="2" eaLnBrk="1" hangingPunct="1"/>
            <a:r>
              <a:rPr lang="en-US" dirty="0"/>
              <a:t>Licensed or nonlicensed </a:t>
            </a:r>
            <a:r>
              <a:rPr lang="en-US" dirty="0" smtClean="0"/>
              <a:t>frequencies</a:t>
            </a:r>
          </a:p>
          <a:p>
            <a:pPr lvl="1" eaLnBrk="1" hangingPunct="1"/>
            <a:r>
              <a:rPr lang="en-US" dirty="0" smtClean="0"/>
              <a:t>Use of MIMO</a:t>
            </a:r>
            <a:endParaRPr lang="en-US" dirty="0"/>
          </a:p>
          <a:p>
            <a:pPr lvl="1" eaLnBrk="1" hangingPunct="1"/>
            <a:r>
              <a:rPr lang="en-US" dirty="0"/>
              <a:t>Ability to transmit and receive signals up to 30 miles</a:t>
            </a:r>
          </a:p>
          <a:p>
            <a:pPr lvl="2" eaLnBrk="1" hangingPunct="1"/>
            <a:r>
              <a:rPr lang="en-US" dirty="0"/>
              <a:t>With fixed antennas</a:t>
            </a:r>
          </a:p>
          <a:p>
            <a:pPr lvl="1" eaLnBrk="1" hangingPunct="1"/>
            <a:r>
              <a:rPr lang="en-US" dirty="0" smtClean="0"/>
              <a:t>QoS provisions</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62</a:t>
            </a:fld>
            <a:endParaRPr lang="en-US" dirty="0"/>
          </a:p>
        </p:txBody>
      </p:sp>
    </p:spTree>
    <p:extLst>
      <p:ext uri="{BB962C8B-B14F-4D97-AF65-F5344CB8AC3E}">
        <p14:creationId xmlns:p14="http://schemas.microsoft.com/office/powerpoint/2010/main" val="2967849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802.16 (WiMAX)</a:t>
            </a:r>
            <a:endParaRPr lang="en-US" dirty="0"/>
          </a:p>
        </p:txBody>
      </p:sp>
      <p:sp>
        <p:nvSpPr>
          <p:cNvPr id="3" name="Content Placeholder 2"/>
          <p:cNvSpPr>
            <a:spLocks noGrp="1"/>
          </p:cNvSpPr>
          <p:nvPr>
            <p:ph idx="1"/>
          </p:nvPr>
        </p:nvSpPr>
        <p:spPr/>
        <p:txBody>
          <a:bodyPr/>
          <a:lstStyle/>
          <a:p>
            <a:r>
              <a:rPr lang="en-US" dirty="0" smtClean="0"/>
              <a:t>WiMAX</a:t>
            </a:r>
          </a:p>
          <a:p>
            <a:pPr lvl="1"/>
            <a:r>
              <a:rPr lang="en-US" dirty="0" smtClean="0"/>
              <a:t>Offers installation savings and benefits over other broadband services</a:t>
            </a:r>
          </a:p>
          <a:p>
            <a:pPr lvl="1"/>
            <a:r>
              <a:rPr lang="en-US" dirty="0" smtClean="0"/>
              <a:t>Well suited to rural customers</a:t>
            </a:r>
          </a:p>
          <a:p>
            <a:pPr lvl="1"/>
            <a:r>
              <a:rPr lang="en-US" dirty="0" smtClean="0"/>
              <a:t>Provides network access for mobile devices</a:t>
            </a:r>
          </a:p>
          <a:p>
            <a:pPr lvl="1"/>
            <a:r>
              <a:rPr lang="en-US" dirty="0" smtClean="0"/>
              <a:t>Can act as the backhaul link</a:t>
            </a:r>
          </a:p>
          <a:p>
            <a:pPr lvl="2"/>
            <a:r>
              <a:rPr lang="en-US" dirty="0" smtClean="0"/>
              <a:t>An intermediate connection between subscriber networks and a telecommunications carrier’s network</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63</a:t>
            </a:fld>
            <a:endParaRPr lang="en-US" dirty="0"/>
          </a:p>
        </p:txBody>
      </p:sp>
    </p:spTree>
    <p:extLst>
      <p:ext uri="{BB962C8B-B14F-4D97-AF65-F5344CB8AC3E}">
        <p14:creationId xmlns:p14="http://schemas.microsoft.com/office/powerpoint/2010/main" val="2101714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802.16 (WiMAX)</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64</a:t>
            </a:fld>
            <a:endParaRPr lang="en-US" dirty="0"/>
          </a:p>
        </p:txBody>
      </p:sp>
      <p:pic>
        <p:nvPicPr>
          <p:cNvPr id="22530" name="Picture 2" descr="WiMAX network" title="Figure 11-3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727554" cy="4158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3324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802.16 (WiMAX)</a:t>
            </a:r>
            <a:endParaRPr lang="en-US" dirty="0"/>
          </a:p>
        </p:txBody>
      </p:sp>
      <p:sp>
        <p:nvSpPr>
          <p:cNvPr id="3" name="Content Placeholder 2"/>
          <p:cNvSpPr>
            <a:spLocks noGrp="1"/>
          </p:cNvSpPr>
          <p:nvPr>
            <p:ph idx="1"/>
          </p:nvPr>
        </p:nvSpPr>
        <p:spPr/>
        <p:txBody>
          <a:bodyPr/>
          <a:lstStyle/>
          <a:p>
            <a:r>
              <a:rPr lang="en-US" dirty="0"/>
              <a:t>N</a:t>
            </a:r>
            <a:r>
              <a:rPr lang="en-US" dirty="0" smtClean="0"/>
              <a:t>ewer version of WiMAX, known as WiMAX Release 2 (WiMAX 2)</a:t>
            </a:r>
          </a:p>
          <a:p>
            <a:pPr lvl="1"/>
            <a:r>
              <a:rPr lang="en-US" dirty="0" smtClean="0"/>
              <a:t>Based on the 802.16m standard</a:t>
            </a:r>
          </a:p>
          <a:p>
            <a:pPr lvl="1"/>
            <a:r>
              <a:rPr lang="en-US" dirty="0" smtClean="0"/>
              <a:t>Positioned to compete favorably with cellular data services</a:t>
            </a:r>
          </a:p>
          <a:p>
            <a:pPr lvl="1"/>
            <a:r>
              <a:rPr lang="en-US" dirty="0" smtClean="0"/>
              <a:t>Backward compatible with 802.16e equipment</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65</a:t>
            </a:fld>
            <a:endParaRPr lang="en-US" dirty="0"/>
          </a:p>
        </p:txBody>
      </p:sp>
    </p:spTree>
    <p:extLst>
      <p:ext uri="{BB962C8B-B14F-4D97-AF65-F5344CB8AC3E}">
        <p14:creationId xmlns:p14="http://schemas.microsoft.com/office/powerpoint/2010/main" val="2873061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a:t>
            </a:r>
            <a:endParaRPr lang="en-US" dirty="0"/>
          </a:p>
        </p:txBody>
      </p:sp>
      <p:sp>
        <p:nvSpPr>
          <p:cNvPr id="3" name="Content Placeholder 2"/>
          <p:cNvSpPr>
            <a:spLocks noGrp="1"/>
          </p:cNvSpPr>
          <p:nvPr>
            <p:ph idx="1"/>
          </p:nvPr>
        </p:nvSpPr>
        <p:spPr/>
        <p:txBody>
          <a:bodyPr/>
          <a:lstStyle/>
          <a:p>
            <a:pPr eaLnBrk="1" hangingPunct="1"/>
            <a:r>
              <a:rPr lang="en-US" dirty="0"/>
              <a:t>Initially designed for analog </a:t>
            </a:r>
            <a:r>
              <a:rPr lang="en-US" dirty="0" smtClean="0"/>
              <a:t>phone </a:t>
            </a:r>
            <a:r>
              <a:rPr lang="en-US" dirty="0"/>
              <a:t>service</a:t>
            </a:r>
          </a:p>
          <a:p>
            <a:pPr lvl="1" eaLnBrk="1" hangingPunct="1"/>
            <a:r>
              <a:rPr lang="en-US" dirty="0" smtClean="0"/>
              <a:t>Today it can </a:t>
            </a:r>
            <a:r>
              <a:rPr lang="en-US" dirty="0"/>
              <a:t>deliver data and voice</a:t>
            </a:r>
          </a:p>
          <a:p>
            <a:pPr eaLnBrk="1" hangingPunct="1"/>
            <a:r>
              <a:rPr lang="en-US" dirty="0"/>
              <a:t>Cellular technology generations</a:t>
            </a:r>
          </a:p>
          <a:p>
            <a:pPr lvl="1" eaLnBrk="1" hangingPunct="1"/>
            <a:r>
              <a:rPr lang="en-US" dirty="0"/>
              <a:t>1G: analog</a:t>
            </a:r>
          </a:p>
          <a:p>
            <a:pPr lvl="1" eaLnBrk="1" hangingPunct="1"/>
            <a:r>
              <a:rPr lang="en-US" dirty="0"/>
              <a:t>2G: digital transmission up to 240Kbps</a:t>
            </a:r>
          </a:p>
          <a:p>
            <a:pPr lvl="1" eaLnBrk="1" hangingPunct="1"/>
            <a:r>
              <a:rPr lang="en-US" dirty="0"/>
              <a:t>3G: data rates up to 384Kbps</a:t>
            </a:r>
          </a:p>
          <a:p>
            <a:pPr lvl="2" eaLnBrk="1" hangingPunct="1"/>
            <a:r>
              <a:rPr lang="en-US" dirty="0"/>
              <a:t>Data communications </a:t>
            </a:r>
            <a:r>
              <a:rPr lang="en-US" dirty="0" smtClean="0"/>
              <a:t>use </a:t>
            </a:r>
            <a:r>
              <a:rPr lang="en-US" dirty="0"/>
              <a:t>packet switching</a:t>
            </a:r>
          </a:p>
          <a:p>
            <a:pPr lvl="1" eaLnBrk="1" hangingPunct="1"/>
            <a:r>
              <a:rPr lang="en-US" dirty="0"/>
              <a:t>4G: all-IP, packet switched network for data and </a:t>
            </a:r>
            <a:r>
              <a:rPr lang="en-US" dirty="0" smtClean="0"/>
              <a:t>voice</a:t>
            </a:r>
          </a:p>
          <a:p>
            <a:pPr lvl="2" eaLnBrk="1" hangingPunct="1"/>
            <a:r>
              <a:rPr lang="en-US" dirty="0" smtClean="0"/>
              <a:t>Specifies throughputs of 100 Mbps for fast-moving clients; 1 Gbps for slow-moving clients</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66</a:t>
            </a:fld>
            <a:endParaRPr lang="en-US" dirty="0"/>
          </a:p>
        </p:txBody>
      </p:sp>
    </p:spTree>
    <p:extLst>
      <p:ext uri="{BB962C8B-B14F-4D97-AF65-F5344CB8AC3E}">
        <p14:creationId xmlns:p14="http://schemas.microsoft.com/office/powerpoint/2010/main" val="288266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a:t>
            </a:r>
            <a:endParaRPr lang="en-US" dirty="0"/>
          </a:p>
        </p:txBody>
      </p:sp>
      <p:sp>
        <p:nvSpPr>
          <p:cNvPr id="3" name="Content Placeholder 2"/>
          <p:cNvSpPr>
            <a:spLocks noGrp="1"/>
          </p:cNvSpPr>
          <p:nvPr>
            <p:ph idx="1"/>
          </p:nvPr>
        </p:nvSpPr>
        <p:spPr/>
        <p:txBody>
          <a:bodyPr/>
          <a:lstStyle/>
          <a:p>
            <a:pPr eaLnBrk="1" hangingPunct="1"/>
            <a:r>
              <a:rPr lang="en-US" dirty="0" smtClean="0"/>
              <a:t>Use one of two competing voice technologies:</a:t>
            </a:r>
          </a:p>
          <a:p>
            <a:pPr lvl="1" eaLnBrk="1" hangingPunct="1"/>
            <a:r>
              <a:rPr lang="en-US" dirty="0" smtClean="0"/>
              <a:t>GSM (Global System for Mobile Communications)</a:t>
            </a:r>
          </a:p>
          <a:p>
            <a:pPr lvl="1" eaLnBrk="1" hangingPunct="1"/>
            <a:r>
              <a:rPr lang="en-US" dirty="0" smtClean="0"/>
              <a:t>CDMA (Code Division Multiple Access)</a:t>
            </a:r>
          </a:p>
          <a:p>
            <a:pPr eaLnBrk="1" hangingPunct="1"/>
            <a:r>
              <a:rPr lang="en-US" dirty="0" smtClean="0"/>
              <a:t>Network </a:t>
            </a:r>
            <a:r>
              <a:rPr lang="en-US" dirty="0"/>
              <a:t>infrastructure</a:t>
            </a:r>
          </a:p>
          <a:p>
            <a:pPr lvl="1" eaLnBrk="1" hangingPunct="1"/>
            <a:r>
              <a:rPr lang="en-US" dirty="0"/>
              <a:t>Cells served by antenna and base station</a:t>
            </a:r>
          </a:p>
          <a:p>
            <a:pPr lvl="1" eaLnBrk="1" hangingPunct="1"/>
            <a:r>
              <a:rPr lang="en-US" dirty="0"/>
              <a:t>Controller assigns mobile clients frequencies</a:t>
            </a:r>
          </a:p>
          <a:p>
            <a:pPr eaLnBrk="1" hangingPunct="1"/>
            <a:r>
              <a:rPr lang="en-US" dirty="0"/>
              <a:t>Cell size depends on:</a:t>
            </a:r>
          </a:p>
          <a:p>
            <a:pPr lvl="1" eaLnBrk="1" hangingPunct="1"/>
            <a:r>
              <a:rPr lang="en-US" dirty="0"/>
              <a:t>Network’s access method</a:t>
            </a:r>
          </a:p>
          <a:p>
            <a:pPr lvl="1" eaLnBrk="1" hangingPunct="1"/>
            <a:r>
              <a:rPr lang="en-US" dirty="0" smtClean="0"/>
              <a:t>Region’s topology, population, and amount </a:t>
            </a:r>
            <a:r>
              <a:rPr lang="en-US" dirty="0"/>
              <a:t>of cellular traffic</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67</a:t>
            </a:fld>
            <a:endParaRPr lang="en-US" dirty="0"/>
          </a:p>
        </p:txBody>
      </p:sp>
    </p:spTree>
    <p:extLst>
      <p:ext uri="{BB962C8B-B14F-4D97-AF65-F5344CB8AC3E}">
        <p14:creationId xmlns:p14="http://schemas.microsoft.com/office/powerpoint/2010/main" val="5686407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a:t>
            </a:r>
            <a:endParaRPr lang="en-US" dirty="0"/>
          </a:p>
        </p:txBody>
      </p:sp>
      <p:sp>
        <p:nvSpPr>
          <p:cNvPr id="3" name="Content Placeholder 2"/>
          <p:cNvSpPr>
            <a:spLocks noGrp="1"/>
          </p:cNvSpPr>
          <p:nvPr>
            <p:ph idx="1"/>
          </p:nvPr>
        </p:nvSpPr>
        <p:spPr/>
        <p:txBody>
          <a:bodyPr/>
          <a:lstStyle/>
          <a:p>
            <a:pPr eaLnBrk="1" hangingPunct="1"/>
            <a:r>
              <a:rPr lang="en-US" dirty="0" smtClean="0"/>
              <a:t>MSC (Mobile switching center)</a:t>
            </a:r>
          </a:p>
          <a:p>
            <a:pPr lvl="1" eaLnBrk="1" hangingPunct="1"/>
            <a:r>
              <a:rPr lang="en-US" dirty="0" smtClean="0"/>
              <a:t>Also called an MTSO</a:t>
            </a:r>
          </a:p>
          <a:p>
            <a:pPr eaLnBrk="1" hangingPunct="1"/>
            <a:r>
              <a:rPr lang="en-US" dirty="0" smtClean="0"/>
              <a:t>Each base station is connected to an MSC by a wireless link or fiber-optic cabling (see Figure 11-33)</a:t>
            </a:r>
          </a:p>
          <a:p>
            <a:pPr eaLnBrk="1" hangingPunct="1"/>
            <a:r>
              <a:rPr lang="en-US" dirty="0" smtClean="0"/>
              <a:t>Basic </a:t>
            </a:r>
            <a:r>
              <a:rPr lang="en-US" dirty="0"/>
              <a:t>infrastructure</a:t>
            </a:r>
          </a:p>
          <a:p>
            <a:pPr lvl="1" eaLnBrk="1" hangingPunct="1"/>
            <a:r>
              <a:rPr lang="en-US" dirty="0"/>
              <a:t>HSPA+ (High Speed Packet Access Plus)</a:t>
            </a:r>
          </a:p>
          <a:p>
            <a:pPr lvl="2" eaLnBrk="1" hangingPunct="1"/>
            <a:r>
              <a:rPr lang="en-US" dirty="0"/>
              <a:t>3G technology</a:t>
            </a:r>
          </a:p>
          <a:p>
            <a:pPr lvl="1" eaLnBrk="1" hangingPunct="1"/>
            <a:r>
              <a:rPr lang="en-US" dirty="0"/>
              <a:t>LTE (Long Term Evolution)</a:t>
            </a:r>
          </a:p>
          <a:p>
            <a:pPr lvl="2" eaLnBrk="1" hangingPunct="1"/>
            <a:r>
              <a:rPr lang="en-US" dirty="0"/>
              <a:t>4G technology</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68</a:t>
            </a:fld>
            <a:endParaRPr lang="en-US" dirty="0"/>
          </a:p>
        </p:txBody>
      </p:sp>
    </p:spTree>
    <p:extLst>
      <p:ext uri="{BB962C8B-B14F-4D97-AF65-F5344CB8AC3E}">
        <p14:creationId xmlns:p14="http://schemas.microsoft.com/office/powerpoint/2010/main" val="38592735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a:t>
            </a:r>
            <a:endParaRPr lang="en-US" dirty="0"/>
          </a:p>
        </p:txBody>
      </p:sp>
      <p:sp>
        <p:nvSpPr>
          <p:cNvPr id="3" name="Content Placeholder 2"/>
          <p:cNvSpPr>
            <a:spLocks noGrp="1"/>
          </p:cNvSpPr>
          <p:nvPr>
            <p:ph idx="1"/>
          </p:nvPr>
        </p:nvSpPr>
        <p:spPr/>
        <p:txBody>
          <a:bodyPr/>
          <a:lstStyle/>
          <a:p>
            <a:pPr marL="0" indent="0" eaLnBrk="1" hangingPunct="1">
              <a:buNone/>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69</a:t>
            </a:fld>
            <a:endParaRPr lang="en-US" dirty="0"/>
          </a:p>
        </p:txBody>
      </p:sp>
      <p:pic>
        <p:nvPicPr>
          <p:cNvPr id="1026" name="Picture 2" descr="Cellular Network" title="Figure 11-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76400"/>
            <a:ext cx="5708868" cy="37428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99451" y="5621923"/>
            <a:ext cx="2908040" cy="338554"/>
          </a:xfrm>
          <a:prstGeom prst="rect">
            <a:avLst/>
          </a:prstGeom>
          <a:noFill/>
        </p:spPr>
        <p:txBody>
          <a:bodyPr wrap="none" rtlCol="0">
            <a:spAutoFit/>
          </a:bodyPr>
          <a:lstStyle/>
          <a:p>
            <a:r>
              <a:rPr lang="en-US" sz="1600" b="1" dirty="0" smtClean="0"/>
              <a:t>Figure 11-33 </a:t>
            </a:r>
            <a:r>
              <a:rPr lang="en-US" sz="1600" dirty="0" smtClean="0"/>
              <a:t>Cellular network</a:t>
            </a:r>
            <a:endParaRPr lang="en-US" sz="1600" dirty="0"/>
          </a:p>
        </p:txBody>
      </p:sp>
    </p:spTree>
    <p:extLst>
      <p:ext uri="{BB962C8B-B14F-4D97-AF65-F5344CB8AC3E}">
        <p14:creationId xmlns:p14="http://schemas.microsoft.com/office/powerpoint/2010/main" val="372793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Essentials</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a:t>
            </a:fld>
            <a:endParaRPr lang="en-US" dirty="0"/>
          </a:p>
        </p:txBody>
      </p:sp>
      <p:pic>
        <p:nvPicPr>
          <p:cNvPr id="2050" name="Picture 2" descr="A router and modem define the endpoints where a LAN connects to a WAN" title="Figure 1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2667000"/>
            <a:ext cx="761523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126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a:t>
            </a:r>
            <a:endParaRPr lang="en-US" dirty="0"/>
          </a:p>
        </p:txBody>
      </p:sp>
      <p:sp>
        <p:nvSpPr>
          <p:cNvPr id="3" name="Content Placeholder 2"/>
          <p:cNvSpPr>
            <a:spLocks noGrp="1"/>
          </p:cNvSpPr>
          <p:nvPr>
            <p:ph idx="1"/>
          </p:nvPr>
        </p:nvSpPr>
        <p:spPr/>
        <p:txBody>
          <a:bodyPr/>
          <a:lstStyle/>
          <a:p>
            <a:pPr eaLnBrk="1" hangingPunct="1">
              <a:defRPr/>
            </a:pPr>
            <a:r>
              <a:rPr lang="en-US" dirty="0"/>
              <a:t>Used to deliver:</a:t>
            </a:r>
          </a:p>
          <a:p>
            <a:pPr lvl="1" eaLnBrk="1" hangingPunct="1">
              <a:defRPr/>
            </a:pPr>
            <a:r>
              <a:rPr lang="en-US" dirty="0"/>
              <a:t>Digital television and radio signals</a:t>
            </a:r>
          </a:p>
          <a:p>
            <a:pPr lvl="1" eaLnBrk="1" hangingPunct="1">
              <a:defRPr/>
            </a:pPr>
            <a:r>
              <a:rPr lang="en-US" dirty="0"/>
              <a:t>Voice and video signals</a:t>
            </a:r>
          </a:p>
          <a:p>
            <a:pPr lvl="1" eaLnBrk="1" hangingPunct="1">
              <a:defRPr/>
            </a:pPr>
            <a:r>
              <a:rPr lang="en-US" dirty="0"/>
              <a:t>Cellular and paging signals</a:t>
            </a:r>
          </a:p>
          <a:p>
            <a:pPr lvl="1" eaLnBrk="1" hangingPunct="1">
              <a:defRPr/>
            </a:pPr>
            <a:r>
              <a:rPr lang="en-US" dirty="0"/>
              <a:t>Data services to mobile clients in remote locations</a:t>
            </a:r>
          </a:p>
          <a:p>
            <a:pPr eaLnBrk="1" hangingPunct="1">
              <a:defRPr/>
            </a:pPr>
            <a:r>
              <a:rPr lang="en-US" dirty="0" smtClean="0"/>
              <a:t>Satellite Orbits</a:t>
            </a:r>
            <a:endParaRPr lang="en-US" dirty="0"/>
          </a:p>
          <a:p>
            <a:pPr lvl="1" eaLnBrk="1" hangingPunct="1">
              <a:defRPr/>
            </a:pPr>
            <a:r>
              <a:rPr lang="en-US" dirty="0"/>
              <a:t>Geosynchronous Earth orbit (GEO)</a:t>
            </a:r>
          </a:p>
          <a:p>
            <a:pPr lvl="2" eaLnBrk="1" hangingPunct="1">
              <a:defRPr/>
            </a:pPr>
            <a:r>
              <a:rPr lang="en-US" dirty="0"/>
              <a:t>Satellites orbit at same rate Earth </a:t>
            </a:r>
            <a:r>
              <a:rPr lang="en-US" dirty="0" smtClean="0"/>
              <a:t>turns</a:t>
            </a:r>
          </a:p>
          <a:p>
            <a:pPr lvl="2" eaLnBrk="1" hangingPunct="1">
              <a:defRPr/>
            </a:pPr>
            <a:r>
              <a:rPr lang="en-US" dirty="0" smtClean="0"/>
              <a:t>Most popular</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70</a:t>
            </a:fld>
            <a:endParaRPr lang="en-US" dirty="0"/>
          </a:p>
        </p:txBody>
      </p:sp>
    </p:spTree>
    <p:extLst>
      <p:ext uri="{BB962C8B-B14F-4D97-AF65-F5344CB8AC3E}">
        <p14:creationId xmlns:p14="http://schemas.microsoft.com/office/powerpoint/2010/main" val="19384210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a:t>
            </a:r>
            <a:endParaRPr lang="en-US" dirty="0"/>
          </a:p>
        </p:txBody>
      </p:sp>
      <p:sp>
        <p:nvSpPr>
          <p:cNvPr id="3" name="Content Placeholder 2"/>
          <p:cNvSpPr>
            <a:spLocks noGrp="1"/>
          </p:cNvSpPr>
          <p:nvPr>
            <p:ph idx="1"/>
          </p:nvPr>
        </p:nvSpPr>
        <p:spPr/>
        <p:txBody>
          <a:bodyPr/>
          <a:lstStyle/>
          <a:p>
            <a:pPr eaLnBrk="1" hangingPunct="1">
              <a:defRPr/>
            </a:pPr>
            <a:r>
              <a:rPr lang="en-US" dirty="0" smtClean="0"/>
              <a:t>Satellite Orbits (cont’d)</a:t>
            </a:r>
            <a:endParaRPr lang="en-US" dirty="0"/>
          </a:p>
          <a:p>
            <a:pPr lvl="1" eaLnBrk="1" hangingPunct="1">
              <a:lnSpc>
                <a:spcPct val="90000"/>
              </a:lnSpc>
              <a:defRPr/>
            </a:pPr>
            <a:r>
              <a:rPr lang="en-US" dirty="0" smtClean="0"/>
              <a:t>Downlink</a:t>
            </a:r>
            <a:endParaRPr lang="en-US" dirty="0"/>
          </a:p>
          <a:p>
            <a:pPr lvl="2" eaLnBrk="1" hangingPunct="1">
              <a:lnSpc>
                <a:spcPct val="90000"/>
              </a:lnSpc>
              <a:defRPr/>
            </a:pPr>
            <a:r>
              <a:rPr lang="en-US" dirty="0"/>
              <a:t>Satellite transponder transmits signal to Earth-based receiver</a:t>
            </a:r>
          </a:p>
          <a:p>
            <a:pPr lvl="1" eaLnBrk="1" hangingPunct="1">
              <a:lnSpc>
                <a:spcPct val="90000"/>
              </a:lnSpc>
              <a:defRPr/>
            </a:pPr>
            <a:r>
              <a:rPr lang="en-US" dirty="0"/>
              <a:t>Typical satellite</a:t>
            </a:r>
          </a:p>
          <a:p>
            <a:pPr lvl="2" eaLnBrk="1" hangingPunct="1">
              <a:lnSpc>
                <a:spcPct val="90000"/>
              </a:lnSpc>
              <a:defRPr/>
            </a:pPr>
            <a:r>
              <a:rPr lang="en-US" dirty="0"/>
              <a:t>24 to 32 transponders</a:t>
            </a:r>
          </a:p>
          <a:p>
            <a:pPr lvl="2" eaLnBrk="1" hangingPunct="1">
              <a:lnSpc>
                <a:spcPct val="90000"/>
              </a:lnSpc>
              <a:defRPr/>
            </a:pPr>
            <a:r>
              <a:rPr lang="en-US" dirty="0"/>
              <a:t>Unique downlink </a:t>
            </a:r>
            <a:r>
              <a:rPr lang="en-US" dirty="0" smtClean="0"/>
              <a:t>frequencies</a:t>
            </a:r>
          </a:p>
          <a:p>
            <a:pPr lvl="1" eaLnBrk="1" hangingPunct="1">
              <a:lnSpc>
                <a:spcPct val="90000"/>
              </a:lnSpc>
              <a:defRPr/>
            </a:pPr>
            <a:r>
              <a:rPr lang="en-US" dirty="0" smtClean="0"/>
              <a:t>Frequencies, as well as satellite’s orbit location are assigned and regulated by the FCC</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71</a:t>
            </a:fld>
            <a:endParaRPr lang="en-US" dirty="0"/>
          </a:p>
        </p:txBody>
      </p:sp>
    </p:spTree>
    <p:extLst>
      <p:ext uri="{BB962C8B-B14F-4D97-AF65-F5344CB8AC3E}">
        <p14:creationId xmlns:p14="http://schemas.microsoft.com/office/powerpoint/2010/main" val="29334913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72</a:t>
            </a:fld>
            <a:endParaRPr lang="en-US" dirty="0"/>
          </a:p>
        </p:txBody>
      </p:sp>
      <p:pic>
        <p:nvPicPr>
          <p:cNvPr id="23554" name="Picture 2" descr="Satellite communication" title="Figure 11-3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395924"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8019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a:t>
            </a:r>
            <a:endParaRPr lang="en-US" dirty="0"/>
          </a:p>
        </p:txBody>
      </p:sp>
      <p:sp>
        <p:nvSpPr>
          <p:cNvPr id="3" name="Content Placeholder 2"/>
          <p:cNvSpPr>
            <a:spLocks noGrp="1"/>
          </p:cNvSpPr>
          <p:nvPr>
            <p:ph idx="1"/>
          </p:nvPr>
        </p:nvSpPr>
        <p:spPr/>
        <p:txBody>
          <a:bodyPr/>
          <a:lstStyle/>
          <a:p>
            <a:pPr eaLnBrk="1" hangingPunct="1"/>
            <a:r>
              <a:rPr lang="en-US" dirty="0"/>
              <a:t>Satellite frequency bands</a:t>
            </a:r>
          </a:p>
          <a:p>
            <a:pPr lvl="1" eaLnBrk="1" hangingPunct="1"/>
            <a:r>
              <a:rPr lang="en-US" dirty="0"/>
              <a:t>L-band—1.5–2.7 GHz</a:t>
            </a:r>
          </a:p>
          <a:p>
            <a:pPr lvl="1" eaLnBrk="1" hangingPunct="1"/>
            <a:r>
              <a:rPr lang="en-US" dirty="0"/>
              <a:t>S-band—2.7–3.5 GHz</a:t>
            </a:r>
          </a:p>
          <a:p>
            <a:pPr lvl="1" eaLnBrk="1" hangingPunct="1"/>
            <a:r>
              <a:rPr lang="en-US" dirty="0"/>
              <a:t>C-band—3.4–6.7 GHz</a:t>
            </a:r>
          </a:p>
          <a:p>
            <a:pPr lvl="1" eaLnBrk="1" hangingPunct="1"/>
            <a:r>
              <a:rPr lang="en-US" dirty="0" smtClean="0"/>
              <a:t>K</a:t>
            </a:r>
            <a:r>
              <a:rPr lang="en-US" dirty="0"/>
              <a:t>u</a:t>
            </a:r>
            <a:r>
              <a:rPr lang="en-US" dirty="0" smtClean="0"/>
              <a:t>-band (K-under band) —12–18 </a:t>
            </a:r>
            <a:r>
              <a:rPr lang="en-US" dirty="0"/>
              <a:t>GHz</a:t>
            </a:r>
          </a:p>
          <a:p>
            <a:pPr lvl="1" eaLnBrk="1" hangingPunct="1"/>
            <a:r>
              <a:rPr lang="en-US" dirty="0" smtClean="0"/>
              <a:t>K-band—18–27 </a:t>
            </a:r>
            <a:r>
              <a:rPr lang="en-US" dirty="0"/>
              <a:t>GHz</a:t>
            </a:r>
          </a:p>
          <a:p>
            <a:pPr lvl="1" eaLnBrk="1" hangingPunct="1"/>
            <a:r>
              <a:rPr lang="en-US" dirty="0" smtClean="0"/>
              <a:t>Ka-band (K-above band)—18–40 </a:t>
            </a:r>
            <a:r>
              <a:rPr lang="en-US" dirty="0"/>
              <a:t>GHz</a:t>
            </a:r>
          </a:p>
          <a:p>
            <a:pPr eaLnBrk="1" hangingPunct="1"/>
            <a:r>
              <a:rPr lang="en-US" dirty="0"/>
              <a:t>Within </a:t>
            </a:r>
            <a:r>
              <a:rPr lang="en-US" dirty="0" smtClean="0"/>
              <a:t>each band</a:t>
            </a:r>
            <a:endParaRPr lang="en-US" dirty="0"/>
          </a:p>
          <a:p>
            <a:pPr lvl="1" eaLnBrk="1" hangingPunct="1"/>
            <a:r>
              <a:rPr lang="en-US" dirty="0" smtClean="0"/>
              <a:t>Frequencies used for uplink and </a:t>
            </a:r>
            <a:r>
              <a:rPr lang="en-US" dirty="0"/>
              <a:t>downlink transmissions differ</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73</a:t>
            </a:fld>
            <a:endParaRPr lang="en-US" dirty="0"/>
          </a:p>
        </p:txBody>
      </p:sp>
    </p:spTree>
    <p:extLst>
      <p:ext uri="{BB962C8B-B14F-4D97-AF65-F5344CB8AC3E}">
        <p14:creationId xmlns:p14="http://schemas.microsoft.com/office/powerpoint/2010/main" val="4321976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a:t>
            </a:r>
            <a:endParaRPr lang="en-US" dirty="0"/>
          </a:p>
        </p:txBody>
      </p:sp>
      <p:sp>
        <p:nvSpPr>
          <p:cNvPr id="3" name="Content Placeholder 2"/>
          <p:cNvSpPr>
            <a:spLocks noGrp="1"/>
          </p:cNvSpPr>
          <p:nvPr>
            <p:ph idx="1"/>
          </p:nvPr>
        </p:nvSpPr>
        <p:spPr/>
        <p:txBody>
          <a:bodyPr/>
          <a:lstStyle/>
          <a:p>
            <a:pPr eaLnBrk="1" hangingPunct="1"/>
            <a:r>
              <a:rPr lang="en-US" dirty="0" smtClean="0"/>
              <a:t>Satellite Internet Services</a:t>
            </a:r>
            <a:endParaRPr lang="en-US" dirty="0"/>
          </a:p>
          <a:p>
            <a:pPr lvl="1" eaLnBrk="1" hangingPunct="1"/>
            <a:r>
              <a:rPr lang="en-US" dirty="0"/>
              <a:t>Subscriber uses small satellite dish antenna, receiver</a:t>
            </a:r>
          </a:p>
          <a:p>
            <a:pPr lvl="1" eaLnBrk="1" hangingPunct="1"/>
            <a:r>
              <a:rPr lang="en-US" dirty="0"/>
              <a:t>Exchanges signals with provider’s satellite network</a:t>
            </a:r>
          </a:p>
          <a:p>
            <a:pPr lvl="1" eaLnBrk="1" hangingPunct="1"/>
            <a:r>
              <a:rPr lang="en-US" dirty="0"/>
              <a:t>Typically asymmetrical</a:t>
            </a:r>
          </a:p>
          <a:p>
            <a:pPr lvl="1" eaLnBrk="1" hangingPunct="1"/>
            <a:r>
              <a:rPr lang="en-US" dirty="0"/>
              <a:t>Bandwidth shared among many subscribers</a:t>
            </a:r>
          </a:p>
          <a:p>
            <a:pPr lvl="1" eaLnBrk="1" hangingPunct="1"/>
            <a:r>
              <a:rPr lang="en-US" dirty="0"/>
              <a:t>Throughput controlled by service provider</a:t>
            </a:r>
          </a:p>
          <a:p>
            <a:pPr lvl="1" eaLnBrk="1" hangingPunct="1"/>
            <a:r>
              <a:rPr lang="en-US" dirty="0"/>
              <a:t>Slower, more latency than other wireless WAN </a:t>
            </a:r>
            <a:r>
              <a:rPr lang="en-US" dirty="0" smtClean="0"/>
              <a:t>options</a:t>
            </a:r>
          </a:p>
          <a:p>
            <a:pPr lvl="1" eaLnBrk="1" hangingPunct="1"/>
            <a:r>
              <a:rPr lang="en-US" dirty="0" smtClean="0"/>
              <a:t>Client equipment is more expensive than that required by WiMAX, HSPA+, or LTE</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74</a:t>
            </a:fld>
            <a:endParaRPr lang="en-US" dirty="0"/>
          </a:p>
        </p:txBody>
      </p:sp>
    </p:spTree>
    <p:extLst>
      <p:ext uri="{BB962C8B-B14F-4D97-AF65-F5344CB8AC3E}">
        <p14:creationId xmlns:p14="http://schemas.microsoft.com/office/powerpoint/2010/main" val="14745128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WAN Issues</a:t>
            </a:r>
            <a:endParaRPr lang="en-US" dirty="0"/>
          </a:p>
        </p:txBody>
      </p:sp>
      <p:sp>
        <p:nvSpPr>
          <p:cNvPr id="3" name="Content Placeholder 2"/>
          <p:cNvSpPr>
            <a:spLocks noGrp="1"/>
          </p:cNvSpPr>
          <p:nvPr>
            <p:ph idx="1"/>
          </p:nvPr>
        </p:nvSpPr>
        <p:spPr/>
        <p:txBody>
          <a:bodyPr/>
          <a:lstStyle/>
          <a:p>
            <a:r>
              <a:rPr lang="en-US" dirty="0" smtClean="0"/>
              <a:t>There are steps to take when troubleshooting a problem with a WAN connection</a:t>
            </a:r>
          </a:p>
          <a:p>
            <a:pPr lvl="1"/>
            <a:r>
              <a:rPr lang="en-US" dirty="0" smtClean="0"/>
              <a:t>Before calling your ISP</a:t>
            </a:r>
          </a:p>
          <a:p>
            <a:r>
              <a:rPr lang="en-US" dirty="0" smtClean="0"/>
              <a:t>Preventative measures can be implemented to avoid having the problem in the first place</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75</a:t>
            </a:fld>
            <a:endParaRPr lang="en-US" dirty="0"/>
          </a:p>
        </p:txBody>
      </p:sp>
    </p:spTree>
    <p:extLst>
      <p:ext uri="{BB962C8B-B14F-4D97-AF65-F5344CB8AC3E}">
        <p14:creationId xmlns:p14="http://schemas.microsoft.com/office/powerpoint/2010/main" val="3280470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Policies</a:t>
            </a:r>
            <a:endParaRPr lang="en-US" dirty="0"/>
          </a:p>
        </p:txBody>
      </p:sp>
      <p:sp>
        <p:nvSpPr>
          <p:cNvPr id="3" name="Content Placeholder 2"/>
          <p:cNvSpPr>
            <a:spLocks noGrp="1"/>
          </p:cNvSpPr>
          <p:nvPr>
            <p:ph idx="1"/>
          </p:nvPr>
        </p:nvSpPr>
        <p:spPr/>
        <p:txBody>
          <a:bodyPr/>
          <a:lstStyle/>
          <a:p>
            <a:r>
              <a:rPr lang="en-US" dirty="0" smtClean="0"/>
              <a:t>Consider incorporating the following into your company’s security policy:</a:t>
            </a:r>
          </a:p>
          <a:p>
            <a:pPr lvl="1"/>
            <a:r>
              <a:rPr lang="en-US" dirty="0" smtClean="0"/>
              <a:t>Fair access and utilization limits</a:t>
            </a:r>
          </a:p>
          <a:p>
            <a:pPr lvl="1"/>
            <a:r>
              <a:rPr lang="en-US" dirty="0" smtClean="0"/>
              <a:t>Throttling</a:t>
            </a:r>
          </a:p>
          <a:p>
            <a:pPr lvl="1"/>
            <a:r>
              <a:rPr lang="en-US" dirty="0" smtClean="0"/>
              <a:t>Blocking</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76</a:t>
            </a:fld>
            <a:endParaRPr lang="en-US" dirty="0"/>
          </a:p>
        </p:txBody>
      </p:sp>
    </p:spTree>
    <p:extLst>
      <p:ext uri="{BB962C8B-B14F-4D97-AF65-F5344CB8AC3E}">
        <p14:creationId xmlns:p14="http://schemas.microsoft.com/office/powerpoint/2010/main" val="3231315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ISP Problems</a:t>
            </a:r>
            <a:endParaRPr lang="en-US" dirty="0"/>
          </a:p>
        </p:txBody>
      </p:sp>
      <p:sp>
        <p:nvSpPr>
          <p:cNvPr id="3" name="Content Placeholder 2"/>
          <p:cNvSpPr>
            <a:spLocks noGrp="1"/>
          </p:cNvSpPr>
          <p:nvPr>
            <p:ph idx="1"/>
          </p:nvPr>
        </p:nvSpPr>
        <p:spPr/>
        <p:txBody>
          <a:bodyPr/>
          <a:lstStyle/>
          <a:p>
            <a:r>
              <a:rPr lang="en-US" dirty="0" smtClean="0"/>
              <a:t>Need to know the difference between ISP’s equipment and equipment that belongs to the subscriber</a:t>
            </a:r>
          </a:p>
          <a:p>
            <a:pPr lvl="1"/>
            <a:r>
              <a:rPr lang="en-US" dirty="0" smtClean="0"/>
              <a:t>Equipment located at the customer’s premises, regardless of who owns it and who is responsible, is called customer premise equipment (CPE)</a:t>
            </a:r>
          </a:p>
          <a:p>
            <a:r>
              <a:rPr lang="en-US" dirty="0" smtClean="0"/>
              <a:t>Equipment belonging to the ISP should only be serviced by the ISP’s technicians</a:t>
            </a:r>
          </a:p>
          <a:p>
            <a:pPr lvl="1"/>
            <a:r>
              <a:rPr lang="en-US" dirty="0" smtClean="0"/>
              <a:t>Even if located on the customer’s side of demarc</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77</a:t>
            </a:fld>
            <a:endParaRPr lang="en-US" dirty="0"/>
          </a:p>
        </p:txBody>
      </p:sp>
    </p:spTree>
    <p:extLst>
      <p:ext uri="{BB962C8B-B14F-4D97-AF65-F5344CB8AC3E}">
        <p14:creationId xmlns:p14="http://schemas.microsoft.com/office/powerpoint/2010/main" val="20159645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ISP Problems</a:t>
            </a:r>
            <a:endParaRPr lang="en-US" dirty="0"/>
          </a:p>
        </p:txBody>
      </p:sp>
      <p:sp>
        <p:nvSpPr>
          <p:cNvPr id="3" name="Content Placeholder 2"/>
          <p:cNvSpPr>
            <a:spLocks noGrp="1"/>
          </p:cNvSpPr>
          <p:nvPr>
            <p:ph idx="1"/>
          </p:nvPr>
        </p:nvSpPr>
        <p:spPr/>
        <p:txBody>
          <a:bodyPr/>
          <a:lstStyle/>
          <a:p>
            <a:r>
              <a:rPr lang="en-US" dirty="0" smtClean="0"/>
              <a:t>Devices commonly found at or near the demarc:</a:t>
            </a:r>
          </a:p>
          <a:p>
            <a:pPr lvl="1"/>
            <a:r>
              <a:rPr lang="en-US" dirty="0" smtClean="0"/>
              <a:t>NIU</a:t>
            </a:r>
          </a:p>
          <a:p>
            <a:pPr lvl="1"/>
            <a:r>
              <a:rPr lang="en-US" dirty="0" smtClean="0"/>
              <a:t>Line drivers</a:t>
            </a:r>
          </a:p>
          <a:p>
            <a:pPr lvl="1"/>
            <a:r>
              <a:rPr lang="en-US" dirty="0" smtClean="0"/>
              <a:t>CSU/DSU</a:t>
            </a:r>
          </a:p>
          <a:p>
            <a:r>
              <a:rPr lang="en-US" dirty="0" smtClean="0"/>
              <a:t>Common issues to look for:</a:t>
            </a:r>
          </a:p>
          <a:p>
            <a:pPr lvl="1"/>
            <a:r>
              <a:rPr lang="en-US" dirty="0" smtClean="0"/>
              <a:t>Interface error</a:t>
            </a:r>
          </a:p>
          <a:p>
            <a:pPr lvl="1"/>
            <a:r>
              <a:rPr lang="en-US" dirty="0" smtClean="0"/>
              <a:t>Routing loops</a:t>
            </a:r>
          </a:p>
          <a:p>
            <a:pPr lvl="1"/>
            <a:r>
              <a:rPr lang="en-US" dirty="0" smtClean="0"/>
              <a:t>Router misconfiguration</a:t>
            </a:r>
          </a:p>
          <a:p>
            <a:pPr lvl="1"/>
            <a:r>
              <a:rPr lang="en-US" dirty="0" smtClean="0"/>
              <a:t>DNS issues</a:t>
            </a:r>
          </a:p>
          <a:p>
            <a:pPr lvl="1"/>
            <a:r>
              <a:rPr lang="en-US" dirty="0" smtClean="0"/>
              <a:t>Interference</a:t>
            </a:r>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78</a:t>
            </a:fld>
            <a:endParaRPr lang="en-US" dirty="0"/>
          </a:p>
        </p:txBody>
      </p:sp>
    </p:spTree>
    <p:extLst>
      <p:ext uri="{BB962C8B-B14F-4D97-AF65-F5344CB8AC3E}">
        <p14:creationId xmlns:p14="http://schemas.microsoft.com/office/powerpoint/2010/main" val="39275836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Network+ Guide to Networks,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79</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447800"/>
            <a:ext cx="8229600" cy="4525963"/>
          </a:xfrm>
        </p:spPr>
        <p:txBody>
          <a:bodyPr/>
          <a:lstStyle/>
          <a:p>
            <a:pPr eaLnBrk="1" hangingPunct="1"/>
            <a:r>
              <a:rPr lang="en-US" dirty="0" smtClean="0"/>
              <a:t>Not all businesses need the same kind of WAN</a:t>
            </a:r>
          </a:p>
          <a:p>
            <a:pPr eaLnBrk="1" hangingPunct="1"/>
            <a:r>
              <a:rPr lang="en-US" dirty="0" smtClean="0"/>
              <a:t>A WAN in which each site is directly connected to no more than two other sites is known as a bus topology WAN</a:t>
            </a:r>
          </a:p>
          <a:p>
            <a:pPr eaLnBrk="1" hangingPunct="1"/>
            <a:r>
              <a:rPr lang="en-US" dirty="0" smtClean="0"/>
              <a:t>In a ring topology WAN, each site is connected to two other sites to form a ring patter</a:t>
            </a:r>
          </a:p>
          <a:p>
            <a:pPr eaLnBrk="1" hangingPunct="1"/>
            <a:r>
              <a:rPr lang="en-US" dirty="0" smtClean="0"/>
              <a:t>In a star topology WAN, a single site acts as the central connection point for several other points</a:t>
            </a:r>
          </a:p>
          <a:p>
            <a:pPr eaLnBrk="1" hangingPunct="1"/>
            <a:r>
              <a:rPr lang="en-US" dirty="0" smtClean="0"/>
              <a:t>A mesh topology WAN incorporates many directly interconnected sites</a:t>
            </a:r>
            <a:endParaRPr lang="en-US" dirty="0"/>
          </a:p>
        </p:txBody>
      </p:sp>
    </p:spTree>
    <p:extLst>
      <p:ext uri="{BB962C8B-B14F-4D97-AF65-F5344CB8AC3E}">
        <p14:creationId xmlns:p14="http://schemas.microsoft.com/office/powerpoint/2010/main" val="678038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Topologies</a:t>
            </a:r>
            <a:endParaRPr lang="en-US" dirty="0"/>
          </a:p>
        </p:txBody>
      </p:sp>
      <p:sp>
        <p:nvSpPr>
          <p:cNvPr id="3" name="Content Placeholder 2"/>
          <p:cNvSpPr>
            <a:spLocks noGrp="1"/>
          </p:cNvSpPr>
          <p:nvPr>
            <p:ph idx="1"/>
          </p:nvPr>
        </p:nvSpPr>
        <p:spPr/>
        <p:txBody>
          <a:bodyPr/>
          <a:lstStyle/>
          <a:p>
            <a:pPr eaLnBrk="1" hangingPunct="1"/>
            <a:r>
              <a:rPr lang="en-US" dirty="0" smtClean="0"/>
              <a:t>WAN topologies differ </a:t>
            </a:r>
            <a:r>
              <a:rPr lang="en-US" dirty="0"/>
              <a:t>from LAN topologies</a:t>
            </a:r>
          </a:p>
          <a:p>
            <a:pPr lvl="1" eaLnBrk="1" hangingPunct="1"/>
            <a:r>
              <a:rPr lang="en-US" dirty="0" smtClean="0"/>
              <a:t>Distance they must cover</a:t>
            </a:r>
          </a:p>
          <a:p>
            <a:pPr lvl="1" eaLnBrk="1" hangingPunct="1"/>
            <a:r>
              <a:rPr lang="en-US" dirty="0" smtClean="0"/>
              <a:t>Larger number of users they serve</a:t>
            </a:r>
          </a:p>
          <a:p>
            <a:pPr lvl="1" eaLnBrk="1" hangingPunct="1"/>
            <a:r>
              <a:rPr lang="en-US" dirty="0" smtClean="0"/>
              <a:t>Heavy traffic they often handle</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8</a:t>
            </a:fld>
            <a:endParaRPr lang="en-US" dirty="0"/>
          </a:p>
        </p:txBody>
      </p:sp>
    </p:spTree>
    <p:extLst>
      <p:ext uri="{BB962C8B-B14F-4D97-AF65-F5344CB8AC3E}">
        <p14:creationId xmlns:p14="http://schemas.microsoft.com/office/powerpoint/2010/main" val="41680455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Network+ Guide to Networks,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80</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447800"/>
            <a:ext cx="8229600" cy="4525963"/>
          </a:xfrm>
        </p:spPr>
        <p:txBody>
          <a:bodyPr/>
          <a:lstStyle/>
          <a:p>
            <a:pPr eaLnBrk="1" hangingPunct="1"/>
            <a:r>
              <a:rPr lang="en-US" dirty="0" smtClean="0"/>
              <a:t>ISDN is a legacy technology that is now almost completely phased out</a:t>
            </a:r>
          </a:p>
          <a:p>
            <a:pPr eaLnBrk="1" hangingPunct="1"/>
            <a:r>
              <a:rPr lang="en-US" dirty="0" smtClean="0"/>
              <a:t>Multiplexing enables a single T-1 circuit to carry 24 channels, each capable of 64-Kbps throughput</a:t>
            </a:r>
          </a:p>
          <a:p>
            <a:pPr eaLnBrk="1" hangingPunct="1"/>
            <a:r>
              <a:rPr lang="en-US" dirty="0" smtClean="0"/>
              <a:t>The speed of a T-carrier depends on its signal level</a:t>
            </a:r>
          </a:p>
          <a:p>
            <a:pPr eaLnBrk="1" hangingPunct="1"/>
            <a:r>
              <a:rPr lang="en-US" dirty="0" smtClean="0"/>
              <a:t>For T-1s using STP, repeaters must regenerate the signal approximately every 6000 feet</a:t>
            </a:r>
          </a:p>
          <a:p>
            <a:pPr eaLnBrk="1" hangingPunct="1"/>
            <a:r>
              <a:rPr lang="en-US" dirty="0" smtClean="0"/>
              <a:t>Frame relay was originally designed as a fast packet-switched network over ISDN</a:t>
            </a:r>
          </a:p>
          <a:p>
            <a:pPr eaLnBrk="1" hangingPunct="1"/>
            <a:r>
              <a:rPr lang="en-US" dirty="0" smtClean="0"/>
              <a:t>DSL operates over the PSTN</a:t>
            </a:r>
          </a:p>
          <a:p>
            <a:pPr marL="0" indent="0" eaLnBrk="1" hangingPunct="1">
              <a:buNone/>
            </a:pPr>
            <a:endParaRPr lang="en-US" dirty="0"/>
          </a:p>
        </p:txBody>
      </p:sp>
    </p:spTree>
    <p:extLst>
      <p:ext uri="{BB962C8B-B14F-4D97-AF65-F5344CB8AC3E}">
        <p14:creationId xmlns:p14="http://schemas.microsoft.com/office/powerpoint/2010/main" val="19268532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Network+ Guide to Networks,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81</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447800"/>
            <a:ext cx="8229600" cy="4525963"/>
          </a:xfrm>
        </p:spPr>
        <p:txBody>
          <a:bodyPr/>
          <a:lstStyle/>
          <a:p>
            <a:pPr eaLnBrk="1" hangingPunct="1"/>
            <a:r>
              <a:rPr lang="en-US" dirty="0" smtClean="0"/>
              <a:t>Broadband cable is based on the coaxial cable used for TV signals</a:t>
            </a:r>
          </a:p>
          <a:p>
            <a:pPr eaLnBrk="1" hangingPunct="1"/>
            <a:r>
              <a:rPr lang="en-US" dirty="0" smtClean="0"/>
              <a:t>Signals transmitted via power lines are subject to much more noise than DSL or cable services</a:t>
            </a:r>
          </a:p>
          <a:p>
            <a:pPr eaLnBrk="1" hangingPunct="1"/>
            <a:r>
              <a:rPr lang="en-US" dirty="0" smtClean="0"/>
              <a:t>ATM specifies Data Link layer framing techniques</a:t>
            </a:r>
          </a:p>
          <a:p>
            <a:pPr eaLnBrk="1" hangingPunct="1"/>
            <a:r>
              <a:rPr lang="en-US" dirty="0" smtClean="0"/>
              <a:t>SONET is a high-bandwidth WAN signaling technique developed for fiber-optic cabling</a:t>
            </a:r>
          </a:p>
          <a:p>
            <a:pPr eaLnBrk="1" hangingPunct="1"/>
            <a:r>
              <a:rPr lang="en-US" dirty="0" smtClean="0"/>
              <a:t>MPLS is extremely fast and can carry various types of payloads</a:t>
            </a:r>
          </a:p>
          <a:p>
            <a:pPr eaLnBrk="1" hangingPunct="1"/>
            <a:r>
              <a:rPr lang="en-US" dirty="0" smtClean="0"/>
              <a:t>The 802.16 standards are known as WiMAX</a:t>
            </a:r>
          </a:p>
          <a:p>
            <a:pPr marL="0" indent="0" eaLnBrk="1" hangingPunct="1">
              <a:buNone/>
            </a:pPr>
            <a:endParaRPr lang="en-US" dirty="0"/>
          </a:p>
        </p:txBody>
      </p:sp>
    </p:spTree>
    <p:extLst>
      <p:ext uri="{BB962C8B-B14F-4D97-AF65-F5344CB8AC3E}">
        <p14:creationId xmlns:p14="http://schemas.microsoft.com/office/powerpoint/2010/main" val="22788184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Network+ Guide to Networks,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82</a:t>
            </a:fld>
            <a:endParaRPr lang="en-US" dirty="0"/>
          </a:p>
        </p:txBody>
      </p:sp>
      <p:sp>
        <p:nvSpPr>
          <p:cNvPr id="64516" name="Rectangle 2"/>
          <p:cNvSpPr>
            <a:spLocks noGrp="1" noChangeArrowheads="1"/>
          </p:cNvSpPr>
          <p:nvPr>
            <p:ph type="title"/>
          </p:nvPr>
        </p:nvSpPr>
        <p:spPr/>
        <p:txBody>
          <a:bodyPr/>
          <a:lstStyle/>
          <a:p>
            <a:pPr eaLnBrk="1" hangingPunct="1"/>
            <a:r>
              <a:rPr lang="en-US" dirty="0" smtClean="0"/>
              <a:t>Summary</a:t>
            </a:r>
          </a:p>
        </p:txBody>
      </p:sp>
      <p:sp>
        <p:nvSpPr>
          <p:cNvPr id="64517" name="Rectangle 3"/>
          <p:cNvSpPr>
            <a:spLocks noGrp="1" noChangeArrowheads="1"/>
          </p:cNvSpPr>
          <p:nvPr>
            <p:ph type="body" idx="1"/>
          </p:nvPr>
        </p:nvSpPr>
        <p:spPr>
          <a:xfrm>
            <a:off x="457200" y="1447800"/>
            <a:ext cx="8229600" cy="4525963"/>
          </a:xfrm>
        </p:spPr>
        <p:txBody>
          <a:bodyPr/>
          <a:lstStyle/>
          <a:p>
            <a:pPr eaLnBrk="1" hangingPunct="1"/>
            <a:r>
              <a:rPr lang="en-US" dirty="0" smtClean="0"/>
              <a:t>Geosynchronous earth orbit means that satellites orbit the Earth at the same rate as the Earth turns</a:t>
            </a:r>
          </a:p>
          <a:p>
            <a:pPr eaLnBrk="1" hangingPunct="1"/>
            <a:r>
              <a:rPr lang="en-US" dirty="0" smtClean="0"/>
              <a:t>Within each satellite band, frequencies used for uplink and downlink transmission differ to help ensure that signals traveling in one direction do not interfere with signals traveling in the other direction</a:t>
            </a:r>
          </a:p>
          <a:p>
            <a:pPr eaLnBrk="1" hangingPunct="1"/>
            <a:r>
              <a:rPr lang="en-US" dirty="0" smtClean="0"/>
              <a:t>Equipment located at the customer’s premises, regardless of who owns it, is called customer premise equipment (CPE)</a:t>
            </a:r>
          </a:p>
          <a:p>
            <a:pPr marL="0" indent="0" eaLnBrk="1" hangingPunct="1">
              <a:buNone/>
            </a:pPr>
            <a:endParaRPr lang="en-US" dirty="0" smtClean="0"/>
          </a:p>
          <a:p>
            <a:pPr marL="0" indent="0" eaLnBrk="1" hangingPunct="1">
              <a:buNone/>
            </a:pPr>
            <a:endParaRPr lang="en-US" dirty="0"/>
          </a:p>
        </p:txBody>
      </p:sp>
    </p:spTree>
    <p:extLst>
      <p:ext uri="{BB962C8B-B14F-4D97-AF65-F5344CB8AC3E}">
        <p14:creationId xmlns:p14="http://schemas.microsoft.com/office/powerpoint/2010/main" val="2082217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Topology</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a:t>Bus topology WAN</a:t>
            </a:r>
          </a:p>
          <a:p>
            <a:pPr lvl="1" eaLnBrk="1" hangingPunct="1">
              <a:lnSpc>
                <a:spcPct val="90000"/>
              </a:lnSpc>
            </a:pPr>
            <a:r>
              <a:rPr lang="en-US" dirty="0"/>
              <a:t>Each site connects serially to two sites maximum</a:t>
            </a:r>
          </a:p>
          <a:p>
            <a:pPr lvl="1" eaLnBrk="1" hangingPunct="1">
              <a:lnSpc>
                <a:spcPct val="90000"/>
              </a:lnSpc>
            </a:pPr>
            <a:r>
              <a:rPr lang="en-US" dirty="0"/>
              <a:t>Each site depends on every other site to transmit and receive traffic</a:t>
            </a:r>
          </a:p>
          <a:p>
            <a:pPr lvl="1" eaLnBrk="1" hangingPunct="1">
              <a:lnSpc>
                <a:spcPct val="90000"/>
              </a:lnSpc>
            </a:pPr>
            <a:r>
              <a:rPr lang="en-US" dirty="0"/>
              <a:t>Different locations connected to another through point-to-point links</a:t>
            </a:r>
          </a:p>
          <a:p>
            <a:pPr eaLnBrk="1" hangingPunct="1">
              <a:lnSpc>
                <a:spcPct val="90000"/>
              </a:lnSpc>
            </a:pPr>
            <a:r>
              <a:rPr lang="en-US" dirty="0"/>
              <a:t>Best use</a:t>
            </a:r>
          </a:p>
          <a:p>
            <a:pPr lvl="1" eaLnBrk="1" hangingPunct="1">
              <a:lnSpc>
                <a:spcPct val="90000"/>
              </a:lnSpc>
            </a:pPr>
            <a:r>
              <a:rPr lang="en-US" dirty="0"/>
              <a:t>Organizations requiring small WAN, dedicated circuits</a:t>
            </a:r>
          </a:p>
          <a:p>
            <a:pPr eaLnBrk="1" hangingPunct="1">
              <a:lnSpc>
                <a:spcPct val="90000"/>
              </a:lnSpc>
            </a:pPr>
            <a:r>
              <a:rPr lang="en-US" dirty="0"/>
              <a:t>Drawback</a:t>
            </a:r>
          </a:p>
          <a:p>
            <a:pPr lvl="1" eaLnBrk="1" hangingPunct="1">
              <a:lnSpc>
                <a:spcPct val="90000"/>
              </a:lnSpc>
            </a:pPr>
            <a:r>
              <a:rPr lang="en-US" dirty="0"/>
              <a:t>Not scalable</a:t>
            </a:r>
          </a:p>
          <a:p>
            <a:endParaRPr lang="en-US" dirty="0"/>
          </a:p>
        </p:txBody>
      </p:sp>
      <p:sp>
        <p:nvSpPr>
          <p:cNvPr id="4" name="Footer Placeholder 3"/>
          <p:cNvSpPr>
            <a:spLocks noGrp="1"/>
          </p:cNvSpPr>
          <p:nvPr>
            <p:ph type="ftr" sz="quarter" idx="10"/>
          </p:nvPr>
        </p:nvSpPr>
        <p:spPr/>
        <p:txBody>
          <a:bodyPr/>
          <a:lstStyle/>
          <a:p>
            <a:pPr>
              <a:defRPr/>
            </a:pPr>
            <a:r>
              <a:rPr lang="en-US" dirty="0" smtClean="0"/>
              <a:t>Network+ Guide to Networks, 7</a:t>
            </a:r>
            <a:r>
              <a:rPr lang="en-US" baseline="30000" dirty="0" smtClean="0"/>
              <a:t>th</a:t>
            </a:r>
            <a:r>
              <a:rPr lang="en-US" dirty="0" smtClean="0"/>
              <a:t>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9</a:t>
            </a:fld>
            <a:endParaRPr lang="en-US" dirty="0"/>
          </a:p>
        </p:txBody>
      </p:sp>
    </p:spTree>
    <p:extLst>
      <p:ext uri="{BB962C8B-B14F-4D97-AF65-F5344CB8AC3E}">
        <p14:creationId xmlns:p14="http://schemas.microsoft.com/office/powerpoint/2010/main" val="1833234438"/>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41019</TotalTime>
  <Words>6844</Words>
  <Application>Microsoft Office PowerPoint</Application>
  <PresentationFormat>On-screen Show (4:3)</PresentationFormat>
  <Paragraphs>1353</Paragraphs>
  <Slides>82</Slides>
  <Notes>82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82</vt:i4>
      </vt:variant>
    </vt:vector>
  </HeadingPairs>
  <TitlesOfParts>
    <vt:vector size="90" baseType="lpstr">
      <vt:lpstr>ＭＳ Ｐゴシック</vt:lpstr>
      <vt:lpstr>Arial</vt:lpstr>
      <vt:lpstr>Calibri</vt:lpstr>
      <vt:lpstr>Times New Roman</vt:lpstr>
      <vt:lpstr>3_Default Design</vt:lpstr>
      <vt:lpstr>2_Default Design</vt:lpstr>
      <vt:lpstr>1_Default Design</vt:lpstr>
      <vt:lpstr>Default Design</vt:lpstr>
      <vt:lpstr>Network+ Guide to Networks 7th Edition</vt:lpstr>
      <vt:lpstr>Objectives</vt:lpstr>
      <vt:lpstr>Objectives</vt:lpstr>
      <vt:lpstr>WAN Essentials</vt:lpstr>
      <vt:lpstr>WAN Essentials</vt:lpstr>
      <vt:lpstr>WAN Essentials</vt:lpstr>
      <vt:lpstr>WAN Essentials</vt:lpstr>
      <vt:lpstr>WAN Topologies</vt:lpstr>
      <vt:lpstr>Bus Topology</vt:lpstr>
      <vt:lpstr>Bus Topology</vt:lpstr>
      <vt:lpstr>Ring Topology</vt:lpstr>
      <vt:lpstr>Ring Topology</vt:lpstr>
      <vt:lpstr>Star Topology</vt:lpstr>
      <vt:lpstr>Star Topology</vt:lpstr>
      <vt:lpstr>Mesh Topology</vt:lpstr>
      <vt:lpstr>Mesh Topology</vt:lpstr>
      <vt:lpstr>Tiered Topology</vt:lpstr>
      <vt:lpstr>Tiered Topology</vt:lpstr>
      <vt:lpstr>PSTN (Public Switched Telephone Network)</vt:lpstr>
      <vt:lpstr>PSTN (Public Switched Telephone Network)</vt:lpstr>
      <vt:lpstr>PSTN (Public Switched Telephone Network)</vt:lpstr>
      <vt:lpstr>PSTN (Public Switched Telephone Network)</vt:lpstr>
      <vt:lpstr>T-Carriers</vt:lpstr>
      <vt:lpstr>Types of T-Carriers</vt:lpstr>
      <vt:lpstr>Types of T-Carriers</vt:lpstr>
      <vt:lpstr>Types of T-Carriers</vt:lpstr>
      <vt:lpstr>T-Carrier Connectivity</vt:lpstr>
      <vt:lpstr>T-Carrier Connectivity</vt:lpstr>
      <vt:lpstr>T-Carrier Connectivity</vt:lpstr>
      <vt:lpstr>T-Carrier Connectivity</vt:lpstr>
      <vt:lpstr>T-Carrier Connectivity</vt:lpstr>
      <vt:lpstr>T-Carrier Connectivity</vt:lpstr>
      <vt:lpstr>T-Carrier Connectivity</vt:lpstr>
      <vt:lpstr>T-Carrier Connectivity</vt:lpstr>
      <vt:lpstr>T-Carrier Connectivity</vt:lpstr>
      <vt:lpstr>Frame Relay</vt:lpstr>
      <vt:lpstr>Frame Relay</vt:lpstr>
      <vt:lpstr>DSL (Digital Subscriber Line)</vt:lpstr>
      <vt:lpstr>Types of DSL</vt:lpstr>
      <vt:lpstr>Types of DSL</vt:lpstr>
      <vt:lpstr>Types of DSL</vt:lpstr>
      <vt:lpstr>Types of DSL</vt:lpstr>
      <vt:lpstr>DSL Connectivity</vt:lpstr>
      <vt:lpstr>DSL Connectivity</vt:lpstr>
      <vt:lpstr>DSL Connectivity</vt:lpstr>
      <vt:lpstr>Broadband Cable</vt:lpstr>
      <vt:lpstr>Broadband Cable</vt:lpstr>
      <vt:lpstr>Broadband Cable</vt:lpstr>
      <vt:lpstr>ATM (Asynchronous Transfer Mode)</vt:lpstr>
      <vt:lpstr>ATM (Asynchronous Transfer Mode)</vt:lpstr>
      <vt:lpstr>ATM (Asynchronous Transfer Mode)</vt:lpstr>
      <vt:lpstr>ATM (Asynchronous Transfer Mode)</vt:lpstr>
      <vt:lpstr>SONET (Synchronous Optical Network)</vt:lpstr>
      <vt:lpstr>SONET (Synchronous Optical Network)</vt:lpstr>
      <vt:lpstr>SONET (Synchronous Optical Network)</vt:lpstr>
      <vt:lpstr>SONET (Synchronous Optical Network)</vt:lpstr>
      <vt:lpstr>MPLS (Multiprotocol Label Switching)</vt:lpstr>
      <vt:lpstr>Metro Ethernet</vt:lpstr>
      <vt:lpstr>Metro Ethernet</vt:lpstr>
      <vt:lpstr>Metro Ethernet</vt:lpstr>
      <vt:lpstr>Wireless WANs</vt:lpstr>
      <vt:lpstr>802.16 (WiMAX)</vt:lpstr>
      <vt:lpstr>802.16 (WiMAX)</vt:lpstr>
      <vt:lpstr>802.16 (WiMAX)</vt:lpstr>
      <vt:lpstr>802.16 (WiMAX)</vt:lpstr>
      <vt:lpstr>Cellular</vt:lpstr>
      <vt:lpstr>Cellular</vt:lpstr>
      <vt:lpstr>Cellular</vt:lpstr>
      <vt:lpstr>Cellular</vt:lpstr>
      <vt:lpstr>Satellite</vt:lpstr>
      <vt:lpstr>Satellite</vt:lpstr>
      <vt:lpstr>Satellite</vt:lpstr>
      <vt:lpstr>Satellite</vt:lpstr>
      <vt:lpstr>Satellite</vt:lpstr>
      <vt:lpstr>Troubleshooting WAN Issues</vt:lpstr>
      <vt:lpstr>Company Policies</vt:lpstr>
      <vt:lpstr>Common ISP Problems</vt:lpstr>
      <vt:lpstr>Common ISP Problems</vt:lpstr>
      <vt:lpstr>Summary</vt:lpstr>
      <vt:lpstr>Summary</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creator>Julie</dc:creator>
  <cp:lastModifiedBy>Cannistraci, Michelle</cp:lastModifiedBy>
  <cp:revision>1304</cp:revision>
  <dcterms:created xsi:type="dcterms:W3CDTF">2007-07-09T21:56:01Z</dcterms:created>
  <dcterms:modified xsi:type="dcterms:W3CDTF">2015-05-05T20:27:07Z</dcterms:modified>
</cp:coreProperties>
</file>