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 id="2147483650" r:id="rId2"/>
    <p:sldMasterId id="2147483649" r:id="rId3"/>
    <p:sldMasterId id="2147484064" r:id="rId4"/>
  </p:sldMasterIdLst>
  <p:notesMasterIdLst>
    <p:notesMasterId r:id="rId51"/>
  </p:notesMasterIdLst>
  <p:handoutMasterIdLst>
    <p:handoutMasterId r:id="rId52"/>
  </p:handoutMasterIdLst>
  <p:sldIdLst>
    <p:sldId id="319" r:id="rId5"/>
    <p:sldId id="320" r:id="rId6"/>
    <p:sldId id="462" r:id="rId7"/>
    <p:sldId id="463" r:id="rId8"/>
    <p:sldId id="464" r:id="rId9"/>
    <p:sldId id="465" r:id="rId10"/>
    <p:sldId id="466" r:id="rId11"/>
    <p:sldId id="467" r:id="rId12"/>
    <p:sldId id="468" r:id="rId13"/>
    <p:sldId id="469" r:id="rId14"/>
    <p:sldId id="470" r:id="rId15"/>
    <p:sldId id="471" r:id="rId16"/>
    <p:sldId id="472" r:id="rId17"/>
    <p:sldId id="473" r:id="rId18"/>
    <p:sldId id="474" r:id="rId19"/>
    <p:sldId id="475" r:id="rId20"/>
    <p:sldId id="476" r:id="rId21"/>
    <p:sldId id="477" r:id="rId22"/>
    <p:sldId id="478" r:id="rId23"/>
    <p:sldId id="481" r:id="rId24"/>
    <p:sldId id="479" r:id="rId25"/>
    <p:sldId id="480" r:id="rId26"/>
    <p:sldId id="482" r:id="rId27"/>
    <p:sldId id="484" r:id="rId28"/>
    <p:sldId id="485" r:id="rId29"/>
    <p:sldId id="486" r:id="rId30"/>
    <p:sldId id="483" r:id="rId31"/>
    <p:sldId id="487" r:id="rId32"/>
    <p:sldId id="488" r:id="rId33"/>
    <p:sldId id="489" r:id="rId34"/>
    <p:sldId id="490" r:id="rId35"/>
    <p:sldId id="491" r:id="rId36"/>
    <p:sldId id="492" r:id="rId37"/>
    <p:sldId id="493" r:id="rId38"/>
    <p:sldId id="494" r:id="rId39"/>
    <p:sldId id="495" r:id="rId40"/>
    <p:sldId id="497" r:id="rId41"/>
    <p:sldId id="498" r:id="rId42"/>
    <p:sldId id="496" r:id="rId43"/>
    <p:sldId id="499" r:id="rId44"/>
    <p:sldId id="500" r:id="rId45"/>
    <p:sldId id="501" r:id="rId46"/>
    <p:sldId id="502" r:id="rId47"/>
    <p:sldId id="383" r:id="rId48"/>
    <p:sldId id="460" r:id="rId49"/>
    <p:sldId id="461" r:id="rId5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75" autoAdjust="0"/>
    <p:restoredTop sz="92540" autoAdjust="0"/>
  </p:normalViewPr>
  <p:slideViewPr>
    <p:cSldViewPr>
      <p:cViewPr varScale="1">
        <p:scale>
          <a:sx n="85" d="100"/>
          <a:sy n="85" d="100"/>
        </p:scale>
        <p:origin x="166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36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63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dirty="0" smtClean="0"/>
            </a:lvl1pPr>
          </a:lstStyle>
          <a:p>
            <a:pPr>
              <a:defRPr/>
            </a:pPr>
            <a:endParaRPr lang="en-US" dirty="0"/>
          </a:p>
        </p:txBody>
      </p:sp>
      <p:sp>
        <p:nvSpPr>
          <p:cNvPr id="1863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smtClean="0"/>
            </a:lvl1pPr>
          </a:lstStyle>
          <a:p>
            <a:pPr>
              <a:defRPr/>
            </a:pPr>
            <a:fld id="{E7D977D3-E97D-4816-A86A-DF8AA62C39F4}" type="datetimeFigureOut">
              <a:rPr lang="en-US"/>
              <a:pPr>
                <a:defRPr/>
              </a:pPr>
              <a:t>5/5/2015</a:t>
            </a:fld>
            <a:endParaRPr lang="en-US" dirty="0"/>
          </a:p>
        </p:txBody>
      </p:sp>
      <p:sp>
        <p:nvSpPr>
          <p:cNvPr id="1863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dirty="0" smtClean="0"/>
            </a:lvl1pPr>
          </a:lstStyle>
          <a:p>
            <a:pPr>
              <a:defRPr/>
            </a:pPr>
            <a:endParaRPr lang="en-US" dirty="0"/>
          </a:p>
        </p:txBody>
      </p:sp>
      <p:sp>
        <p:nvSpPr>
          <p:cNvPr id="1863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96B76CA3-7C65-453B-A061-18D75EFFB058}" type="slidenum">
              <a:rPr lang="en-US"/>
              <a:pPr>
                <a:defRPr/>
              </a:pPr>
              <a:t>‹#›</a:t>
            </a:fld>
            <a:endParaRPr lang="en-US" dirty="0"/>
          </a:p>
        </p:txBody>
      </p:sp>
    </p:spTree>
    <p:extLst>
      <p:ext uri="{BB962C8B-B14F-4D97-AF65-F5344CB8AC3E}">
        <p14:creationId xmlns:p14="http://schemas.microsoft.com/office/powerpoint/2010/main" val="12642083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dirty="0"/>
            </a:lvl1pPr>
          </a:lstStyle>
          <a:p>
            <a:pPr>
              <a:defRPr/>
            </a:pPr>
            <a:endParaRPr lang="en-US" dirty="0"/>
          </a:p>
        </p:txBody>
      </p:sp>
      <p:sp>
        <p:nvSpPr>
          <p:cNvPr id="778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34F33BE2-F50A-4647-B1FE-1406E3C50250}" type="datetimeFigureOut">
              <a:rPr lang="en-US"/>
              <a:pPr>
                <a:defRPr/>
              </a:pPr>
              <a:t>5/5/2015</a:t>
            </a:fld>
            <a:endParaRPr lang="en-US" dirty="0"/>
          </a:p>
        </p:txBody>
      </p:sp>
      <p:sp>
        <p:nvSpPr>
          <p:cNvPr id="655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78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dirty="0"/>
            </a:lvl1pPr>
          </a:lstStyle>
          <a:p>
            <a:pPr>
              <a:defRPr/>
            </a:pPr>
            <a:endParaRPr lang="en-US" dirty="0"/>
          </a:p>
        </p:txBody>
      </p:sp>
      <p:sp>
        <p:nvSpPr>
          <p:cNvPr id="778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91E39655-1142-4F1C-819C-1F572D7E4126}" type="slidenum">
              <a:rPr lang="en-US"/>
              <a:pPr>
                <a:defRPr/>
              </a:pPr>
              <a:t>‹#›</a:t>
            </a:fld>
            <a:endParaRPr lang="en-US" dirty="0"/>
          </a:p>
        </p:txBody>
      </p:sp>
    </p:spTree>
    <p:extLst>
      <p:ext uri="{BB962C8B-B14F-4D97-AF65-F5344CB8AC3E}">
        <p14:creationId xmlns:p14="http://schemas.microsoft.com/office/powerpoint/2010/main" val="6810782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6BFA0E2-BBA9-4F8F-B158-7053E3994D1B}" type="slidenum">
              <a:rPr lang="en-US" smtClean="0"/>
              <a:pPr/>
              <a:t>1</a:t>
            </a:fld>
            <a:endParaRPr lang="en-US" dirty="0"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Network+ Guide to Networks</a:t>
            </a:r>
            <a:br>
              <a:rPr lang="en-US" b="1" dirty="0" smtClean="0"/>
            </a:br>
            <a:r>
              <a:rPr lang="en-US" b="1" dirty="0" smtClean="0"/>
              <a:t>7</a:t>
            </a:r>
            <a:r>
              <a:rPr lang="en-US" b="1" baseline="30000" dirty="0" smtClean="0"/>
              <a:t>th</a:t>
            </a:r>
            <a:r>
              <a:rPr lang="en-US" b="1" dirty="0" smtClean="0"/>
              <a:t> Edition</a:t>
            </a:r>
          </a:p>
          <a:p>
            <a:pPr eaLnBrk="1" hangingPunct="1"/>
            <a:endParaRPr lang="en-US" b="1" dirty="0" smtClean="0"/>
          </a:p>
          <a:p>
            <a:pPr eaLnBrk="1" hangingPunct="1">
              <a:lnSpc>
                <a:spcPct val="90000"/>
              </a:lnSpc>
            </a:pPr>
            <a:r>
              <a:rPr lang="en-US" sz="1200" i="1" dirty="0" smtClean="0"/>
              <a:t>Chapter 12</a:t>
            </a:r>
          </a:p>
          <a:p>
            <a:pPr eaLnBrk="1" hangingPunct="1">
              <a:lnSpc>
                <a:spcPct val="90000"/>
              </a:lnSpc>
            </a:pPr>
            <a:r>
              <a:rPr lang="en-US" sz="1200" i="1" dirty="0" smtClean="0"/>
              <a:t>Industrial and Enterprise Networking</a:t>
            </a:r>
          </a:p>
          <a:p>
            <a:pPr eaLnBrk="1" hangingPunct="1"/>
            <a:endParaRPr lang="es-EC" dirty="0" smtClean="0"/>
          </a:p>
        </p:txBody>
      </p:sp>
    </p:spTree>
    <p:extLst>
      <p:ext uri="{BB962C8B-B14F-4D97-AF65-F5344CB8AC3E}">
        <p14:creationId xmlns:p14="http://schemas.microsoft.com/office/powerpoint/2010/main" val="5841675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Securing an ICS/SCADA Network</a:t>
            </a:r>
          </a:p>
          <a:p>
            <a:endParaRPr lang="en-US" dirty="0" smtClean="0"/>
          </a:p>
          <a:p>
            <a:r>
              <a:rPr lang="en-US" dirty="0" smtClean="0"/>
              <a:t>Recommended best practices (cont’d):</a:t>
            </a:r>
          </a:p>
          <a:p>
            <a:pPr lvl="1"/>
            <a:r>
              <a:rPr lang="en-US" dirty="0" smtClean="0"/>
              <a:t>For fault tolerance, deploy redundancy as appropriate</a:t>
            </a:r>
          </a:p>
          <a:p>
            <a:pPr lvl="1"/>
            <a:r>
              <a:rPr lang="en-US" dirty="0" smtClean="0"/>
              <a:t>Harden the ICS/SCADA network by strictly controlling access to the network with encrypted authentication</a:t>
            </a:r>
          </a:p>
          <a:p>
            <a:pPr lvl="1"/>
            <a:r>
              <a:rPr lang="en-US" dirty="0" smtClean="0"/>
              <a:t>Protect the historian</a:t>
            </a:r>
          </a:p>
          <a:p>
            <a:pPr lvl="1"/>
            <a:r>
              <a:rPr lang="en-US" dirty="0" smtClean="0"/>
              <a:t>Make sure vendors responsible for supporting hardware and software on your network fully disclose any backdoor entrance into your network</a:t>
            </a:r>
          </a:p>
          <a:p>
            <a:pPr lvl="1"/>
            <a:r>
              <a:rPr lang="en-US" dirty="0" smtClean="0"/>
              <a:t>If the ICS network provides W-Fi, consider installing Faraday cages around the Wi-Fi hot spots </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10</a:t>
            </a:fld>
            <a:endParaRPr lang="en-US" dirty="0"/>
          </a:p>
        </p:txBody>
      </p:sp>
    </p:spTree>
    <p:extLst>
      <p:ext uri="{BB962C8B-B14F-4D97-AF65-F5344CB8AC3E}">
        <p14:creationId xmlns:p14="http://schemas.microsoft.com/office/powerpoint/2010/main" val="1960338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Securing an ICS/SCADA Network</a:t>
            </a:r>
          </a:p>
          <a:p>
            <a:endParaRPr lang="en-US" dirty="0" smtClean="0"/>
          </a:p>
          <a:p>
            <a:r>
              <a:rPr lang="en-US" dirty="0" smtClean="0"/>
              <a:t>Recommended best practices (cont’d):</a:t>
            </a:r>
          </a:p>
          <a:p>
            <a:pPr lvl="1"/>
            <a:r>
              <a:rPr lang="en-US" dirty="0" smtClean="0"/>
              <a:t>Keep current all documentation needed for configuration management</a:t>
            </a:r>
          </a:p>
          <a:p>
            <a:pPr lvl="1"/>
            <a:r>
              <a:rPr lang="en-US" dirty="0" smtClean="0"/>
              <a:t>Keep well-documented and well-maintained backups of the system and its data</a:t>
            </a:r>
          </a:p>
          <a:p>
            <a:pPr lvl="1"/>
            <a:r>
              <a:rPr lang="en-US" dirty="0" smtClean="0"/>
              <a:t>Clearly define risk management practices and establish risk management teams</a:t>
            </a:r>
          </a:p>
          <a:p>
            <a:pPr lvl="1"/>
            <a:r>
              <a:rPr lang="en-US" dirty="0" smtClean="0"/>
              <a:t>Implement role-based access control (RBAC) to the system</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11</a:t>
            </a:fld>
            <a:endParaRPr lang="en-US" dirty="0"/>
          </a:p>
        </p:txBody>
      </p:sp>
    </p:spTree>
    <p:extLst>
      <p:ext uri="{BB962C8B-B14F-4D97-AF65-F5344CB8AC3E}">
        <p14:creationId xmlns:p14="http://schemas.microsoft.com/office/powerpoint/2010/main" val="923555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Asset Management and Business Documents</a:t>
            </a:r>
          </a:p>
          <a:p>
            <a:endParaRPr lang="en-US" dirty="0" smtClean="0"/>
          </a:p>
          <a:p>
            <a:r>
              <a:rPr lang="en-US" dirty="0" smtClean="0"/>
              <a:t>Asset management documentation</a:t>
            </a:r>
          </a:p>
          <a:p>
            <a:pPr lvl="1"/>
            <a:r>
              <a:rPr lang="en-US" dirty="0" smtClean="0"/>
              <a:t>Important when managing large numbers of devices</a:t>
            </a:r>
          </a:p>
          <a:p>
            <a:pPr lvl="1"/>
            <a:r>
              <a:rPr lang="en-US" dirty="0" smtClean="0"/>
              <a:t>Essential in an enterprise environment</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12</a:t>
            </a:fld>
            <a:endParaRPr lang="en-US" dirty="0"/>
          </a:p>
        </p:txBody>
      </p:sp>
    </p:spTree>
    <p:extLst>
      <p:ext uri="{BB962C8B-B14F-4D97-AF65-F5344CB8AC3E}">
        <p14:creationId xmlns:p14="http://schemas.microsoft.com/office/powerpoint/2010/main" val="2103701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Asset Management</a:t>
            </a:r>
          </a:p>
          <a:p>
            <a:endParaRPr lang="en-US" dirty="0" smtClean="0"/>
          </a:p>
          <a:p>
            <a:pPr eaLnBrk="1" hangingPunct="1"/>
            <a:r>
              <a:rPr lang="en-US" dirty="0" smtClean="0"/>
              <a:t>Refers to monitoring and maintaining all assets that make up a network</a:t>
            </a:r>
          </a:p>
          <a:p>
            <a:pPr eaLnBrk="1" hangingPunct="1"/>
            <a:r>
              <a:rPr lang="en-US" dirty="0" smtClean="0"/>
              <a:t>First step is to inventory all network components:</a:t>
            </a:r>
          </a:p>
          <a:p>
            <a:pPr lvl="1" eaLnBrk="1" hangingPunct="1"/>
            <a:r>
              <a:rPr lang="en-US" dirty="0" smtClean="0"/>
              <a:t>Nodes or hardware devices</a:t>
            </a:r>
          </a:p>
          <a:p>
            <a:pPr lvl="1" eaLnBrk="1" hangingPunct="1"/>
            <a:r>
              <a:rPr lang="en-US" dirty="0" smtClean="0"/>
              <a:t>Software</a:t>
            </a:r>
          </a:p>
          <a:p>
            <a:pPr eaLnBrk="1" hangingPunct="1"/>
            <a:r>
              <a:rPr lang="en-US" dirty="0" smtClean="0"/>
              <a:t>Organization needs determine appropriate asset management tool</a:t>
            </a:r>
          </a:p>
          <a:p>
            <a:pPr eaLnBrk="1" hangingPunct="1"/>
            <a:r>
              <a:rPr lang="en-US" dirty="0" smtClean="0"/>
              <a:t>Benefits</a:t>
            </a:r>
          </a:p>
          <a:p>
            <a:pPr lvl="1" eaLnBrk="1" hangingPunct="1"/>
            <a:r>
              <a:rPr lang="en-US" dirty="0" smtClean="0"/>
              <a:t>Simplifies maintaining and upgrading network</a:t>
            </a:r>
          </a:p>
          <a:p>
            <a:pPr lvl="1" eaLnBrk="1" hangingPunct="1"/>
            <a:r>
              <a:rPr lang="en-US" dirty="0" smtClean="0"/>
              <a:t>Provides information about hardware and software costs and benefits</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13</a:t>
            </a:fld>
            <a:endParaRPr lang="en-US" dirty="0"/>
          </a:p>
        </p:txBody>
      </p:sp>
    </p:spTree>
    <p:extLst>
      <p:ext uri="{BB962C8B-B14F-4D97-AF65-F5344CB8AC3E}">
        <p14:creationId xmlns:p14="http://schemas.microsoft.com/office/powerpoint/2010/main" val="2512605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Business Documents</a:t>
            </a:r>
          </a:p>
          <a:p>
            <a:endParaRPr lang="en-US" dirty="0" smtClean="0"/>
          </a:p>
          <a:p>
            <a:pPr eaLnBrk="1" hangingPunct="1"/>
            <a:r>
              <a:rPr lang="en-US" dirty="0" smtClean="0"/>
              <a:t>Standard business documents you may encounter:</a:t>
            </a:r>
          </a:p>
          <a:p>
            <a:pPr lvl="1" eaLnBrk="1" hangingPunct="1"/>
            <a:r>
              <a:rPr lang="en-US" dirty="0" smtClean="0"/>
              <a:t>RFP (request for proposal)</a:t>
            </a:r>
          </a:p>
          <a:p>
            <a:pPr lvl="2" eaLnBrk="1" hangingPunct="1"/>
            <a:r>
              <a:rPr lang="en-US" dirty="0" smtClean="0"/>
              <a:t>Request to vendors to submit a proposal for a product or service your company wants to purchase</a:t>
            </a:r>
          </a:p>
          <a:p>
            <a:pPr lvl="1" eaLnBrk="1" hangingPunct="1"/>
            <a:r>
              <a:rPr lang="en-US" dirty="0" smtClean="0"/>
              <a:t>MOU (memorandum of understanding)</a:t>
            </a:r>
          </a:p>
          <a:p>
            <a:pPr lvl="2" eaLnBrk="1" hangingPunct="1"/>
            <a:r>
              <a:rPr lang="en-US" dirty="0" smtClean="0"/>
              <a:t>Documents the intentions of two or more parties to enter into a binding agreement, or contract</a:t>
            </a:r>
          </a:p>
          <a:p>
            <a:pPr lvl="1" eaLnBrk="1" hangingPunct="1"/>
            <a:r>
              <a:rPr lang="en-US" dirty="0" smtClean="0"/>
              <a:t>SOW (statement of work)</a:t>
            </a:r>
          </a:p>
          <a:p>
            <a:pPr lvl="2" eaLnBrk="1" hangingPunct="1"/>
            <a:r>
              <a:rPr lang="en-US" dirty="0" smtClean="0"/>
              <a:t>Documents in detail the work that must be completed for a particular project</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14</a:t>
            </a:fld>
            <a:endParaRPr lang="en-US" dirty="0"/>
          </a:p>
        </p:txBody>
      </p:sp>
    </p:spTree>
    <p:extLst>
      <p:ext uri="{BB962C8B-B14F-4D97-AF65-F5344CB8AC3E}">
        <p14:creationId xmlns:p14="http://schemas.microsoft.com/office/powerpoint/2010/main" val="2113519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Business Documents</a:t>
            </a:r>
          </a:p>
          <a:p>
            <a:endParaRPr lang="en-US" dirty="0" smtClean="0"/>
          </a:p>
          <a:p>
            <a:pPr eaLnBrk="1" hangingPunct="1"/>
            <a:r>
              <a:rPr lang="en-US" dirty="0" smtClean="0"/>
              <a:t>Standard business documents you may encounter (cont’d):</a:t>
            </a:r>
          </a:p>
          <a:p>
            <a:pPr lvl="1" eaLnBrk="1" hangingPunct="1"/>
            <a:r>
              <a:rPr lang="en-US" dirty="0" smtClean="0"/>
              <a:t>SLA (service-level agreement)</a:t>
            </a:r>
          </a:p>
          <a:p>
            <a:pPr lvl="2" eaLnBrk="1" hangingPunct="1"/>
            <a:r>
              <a:rPr lang="en-US" dirty="0" smtClean="0"/>
              <a:t>A legally binding contract or part of a contract that defines the aspects of a service provided to a customer</a:t>
            </a:r>
          </a:p>
          <a:p>
            <a:pPr lvl="2" eaLnBrk="1" hangingPunct="1"/>
            <a:r>
              <a:rPr lang="en-US" dirty="0" smtClean="0"/>
              <a:t>Example: the service provided by an ISP</a:t>
            </a:r>
          </a:p>
          <a:p>
            <a:pPr lvl="1" eaLnBrk="1" hangingPunct="1"/>
            <a:r>
              <a:rPr lang="en-US" dirty="0" smtClean="0"/>
              <a:t>MLA (master license agreement)</a:t>
            </a:r>
          </a:p>
          <a:p>
            <a:pPr lvl="2"/>
            <a:r>
              <a:rPr lang="en-US" dirty="0" smtClean="0"/>
              <a:t>Grants a license from a creator, developer, or producer to a third party for the purposes of marketing or sublicensing, or distributing the product to consumers</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15</a:t>
            </a:fld>
            <a:endParaRPr lang="en-US" dirty="0"/>
          </a:p>
        </p:txBody>
      </p:sp>
    </p:spTree>
    <p:extLst>
      <p:ext uri="{BB962C8B-B14F-4D97-AF65-F5344CB8AC3E}">
        <p14:creationId xmlns:p14="http://schemas.microsoft.com/office/powerpoint/2010/main" val="2837606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 Management</a:t>
            </a:r>
          </a:p>
          <a:p>
            <a:endParaRPr lang="en-US" dirty="0" smtClean="0"/>
          </a:p>
          <a:p>
            <a:pPr eaLnBrk="1" hangingPunct="1"/>
            <a:r>
              <a:rPr lang="en-US" dirty="0" smtClean="0"/>
              <a:t>Managing change while maintaining network’s efficiency and availability: </a:t>
            </a:r>
          </a:p>
          <a:p>
            <a:pPr lvl="1" eaLnBrk="1" hangingPunct="1"/>
            <a:r>
              <a:rPr lang="en-US" dirty="0" smtClean="0"/>
              <a:t>Requires good planning</a:t>
            </a:r>
          </a:p>
          <a:p>
            <a:pPr eaLnBrk="1" hangingPunct="1"/>
            <a:r>
              <a:rPr lang="en-US" dirty="0" smtClean="0"/>
              <a:t>Common software and hardware changes</a:t>
            </a:r>
          </a:p>
          <a:p>
            <a:pPr lvl="1" eaLnBrk="1" hangingPunct="1"/>
            <a:r>
              <a:rPr lang="en-US" dirty="0" smtClean="0"/>
              <a:t>Range from installing patches to replacing network backbone</a:t>
            </a:r>
          </a:p>
          <a:p>
            <a:pPr eaLnBrk="1" hangingPunct="1"/>
            <a:r>
              <a:rPr lang="en-US" dirty="0" smtClean="0"/>
              <a:t>Several ways to approach changes</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16</a:t>
            </a:fld>
            <a:endParaRPr lang="en-US" dirty="0"/>
          </a:p>
        </p:txBody>
      </p:sp>
    </p:spTree>
    <p:extLst>
      <p:ext uri="{BB962C8B-B14F-4D97-AF65-F5344CB8AC3E}">
        <p14:creationId xmlns:p14="http://schemas.microsoft.com/office/powerpoint/2010/main" val="2309997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Software and Hardware Changes</a:t>
            </a:r>
          </a:p>
          <a:p>
            <a:endParaRPr lang="en-US" dirty="0" smtClean="0"/>
          </a:p>
          <a:p>
            <a:r>
              <a:rPr lang="en-US" dirty="0" smtClean="0"/>
              <a:t>Three types of changes to existing software:</a:t>
            </a:r>
          </a:p>
          <a:p>
            <a:pPr lvl="1"/>
            <a:r>
              <a:rPr lang="en-US" dirty="0" smtClean="0"/>
              <a:t>Patch</a:t>
            </a:r>
          </a:p>
          <a:p>
            <a:pPr lvl="2"/>
            <a:r>
              <a:rPr lang="en-US" dirty="0" smtClean="0"/>
              <a:t>A correction, improvement, or enhancement</a:t>
            </a:r>
          </a:p>
          <a:p>
            <a:pPr lvl="1"/>
            <a:r>
              <a:rPr lang="en-US" dirty="0" smtClean="0"/>
              <a:t>Upgrade</a:t>
            </a:r>
          </a:p>
          <a:p>
            <a:pPr lvl="2"/>
            <a:r>
              <a:rPr lang="en-US" dirty="0" smtClean="0"/>
              <a:t>A major change to a software package that enhances the functionality and features of the software</a:t>
            </a:r>
          </a:p>
          <a:p>
            <a:pPr lvl="1"/>
            <a:r>
              <a:rPr lang="en-US" dirty="0" smtClean="0"/>
              <a:t>Rollback</a:t>
            </a:r>
          </a:p>
          <a:p>
            <a:pPr lvl="2"/>
            <a:r>
              <a:rPr lang="en-US" dirty="0" smtClean="0"/>
              <a:t>Also called backleveling or downgrading</a:t>
            </a:r>
          </a:p>
          <a:p>
            <a:pPr lvl="2"/>
            <a:r>
              <a:rPr lang="en-US" dirty="0" smtClean="0"/>
              <a:t>Process of reverting to a previous version after attempting to patch or upgrade it</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17</a:t>
            </a:fld>
            <a:endParaRPr lang="en-US" dirty="0"/>
          </a:p>
        </p:txBody>
      </p:sp>
    </p:spTree>
    <p:extLst>
      <p:ext uri="{BB962C8B-B14F-4D97-AF65-F5344CB8AC3E}">
        <p14:creationId xmlns:p14="http://schemas.microsoft.com/office/powerpoint/2010/main" val="2976856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Software and Hardware Changes</a:t>
            </a:r>
          </a:p>
          <a:p>
            <a:endParaRPr lang="en-US" dirty="0" smtClean="0"/>
          </a:p>
          <a:p>
            <a:pPr eaLnBrk="1" hangingPunct="1">
              <a:lnSpc>
                <a:spcPct val="90000"/>
              </a:lnSpc>
            </a:pPr>
            <a:r>
              <a:rPr lang="en-US" dirty="0" smtClean="0"/>
              <a:t>General steps to change software or hardware</a:t>
            </a:r>
          </a:p>
          <a:p>
            <a:pPr lvl="1" eaLnBrk="1" hangingPunct="1">
              <a:lnSpc>
                <a:spcPct val="90000"/>
              </a:lnSpc>
            </a:pPr>
            <a:r>
              <a:rPr lang="en-US" dirty="0" smtClean="0"/>
              <a:t>Don’t allow patches to be automatically installed</a:t>
            </a:r>
          </a:p>
          <a:p>
            <a:pPr lvl="1" eaLnBrk="1" hangingPunct="1">
              <a:lnSpc>
                <a:spcPct val="90000"/>
              </a:lnSpc>
            </a:pPr>
            <a:r>
              <a:rPr lang="en-US" dirty="0" smtClean="0"/>
              <a:t>Determine whether patch or upgrade is necessary</a:t>
            </a:r>
          </a:p>
          <a:p>
            <a:pPr lvl="1" eaLnBrk="1" hangingPunct="1">
              <a:lnSpc>
                <a:spcPct val="90000"/>
              </a:lnSpc>
            </a:pPr>
            <a:r>
              <a:rPr lang="en-US" dirty="0" smtClean="0"/>
              <a:t>Research change purpose, compatibility, and effects</a:t>
            </a:r>
          </a:p>
          <a:p>
            <a:pPr lvl="1" eaLnBrk="1" hangingPunct="1">
              <a:lnSpc>
                <a:spcPct val="90000"/>
              </a:lnSpc>
            </a:pPr>
            <a:r>
              <a:rPr lang="en-US" dirty="0" smtClean="0"/>
              <a:t>Test the patch or upgrade in a testing lab to make sure it acts as expected</a:t>
            </a:r>
          </a:p>
          <a:p>
            <a:pPr lvl="1" eaLnBrk="1" hangingPunct="1">
              <a:lnSpc>
                <a:spcPct val="90000"/>
              </a:lnSpc>
            </a:pPr>
            <a:r>
              <a:rPr lang="en-US" dirty="0" smtClean="0"/>
              <a:t>Determine whether changes should apply to all users, network segments, or devices</a:t>
            </a:r>
          </a:p>
          <a:p>
            <a:pPr lvl="1" eaLnBrk="1" hangingPunct="1">
              <a:lnSpc>
                <a:spcPct val="90000"/>
              </a:lnSpc>
            </a:pPr>
            <a:r>
              <a:rPr lang="en-US" dirty="0" smtClean="0"/>
              <a:t>Schedule change for completion during off-hours</a:t>
            </a:r>
          </a:p>
          <a:p>
            <a:pPr lvl="2" eaLnBrk="1" hangingPunct="1">
              <a:lnSpc>
                <a:spcPct val="90000"/>
              </a:lnSpc>
            </a:pPr>
            <a:r>
              <a:rPr lang="en-US" dirty="0" smtClean="0"/>
              <a:t>Called the maintenance window</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18</a:t>
            </a:fld>
            <a:endParaRPr lang="en-US" dirty="0"/>
          </a:p>
        </p:txBody>
      </p:sp>
    </p:spTree>
    <p:extLst>
      <p:ext uri="{BB962C8B-B14F-4D97-AF65-F5344CB8AC3E}">
        <p14:creationId xmlns:p14="http://schemas.microsoft.com/office/powerpoint/2010/main" val="4030647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Software and Hardware Changes</a:t>
            </a:r>
          </a:p>
          <a:p>
            <a:endParaRPr lang="en-US" dirty="0" smtClean="0"/>
          </a:p>
          <a:p>
            <a:pPr eaLnBrk="1" hangingPunct="1">
              <a:lnSpc>
                <a:spcPct val="90000"/>
              </a:lnSpc>
            </a:pPr>
            <a:r>
              <a:rPr lang="en-US" dirty="0" smtClean="0"/>
              <a:t>General steps to change software or hardware (cont’d)</a:t>
            </a:r>
          </a:p>
          <a:p>
            <a:pPr lvl="1" eaLnBrk="1" hangingPunct="1">
              <a:lnSpc>
                <a:spcPct val="90000"/>
              </a:lnSpc>
            </a:pPr>
            <a:r>
              <a:rPr lang="en-US" dirty="0" smtClean="0"/>
              <a:t>Notify appropriate personnel of intent to change</a:t>
            </a:r>
          </a:p>
          <a:p>
            <a:pPr lvl="1" eaLnBrk="1" hangingPunct="1">
              <a:lnSpc>
                <a:spcPct val="90000"/>
              </a:lnSpc>
            </a:pPr>
            <a:r>
              <a:rPr lang="en-US" dirty="0" smtClean="0"/>
              <a:t>Back up current system</a:t>
            </a:r>
          </a:p>
          <a:p>
            <a:pPr lvl="1" eaLnBrk="1" hangingPunct="1">
              <a:lnSpc>
                <a:spcPct val="90000"/>
              </a:lnSpc>
            </a:pPr>
            <a:r>
              <a:rPr lang="en-US" dirty="0" smtClean="0"/>
              <a:t>Prevent users from accessing system during change</a:t>
            </a:r>
          </a:p>
          <a:p>
            <a:pPr lvl="1" eaLnBrk="1" hangingPunct="1">
              <a:lnSpc>
                <a:spcPct val="90000"/>
              </a:lnSpc>
            </a:pPr>
            <a:r>
              <a:rPr lang="en-US" dirty="0" smtClean="0"/>
              <a:t>Keep instructions handy as you install revision</a:t>
            </a:r>
          </a:p>
          <a:p>
            <a:pPr lvl="1" eaLnBrk="1" hangingPunct="1">
              <a:lnSpc>
                <a:spcPct val="90000"/>
              </a:lnSpc>
            </a:pPr>
            <a:r>
              <a:rPr lang="en-US" dirty="0" smtClean="0"/>
              <a:t>Implement the change and test system fully</a:t>
            </a:r>
          </a:p>
          <a:p>
            <a:pPr lvl="1" eaLnBrk="1" hangingPunct="1">
              <a:lnSpc>
                <a:spcPct val="90000"/>
              </a:lnSpc>
            </a:pPr>
            <a:r>
              <a:rPr lang="en-US" dirty="0" smtClean="0"/>
              <a:t>Re-enable access to the system</a:t>
            </a:r>
          </a:p>
          <a:p>
            <a:pPr lvl="2" eaLnBrk="1" hangingPunct="1">
              <a:lnSpc>
                <a:spcPct val="90000"/>
              </a:lnSpc>
            </a:pPr>
            <a:r>
              <a:rPr lang="en-US" dirty="0" smtClean="0"/>
              <a:t>Or revert to previous version</a:t>
            </a:r>
          </a:p>
          <a:p>
            <a:pPr lvl="1" eaLnBrk="1" hangingPunct="1">
              <a:lnSpc>
                <a:spcPct val="90000"/>
              </a:lnSpc>
            </a:pPr>
            <a:r>
              <a:rPr lang="en-US" dirty="0" smtClean="0"/>
              <a:t>Inform personnel that change is complete</a:t>
            </a:r>
          </a:p>
          <a:p>
            <a:pPr lvl="1" eaLnBrk="1" hangingPunct="1">
              <a:lnSpc>
                <a:spcPct val="90000"/>
              </a:lnSpc>
            </a:pPr>
            <a:r>
              <a:rPr lang="en-US" dirty="0" smtClean="0"/>
              <a:t>Record change in the change management system</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19</a:t>
            </a:fld>
            <a:endParaRPr lang="en-US" dirty="0"/>
          </a:p>
        </p:txBody>
      </p:sp>
    </p:spTree>
    <p:extLst>
      <p:ext uri="{BB962C8B-B14F-4D97-AF65-F5344CB8AC3E}">
        <p14:creationId xmlns:p14="http://schemas.microsoft.com/office/powerpoint/2010/main" val="2638679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Objectives</a:t>
            </a:r>
          </a:p>
          <a:p>
            <a:pPr eaLnBrk="1" hangingPunct="1"/>
            <a:endParaRPr lang="en-US" dirty="0" smtClean="0"/>
          </a:p>
          <a:p>
            <a:r>
              <a:rPr lang="en-US" dirty="0" smtClean="0"/>
              <a:t>Identify significant components of an industrial control system or SCADA system</a:t>
            </a:r>
          </a:p>
          <a:p>
            <a:r>
              <a:rPr lang="en-US" dirty="0" smtClean="0"/>
              <a:t>Inventory and manage network assets and identify significant business documents</a:t>
            </a:r>
          </a:p>
          <a:p>
            <a:r>
              <a:rPr lang="en-US" dirty="0" smtClean="0"/>
              <a:t>Create and follow appropriate change management procedures for major and minor network changes</a:t>
            </a:r>
          </a:p>
          <a:p>
            <a:r>
              <a:rPr lang="en-US" dirty="0" smtClean="0"/>
              <a:t>Identify significant physical security controls to limit or monitor access to secure areas</a:t>
            </a:r>
          </a:p>
          <a:p>
            <a:r>
              <a:rPr lang="en-US" dirty="0" smtClean="0"/>
              <a:t>Describe the components of a reliable disaster recovery plan and a defensible incident response plan</a:t>
            </a:r>
          </a:p>
          <a:p>
            <a:pPr eaLnBrk="1" hangingPunct="1"/>
            <a:endParaRPr lang="en-US" dirty="0" smtClean="0"/>
          </a:p>
        </p:txBody>
      </p:sp>
    </p:spTree>
    <p:extLst>
      <p:ext uri="{BB962C8B-B14F-4D97-AF65-F5344CB8AC3E}">
        <p14:creationId xmlns:p14="http://schemas.microsoft.com/office/powerpoint/2010/main" val="12912946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Software and Hardware Changes</a:t>
            </a:r>
          </a:p>
          <a:p>
            <a:endParaRPr lang="en-US" dirty="0" smtClean="0"/>
          </a:p>
          <a:p>
            <a:pPr eaLnBrk="1" hangingPunct="1"/>
            <a:r>
              <a:rPr lang="en-US" dirty="0" smtClean="0"/>
              <a:t>Reversing a software upgrade</a:t>
            </a:r>
          </a:p>
          <a:p>
            <a:pPr lvl="1" eaLnBrk="1" hangingPunct="1"/>
            <a:r>
              <a:rPr lang="en-US" dirty="0" smtClean="0"/>
              <a:t>Software change may create unexpected problems</a:t>
            </a:r>
          </a:p>
          <a:p>
            <a:pPr lvl="1" eaLnBrk="1" hangingPunct="1"/>
            <a:r>
              <a:rPr lang="en-US" dirty="0" smtClean="0"/>
              <a:t>Be prepared to reverse an upgrade</a:t>
            </a:r>
          </a:p>
          <a:p>
            <a:pPr eaLnBrk="1" hangingPunct="1"/>
            <a:r>
              <a:rPr lang="en-US" dirty="0" smtClean="0"/>
              <a:t>Backleveling</a:t>
            </a:r>
          </a:p>
          <a:p>
            <a:pPr lvl="1" eaLnBrk="1" hangingPunct="1"/>
            <a:r>
              <a:rPr lang="en-US" dirty="0" smtClean="0"/>
              <a:t>Reverting to previous version of software after attempting upgrade</a:t>
            </a:r>
          </a:p>
          <a:p>
            <a:pPr lvl="1" eaLnBrk="1" hangingPunct="1"/>
            <a:r>
              <a:rPr lang="en-US" dirty="0" smtClean="0"/>
              <a:t>No hard-and-fast rules for backleveling</a:t>
            </a:r>
          </a:p>
          <a:p>
            <a:pPr lvl="1" eaLnBrk="1" hangingPunct="1"/>
            <a:r>
              <a:rPr lang="en-US" dirty="0" smtClean="0"/>
              <a:t>Always refer to software vendor’s documentation to reverse an upgrade</a:t>
            </a:r>
          </a:p>
          <a:p>
            <a:pPr lvl="2" eaLnBrk="1" hangingPunct="1"/>
            <a:r>
              <a:rPr lang="en-US" dirty="0" smtClean="0"/>
              <a:t>For NOS: consult other professionals as well</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20</a:t>
            </a:fld>
            <a:endParaRPr lang="en-US" dirty="0"/>
          </a:p>
        </p:txBody>
      </p:sp>
    </p:spTree>
    <p:extLst>
      <p:ext uri="{BB962C8B-B14F-4D97-AF65-F5344CB8AC3E}">
        <p14:creationId xmlns:p14="http://schemas.microsoft.com/office/powerpoint/2010/main" val="5116978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Software and Hardware Changes</a:t>
            </a:r>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21</a:t>
            </a:fld>
            <a:endParaRPr lang="en-US" dirty="0"/>
          </a:p>
        </p:txBody>
      </p:sp>
    </p:spTree>
    <p:extLst>
      <p:ext uri="{BB962C8B-B14F-4D97-AF65-F5344CB8AC3E}">
        <p14:creationId xmlns:p14="http://schemas.microsoft.com/office/powerpoint/2010/main" val="4494316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 Management Documentation</a:t>
            </a:r>
          </a:p>
          <a:p>
            <a:endParaRPr lang="en-US" dirty="0" smtClean="0"/>
          </a:p>
          <a:p>
            <a:r>
              <a:rPr lang="en-US" dirty="0" smtClean="0"/>
              <a:t>Generally, the larger an organization, the more documentation required when making changes</a:t>
            </a:r>
          </a:p>
          <a:p>
            <a:r>
              <a:rPr lang="en-US" dirty="0" smtClean="0"/>
              <a:t>Required process will vary but expect the following:</a:t>
            </a:r>
          </a:p>
          <a:p>
            <a:pPr lvl="1"/>
            <a:r>
              <a:rPr lang="en-US" dirty="0" smtClean="0"/>
              <a:t>Submit a change request document</a:t>
            </a:r>
          </a:p>
          <a:p>
            <a:pPr lvl="1"/>
            <a:r>
              <a:rPr lang="en-US" dirty="0" smtClean="0"/>
              <a:t>Understand and follow the approval process</a:t>
            </a:r>
          </a:p>
          <a:p>
            <a:pPr lvl="1"/>
            <a:r>
              <a:rPr lang="en-US" dirty="0" smtClean="0"/>
              <a:t>The change is project managed (change coordinator)</a:t>
            </a:r>
          </a:p>
          <a:p>
            <a:pPr lvl="1"/>
            <a:r>
              <a:rPr lang="en-US" dirty="0" smtClean="0"/>
              <a:t>Provide additional documentation</a:t>
            </a:r>
          </a:p>
          <a:p>
            <a:pPr lvl="1"/>
            <a:r>
              <a:rPr lang="en-US" dirty="0" smtClean="0"/>
              <a:t>Close the change</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22</a:t>
            </a:fld>
            <a:endParaRPr lang="en-US" dirty="0"/>
          </a:p>
        </p:txBody>
      </p:sp>
    </p:spTree>
    <p:extLst>
      <p:ext uri="{BB962C8B-B14F-4D97-AF65-F5344CB8AC3E}">
        <p14:creationId xmlns:p14="http://schemas.microsoft.com/office/powerpoint/2010/main" val="13687040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Physical Security Controls</a:t>
            </a:r>
          </a:p>
          <a:p>
            <a:endParaRPr lang="en-US" dirty="0" smtClean="0"/>
          </a:p>
          <a:p>
            <a:r>
              <a:rPr lang="en-US" dirty="0" smtClean="0"/>
              <a:t>Restrict physical access to critical components</a:t>
            </a:r>
          </a:p>
          <a:p>
            <a:pPr lvl="1"/>
            <a:r>
              <a:rPr lang="en-US" dirty="0" smtClean="0"/>
              <a:t>Only trusted networking staff should have access</a:t>
            </a:r>
          </a:p>
          <a:p>
            <a:pPr lvl="1"/>
            <a:r>
              <a:rPr lang="en-US" dirty="0" smtClean="0"/>
              <a:t>A security policy should define who has access</a:t>
            </a:r>
          </a:p>
          <a:p>
            <a:r>
              <a:rPr lang="en-US" dirty="0" smtClean="0"/>
              <a:t>Sophisticated door access controls:</a:t>
            </a:r>
          </a:p>
          <a:p>
            <a:pPr lvl="1"/>
            <a:r>
              <a:rPr lang="en-US" dirty="0" smtClean="0"/>
              <a:t>Keypad or cipher locks</a:t>
            </a:r>
          </a:p>
          <a:p>
            <a:pPr lvl="2"/>
            <a:r>
              <a:rPr lang="en-US" dirty="0" smtClean="0"/>
              <a:t>Cipher locks are physical or electronic locks requiring a code to open the door</a:t>
            </a:r>
          </a:p>
          <a:p>
            <a:pPr lvl="1"/>
            <a:r>
              <a:rPr lang="en-US" dirty="0" smtClean="0"/>
              <a:t>Access badges</a:t>
            </a:r>
          </a:p>
          <a:p>
            <a:pPr lvl="2"/>
            <a:r>
              <a:rPr lang="en-US" dirty="0" smtClean="0"/>
              <a:t>Proximity cards, passive cards, and active cards</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23</a:t>
            </a:fld>
            <a:endParaRPr lang="en-US" dirty="0"/>
          </a:p>
        </p:txBody>
      </p:sp>
    </p:spTree>
    <p:extLst>
      <p:ext uri="{BB962C8B-B14F-4D97-AF65-F5344CB8AC3E}">
        <p14:creationId xmlns:p14="http://schemas.microsoft.com/office/powerpoint/2010/main" val="11580110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Physical Security Controls</a:t>
            </a:r>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24</a:t>
            </a:fld>
            <a:endParaRPr lang="en-US" dirty="0"/>
          </a:p>
        </p:txBody>
      </p:sp>
    </p:spTree>
    <p:extLst>
      <p:ext uri="{BB962C8B-B14F-4D97-AF65-F5344CB8AC3E}">
        <p14:creationId xmlns:p14="http://schemas.microsoft.com/office/powerpoint/2010/main" val="6654935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Physical Security Controls</a:t>
            </a:r>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25</a:t>
            </a:fld>
            <a:endParaRPr lang="en-US" dirty="0"/>
          </a:p>
        </p:txBody>
      </p:sp>
    </p:spTree>
    <p:extLst>
      <p:ext uri="{BB962C8B-B14F-4D97-AF65-F5344CB8AC3E}">
        <p14:creationId xmlns:p14="http://schemas.microsoft.com/office/powerpoint/2010/main" val="12485207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Physical Security Controls</a:t>
            </a:r>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26</a:t>
            </a:fld>
            <a:endParaRPr lang="en-US" dirty="0"/>
          </a:p>
        </p:txBody>
      </p:sp>
    </p:spTree>
    <p:extLst>
      <p:ext uri="{BB962C8B-B14F-4D97-AF65-F5344CB8AC3E}">
        <p14:creationId xmlns:p14="http://schemas.microsoft.com/office/powerpoint/2010/main" val="19307874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Physical Security Controls</a:t>
            </a:r>
          </a:p>
          <a:p>
            <a:endParaRPr lang="en-US" dirty="0" smtClean="0"/>
          </a:p>
          <a:p>
            <a:r>
              <a:rPr lang="en-US" dirty="0" smtClean="0"/>
              <a:t>Sophisticated door access controls (cont’d):</a:t>
            </a:r>
          </a:p>
          <a:p>
            <a:pPr lvl="1"/>
            <a:r>
              <a:rPr lang="en-US" dirty="0" smtClean="0"/>
              <a:t>Biometrics</a:t>
            </a:r>
          </a:p>
          <a:p>
            <a:pPr lvl="2"/>
            <a:r>
              <a:rPr lang="en-US" dirty="0" smtClean="0"/>
              <a:t>Scans an individual’s unique physical characteristics</a:t>
            </a:r>
          </a:p>
          <a:p>
            <a:pPr lvl="1"/>
            <a:r>
              <a:rPr lang="en-US" dirty="0" smtClean="0"/>
              <a:t>Mantraps</a:t>
            </a:r>
          </a:p>
          <a:p>
            <a:pPr lvl="2"/>
            <a:r>
              <a:rPr lang="en-US" dirty="0" smtClean="0"/>
              <a:t>Consists of two doors on either end of a small entryway</a:t>
            </a:r>
          </a:p>
          <a:p>
            <a:pPr lvl="2"/>
            <a:r>
              <a:rPr lang="en-US" dirty="0" smtClean="0"/>
              <a:t>First door must close before the second door can open</a:t>
            </a:r>
          </a:p>
          <a:p>
            <a:r>
              <a:rPr lang="en-US" dirty="0" smtClean="0"/>
              <a:t>AIT (advanced imaging technology) machines</a:t>
            </a:r>
          </a:p>
          <a:p>
            <a:pPr lvl="1"/>
            <a:r>
              <a:rPr lang="en-US" dirty="0" smtClean="0"/>
              <a:t>Use millimeter-wave scanners to indicate on cartoonlike images any areas of concern to security personnel</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27</a:t>
            </a:fld>
            <a:endParaRPr lang="en-US" dirty="0"/>
          </a:p>
        </p:txBody>
      </p:sp>
    </p:spTree>
    <p:extLst>
      <p:ext uri="{BB962C8B-B14F-4D97-AF65-F5344CB8AC3E}">
        <p14:creationId xmlns:p14="http://schemas.microsoft.com/office/powerpoint/2010/main" val="17994941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Physical Security Controls</a:t>
            </a:r>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28</a:t>
            </a:fld>
            <a:endParaRPr lang="en-US" dirty="0"/>
          </a:p>
        </p:txBody>
      </p:sp>
    </p:spTree>
    <p:extLst>
      <p:ext uri="{BB962C8B-B14F-4D97-AF65-F5344CB8AC3E}">
        <p14:creationId xmlns:p14="http://schemas.microsoft.com/office/powerpoint/2010/main" val="774799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Physical Security Controls</a:t>
            </a:r>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29</a:t>
            </a:fld>
            <a:endParaRPr lang="en-US" dirty="0"/>
          </a:p>
        </p:txBody>
      </p:sp>
    </p:spTree>
    <p:extLst>
      <p:ext uri="{BB962C8B-B14F-4D97-AF65-F5344CB8AC3E}">
        <p14:creationId xmlns:p14="http://schemas.microsoft.com/office/powerpoint/2010/main" val="1691526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Industrial Networks</a:t>
            </a:r>
          </a:p>
          <a:p>
            <a:endParaRPr lang="en-US" dirty="0" smtClean="0"/>
          </a:p>
          <a:p>
            <a:r>
              <a:rPr lang="en-US" dirty="0" smtClean="0"/>
              <a:t>Industrial system</a:t>
            </a:r>
          </a:p>
          <a:p>
            <a:pPr lvl="1"/>
            <a:r>
              <a:rPr lang="en-US" dirty="0" smtClean="0"/>
              <a:t>A system of machines, such as an assembly line</a:t>
            </a:r>
          </a:p>
          <a:p>
            <a:pPr lvl="1"/>
            <a:r>
              <a:rPr lang="en-US" dirty="0" smtClean="0"/>
              <a:t>Computers interact with machinery and physical components that are not digital or technical in nature</a:t>
            </a:r>
          </a:p>
          <a:p>
            <a:pPr lvl="1"/>
            <a:r>
              <a:rPr lang="en-US" dirty="0" smtClean="0"/>
              <a:t>Could be spread over a wide geographical area</a:t>
            </a:r>
          </a:p>
          <a:p>
            <a:pPr lvl="2"/>
            <a:r>
              <a:rPr lang="en-US" dirty="0" smtClean="0"/>
              <a:t>Such as a public transportation system or a gas pipeline</a:t>
            </a:r>
          </a:p>
          <a:p>
            <a:r>
              <a:rPr lang="en-US" dirty="0" smtClean="0"/>
              <a:t>Internet of Things (IOT)</a:t>
            </a:r>
          </a:p>
          <a:p>
            <a:pPr lvl="1"/>
            <a:r>
              <a:rPr lang="en-US" dirty="0" smtClean="0"/>
              <a:t>Consider by some to be the next generation of the Internet</a:t>
            </a:r>
          </a:p>
          <a:p>
            <a:pPr lvl="1"/>
            <a:r>
              <a:rPr lang="en-US" dirty="0" smtClean="0"/>
              <a:t>Connects objects that are not used as computers</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a:t>
            </a:fld>
            <a:endParaRPr lang="en-US" dirty="0"/>
          </a:p>
        </p:txBody>
      </p:sp>
    </p:spTree>
    <p:extLst>
      <p:ext uri="{BB962C8B-B14F-4D97-AF65-F5344CB8AC3E}">
        <p14:creationId xmlns:p14="http://schemas.microsoft.com/office/powerpoint/2010/main" val="1566454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Physical Security Controls</a:t>
            </a:r>
          </a:p>
          <a:p>
            <a:endParaRPr lang="en-US" dirty="0" smtClean="0"/>
          </a:p>
          <a:p>
            <a:r>
              <a:rPr lang="en-US" dirty="0" smtClean="0"/>
              <a:t>Many IT departments use video surveillance systems (closed-circuit TV) to monitor activity in secured rooms</a:t>
            </a:r>
          </a:p>
          <a:p>
            <a:r>
              <a:rPr lang="en-US" dirty="0" smtClean="0"/>
              <a:t>IP cameras can be placed in data centers</a:t>
            </a:r>
          </a:p>
          <a:p>
            <a:r>
              <a:rPr lang="en-US" dirty="0" smtClean="0"/>
              <a:t>A central security office might display several camera views at once</a:t>
            </a:r>
          </a:p>
          <a:p>
            <a:pPr lvl="1"/>
            <a:r>
              <a:rPr lang="en-US" dirty="0" smtClean="0"/>
              <a:t>Or it might switch from camera to camera</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30</a:t>
            </a:fld>
            <a:endParaRPr lang="en-US" dirty="0"/>
          </a:p>
        </p:txBody>
      </p:sp>
    </p:spTree>
    <p:extLst>
      <p:ext uri="{BB962C8B-B14F-4D97-AF65-F5344CB8AC3E}">
        <p14:creationId xmlns:p14="http://schemas.microsoft.com/office/powerpoint/2010/main" val="40830327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Physical Security Controls</a:t>
            </a:r>
          </a:p>
          <a:p>
            <a:endParaRPr lang="en-US" dirty="0" smtClean="0"/>
          </a:p>
          <a:p>
            <a:r>
              <a:rPr lang="en-US" dirty="0" smtClean="0"/>
              <a:t>Important questions to ask when planning for physical security:</a:t>
            </a:r>
          </a:p>
          <a:p>
            <a:pPr lvl="1"/>
            <a:r>
              <a:rPr lang="en-US" dirty="0" smtClean="0"/>
              <a:t>Which rooms contain critical systems or data and must be secured?</a:t>
            </a:r>
          </a:p>
          <a:p>
            <a:pPr lvl="1"/>
            <a:r>
              <a:rPr lang="en-US" dirty="0" smtClean="0"/>
              <a:t>Through what means might intruders gain access to the facility, computer room, data room, network closet, or data storage areas?</a:t>
            </a:r>
          </a:p>
          <a:p>
            <a:pPr lvl="1"/>
            <a:r>
              <a:rPr lang="en-US" dirty="0" smtClean="0"/>
              <a:t>How and to what extent are authorized personnel granted entry? </a:t>
            </a:r>
          </a:p>
          <a:p>
            <a:pPr lvl="1"/>
            <a:r>
              <a:rPr lang="en-US" dirty="0" smtClean="0"/>
              <a:t>Are employees instructed to ensure security after entering or leaving secured areas?</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31</a:t>
            </a:fld>
            <a:endParaRPr lang="en-US" dirty="0"/>
          </a:p>
        </p:txBody>
      </p:sp>
    </p:spTree>
    <p:extLst>
      <p:ext uri="{BB962C8B-B14F-4D97-AF65-F5344CB8AC3E}">
        <p14:creationId xmlns:p14="http://schemas.microsoft.com/office/powerpoint/2010/main" val="3582458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Physical Security Controls</a:t>
            </a:r>
          </a:p>
          <a:p>
            <a:endParaRPr lang="en-US" dirty="0" smtClean="0"/>
          </a:p>
          <a:p>
            <a:r>
              <a:rPr lang="en-US" dirty="0" smtClean="0"/>
              <a:t>Important questions to ask when planning for physical security (cont’d):</a:t>
            </a:r>
          </a:p>
          <a:p>
            <a:pPr lvl="1"/>
            <a:r>
              <a:rPr lang="en-US" dirty="0" smtClean="0"/>
              <a:t>Are authentication methods difficult to forge or circumvent?</a:t>
            </a:r>
          </a:p>
          <a:p>
            <a:pPr lvl="1"/>
            <a:r>
              <a:rPr lang="en-US" dirty="0" smtClean="0"/>
              <a:t>Do supervisors or security personnel make periodic physical security checks?</a:t>
            </a:r>
          </a:p>
          <a:p>
            <a:pPr lvl="1"/>
            <a:r>
              <a:rPr lang="en-US" dirty="0" smtClean="0"/>
              <a:t>Are all combinations, codes, or other access means to computer facilities protected at all times, and are those combinations changed frequently?</a:t>
            </a:r>
          </a:p>
          <a:p>
            <a:pPr lvl="1"/>
            <a:r>
              <a:rPr lang="en-US" dirty="0" smtClean="0"/>
              <a:t>Do you have a plan for documenting and responding to physical security breaches?</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32</a:t>
            </a:fld>
            <a:endParaRPr lang="en-US" dirty="0"/>
          </a:p>
        </p:txBody>
      </p:sp>
    </p:spTree>
    <p:extLst>
      <p:ext uri="{BB962C8B-B14F-4D97-AF65-F5344CB8AC3E}">
        <p14:creationId xmlns:p14="http://schemas.microsoft.com/office/powerpoint/2010/main" val="15108338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Physical Security Controls</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33</a:t>
            </a:fld>
            <a:endParaRPr lang="en-US" dirty="0"/>
          </a:p>
        </p:txBody>
      </p:sp>
    </p:spTree>
    <p:extLst>
      <p:ext uri="{BB962C8B-B14F-4D97-AF65-F5344CB8AC3E}">
        <p14:creationId xmlns:p14="http://schemas.microsoft.com/office/powerpoint/2010/main" val="10032696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Troubleshooting and Response Policies</a:t>
            </a:r>
          </a:p>
          <a:p>
            <a:endParaRPr lang="en-US" dirty="0" smtClean="0"/>
          </a:p>
          <a:p>
            <a:r>
              <a:rPr lang="en-US" dirty="0" smtClean="0"/>
              <a:t>Disasters and security breaches to happen</a:t>
            </a:r>
          </a:p>
          <a:p>
            <a:r>
              <a:rPr lang="en-US" dirty="0" smtClean="0"/>
              <a:t>Training and preparation can make all the difference in your company’s ability to respond and adapt to these situations</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34</a:t>
            </a:fld>
            <a:endParaRPr lang="en-US" dirty="0"/>
          </a:p>
        </p:txBody>
      </p:sp>
    </p:spTree>
    <p:extLst>
      <p:ext uri="{BB962C8B-B14F-4D97-AF65-F5344CB8AC3E}">
        <p14:creationId xmlns:p14="http://schemas.microsoft.com/office/powerpoint/2010/main" val="7137684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Disaster Recovery</a:t>
            </a:r>
          </a:p>
          <a:p>
            <a:endParaRPr lang="en-US" dirty="0" smtClean="0"/>
          </a:p>
          <a:p>
            <a:pPr eaLnBrk="1" hangingPunct="1"/>
            <a:r>
              <a:rPr lang="en-US" dirty="0" smtClean="0"/>
              <a:t>Disaster recovery</a:t>
            </a:r>
          </a:p>
          <a:p>
            <a:pPr lvl="1" eaLnBrk="1" hangingPunct="1"/>
            <a:r>
              <a:rPr lang="en-US" dirty="0" smtClean="0"/>
              <a:t>Restoring critical functionality, data</a:t>
            </a:r>
          </a:p>
          <a:p>
            <a:pPr lvl="2" eaLnBrk="1" hangingPunct="1"/>
            <a:r>
              <a:rPr lang="en-US" dirty="0" smtClean="0"/>
              <a:t>After enterprise-wide outage</a:t>
            </a:r>
          </a:p>
          <a:p>
            <a:pPr lvl="2" eaLnBrk="1" hangingPunct="1"/>
            <a:r>
              <a:rPr lang="en-US" dirty="0" smtClean="0"/>
              <a:t>Affecting more than single system, limited group</a:t>
            </a:r>
          </a:p>
          <a:p>
            <a:pPr eaLnBrk="1" hangingPunct="1"/>
            <a:r>
              <a:rPr lang="en-US" dirty="0" smtClean="0"/>
              <a:t>Consider possible extremes</a:t>
            </a:r>
          </a:p>
          <a:p>
            <a:pPr lvl="1" eaLnBrk="1" hangingPunct="1"/>
            <a:r>
              <a:rPr lang="en-US" dirty="0" smtClean="0"/>
              <a:t>Enterprise-wide outage</a:t>
            </a:r>
          </a:p>
          <a:p>
            <a:pPr lvl="1" eaLnBrk="1" hangingPunct="1"/>
            <a:r>
              <a:rPr lang="en-US" dirty="0" smtClean="0"/>
              <a:t>Failures</a:t>
            </a:r>
          </a:p>
          <a:p>
            <a:pPr lvl="1" eaLnBrk="1" hangingPunct="1"/>
            <a:r>
              <a:rPr lang="en-US" dirty="0" smtClean="0"/>
              <a:t>Security breaches</a:t>
            </a:r>
          </a:p>
          <a:p>
            <a:pPr lvl="1" eaLnBrk="1" hangingPunct="1"/>
            <a:r>
              <a:rPr lang="en-US" dirty="0" smtClean="0"/>
              <a:t>Data corruption</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35</a:t>
            </a:fld>
            <a:endParaRPr lang="en-US" dirty="0"/>
          </a:p>
        </p:txBody>
      </p:sp>
    </p:spTree>
    <p:extLst>
      <p:ext uri="{BB962C8B-B14F-4D97-AF65-F5344CB8AC3E}">
        <p14:creationId xmlns:p14="http://schemas.microsoft.com/office/powerpoint/2010/main" val="34880972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Disaster Recovery Planning</a:t>
            </a:r>
          </a:p>
          <a:p>
            <a:endParaRPr lang="en-US" dirty="0" smtClean="0"/>
          </a:p>
          <a:p>
            <a:pPr eaLnBrk="1" hangingPunct="1"/>
            <a:r>
              <a:rPr lang="en-US" dirty="0" smtClean="0"/>
              <a:t>Account for worst-case scenarios</a:t>
            </a:r>
          </a:p>
          <a:p>
            <a:pPr eaLnBrk="1" hangingPunct="1"/>
            <a:r>
              <a:rPr lang="en-US" dirty="0" smtClean="0"/>
              <a:t>Identify disaster recovery team (red team)</a:t>
            </a:r>
          </a:p>
          <a:p>
            <a:pPr eaLnBrk="1" hangingPunct="1"/>
            <a:r>
              <a:rPr lang="en-US" dirty="0" smtClean="0"/>
              <a:t>Provide contingency plans for restoring and replacing: </a:t>
            </a:r>
          </a:p>
          <a:p>
            <a:pPr lvl="1" eaLnBrk="1" hangingPunct="1"/>
            <a:r>
              <a:rPr lang="en-US" dirty="0" smtClean="0"/>
              <a:t>Computer systems</a:t>
            </a:r>
          </a:p>
          <a:p>
            <a:pPr lvl="1" eaLnBrk="1" hangingPunct="1"/>
            <a:r>
              <a:rPr lang="en-US" dirty="0" smtClean="0"/>
              <a:t>Power</a:t>
            </a:r>
          </a:p>
          <a:p>
            <a:pPr lvl="1" eaLnBrk="1" hangingPunct="1"/>
            <a:r>
              <a:rPr lang="en-US" dirty="0" smtClean="0"/>
              <a:t>Telephony systems</a:t>
            </a:r>
          </a:p>
          <a:p>
            <a:pPr lvl="1" eaLnBrk="1" hangingPunct="1"/>
            <a:r>
              <a:rPr lang="en-US" dirty="0" smtClean="0"/>
              <a:t>Paper-based files</a:t>
            </a:r>
          </a:p>
          <a:p>
            <a:pPr eaLnBrk="1" hangingPunct="1"/>
            <a:r>
              <a:rPr lang="en-US" dirty="0" smtClean="0"/>
              <a:t>Goal is to ensure business continuity</a:t>
            </a:r>
          </a:p>
          <a:p>
            <a:pPr lvl="1" eaLnBrk="1" hangingPunct="1"/>
            <a:r>
              <a:rPr lang="en-US" dirty="0" smtClean="0"/>
              <a:t>Ability to continue to do business</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36</a:t>
            </a:fld>
            <a:endParaRPr lang="en-US" dirty="0"/>
          </a:p>
        </p:txBody>
      </p:sp>
    </p:spTree>
    <p:extLst>
      <p:ext uri="{BB962C8B-B14F-4D97-AF65-F5344CB8AC3E}">
        <p14:creationId xmlns:p14="http://schemas.microsoft.com/office/powerpoint/2010/main" val="37331042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Disaster Recovery Planning</a:t>
            </a:r>
          </a:p>
          <a:p>
            <a:endParaRPr lang="en-US" dirty="0" smtClean="0"/>
          </a:p>
          <a:p>
            <a:pPr eaLnBrk="1" hangingPunct="1"/>
            <a:r>
              <a:rPr lang="en-US" dirty="0" smtClean="0"/>
              <a:t>Sections of the plan related to computer systems should include the following:</a:t>
            </a:r>
          </a:p>
          <a:p>
            <a:pPr lvl="1" eaLnBrk="1" hangingPunct="1"/>
            <a:r>
              <a:rPr lang="en-US" dirty="0" smtClean="0"/>
              <a:t>Contact information for emergency coordinators</a:t>
            </a:r>
          </a:p>
          <a:p>
            <a:pPr lvl="1" eaLnBrk="1" hangingPunct="1"/>
            <a:r>
              <a:rPr lang="en-US" dirty="0" smtClean="0"/>
              <a:t>Details on which data and servers are being backed up, how frequently backups occur, where backups are kept, and how backed-up data can be recovered</a:t>
            </a:r>
          </a:p>
          <a:p>
            <a:pPr lvl="1" eaLnBrk="1" hangingPunct="1"/>
            <a:r>
              <a:rPr lang="en-US" dirty="0" smtClean="0"/>
              <a:t>Details on network topology, redundancy, and agreements with national service carriers</a:t>
            </a:r>
          </a:p>
          <a:p>
            <a:pPr lvl="1" eaLnBrk="1" hangingPunct="1"/>
            <a:r>
              <a:rPr lang="en-US" dirty="0" smtClean="0"/>
              <a:t>Regular strategies for testing the disaster recovery plan</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37</a:t>
            </a:fld>
            <a:endParaRPr lang="en-US" dirty="0"/>
          </a:p>
        </p:txBody>
      </p:sp>
    </p:spTree>
    <p:extLst>
      <p:ext uri="{BB962C8B-B14F-4D97-AF65-F5344CB8AC3E}">
        <p14:creationId xmlns:p14="http://schemas.microsoft.com/office/powerpoint/2010/main" val="41133214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Disaster Recovery Planning</a:t>
            </a:r>
          </a:p>
          <a:p>
            <a:endParaRPr lang="en-US" dirty="0" smtClean="0"/>
          </a:p>
          <a:p>
            <a:pPr eaLnBrk="1" hangingPunct="1"/>
            <a:r>
              <a:rPr lang="en-US" dirty="0" smtClean="0"/>
              <a:t>Sections of the plan related to computer systems should include the following (cont’d):</a:t>
            </a:r>
          </a:p>
          <a:p>
            <a:pPr lvl="1" eaLnBrk="1" hangingPunct="1"/>
            <a:r>
              <a:rPr lang="en-US" dirty="0" smtClean="0"/>
              <a:t>A plan for managing the crisis, including regular communications with employees and customers</a:t>
            </a:r>
          </a:p>
          <a:p>
            <a:pPr eaLnBrk="1" hangingPunct="1"/>
            <a:r>
              <a:rPr lang="en-US" dirty="0" smtClean="0"/>
              <a:t>Having a comprehensive disaster recovery plan</a:t>
            </a:r>
          </a:p>
          <a:p>
            <a:pPr lvl="1" eaLnBrk="1" hangingPunct="1"/>
            <a:r>
              <a:rPr lang="en-US" dirty="0" smtClean="0"/>
              <a:t>Lessens the risk of losing critical data</a:t>
            </a:r>
          </a:p>
          <a:p>
            <a:pPr lvl="1" eaLnBrk="1" hangingPunct="1"/>
            <a:r>
              <a:rPr lang="en-US" dirty="0" smtClean="0"/>
              <a:t>Makes potential customers and insurance providers look more favorably on your organization</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38</a:t>
            </a:fld>
            <a:endParaRPr lang="en-US" dirty="0"/>
          </a:p>
        </p:txBody>
      </p:sp>
    </p:spTree>
    <p:extLst>
      <p:ext uri="{BB962C8B-B14F-4D97-AF65-F5344CB8AC3E}">
        <p14:creationId xmlns:p14="http://schemas.microsoft.com/office/powerpoint/2010/main" val="35624889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Disaster Recovery Contingencies</a:t>
            </a:r>
          </a:p>
          <a:p>
            <a:endParaRPr lang="en-US" dirty="0" smtClean="0"/>
          </a:p>
          <a:p>
            <a:pPr eaLnBrk="1" hangingPunct="1"/>
            <a:r>
              <a:rPr lang="en-US" dirty="0" smtClean="0"/>
              <a:t>Cold site</a:t>
            </a:r>
          </a:p>
          <a:p>
            <a:pPr lvl="1" eaLnBrk="1" hangingPunct="1"/>
            <a:r>
              <a:rPr lang="en-US" dirty="0" smtClean="0"/>
              <a:t>Components necessary to rebuild network exist</a:t>
            </a:r>
          </a:p>
          <a:p>
            <a:pPr lvl="1" eaLnBrk="1" hangingPunct="1"/>
            <a:r>
              <a:rPr lang="en-US" dirty="0" smtClean="0"/>
              <a:t>Not appropriately configured, updated, or connected</a:t>
            </a:r>
          </a:p>
          <a:p>
            <a:pPr eaLnBrk="1" hangingPunct="1"/>
            <a:r>
              <a:rPr lang="en-US" dirty="0" smtClean="0"/>
              <a:t>Warm site</a:t>
            </a:r>
          </a:p>
          <a:p>
            <a:pPr lvl="1" eaLnBrk="1" hangingPunct="1"/>
            <a:r>
              <a:rPr lang="en-US" dirty="0" smtClean="0"/>
              <a:t>Components necessary to rebuild network exist</a:t>
            </a:r>
          </a:p>
          <a:p>
            <a:pPr lvl="1" eaLnBrk="1" hangingPunct="1"/>
            <a:r>
              <a:rPr lang="en-US" dirty="0" smtClean="0"/>
              <a:t>Some appropriately configured, updated, and connected</a:t>
            </a:r>
          </a:p>
          <a:p>
            <a:pPr eaLnBrk="1" hangingPunct="1"/>
            <a:r>
              <a:rPr lang="en-US" dirty="0" smtClean="0"/>
              <a:t>Hot site</a:t>
            </a:r>
          </a:p>
          <a:p>
            <a:pPr lvl="1" eaLnBrk="1" hangingPunct="1"/>
            <a:r>
              <a:rPr lang="en-US" dirty="0" smtClean="0"/>
              <a:t>Components exist and match network’s current state</a:t>
            </a:r>
          </a:p>
          <a:p>
            <a:pPr lvl="1" eaLnBrk="1" hangingPunct="1"/>
            <a:r>
              <a:rPr lang="en-US" dirty="0" smtClean="0"/>
              <a:t>All appropriately configured, updated, and connected</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39</a:t>
            </a:fld>
            <a:endParaRPr lang="en-US" dirty="0"/>
          </a:p>
        </p:txBody>
      </p:sp>
    </p:spTree>
    <p:extLst>
      <p:ext uri="{BB962C8B-B14F-4D97-AF65-F5344CB8AC3E}">
        <p14:creationId xmlns:p14="http://schemas.microsoft.com/office/powerpoint/2010/main" val="3800764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Components of an Industrial Control System and SCADA Network</a:t>
            </a:r>
          </a:p>
          <a:p>
            <a:endParaRPr lang="en-US" dirty="0" smtClean="0"/>
          </a:p>
          <a:p>
            <a:r>
              <a:rPr lang="en-US" dirty="0" smtClean="0"/>
              <a:t>Industrial control system (ICS)</a:t>
            </a:r>
          </a:p>
          <a:p>
            <a:pPr lvl="1"/>
            <a:r>
              <a:rPr lang="en-US" dirty="0" smtClean="0"/>
              <a:t>Group of network computers used to manage a physical system of industrial processes</a:t>
            </a:r>
          </a:p>
          <a:p>
            <a:r>
              <a:rPr lang="en-US" dirty="0" smtClean="0"/>
              <a:t>Basic components specific to an ICS:</a:t>
            </a:r>
          </a:p>
          <a:p>
            <a:pPr lvl="1"/>
            <a:r>
              <a:rPr lang="en-US" dirty="0" smtClean="0"/>
              <a:t>Supervisory control and data acquisition (SCADA)</a:t>
            </a:r>
          </a:p>
          <a:p>
            <a:pPr lvl="1"/>
            <a:r>
              <a:rPr lang="en-US" dirty="0" smtClean="0"/>
              <a:t>Remote terminal units (RTU)</a:t>
            </a:r>
          </a:p>
          <a:p>
            <a:pPr lvl="1"/>
            <a:r>
              <a:rPr lang="en-US" dirty="0" smtClean="0"/>
              <a:t>Programmable logic controller (PLC)</a:t>
            </a:r>
          </a:p>
          <a:p>
            <a:pPr lvl="1"/>
            <a:r>
              <a:rPr lang="en-US" dirty="0" smtClean="0"/>
              <a:t>Communications channels</a:t>
            </a:r>
          </a:p>
          <a:p>
            <a:pPr lvl="1"/>
            <a:r>
              <a:rPr lang="en-US" dirty="0" smtClean="0"/>
              <a:t>Human-machine interfaces (HMIs)</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a:t>
            </a:fld>
            <a:endParaRPr lang="en-US" dirty="0"/>
          </a:p>
        </p:txBody>
      </p:sp>
    </p:spTree>
    <p:extLst>
      <p:ext uri="{BB962C8B-B14F-4D97-AF65-F5344CB8AC3E}">
        <p14:creationId xmlns:p14="http://schemas.microsoft.com/office/powerpoint/2010/main" val="42580540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Forensics</a:t>
            </a:r>
          </a:p>
          <a:p>
            <a:endParaRPr lang="en-US" dirty="0" smtClean="0"/>
          </a:p>
          <a:p>
            <a:r>
              <a:rPr lang="en-US" dirty="0" smtClean="0"/>
              <a:t>Every security policy should include a response policy</a:t>
            </a:r>
          </a:p>
          <a:p>
            <a:pPr lvl="1"/>
            <a:r>
              <a:rPr lang="en-US" dirty="0" smtClean="0"/>
              <a:t>Defines the characteristics of an event that qualifies as a formal incident and steps that should be followed</a:t>
            </a:r>
          </a:p>
          <a:p>
            <a:r>
              <a:rPr lang="en-US" dirty="0" smtClean="0"/>
              <a:t>Qualifying incidents might include a:</a:t>
            </a:r>
          </a:p>
          <a:p>
            <a:pPr lvl="1"/>
            <a:r>
              <a:rPr lang="en-US" dirty="0" smtClean="0"/>
              <a:t>Break-in</a:t>
            </a:r>
          </a:p>
          <a:p>
            <a:pPr lvl="1"/>
            <a:r>
              <a:rPr lang="en-US" dirty="0" smtClean="0"/>
              <a:t>Fire</a:t>
            </a:r>
          </a:p>
          <a:p>
            <a:pPr lvl="1"/>
            <a:r>
              <a:rPr lang="en-US" dirty="0" smtClean="0"/>
              <a:t>Weather-related emergency</a:t>
            </a:r>
          </a:p>
          <a:p>
            <a:pPr lvl="1"/>
            <a:r>
              <a:rPr lang="en-US" dirty="0" smtClean="0"/>
              <a:t>Hacking attack or malware outbreak</a:t>
            </a:r>
          </a:p>
          <a:p>
            <a:pPr lvl="1"/>
            <a:r>
              <a:rPr lang="en-US" dirty="0" smtClean="0"/>
              <a:t>Discovery of illegal content or activity</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40</a:t>
            </a:fld>
            <a:endParaRPr lang="en-US" dirty="0"/>
          </a:p>
        </p:txBody>
      </p:sp>
    </p:spTree>
    <p:extLst>
      <p:ext uri="{BB962C8B-B14F-4D97-AF65-F5344CB8AC3E}">
        <p14:creationId xmlns:p14="http://schemas.microsoft.com/office/powerpoint/2010/main" val="41919223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Forensics</a:t>
            </a:r>
          </a:p>
          <a:p>
            <a:endParaRPr lang="en-US" dirty="0" smtClean="0"/>
          </a:p>
          <a:p>
            <a:r>
              <a:rPr lang="en-US" dirty="0" smtClean="0"/>
              <a:t>Data collected might be presented in a court of law</a:t>
            </a:r>
          </a:p>
          <a:p>
            <a:pPr lvl="1"/>
            <a:r>
              <a:rPr lang="en-US" dirty="0" smtClean="0"/>
              <a:t>Data must be carefully collected so that it will stand up to the scrutiny of the court</a:t>
            </a:r>
          </a:p>
          <a:p>
            <a:r>
              <a:rPr lang="en-US" dirty="0" smtClean="0"/>
              <a:t>First responders may take charge</a:t>
            </a:r>
          </a:p>
          <a:p>
            <a:pPr lvl="1"/>
            <a:r>
              <a:rPr lang="en-US" dirty="0" smtClean="0"/>
              <a:t>People with training and/or certifications that prepare them to handle evidence</a:t>
            </a:r>
          </a:p>
          <a:p>
            <a:r>
              <a:rPr lang="en-US" dirty="0" smtClean="0"/>
              <a:t>Every IT technician should know how to safeguard sensitive information, logged data, and other legal evidence until first responder can take over</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41</a:t>
            </a:fld>
            <a:endParaRPr lang="en-US" dirty="0"/>
          </a:p>
        </p:txBody>
      </p:sp>
    </p:spTree>
    <p:extLst>
      <p:ext uri="{BB962C8B-B14F-4D97-AF65-F5344CB8AC3E}">
        <p14:creationId xmlns:p14="http://schemas.microsoft.com/office/powerpoint/2010/main" val="28642193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Forensics</a:t>
            </a:r>
          </a:p>
          <a:p>
            <a:endParaRPr lang="en-US" dirty="0" smtClean="0"/>
          </a:p>
          <a:p>
            <a:r>
              <a:rPr lang="en-US" dirty="0" smtClean="0"/>
              <a:t>A response policy should detail the following steps:</a:t>
            </a:r>
          </a:p>
          <a:p>
            <a:pPr lvl="1"/>
            <a:r>
              <a:rPr lang="en-US" dirty="0" smtClean="0"/>
              <a:t>Determine if escalation is necessary</a:t>
            </a:r>
          </a:p>
          <a:p>
            <a:pPr lvl="1"/>
            <a:r>
              <a:rPr lang="en-US" dirty="0" smtClean="0"/>
              <a:t>Secure the area</a:t>
            </a:r>
          </a:p>
          <a:p>
            <a:pPr lvl="1"/>
            <a:r>
              <a:rPr lang="en-US" dirty="0" smtClean="0"/>
              <a:t>Document the scene</a:t>
            </a:r>
          </a:p>
          <a:p>
            <a:pPr lvl="1"/>
            <a:r>
              <a:rPr lang="en-US" dirty="0" smtClean="0"/>
              <a:t>Monitor evidence and data collection</a:t>
            </a:r>
          </a:p>
          <a:p>
            <a:pPr lvl="1"/>
            <a:r>
              <a:rPr lang="en-US" dirty="0" smtClean="0"/>
              <a:t>Protect the chain of custody</a:t>
            </a:r>
          </a:p>
          <a:p>
            <a:pPr lvl="1"/>
            <a:r>
              <a:rPr lang="en-US" dirty="0" smtClean="0"/>
              <a:t>Monitor transport of data and equipment</a:t>
            </a:r>
          </a:p>
          <a:p>
            <a:pPr lvl="1"/>
            <a:r>
              <a:rPr lang="en-US" dirty="0" smtClean="0"/>
              <a:t>Create a report</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42</a:t>
            </a:fld>
            <a:endParaRPr lang="en-US" dirty="0"/>
          </a:p>
        </p:txBody>
      </p:sp>
    </p:spTree>
    <p:extLst>
      <p:ext uri="{BB962C8B-B14F-4D97-AF65-F5344CB8AC3E}">
        <p14:creationId xmlns:p14="http://schemas.microsoft.com/office/powerpoint/2010/main" val="12981203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Forensics</a:t>
            </a:r>
          </a:p>
          <a:p>
            <a:endParaRPr lang="en-US" dirty="0" smtClean="0"/>
          </a:p>
          <a:p>
            <a:r>
              <a:rPr lang="en-US" dirty="0" smtClean="0"/>
              <a:t>A response policy should identify members of a response team:</a:t>
            </a:r>
          </a:p>
          <a:p>
            <a:pPr lvl="1"/>
            <a:r>
              <a:rPr lang="en-US" dirty="0" smtClean="0"/>
              <a:t>Dispatcher</a:t>
            </a:r>
          </a:p>
          <a:p>
            <a:pPr lvl="2"/>
            <a:r>
              <a:rPr lang="en-US" dirty="0" smtClean="0"/>
              <a:t>The person to call who first notices the problem</a:t>
            </a:r>
          </a:p>
          <a:p>
            <a:pPr lvl="1"/>
            <a:r>
              <a:rPr lang="en-US" dirty="0" smtClean="0"/>
              <a:t>Manager</a:t>
            </a:r>
          </a:p>
          <a:p>
            <a:pPr lvl="2"/>
            <a:r>
              <a:rPr lang="en-US" dirty="0" smtClean="0"/>
              <a:t>Coordinates the resources necessary to solve the problem</a:t>
            </a:r>
          </a:p>
          <a:p>
            <a:pPr lvl="1"/>
            <a:r>
              <a:rPr lang="en-US" dirty="0" smtClean="0"/>
              <a:t>Technical support specialist</a:t>
            </a:r>
          </a:p>
          <a:p>
            <a:pPr lvl="2"/>
            <a:r>
              <a:rPr lang="en-US" dirty="0" smtClean="0"/>
              <a:t>Focuses on solving the problem quickly</a:t>
            </a:r>
          </a:p>
          <a:p>
            <a:pPr lvl="1"/>
            <a:r>
              <a:rPr lang="en-US" dirty="0" smtClean="0"/>
              <a:t>Public relations specialist</a:t>
            </a:r>
          </a:p>
          <a:p>
            <a:pPr lvl="2"/>
            <a:r>
              <a:rPr lang="en-US" dirty="0" smtClean="0"/>
              <a:t>Acts as official spokesperson for the organization</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43</a:t>
            </a:fld>
            <a:endParaRPr lang="en-US" dirty="0"/>
          </a:p>
        </p:txBody>
      </p:sp>
    </p:spTree>
    <p:extLst>
      <p:ext uri="{BB962C8B-B14F-4D97-AF65-F5344CB8AC3E}">
        <p14:creationId xmlns:p14="http://schemas.microsoft.com/office/powerpoint/2010/main" val="34986428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Summary</a:t>
            </a:r>
          </a:p>
          <a:p>
            <a:endParaRPr lang="en-US" dirty="0" smtClean="0"/>
          </a:p>
          <a:p>
            <a:pPr eaLnBrk="1" hangingPunct="1"/>
            <a:r>
              <a:rPr lang="en-US" dirty="0" smtClean="0"/>
              <a:t>An industrial system is a system of machines, such as an assembly line at a tire manufacturing plant</a:t>
            </a:r>
          </a:p>
          <a:p>
            <a:pPr eaLnBrk="1" hangingPunct="1"/>
            <a:r>
              <a:rPr lang="en-US" dirty="0" smtClean="0"/>
              <a:t>An industrial control system (ICS) is a group of networked computers used to manage a physical system of industrial processes</a:t>
            </a:r>
          </a:p>
          <a:p>
            <a:pPr eaLnBrk="1" hangingPunct="1"/>
            <a:r>
              <a:rPr lang="en-US" dirty="0" smtClean="0"/>
              <a:t>Isolate an ICS/SCADA network by deploying a DMZ between the corporate network and the ICS network</a:t>
            </a:r>
          </a:p>
          <a:p>
            <a:pPr eaLnBrk="1" hangingPunct="1"/>
            <a:r>
              <a:rPr lang="en-US" dirty="0" smtClean="0"/>
              <a:t>First step in managing assets is to inventory all the components on the network</a:t>
            </a:r>
          </a:p>
          <a:p>
            <a:pPr eaLnBrk="1" hangingPunct="1"/>
            <a:r>
              <a:rPr lang="en-US" dirty="0" smtClean="0"/>
              <a:t>Be familiar with the following business documents: RFP, MOU, SOW, SLA, and MLA</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44</a:t>
            </a:fld>
            <a:endParaRPr lang="en-US" dirty="0"/>
          </a:p>
        </p:txBody>
      </p:sp>
    </p:spTree>
    <p:extLst>
      <p:ext uri="{BB962C8B-B14F-4D97-AF65-F5344CB8AC3E}">
        <p14:creationId xmlns:p14="http://schemas.microsoft.com/office/powerpoint/2010/main" val="25188215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Summary</a:t>
            </a:r>
          </a:p>
          <a:p>
            <a:endParaRPr lang="en-US" dirty="0" smtClean="0"/>
          </a:p>
          <a:p>
            <a:pPr eaLnBrk="1" hangingPunct="1"/>
            <a:r>
              <a:rPr lang="en-US" dirty="0" smtClean="0"/>
              <a:t>Managing change while maintaining your network’s efficiency and availability requires good planning</a:t>
            </a:r>
          </a:p>
          <a:p>
            <a:pPr eaLnBrk="1" hangingPunct="1"/>
            <a:r>
              <a:rPr lang="en-US" dirty="0" smtClean="0"/>
              <a:t>Three types of changes to existing software include patches, upgrades or updates, and rollbacks</a:t>
            </a:r>
          </a:p>
          <a:p>
            <a:pPr eaLnBrk="1" hangingPunct="1"/>
            <a:r>
              <a:rPr lang="en-US" dirty="0" smtClean="0"/>
              <a:t>The complexity of a change approval process is usually determined by the cost and time involved in making the change, the number of users affected, potential risk to work productivity, and difficulty of rolling back the change</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45</a:t>
            </a:fld>
            <a:endParaRPr lang="en-US" dirty="0"/>
          </a:p>
        </p:txBody>
      </p:sp>
    </p:spTree>
    <p:extLst>
      <p:ext uri="{BB962C8B-B14F-4D97-AF65-F5344CB8AC3E}">
        <p14:creationId xmlns:p14="http://schemas.microsoft.com/office/powerpoint/2010/main" val="19359562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Summary</a:t>
            </a:r>
          </a:p>
          <a:p>
            <a:endParaRPr lang="en-US" dirty="0" smtClean="0"/>
          </a:p>
          <a:p>
            <a:pPr eaLnBrk="1" hangingPunct="1"/>
            <a:r>
              <a:rPr lang="en-US" dirty="0" smtClean="0"/>
              <a:t>A security policy defines who has access to the computer room</a:t>
            </a:r>
          </a:p>
          <a:p>
            <a:pPr eaLnBrk="1" hangingPunct="1"/>
            <a:r>
              <a:rPr lang="en-US" dirty="0" smtClean="0"/>
              <a:t>A disaster recovery plan should identify a disaster recovery team, sometimes called the red team, with an appointed coordinator</a:t>
            </a:r>
          </a:p>
          <a:p>
            <a:pPr eaLnBrk="1" hangingPunct="1"/>
            <a:r>
              <a:rPr lang="en-US" dirty="0" smtClean="0"/>
              <a:t>Every contingency plan necessitates a site other than the building where the network’s main components normally reside</a:t>
            </a:r>
          </a:p>
          <a:p>
            <a:pPr eaLnBrk="1" hangingPunct="1"/>
            <a:r>
              <a:rPr lang="en-US" dirty="0" smtClean="0"/>
              <a:t>Some forensic data available for analysis can be damaged or destroyed if improperly handled</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46</a:t>
            </a:fld>
            <a:endParaRPr lang="en-US" dirty="0"/>
          </a:p>
        </p:txBody>
      </p:sp>
    </p:spTree>
    <p:extLst>
      <p:ext uri="{BB962C8B-B14F-4D97-AF65-F5344CB8AC3E}">
        <p14:creationId xmlns:p14="http://schemas.microsoft.com/office/powerpoint/2010/main" val="1437125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Components of an Industrial Control System and SCADA Network</a:t>
            </a:r>
          </a:p>
          <a:p>
            <a:endParaRPr lang="en-US" dirty="0" smtClean="0"/>
          </a:p>
          <a:p>
            <a:r>
              <a:rPr lang="en-US" dirty="0" smtClean="0"/>
              <a:t>Basic components specific to an ICS (cont’d):</a:t>
            </a:r>
          </a:p>
          <a:p>
            <a:pPr lvl="1"/>
            <a:r>
              <a:rPr lang="en-US" dirty="0" smtClean="0"/>
              <a:t>Software and ICS servers</a:t>
            </a:r>
          </a:p>
          <a:p>
            <a:pPr lvl="2"/>
            <a:r>
              <a:rPr lang="en-US" dirty="0" smtClean="0"/>
              <a:t>Acquisitions server (I/O server)</a:t>
            </a:r>
          </a:p>
          <a:p>
            <a:pPr lvl="2"/>
            <a:r>
              <a:rPr lang="en-US" dirty="0" smtClean="0"/>
              <a:t>Control server, MTU (master terminal unit), or SCADA server</a:t>
            </a:r>
          </a:p>
          <a:p>
            <a:pPr lvl="2"/>
            <a:r>
              <a:rPr lang="en-US" dirty="0" smtClean="0"/>
              <a:t>Historian</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5</a:t>
            </a:fld>
            <a:endParaRPr lang="en-US" dirty="0"/>
          </a:p>
        </p:txBody>
      </p:sp>
    </p:spTree>
    <p:extLst>
      <p:ext uri="{BB962C8B-B14F-4D97-AF65-F5344CB8AC3E}">
        <p14:creationId xmlns:p14="http://schemas.microsoft.com/office/powerpoint/2010/main" val="2182796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Components of an Industrial Control System and SCADA Network</a:t>
            </a:r>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6</a:t>
            </a:fld>
            <a:endParaRPr lang="en-US" dirty="0"/>
          </a:p>
        </p:txBody>
      </p:sp>
    </p:spTree>
    <p:extLst>
      <p:ext uri="{BB962C8B-B14F-4D97-AF65-F5344CB8AC3E}">
        <p14:creationId xmlns:p14="http://schemas.microsoft.com/office/powerpoint/2010/main" val="556076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Components of an Industrial Control System and SCADA Network</a:t>
            </a:r>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7</a:t>
            </a:fld>
            <a:endParaRPr lang="en-US" dirty="0"/>
          </a:p>
        </p:txBody>
      </p:sp>
    </p:spTree>
    <p:extLst>
      <p:ext uri="{BB962C8B-B14F-4D97-AF65-F5344CB8AC3E}">
        <p14:creationId xmlns:p14="http://schemas.microsoft.com/office/powerpoint/2010/main" val="3586901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Components of an Industrial Control System and SCADA Network</a:t>
            </a:r>
          </a:p>
          <a:p>
            <a:endParaRPr lang="en-US" dirty="0" smtClean="0"/>
          </a:p>
          <a:p>
            <a:r>
              <a:rPr lang="en-US" dirty="0" smtClean="0"/>
              <a:t>Two methods that an ICS might use to control the physical system:</a:t>
            </a:r>
          </a:p>
          <a:p>
            <a:pPr lvl="1"/>
            <a:r>
              <a:rPr lang="en-US" dirty="0" smtClean="0"/>
              <a:t>Open loop system</a:t>
            </a:r>
          </a:p>
          <a:p>
            <a:pPr lvl="2"/>
            <a:r>
              <a:rPr lang="en-US" dirty="0" smtClean="0"/>
              <a:t>Makes decisions based on predetermined expectations, events, and past history</a:t>
            </a:r>
          </a:p>
          <a:p>
            <a:pPr lvl="1"/>
            <a:r>
              <a:rPr lang="en-US" dirty="0" smtClean="0"/>
              <a:t>Closed loop system</a:t>
            </a:r>
          </a:p>
          <a:p>
            <a:pPr lvl="2"/>
            <a:r>
              <a:rPr lang="en-US" dirty="0" smtClean="0"/>
              <a:t>Makes decisions based on real-time data</a:t>
            </a:r>
          </a:p>
          <a:p>
            <a:pPr lvl="2"/>
            <a:r>
              <a:rPr lang="en-US" dirty="0" smtClean="0"/>
              <a:t>Requires field devices distributed throughout they physical system to monitor aspects of the system (called a distributed control system or DCS)</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8</a:t>
            </a:fld>
            <a:endParaRPr lang="en-US" dirty="0"/>
          </a:p>
        </p:txBody>
      </p:sp>
    </p:spTree>
    <p:extLst>
      <p:ext uri="{BB962C8B-B14F-4D97-AF65-F5344CB8AC3E}">
        <p14:creationId xmlns:p14="http://schemas.microsoft.com/office/powerpoint/2010/main" val="2940178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Securing an ICS/SCADA Network</a:t>
            </a:r>
          </a:p>
          <a:p>
            <a:endParaRPr lang="en-US" dirty="0" smtClean="0"/>
          </a:p>
          <a:p>
            <a:r>
              <a:rPr lang="en-US" dirty="0" smtClean="0"/>
              <a:t>Recommended best practices:</a:t>
            </a:r>
          </a:p>
          <a:p>
            <a:pPr lvl="1"/>
            <a:r>
              <a:rPr lang="en-US" dirty="0" smtClean="0"/>
              <a:t>Inventory all connections to your ICS/SCADA network</a:t>
            </a:r>
          </a:p>
          <a:p>
            <a:pPr lvl="1"/>
            <a:r>
              <a:rPr lang="en-US" dirty="0" smtClean="0"/>
              <a:t>Segment your ICS/SCADA network from the corporate network</a:t>
            </a:r>
          </a:p>
          <a:p>
            <a:pPr lvl="1"/>
            <a:r>
              <a:rPr lang="en-US" dirty="0" smtClean="0"/>
              <a:t>Isolate your ICS/SCADA network by deploying a DMZ between the corporate network and the ICS network</a:t>
            </a:r>
          </a:p>
          <a:p>
            <a:pPr lvl="1"/>
            <a:r>
              <a:rPr lang="en-US" dirty="0" smtClean="0"/>
              <a:t>Completely disconnect the ICS/SCADA network from the Internet</a:t>
            </a:r>
          </a:p>
          <a:p>
            <a:pPr lvl="1"/>
            <a:r>
              <a:rPr lang="en-US" dirty="0" smtClean="0"/>
              <a:t>Secure or harden the ICS/SCADA network by implementing strict firewall rules, IDS, and physical security controls</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9</a:t>
            </a:fld>
            <a:endParaRPr lang="en-US" dirty="0"/>
          </a:p>
        </p:txBody>
      </p:sp>
    </p:spTree>
    <p:extLst>
      <p:ext uri="{BB962C8B-B14F-4D97-AF65-F5344CB8AC3E}">
        <p14:creationId xmlns:p14="http://schemas.microsoft.com/office/powerpoint/2010/main" val="1427658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32F5A981-B88A-45B2-B930-EF0394AFECD7}" type="slidenum">
              <a:rPr lang="en-US"/>
              <a:pPr>
                <a:defRPr/>
              </a:pPr>
              <a:t>‹#›</a:t>
            </a:fld>
            <a:endParaRPr lang="en-US" dirty="0"/>
          </a:p>
        </p:txBody>
      </p:sp>
    </p:spTree>
    <p:extLst>
      <p:ext uri="{BB962C8B-B14F-4D97-AF65-F5344CB8AC3E}">
        <p14:creationId xmlns:p14="http://schemas.microsoft.com/office/powerpoint/2010/main" val="2058455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3442DF53-97C5-4C5A-8665-5349D064B2E3}" type="slidenum">
              <a:rPr lang="en-US"/>
              <a:pPr>
                <a:defRPr/>
              </a:pPr>
              <a:t>‹#›</a:t>
            </a:fld>
            <a:endParaRPr lang="en-US" dirty="0"/>
          </a:p>
        </p:txBody>
      </p:sp>
    </p:spTree>
    <p:extLst>
      <p:ext uri="{BB962C8B-B14F-4D97-AF65-F5344CB8AC3E}">
        <p14:creationId xmlns:p14="http://schemas.microsoft.com/office/powerpoint/2010/main" val="1646856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913001C9-BF1E-4528-AD4B-0223A3A08421}" type="slidenum">
              <a:rPr lang="en-US"/>
              <a:pPr>
                <a:defRPr/>
              </a:pPr>
              <a:t>‹#›</a:t>
            </a:fld>
            <a:endParaRPr lang="en-US" dirty="0"/>
          </a:p>
        </p:txBody>
      </p:sp>
    </p:spTree>
    <p:extLst>
      <p:ext uri="{BB962C8B-B14F-4D97-AF65-F5344CB8AC3E}">
        <p14:creationId xmlns:p14="http://schemas.microsoft.com/office/powerpoint/2010/main" val="2110280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p:txBody>
          <a:bodyPr/>
          <a:lstStyle>
            <a:lvl1pPr>
              <a:defRPr dirty="0" smtClean="0"/>
            </a:lvl1pPr>
          </a:lstStyle>
          <a:p>
            <a:pPr>
              <a:defRPr/>
            </a:pPr>
            <a:r>
              <a:rPr lang="en-US" dirty="0" smtClean="0"/>
              <a:t>Network+ Guide to Networks, 7th Edition</a:t>
            </a:r>
            <a:endParaRPr lang="en-US" dirty="0"/>
          </a:p>
        </p:txBody>
      </p:sp>
      <p:sp>
        <p:nvSpPr>
          <p:cNvPr id="6" name="Rectangle 6"/>
          <p:cNvSpPr>
            <a:spLocks noGrp="1" noChangeArrowheads="1"/>
          </p:cNvSpPr>
          <p:nvPr>
            <p:ph type="sldNum" sz="quarter" idx="12"/>
          </p:nvPr>
        </p:nvSpPr>
        <p:spPr/>
        <p:txBody>
          <a:bodyPr/>
          <a:lstStyle>
            <a:lvl1pPr>
              <a:defRPr/>
            </a:lvl1pPr>
          </a:lstStyle>
          <a:p>
            <a:pPr>
              <a:defRPr/>
            </a:pPr>
            <a:fld id="{90C4CA10-39DB-4F5C-BA38-4C2A0B4EE02F}" type="slidenum">
              <a:rPr lang="en-US"/>
              <a:pPr>
                <a:defRPr/>
              </a:pPr>
              <a:t>‹#›</a:t>
            </a:fld>
            <a:endParaRPr lang="en-US" dirty="0"/>
          </a:p>
        </p:txBody>
      </p:sp>
    </p:spTree>
    <p:extLst>
      <p:ext uri="{BB962C8B-B14F-4D97-AF65-F5344CB8AC3E}">
        <p14:creationId xmlns:p14="http://schemas.microsoft.com/office/powerpoint/2010/main" val="166895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p:txBody>
          <a:bodyPr/>
          <a:lstStyle>
            <a:lvl1pPr>
              <a:defRPr dirty="0" smtClean="0"/>
            </a:lvl1pPr>
          </a:lstStyle>
          <a:p>
            <a:pPr>
              <a:defRPr/>
            </a:pPr>
            <a:r>
              <a:rPr lang="en-US" dirty="0" smtClean="0"/>
              <a:t>Network+ Guide to Networks, 7th Edition</a:t>
            </a:r>
            <a:endParaRPr lang="en-US" dirty="0"/>
          </a:p>
        </p:txBody>
      </p:sp>
      <p:sp>
        <p:nvSpPr>
          <p:cNvPr id="6" name="Rectangle 6"/>
          <p:cNvSpPr>
            <a:spLocks noGrp="1" noChangeArrowheads="1"/>
          </p:cNvSpPr>
          <p:nvPr>
            <p:ph type="sldNum" sz="quarter" idx="12"/>
          </p:nvPr>
        </p:nvSpPr>
        <p:spPr/>
        <p:txBody>
          <a:bodyPr/>
          <a:lstStyle>
            <a:lvl1pPr>
              <a:defRPr/>
            </a:lvl1pPr>
          </a:lstStyle>
          <a:p>
            <a:pPr>
              <a:defRPr/>
            </a:pPr>
            <a:fld id="{DC4AE2AF-812E-4F55-8527-61E25B72CF44}" type="slidenum">
              <a:rPr lang="en-US"/>
              <a:pPr>
                <a:defRPr/>
              </a:pPr>
              <a:t>‹#›</a:t>
            </a:fld>
            <a:endParaRPr lang="en-US" dirty="0"/>
          </a:p>
        </p:txBody>
      </p:sp>
    </p:spTree>
    <p:extLst>
      <p:ext uri="{BB962C8B-B14F-4D97-AF65-F5344CB8AC3E}">
        <p14:creationId xmlns:p14="http://schemas.microsoft.com/office/powerpoint/2010/main" val="724498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p:txBody>
          <a:bodyPr/>
          <a:lstStyle>
            <a:lvl1pPr>
              <a:defRPr dirty="0" smtClean="0"/>
            </a:lvl1pPr>
          </a:lstStyle>
          <a:p>
            <a:pPr>
              <a:defRPr/>
            </a:pPr>
            <a:r>
              <a:rPr lang="en-US" dirty="0" smtClean="0"/>
              <a:t>Network+ Guide to Networks, 7th Edition</a:t>
            </a:r>
            <a:endParaRPr lang="en-US" dirty="0"/>
          </a:p>
        </p:txBody>
      </p:sp>
      <p:sp>
        <p:nvSpPr>
          <p:cNvPr id="6" name="Rectangle 6"/>
          <p:cNvSpPr>
            <a:spLocks noGrp="1" noChangeArrowheads="1"/>
          </p:cNvSpPr>
          <p:nvPr>
            <p:ph type="sldNum" sz="quarter" idx="12"/>
          </p:nvPr>
        </p:nvSpPr>
        <p:spPr/>
        <p:txBody>
          <a:bodyPr/>
          <a:lstStyle>
            <a:lvl1pPr>
              <a:defRPr/>
            </a:lvl1pPr>
          </a:lstStyle>
          <a:p>
            <a:pPr>
              <a:defRPr/>
            </a:pPr>
            <a:fld id="{1F497841-321F-436B-A4C4-87A7CACDB844}" type="slidenum">
              <a:rPr lang="en-US"/>
              <a:pPr>
                <a:defRPr/>
              </a:pPr>
              <a:t>‹#›</a:t>
            </a:fld>
            <a:endParaRPr lang="en-US" dirty="0"/>
          </a:p>
        </p:txBody>
      </p:sp>
    </p:spTree>
    <p:extLst>
      <p:ext uri="{BB962C8B-B14F-4D97-AF65-F5344CB8AC3E}">
        <p14:creationId xmlns:p14="http://schemas.microsoft.com/office/powerpoint/2010/main" val="3623275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p:txBody>
          <a:bodyPr/>
          <a:lstStyle>
            <a:lvl1pPr>
              <a:defRPr dirty="0" smtClean="0"/>
            </a:lvl1pPr>
          </a:lstStyle>
          <a:p>
            <a:pPr>
              <a:defRPr/>
            </a:pPr>
            <a:r>
              <a:rPr lang="en-US" dirty="0" smtClean="0"/>
              <a:t>Network+ Guide to Networks, 7th Edition</a:t>
            </a: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E88E0261-591B-40E4-BAB3-9CB7BB3315BB}" type="slidenum">
              <a:rPr lang="en-US"/>
              <a:pPr>
                <a:defRPr/>
              </a:pPr>
              <a:t>‹#›</a:t>
            </a:fld>
            <a:endParaRPr lang="en-US" dirty="0"/>
          </a:p>
        </p:txBody>
      </p:sp>
    </p:spTree>
    <p:extLst>
      <p:ext uri="{BB962C8B-B14F-4D97-AF65-F5344CB8AC3E}">
        <p14:creationId xmlns:p14="http://schemas.microsoft.com/office/powerpoint/2010/main" val="39607899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p:txBody>
          <a:bodyPr/>
          <a:lstStyle>
            <a:lvl1pPr>
              <a:defRPr dirty="0" smtClean="0"/>
            </a:lvl1pPr>
          </a:lstStyle>
          <a:p>
            <a:pPr>
              <a:defRPr/>
            </a:pPr>
            <a:r>
              <a:rPr lang="en-US" dirty="0" smtClean="0"/>
              <a:t>Network+ Guide to Networks, 7th Edition</a:t>
            </a:r>
            <a:endParaRPr lang="en-US" dirty="0"/>
          </a:p>
        </p:txBody>
      </p:sp>
      <p:sp>
        <p:nvSpPr>
          <p:cNvPr id="9" name="Rectangle 6"/>
          <p:cNvSpPr>
            <a:spLocks noGrp="1" noChangeArrowheads="1"/>
          </p:cNvSpPr>
          <p:nvPr>
            <p:ph type="sldNum" sz="quarter" idx="12"/>
          </p:nvPr>
        </p:nvSpPr>
        <p:spPr/>
        <p:txBody>
          <a:bodyPr/>
          <a:lstStyle>
            <a:lvl1pPr>
              <a:defRPr/>
            </a:lvl1pPr>
          </a:lstStyle>
          <a:p>
            <a:pPr>
              <a:defRPr/>
            </a:pPr>
            <a:fld id="{C52325AA-94AC-4B63-A704-102087C7489F}" type="slidenum">
              <a:rPr lang="en-US"/>
              <a:pPr>
                <a:defRPr/>
              </a:pPr>
              <a:t>‹#›</a:t>
            </a:fld>
            <a:endParaRPr lang="en-US" dirty="0"/>
          </a:p>
        </p:txBody>
      </p:sp>
    </p:spTree>
    <p:extLst>
      <p:ext uri="{BB962C8B-B14F-4D97-AF65-F5344CB8AC3E}">
        <p14:creationId xmlns:p14="http://schemas.microsoft.com/office/powerpoint/2010/main" val="13986069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p:txBody>
          <a:bodyPr/>
          <a:lstStyle>
            <a:lvl1pPr>
              <a:defRPr dirty="0" smtClean="0"/>
            </a:lvl1pPr>
          </a:lstStyle>
          <a:p>
            <a:pPr>
              <a:defRPr/>
            </a:pPr>
            <a:r>
              <a:rPr lang="en-US" dirty="0" smtClean="0"/>
              <a:t>Network+ Guide to Networks, 7th Edition</a:t>
            </a: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DCEBD0B1-421B-445D-A7FB-1F76822F7DCB}" type="slidenum">
              <a:rPr lang="en-US"/>
              <a:pPr>
                <a:defRPr/>
              </a:pPr>
              <a:t>‹#›</a:t>
            </a:fld>
            <a:endParaRPr lang="en-US" dirty="0"/>
          </a:p>
        </p:txBody>
      </p:sp>
    </p:spTree>
    <p:extLst>
      <p:ext uri="{BB962C8B-B14F-4D97-AF65-F5344CB8AC3E}">
        <p14:creationId xmlns:p14="http://schemas.microsoft.com/office/powerpoint/2010/main" val="33874857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p:txBody>
          <a:bodyPr/>
          <a:lstStyle>
            <a:lvl1pPr>
              <a:defRPr dirty="0" smtClean="0"/>
            </a:lvl1pPr>
          </a:lstStyle>
          <a:p>
            <a:pPr>
              <a:defRPr/>
            </a:pPr>
            <a:r>
              <a:rPr lang="en-US" dirty="0" smtClean="0"/>
              <a:t>Network+ Guide to Networks, 7th Edition</a:t>
            </a:r>
            <a:endParaRPr lang="en-US" dirty="0"/>
          </a:p>
        </p:txBody>
      </p:sp>
      <p:sp>
        <p:nvSpPr>
          <p:cNvPr id="4" name="Rectangle 6"/>
          <p:cNvSpPr>
            <a:spLocks noGrp="1" noChangeArrowheads="1"/>
          </p:cNvSpPr>
          <p:nvPr>
            <p:ph type="sldNum" sz="quarter" idx="12"/>
          </p:nvPr>
        </p:nvSpPr>
        <p:spPr/>
        <p:txBody>
          <a:bodyPr/>
          <a:lstStyle>
            <a:lvl1pPr>
              <a:defRPr/>
            </a:lvl1pPr>
          </a:lstStyle>
          <a:p>
            <a:pPr>
              <a:defRPr/>
            </a:pPr>
            <a:fld id="{924D7DC4-86AE-483A-8BD9-DE95CDF8F625}" type="slidenum">
              <a:rPr lang="en-US"/>
              <a:pPr>
                <a:defRPr/>
              </a:pPr>
              <a:t>‹#›</a:t>
            </a:fld>
            <a:endParaRPr lang="en-US" dirty="0"/>
          </a:p>
        </p:txBody>
      </p:sp>
    </p:spTree>
    <p:extLst>
      <p:ext uri="{BB962C8B-B14F-4D97-AF65-F5344CB8AC3E}">
        <p14:creationId xmlns:p14="http://schemas.microsoft.com/office/powerpoint/2010/main" val="17709941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p:txBody>
          <a:bodyPr/>
          <a:lstStyle>
            <a:lvl1pPr>
              <a:defRPr dirty="0" smtClean="0"/>
            </a:lvl1pPr>
          </a:lstStyle>
          <a:p>
            <a:pPr>
              <a:defRPr/>
            </a:pPr>
            <a:r>
              <a:rPr lang="en-US" dirty="0" smtClean="0"/>
              <a:t>Network+ Guide to Networks, 7th Edition</a:t>
            </a: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FF256FD3-AB43-496D-8B3F-2D9A1286D1CB}" type="slidenum">
              <a:rPr lang="en-US"/>
              <a:pPr>
                <a:defRPr/>
              </a:pPr>
              <a:t>‹#›</a:t>
            </a:fld>
            <a:endParaRPr lang="en-US" dirty="0"/>
          </a:p>
        </p:txBody>
      </p:sp>
    </p:spTree>
    <p:extLst>
      <p:ext uri="{BB962C8B-B14F-4D97-AF65-F5344CB8AC3E}">
        <p14:creationId xmlns:p14="http://schemas.microsoft.com/office/powerpoint/2010/main" val="3544682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94710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p:txBody>
          <a:bodyPr/>
          <a:lstStyle>
            <a:lvl1pPr>
              <a:defRPr dirty="0" smtClean="0"/>
            </a:lvl1pPr>
          </a:lstStyle>
          <a:p>
            <a:pPr>
              <a:defRPr/>
            </a:pPr>
            <a:r>
              <a:rPr lang="en-US" dirty="0" smtClean="0"/>
              <a:t>Network+ Guide to Networks, 7th Edition</a:t>
            </a: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F78CEC5D-8510-4FFB-AE9F-87F36C4E7442}" type="slidenum">
              <a:rPr lang="en-US"/>
              <a:pPr>
                <a:defRPr/>
              </a:pPr>
              <a:t>‹#›</a:t>
            </a:fld>
            <a:endParaRPr lang="en-US" dirty="0"/>
          </a:p>
        </p:txBody>
      </p:sp>
    </p:spTree>
    <p:extLst>
      <p:ext uri="{BB962C8B-B14F-4D97-AF65-F5344CB8AC3E}">
        <p14:creationId xmlns:p14="http://schemas.microsoft.com/office/powerpoint/2010/main" val="32069455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p:txBody>
          <a:bodyPr/>
          <a:lstStyle>
            <a:lvl1pPr>
              <a:defRPr dirty="0" smtClean="0"/>
            </a:lvl1pPr>
          </a:lstStyle>
          <a:p>
            <a:pPr>
              <a:defRPr/>
            </a:pPr>
            <a:r>
              <a:rPr lang="en-US" dirty="0" smtClean="0"/>
              <a:t>Network+ Guide to Networks, 7th Edition</a:t>
            </a:r>
            <a:endParaRPr lang="en-US" dirty="0"/>
          </a:p>
        </p:txBody>
      </p:sp>
      <p:sp>
        <p:nvSpPr>
          <p:cNvPr id="6" name="Rectangle 6"/>
          <p:cNvSpPr>
            <a:spLocks noGrp="1" noChangeArrowheads="1"/>
          </p:cNvSpPr>
          <p:nvPr>
            <p:ph type="sldNum" sz="quarter" idx="12"/>
          </p:nvPr>
        </p:nvSpPr>
        <p:spPr/>
        <p:txBody>
          <a:bodyPr/>
          <a:lstStyle>
            <a:lvl1pPr>
              <a:defRPr/>
            </a:lvl1pPr>
          </a:lstStyle>
          <a:p>
            <a:pPr>
              <a:defRPr/>
            </a:pPr>
            <a:fld id="{EE88EA57-525A-4145-B6F0-0722616734DD}" type="slidenum">
              <a:rPr lang="en-US"/>
              <a:pPr>
                <a:defRPr/>
              </a:pPr>
              <a:t>‹#›</a:t>
            </a:fld>
            <a:endParaRPr lang="en-US" dirty="0"/>
          </a:p>
        </p:txBody>
      </p:sp>
    </p:spTree>
    <p:extLst>
      <p:ext uri="{BB962C8B-B14F-4D97-AF65-F5344CB8AC3E}">
        <p14:creationId xmlns:p14="http://schemas.microsoft.com/office/powerpoint/2010/main" val="16836393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p:txBody>
          <a:bodyPr/>
          <a:lstStyle>
            <a:lvl1pPr>
              <a:defRPr dirty="0" smtClean="0"/>
            </a:lvl1pPr>
          </a:lstStyle>
          <a:p>
            <a:pPr>
              <a:defRPr/>
            </a:pPr>
            <a:r>
              <a:rPr lang="en-US" dirty="0" smtClean="0"/>
              <a:t>Network+ Guide to Networks, 7th Edition</a:t>
            </a:r>
            <a:endParaRPr lang="en-US" dirty="0"/>
          </a:p>
        </p:txBody>
      </p:sp>
      <p:sp>
        <p:nvSpPr>
          <p:cNvPr id="6" name="Rectangle 6"/>
          <p:cNvSpPr>
            <a:spLocks noGrp="1" noChangeArrowheads="1"/>
          </p:cNvSpPr>
          <p:nvPr>
            <p:ph type="sldNum" sz="quarter" idx="12"/>
          </p:nvPr>
        </p:nvSpPr>
        <p:spPr/>
        <p:txBody>
          <a:bodyPr/>
          <a:lstStyle>
            <a:lvl1pPr>
              <a:defRPr/>
            </a:lvl1pPr>
          </a:lstStyle>
          <a:p>
            <a:pPr>
              <a:defRPr/>
            </a:pPr>
            <a:fld id="{422554BA-D302-4B02-9648-B29543227DFB}" type="slidenum">
              <a:rPr lang="en-US"/>
              <a:pPr>
                <a:defRPr/>
              </a:pPr>
              <a:t>‹#›</a:t>
            </a:fld>
            <a:endParaRPr lang="en-US" dirty="0"/>
          </a:p>
        </p:txBody>
      </p:sp>
    </p:spTree>
    <p:extLst>
      <p:ext uri="{BB962C8B-B14F-4D97-AF65-F5344CB8AC3E}">
        <p14:creationId xmlns:p14="http://schemas.microsoft.com/office/powerpoint/2010/main" val="41343575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t>Network+ Guide to Networks, 7th Edition</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67DAF170-2A55-4429-8D44-4372B013CA10}" type="slidenum">
              <a:rPr lang="en-US"/>
              <a:pPr>
                <a:defRPr/>
              </a:pPr>
              <a:t>‹#›</a:t>
            </a:fld>
            <a:endParaRPr lang="en-US" dirty="0"/>
          </a:p>
        </p:txBody>
      </p:sp>
    </p:spTree>
    <p:extLst>
      <p:ext uri="{BB962C8B-B14F-4D97-AF65-F5344CB8AC3E}">
        <p14:creationId xmlns:p14="http://schemas.microsoft.com/office/powerpoint/2010/main" val="18617717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t>Network+ Guide to Networks, 7th Edition</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95F10EB2-90C5-43FD-B682-63CB0E3CCFC2}" type="slidenum">
              <a:rPr lang="en-US"/>
              <a:pPr>
                <a:defRPr/>
              </a:pPr>
              <a:t>‹#›</a:t>
            </a:fld>
            <a:endParaRPr lang="en-US" dirty="0"/>
          </a:p>
        </p:txBody>
      </p:sp>
    </p:spTree>
    <p:extLst>
      <p:ext uri="{BB962C8B-B14F-4D97-AF65-F5344CB8AC3E}">
        <p14:creationId xmlns:p14="http://schemas.microsoft.com/office/powerpoint/2010/main" val="9909885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t>Network+ Guide to Networks, 7th Edition</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B4AFFC22-2E74-4DFF-997A-6E0E56F21865}" type="slidenum">
              <a:rPr lang="en-US"/>
              <a:pPr>
                <a:defRPr/>
              </a:pPr>
              <a:t>‹#›</a:t>
            </a:fld>
            <a:endParaRPr lang="en-US" dirty="0"/>
          </a:p>
        </p:txBody>
      </p:sp>
    </p:spTree>
    <p:extLst>
      <p:ext uri="{BB962C8B-B14F-4D97-AF65-F5344CB8AC3E}">
        <p14:creationId xmlns:p14="http://schemas.microsoft.com/office/powerpoint/2010/main" val="3733600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t>Network+ Guide to Networks, 7th Edition</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BD511402-9AC5-4F13-970A-04DC44EE861C}" type="slidenum">
              <a:rPr lang="en-US"/>
              <a:pPr>
                <a:defRPr/>
              </a:pPr>
              <a:t>‹#›</a:t>
            </a:fld>
            <a:endParaRPr lang="en-US" dirty="0"/>
          </a:p>
        </p:txBody>
      </p:sp>
    </p:spTree>
    <p:extLst>
      <p:ext uri="{BB962C8B-B14F-4D97-AF65-F5344CB8AC3E}">
        <p14:creationId xmlns:p14="http://schemas.microsoft.com/office/powerpoint/2010/main" val="5169706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r>
              <a:rPr lang="en-US" dirty="0" smtClean="0"/>
              <a:t>Network+ Guide to Networks, 7th Edition</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2CF0A9DD-32AA-4956-86E6-2FAA72876C77}" type="slidenum">
              <a:rPr lang="en-US"/>
              <a:pPr>
                <a:defRPr/>
              </a:pPr>
              <a:t>‹#›</a:t>
            </a:fld>
            <a:endParaRPr lang="en-US" dirty="0"/>
          </a:p>
        </p:txBody>
      </p:sp>
    </p:spTree>
    <p:extLst>
      <p:ext uri="{BB962C8B-B14F-4D97-AF65-F5344CB8AC3E}">
        <p14:creationId xmlns:p14="http://schemas.microsoft.com/office/powerpoint/2010/main" val="20281130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smtClean="0"/>
              <a:t>Network+ Guide to Networks, 7th Edition</a:t>
            </a: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62F2C89A-A683-438F-ADD6-9455E358ECC0}" type="slidenum">
              <a:rPr lang="en-US"/>
              <a:pPr>
                <a:defRPr/>
              </a:pPr>
              <a:t>‹#›</a:t>
            </a:fld>
            <a:endParaRPr lang="en-US" dirty="0"/>
          </a:p>
        </p:txBody>
      </p:sp>
    </p:spTree>
    <p:extLst>
      <p:ext uri="{BB962C8B-B14F-4D97-AF65-F5344CB8AC3E}">
        <p14:creationId xmlns:p14="http://schemas.microsoft.com/office/powerpoint/2010/main" val="36660452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US" dirty="0" smtClean="0"/>
              <a:t>Network+ Guide to Networks, 7th Edition</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F642C188-9D61-4013-941F-0DDCF62A958F}" type="slidenum">
              <a:rPr lang="en-US"/>
              <a:pPr>
                <a:defRPr/>
              </a:pPr>
              <a:t>‹#›</a:t>
            </a:fld>
            <a:endParaRPr lang="en-US" dirty="0"/>
          </a:p>
        </p:txBody>
      </p:sp>
    </p:spTree>
    <p:extLst>
      <p:ext uri="{BB962C8B-B14F-4D97-AF65-F5344CB8AC3E}">
        <p14:creationId xmlns:p14="http://schemas.microsoft.com/office/powerpoint/2010/main" val="746611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97863647-3304-4683-A535-893D5F0556FD}" type="slidenum">
              <a:rPr lang="en-US"/>
              <a:pPr>
                <a:defRPr/>
              </a:pPr>
              <a:t>‹#›</a:t>
            </a:fld>
            <a:endParaRPr lang="en-US" dirty="0"/>
          </a:p>
        </p:txBody>
      </p:sp>
    </p:spTree>
    <p:extLst>
      <p:ext uri="{BB962C8B-B14F-4D97-AF65-F5344CB8AC3E}">
        <p14:creationId xmlns:p14="http://schemas.microsoft.com/office/powerpoint/2010/main" val="37570560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t>Network+ Guide to Networks, 7th Edition</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6E42B8A-0300-4A11-9CCB-C331193991BA}" type="slidenum">
              <a:rPr lang="en-US"/>
              <a:pPr>
                <a:defRPr/>
              </a:pPr>
              <a:t>‹#›</a:t>
            </a:fld>
            <a:endParaRPr lang="en-US" dirty="0"/>
          </a:p>
        </p:txBody>
      </p:sp>
    </p:spTree>
    <p:extLst>
      <p:ext uri="{BB962C8B-B14F-4D97-AF65-F5344CB8AC3E}">
        <p14:creationId xmlns:p14="http://schemas.microsoft.com/office/powerpoint/2010/main" val="31258706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t>Network+ Guide to Networks, 7th Edition</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B7A77CF5-0F04-43C8-B5C8-E1039CCF94E3}" type="slidenum">
              <a:rPr lang="en-US"/>
              <a:pPr>
                <a:defRPr/>
              </a:pPr>
              <a:t>‹#›</a:t>
            </a:fld>
            <a:endParaRPr lang="en-US" dirty="0"/>
          </a:p>
        </p:txBody>
      </p:sp>
    </p:spTree>
    <p:extLst>
      <p:ext uri="{BB962C8B-B14F-4D97-AF65-F5344CB8AC3E}">
        <p14:creationId xmlns:p14="http://schemas.microsoft.com/office/powerpoint/2010/main" val="33345112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t>Network+ Guide to Networks, 7th Edition</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E4371AE9-8D64-4E0C-A4F8-C7F5F8DF7D0E}" type="slidenum">
              <a:rPr lang="en-US"/>
              <a:pPr>
                <a:defRPr/>
              </a:pPr>
              <a:t>‹#›</a:t>
            </a:fld>
            <a:endParaRPr lang="en-US" dirty="0"/>
          </a:p>
        </p:txBody>
      </p:sp>
    </p:spTree>
    <p:extLst>
      <p:ext uri="{BB962C8B-B14F-4D97-AF65-F5344CB8AC3E}">
        <p14:creationId xmlns:p14="http://schemas.microsoft.com/office/powerpoint/2010/main" val="42498129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t>Network+ Guide to Networks, 7th Edition</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6919974B-4FDF-4553-A7B3-84739A93DF92}" type="slidenum">
              <a:rPr lang="en-US"/>
              <a:pPr>
                <a:defRPr/>
              </a:pPr>
              <a:t>‹#›</a:t>
            </a:fld>
            <a:endParaRPr lang="en-US" dirty="0"/>
          </a:p>
        </p:txBody>
      </p:sp>
    </p:spTree>
    <p:extLst>
      <p:ext uri="{BB962C8B-B14F-4D97-AF65-F5344CB8AC3E}">
        <p14:creationId xmlns:p14="http://schemas.microsoft.com/office/powerpoint/2010/main" val="22609358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5" name="Rectangle 6"/>
          <p:cNvSpPr>
            <a:spLocks noGrp="1" noChangeArrowheads="1"/>
          </p:cNvSpPr>
          <p:nvPr>
            <p:ph type="sldNum" sz="quarter" idx="11"/>
          </p:nvPr>
        </p:nvSpPr>
        <p:spPr>
          <a:ln/>
        </p:spPr>
        <p:txBody>
          <a:bodyPr/>
          <a:lstStyle>
            <a:lvl1pPr>
              <a:defRPr/>
            </a:lvl1pPr>
          </a:lstStyle>
          <a:p>
            <a:fld id="{5DADF5E9-5FE6-44E2-8069-AAFF88C4F44D}" type="slidenum">
              <a:rPr lang="en-US"/>
              <a:pPr/>
              <a:t>‹#›</a:t>
            </a:fld>
            <a:endParaRPr lang="en-US" dirty="0"/>
          </a:p>
        </p:txBody>
      </p:sp>
    </p:spTree>
    <p:extLst>
      <p:ext uri="{BB962C8B-B14F-4D97-AF65-F5344CB8AC3E}">
        <p14:creationId xmlns:p14="http://schemas.microsoft.com/office/powerpoint/2010/main" val="29254415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xfrm>
            <a:off x="457200" y="6245225"/>
            <a:ext cx="3886200" cy="476250"/>
          </a:xfrm>
          <a:ln/>
        </p:spPr>
        <p:txBody>
          <a:bodyPr/>
          <a:lstStyle>
            <a:lvl1pPr>
              <a:defRPr/>
            </a:lvl1p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Rectangle 6"/>
          <p:cNvSpPr>
            <a:spLocks noGrp="1" noChangeArrowheads="1"/>
          </p:cNvSpPr>
          <p:nvPr>
            <p:ph type="sldNum" sz="quarter" idx="11"/>
          </p:nvPr>
        </p:nvSpPr>
        <p:spPr>
          <a:xfrm>
            <a:off x="8001000" y="6245225"/>
            <a:ext cx="685800" cy="476250"/>
          </a:xfrm>
          <a:ln/>
        </p:spPr>
        <p:txBody>
          <a:bodyPr/>
          <a:lstStyle>
            <a:lvl1pPr>
              <a:defRPr/>
            </a:lvl1pPr>
          </a:lstStyle>
          <a:p>
            <a:fld id="{AF459AD7-A5D3-4044-A21F-E9BACB4CDE09}" type="slidenum">
              <a:rPr lang="en-US"/>
              <a:pPr/>
              <a:t>‹#›</a:t>
            </a:fld>
            <a:endParaRPr lang="en-US" dirty="0"/>
          </a:p>
        </p:txBody>
      </p:sp>
      <p:sp>
        <p:nvSpPr>
          <p:cNvPr id="6" name="Rectangle 5"/>
          <p:cNvSpPr/>
          <p:nvPr userDrawn="1"/>
        </p:nvSpPr>
        <p:spPr>
          <a:xfrm>
            <a:off x="5638800" y="6426200"/>
            <a:ext cx="1880643" cy="261610"/>
          </a:xfrm>
          <a:prstGeom prst="rect">
            <a:avLst/>
          </a:prstGeom>
        </p:spPr>
        <p:txBody>
          <a:bodyPr wrap="none">
            <a:spAutoFit/>
          </a:bodyPr>
          <a:lstStyle/>
          <a:p>
            <a:r>
              <a:rPr lang="en-US" sz="1100" kern="1200" dirty="0" smtClean="0">
                <a:solidFill>
                  <a:schemeClr val="tx1"/>
                </a:solidFill>
                <a:effectLst/>
                <a:latin typeface="Arial" charset="0"/>
                <a:ea typeface="ＭＳ Ｐゴシック" pitchFamily="-110" charset="-128"/>
                <a:cs typeface="+mn-cs"/>
              </a:rPr>
              <a:t>© Cengage Learning  2016</a:t>
            </a:r>
            <a:endParaRPr lang="en-US" sz="1100" kern="1200" dirty="0">
              <a:solidFill>
                <a:schemeClr val="tx1"/>
              </a:solidFill>
              <a:effectLst/>
              <a:latin typeface="Arial" charset="0"/>
              <a:ea typeface="ＭＳ Ｐゴシック" pitchFamily="-110" charset="-128"/>
              <a:cs typeface="+mn-cs"/>
            </a:endParaRPr>
          </a:p>
        </p:txBody>
      </p:sp>
    </p:spTree>
    <p:extLst>
      <p:ext uri="{BB962C8B-B14F-4D97-AF65-F5344CB8AC3E}">
        <p14:creationId xmlns:p14="http://schemas.microsoft.com/office/powerpoint/2010/main" val="2094565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5" name="Rectangle 6"/>
          <p:cNvSpPr>
            <a:spLocks noGrp="1" noChangeArrowheads="1"/>
          </p:cNvSpPr>
          <p:nvPr>
            <p:ph type="sldNum" sz="quarter" idx="11"/>
          </p:nvPr>
        </p:nvSpPr>
        <p:spPr>
          <a:ln/>
        </p:spPr>
        <p:txBody>
          <a:bodyPr/>
          <a:lstStyle>
            <a:lvl1pPr>
              <a:defRPr/>
            </a:lvl1pPr>
          </a:lstStyle>
          <a:p>
            <a:fld id="{F8C33C5D-A93A-44FE-849F-E9C4D4642E36}" type="slidenum">
              <a:rPr lang="en-US"/>
              <a:pPr/>
              <a:t>‹#›</a:t>
            </a:fld>
            <a:endParaRPr lang="en-US" dirty="0"/>
          </a:p>
        </p:txBody>
      </p:sp>
    </p:spTree>
    <p:extLst>
      <p:ext uri="{BB962C8B-B14F-4D97-AF65-F5344CB8AC3E}">
        <p14:creationId xmlns:p14="http://schemas.microsoft.com/office/powerpoint/2010/main" val="41276249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6" name="Rectangle 6"/>
          <p:cNvSpPr>
            <a:spLocks noGrp="1" noChangeArrowheads="1"/>
          </p:cNvSpPr>
          <p:nvPr>
            <p:ph type="sldNum" sz="quarter" idx="11"/>
          </p:nvPr>
        </p:nvSpPr>
        <p:spPr>
          <a:ln/>
        </p:spPr>
        <p:txBody>
          <a:bodyPr/>
          <a:lstStyle>
            <a:lvl1pPr>
              <a:defRPr/>
            </a:lvl1pPr>
          </a:lstStyle>
          <a:p>
            <a:fld id="{A1360962-DF21-49EF-9CC3-FAF4C4F02315}" type="slidenum">
              <a:rPr lang="en-US"/>
              <a:pPr/>
              <a:t>‹#›</a:t>
            </a:fld>
            <a:endParaRPr lang="en-US" dirty="0"/>
          </a:p>
        </p:txBody>
      </p:sp>
    </p:spTree>
    <p:extLst>
      <p:ext uri="{BB962C8B-B14F-4D97-AF65-F5344CB8AC3E}">
        <p14:creationId xmlns:p14="http://schemas.microsoft.com/office/powerpoint/2010/main" val="412485482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8" name="Rectangle 6"/>
          <p:cNvSpPr>
            <a:spLocks noGrp="1" noChangeArrowheads="1"/>
          </p:cNvSpPr>
          <p:nvPr>
            <p:ph type="sldNum" sz="quarter" idx="11"/>
          </p:nvPr>
        </p:nvSpPr>
        <p:spPr>
          <a:ln/>
        </p:spPr>
        <p:txBody>
          <a:bodyPr/>
          <a:lstStyle>
            <a:lvl1pPr>
              <a:defRPr/>
            </a:lvl1pPr>
          </a:lstStyle>
          <a:p>
            <a:fld id="{F26D74B6-C13A-48BC-922E-84B272EF0E02}" type="slidenum">
              <a:rPr lang="en-US"/>
              <a:pPr/>
              <a:t>‹#›</a:t>
            </a:fld>
            <a:endParaRPr lang="en-US" dirty="0"/>
          </a:p>
        </p:txBody>
      </p:sp>
    </p:spTree>
    <p:extLst>
      <p:ext uri="{BB962C8B-B14F-4D97-AF65-F5344CB8AC3E}">
        <p14:creationId xmlns:p14="http://schemas.microsoft.com/office/powerpoint/2010/main" val="41048147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4" name="Rectangle 6"/>
          <p:cNvSpPr>
            <a:spLocks noGrp="1" noChangeArrowheads="1"/>
          </p:cNvSpPr>
          <p:nvPr>
            <p:ph type="sldNum" sz="quarter" idx="11"/>
          </p:nvPr>
        </p:nvSpPr>
        <p:spPr>
          <a:ln/>
        </p:spPr>
        <p:txBody>
          <a:bodyPr/>
          <a:lstStyle>
            <a:lvl1pPr>
              <a:defRPr/>
            </a:lvl1pPr>
          </a:lstStyle>
          <a:p>
            <a:fld id="{D0A122DD-8648-4F1C-AB2F-1F352CDC9080}" type="slidenum">
              <a:rPr lang="en-US"/>
              <a:pPr/>
              <a:t>‹#›</a:t>
            </a:fld>
            <a:endParaRPr lang="en-US" dirty="0"/>
          </a:p>
        </p:txBody>
      </p:sp>
    </p:spTree>
    <p:extLst>
      <p:ext uri="{BB962C8B-B14F-4D97-AF65-F5344CB8AC3E}">
        <p14:creationId xmlns:p14="http://schemas.microsoft.com/office/powerpoint/2010/main" val="2958395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418A68FC-6AB4-421F-9536-CBAC2E270C3F}" type="slidenum">
              <a:rPr lang="en-US"/>
              <a:pPr>
                <a:defRPr/>
              </a:pPr>
              <a:t>‹#›</a:t>
            </a:fld>
            <a:endParaRPr lang="en-US" dirty="0"/>
          </a:p>
        </p:txBody>
      </p:sp>
    </p:spTree>
    <p:extLst>
      <p:ext uri="{BB962C8B-B14F-4D97-AF65-F5344CB8AC3E}">
        <p14:creationId xmlns:p14="http://schemas.microsoft.com/office/powerpoint/2010/main" val="17160766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3" name="Rectangle 6"/>
          <p:cNvSpPr>
            <a:spLocks noGrp="1" noChangeArrowheads="1"/>
          </p:cNvSpPr>
          <p:nvPr>
            <p:ph type="sldNum" sz="quarter" idx="11"/>
          </p:nvPr>
        </p:nvSpPr>
        <p:spPr>
          <a:ln/>
        </p:spPr>
        <p:txBody>
          <a:bodyPr/>
          <a:lstStyle>
            <a:lvl1pPr>
              <a:defRPr/>
            </a:lvl1pPr>
          </a:lstStyle>
          <a:p>
            <a:fld id="{4567590F-96FF-43E6-925F-D493421F5E06}" type="slidenum">
              <a:rPr lang="en-US"/>
              <a:pPr/>
              <a:t>‹#›</a:t>
            </a:fld>
            <a:endParaRPr lang="en-US" dirty="0"/>
          </a:p>
        </p:txBody>
      </p:sp>
    </p:spTree>
    <p:extLst>
      <p:ext uri="{BB962C8B-B14F-4D97-AF65-F5344CB8AC3E}">
        <p14:creationId xmlns:p14="http://schemas.microsoft.com/office/powerpoint/2010/main" val="21360557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6" name="Rectangle 6"/>
          <p:cNvSpPr>
            <a:spLocks noGrp="1" noChangeArrowheads="1"/>
          </p:cNvSpPr>
          <p:nvPr>
            <p:ph type="sldNum" sz="quarter" idx="11"/>
          </p:nvPr>
        </p:nvSpPr>
        <p:spPr>
          <a:ln/>
        </p:spPr>
        <p:txBody>
          <a:bodyPr/>
          <a:lstStyle>
            <a:lvl1pPr>
              <a:defRPr/>
            </a:lvl1pPr>
          </a:lstStyle>
          <a:p>
            <a:fld id="{79705608-330F-431B-A4F4-D983D44158F3}" type="slidenum">
              <a:rPr lang="en-US"/>
              <a:pPr/>
              <a:t>‹#›</a:t>
            </a:fld>
            <a:endParaRPr lang="en-US" dirty="0"/>
          </a:p>
        </p:txBody>
      </p:sp>
    </p:spTree>
    <p:extLst>
      <p:ext uri="{BB962C8B-B14F-4D97-AF65-F5344CB8AC3E}">
        <p14:creationId xmlns:p14="http://schemas.microsoft.com/office/powerpoint/2010/main" val="29658584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6" name="Rectangle 6"/>
          <p:cNvSpPr>
            <a:spLocks noGrp="1" noChangeArrowheads="1"/>
          </p:cNvSpPr>
          <p:nvPr>
            <p:ph type="sldNum" sz="quarter" idx="11"/>
          </p:nvPr>
        </p:nvSpPr>
        <p:spPr>
          <a:ln/>
        </p:spPr>
        <p:txBody>
          <a:bodyPr/>
          <a:lstStyle>
            <a:lvl1pPr>
              <a:defRPr/>
            </a:lvl1pPr>
          </a:lstStyle>
          <a:p>
            <a:fld id="{343A31AC-001D-4B6E-B695-4B16F56134EF}" type="slidenum">
              <a:rPr lang="en-US"/>
              <a:pPr/>
              <a:t>‹#›</a:t>
            </a:fld>
            <a:endParaRPr lang="en-US" dirty="0"/>
          </a:p>
        </p:txBody>
      </p:sp>
    </p:spTree>
    <p:extLst>
      <p:ext uri="{BB962C8B-B14F-4D97-AF65-F5344CB8AC3E}">
        <p14:creationId xmlns:p14="http://schemas.microsoft.com/office/powerpoint/2010/main" val="9372659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5" name="Rectangle 6"/>
          <p:cNvSpPr>
            <a:spLocks noGrp="1" noChangeArrowheads="1"/>
          </p:cNvSpPr>
          <p:nvPr>
            <p:ph type="sldNum" sz="quarter" idx="11"/>
          </p:nvPr>
        </p:nvSpPr>
        <p:spPr>
          <a:ln/>
        </p:spPr>
        <p:txBody>
          <a:bodyPr/>
          <a:lstStyle>
            <a:lvl1pPr>
              <a:defRPr/>
            </a:lvl1pPr>
          </a:lstStyle>
          <a:p>
            <a:fld id="{7295C63E-B42B-4D29-8D71-233405394D03}" type="slidenum">
              <a:rPr lang="en-US"/>
              <a:pPr/>
              <a:t>‹#›</a:t>
            </a:fld>
            <a:endParaRPr lang="en-US" dirty="0"/>
          </a:p>
        </p:txBody>
      </p:sp>
    </p:spTree>
    <p:extLst>
      <p:ext uri="{BB962C8B-B14F-4D97-AF65-F5344CB8AC3E}">
        <p14:creationId xmlns:p14="http://schemas.microsoft.com/office/powerpoint/2010/main" val="36592164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5" name="Rectangle 6"/>
          <p:cNvSpPr>
            <a:spLocks noGrp="1" noChangeArrowheads="1"/>
          </p:cNvSpPr>
          <p:nvPr>
            <p:ph type="sldNum" sz="quarter" idx="11"/>
          </p:nvPr>
        </p:nvSpPr>
        <p:spPr>
          <a:ln/>
        </p:spPr>
        <p:txBody>
          <a:bodyPr/>
          <a:lstStyle>
            <a:lvl1pPr>
              <a:defRPr/>
            </a:lvl1pPr>
          </a:lstStyle>
          <a:p>
            <a:fld id="{E3657B7F-E290-425A-9A88-7D5D2A6E6A90}" type="slidenum">
              <a:rPr lang="en-US"/>
              <a:pPr/>
              <a:t>‹#›</a:t>
            </a:fld>
            <a:endParaRPr lang="en-US" dirty="0"/>
          </a:p>
        </p:txBody>
      </p:sp>
    </p:spTree>
    <p:extLst>
      <p:ext uri="{BB962C8B-B14F-4D97-AF65-F5344CB8AC3E}">
        <p14:creationId xmlns:p14="http://schemas.microsoft.com/office/powerpoint/2010/main" val="4262240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8" name="Rectangle 6"/>
          <p:cNvSpPr>
            <a:spLocks noGrp="1" noChangeArrowheads="1"/>
          </p:cNvSpPr>
          <p:nvPr>
            <p:ph type="sldNum" sz="quarter" idx="11"/>
          </p:nvPr>
        </p:nvSpPr>
        <p:spPr>
          <a:ln/>
        </p:spPr>
        <p:txBody>
          <a:bodyPr/>
          <a:lstStyle>
            <a:lvl1pPr>
              <a:defRPr/>
            </a:lvl1pPr>
          </a:lstStyle>
          <a:p>
            <a:pPr>
              <a:defRPr/>
            </a:pPr>
            <a:fld id="{DB7C631B-B038-4F65-8355-CF91D041E217}" type="slidenum">
              <a:rPr lang="en-US"/>
              <a:pPr>
                <a:defRPr/>
              </a:pPr>
              <a:t>‹#›</a:t>
            </a:fld>
            <a:endParaRPr lang="en-US" dirty="0"/>
          </a:p>
        </p:txBody>
      </p:sp>
    </p:spTree>
    <p:extLst>
      <p:ext uri="{BB962C8B-B14F-4D97-AF65-F5344CB8AC3E}">
        <p14:creationId xmlns:p14="http://schemas.microsoft.com/office/powerpoint/2010/main" val="2746623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4" name="Rectangle 6"/>
          <p:cNvSpPr>
            <a:spLocks noGrp="1" noChangeArrowheads="1"/>
          </p:cNvSpPr>
          <p:nvPr>
            <p:ph type="sldNum" sz="quarter" idx="11"/>
          </p:nvPr>
        </p:nvSpPr>
        <p:spPr>
          <a:ln/>
        </p:spPr>
        <p:txBody>
          <a:bodyPr/>
          <a:lstStyle>
            <a:lvl1pPr>
              <a:defRPr/>
            </a:lvl1pPr>
          </a:lstStyle>
          <a:p>
            <a:pPr>
              <a:defRPr/>
            </a:pPr>
            <a:fld id="{1973F7DD-D607-4016-9C52-B9889F8B2F0C}" type="slidenum">
              <a:rPr lang="en-US"/>
              <a:pPr>
                <a:defRPr/>
              </a:pPr>
              <a:t>‹#›</a:t>
            </a:fld>
            <a:endParaRPr lang="en-US" dirty="0"/>
          </a:p>
        </p:txBody>
      </p:sp>
    </p:spTree>
    <p:extLst>
      <p:ext uri="{BB962C8B-B14F-4D97-AF65-F5344CB8AC3E}">
        <p14:creationId xmlns:p14="http://schemas.microsoft.com/office/powerpoint/2010/main" val="3239379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3" name="Rectangle 6"/>
          <p:cNvSpPr>
            <a:spLocks noGrp="1" noChangeArrowheads="1"/>
          </p:cNvSpPr>
          <p:nvPr>
            <p:ph type="sldNum" sz="quarter" idx="11"/>
          </p:nvPr>
        </p:nvSpPr>
        <p:spPr>
          <a:ln/>
        </p:spPr>
        <p:txBody>
          <a:bodyPr/>
          <a:lstStyle>
            <a:lvl1pPr>
              <a:defRPr/>
            </a:lvl1pPr>
          </a:lstStyle>
          <a:p>
            <a:pPr>
              <a:defRPr/>
            </a:pPr>
            <a:fld id="{4F6DBAE7-A0C6-4934-B181-6C145AE3ED16}" type="slidenum">
              <a:rPr lang="en-US"/>
              <a:pPr>
                <a:defRPr/>
              </a:pPr>
              <a:t>‹#›</a:t>
            </a:fld>
            <a:endParaRPr lang="en-US" dirty="0"/>
          </a:p>
        </p:txBody>
      </p:sp>
    </p:spTree>
    <p:extLst>
      <p:ext uri="{BB962C8B-B14F-4D97-AF65-F5344CB8AC3E}">
        <p14:creationId xmlns:p14="http://schemas.microsoft.com/office/powerpoint/2010/main" val="3210531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DB05D751-0765-4F5B-A444-0D0731AB4E16}" type="slidenum">
              <a:rPr lang="en-US"/>
              <a:pPr>
                <a:defRPr/>
              </a:pPr>
              <a:t>‹#›</a:t>
            </a:fld>
            <a:endParaRPr lang="en-US" dirty="0"/>
          </a:p>
        </p:txBody>
      </p:sp>
    </p:spTree>
    <p:extLst>
      <p:ext uri="{BB962C8B-B14F-4D97-AF65-F5344CB8AC3E}">
        <p14:creationId xmlns:p14="http://schemas.microsoft.com/office/powerpoint/2010/main" val="2361542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D2D3746F-DAE1-45A4-AB94-73EF5EB72EE4}" type="slidenum">
              <a:rPr lang="en-US"/>
              <a:pPr>
                <a:defRPr/>
              </a:pPr>
              <a:t>‹#›</a:t>
            </a:fld>
            <a:endParaRPr lang="en-US" dirty="0"/>
          </a:p>
        </p:txBody>
      </p:sp>
    </p:spTree>
    <p:extLst>
      <p:ext uri="{BB962C8B-B14F-4D97-AF65-F5344CB8AC3E}">
        <p14:creationId xmlns:p14="http://schemas.microsoft.com/office/powerpoint/2010/main" val="1064712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Rectangle 5"/>
          <p:cNvSpPr>
            <a:spLocks noGrp="1" noChangeArrowheads="1"/>
          </p:cNvSpPr>
          <p:nvPr>
            <p:ph type="ftr" sz="quarter" idx="3"/>
          </p:nvPr>
        </p:nvSpPr>
        <p:spPr bwMode="auto">
          <a:xfrm>
            <a:off x="533400" y="6248400"/>
            <a:ext cx="54864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dirty="0" smtClean="0">
                <a:solidFill>
                  <a:srgbClr val="222222"/>
                </a:solidFill>
                <a:latin typeface="Times New Roman" pitchFamily="18" charset="0"/>
              </a:defRPr>
            </a:lvl1pPr>
          </a:lstStyle>
          <a:p>
            <a:pPr>
              <a:defRPr/>
            </a:pPr>
            <a:r>
              <a:rPr lang="en-US" dirty="0" smtClean="0"/>
              <a:t>Network+ Guide to Networks, 7th Edition</a:t>
            </a:r>
            <a:endParaRPr lang="en-US" dirty="0"/>
          </a:p>
        </p:txBody>
      </p:sp>
      <p:sp>
        <p:nvSpPr>
          <p:cNvPr id="8"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222222"/>
                </a:solidFill>
                <a:latin typeface="Times New Roman" pitchFamily="18" charset="0"/>
              </a:defRPr>
            </a:lvl1pPr>
          </a:lstStyle>
          <a:p>
            <a:pPr>
              <a:defRPr/>
            </a:pPr>
            <a:fld id="{5E29414B-FDDA-460C-B2BF-755F2C5D52C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120" r:id="rId1"/>
    <p:sldLayoutId id="2147484121" r:id="rId2"/>
    <p:sldLayoutId id="2147484122" r:id="rId3"/>
    <p:sldLayoutId id="2147484123" r:id="rId4"/>
    <p:sldLayoutId id="2147484124" r:id="rId5"/>
    <p:sldLayoutId id="2147484125" r:id="rId6"/>
    <p:sldLayoutId id="2147484126" r:id="rId7"/>
    <p:sldLayoutId id="2147484127" r:id="rId8"/>
    <p:sldLayoutId id="2147484128" r:id="rId9"/>
    <p:sldLayoutId id="2147484129" r:id="rId10"/>
    <p:sldLayoutId id="2147484130" r:id="rId11"/>
  </p:sldLayoutIdLst>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solidFill>
                  <a:srgbClr val="222222"/>
                </a:solidFill>
                <a:latin typeface="Times New Roman" pitchFamily="18" charset="0"/>
              </a:defRPr>
            </a:lvl1pPr>
          </a:lstStyle>
          <a:p>
            <a:pPr>
              <a:defRPr/>
            </a:pPr>
            <a:endParaRPr lang="en-US" dirty="0"/>
          </a:p>
        </p:txBody>
      </p:sp>
      <p:sp>
        <p:nvSpPr>
          <p:cNvPr id="7"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dirty="0" smtClean="0">
                <a:solidFill>
                  <a:srgbClr val="222222"/>
                </a:solidFill>
                <a:latin typeface="Times New Roman" pitchFamily="18" charset="0"/>
              </a:defRPr>
            </a:lvl1pPr>
          </a:lstStyle>
          <a:p>
            <a:pPr>
              <a:defRPr/>
            </a:pPr>
            <a:r>
              <a:rPr lang="en-US" dirty="0" smtClean="0"/>
              <a:t>Network+ Guide to Networks, 7th Edition</a:t>
            </a:r>
            <a:endParaRPr lang="en-US" dirty="0"/>
          </a:p>
        </p:txBody>
      </p:sp>
      <p:sp>
        <p:nvSpPr>
          <p:cNvPr id="8"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222222"/>
                </a:solidFill>
                <a:latin typeface="Times New Roman" pitchFamily="18" charset="0"/>
              </a:defRPr>
            </a:lvl1pPr>
          </a:lstStyle>
          <a:p>
            <a:pPr>
              <a:defRPr/>
            </a:pPr>
            <a:fld id="{36DA279F-481D-40A5-A0B8-52726CA059F7}"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Lst>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solidFill>
                  <a:srgbClr val="222222"/>
                </a:solidFill>
                <a:latin typeface="Times New Roman" pitchFamily="18" charset="0"/>
              </a:defRPr>
            </a:lvl1pPr>
          </a:lstStyle>
          <a:p>
            <a:pPr>
              <a:defRPr/>
            </a:pPr>
            <a:endParaRPr lang="en-US" dirty="0"/>
          </a:p>
        </p:txBody>
      </p:sp>
      <p:sp>
        <p:nvSpPr>
          <p:cNvPr id="7"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dirty="0" smtClean="0">
                <a:solidFill>
                  <a:srgbClr val="222222"/>
                </a:solidFill>
                <a:latin typeface="Times New Roman" pitchFamily="18" charset="0"/>
              </a:defRPr>
            </a:lvl1pPr>
          </a:lstStyle>
          <a:p>
            <a:pPr>
              <a:defRPr/>
            </a:pPr>
            <a:r>
              <a:rPr lang="en-US" dirty="0" smtClean="0"/>
              <a:t>Network+ Guide to Networks, 7th Edition</a:t>
            </a:r>
            <a:endParaRPr lang="en-US" dirty="0"/>
          </a:p>
        </p:txBody>
      </p:sp>
      <p:sp>
        <p:nvSpPr>
          <p:cNvPr id="8"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222222"/>
                </a:solidFill>
                <a:latin typeface="Times New Roman" pitchFamily="18" charset="0"/>
              </a:defRPr>
            </a:lvl1pPr>
          </a:lstStyle>
          <a:p>
            <a:pPr>
              <a:defRPr/>
            </a:pPr>
            <a:fld id="{0655F74C-C081-44F3-AABC-AE91608197FF}"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131" r:id="rId1"/>
    <p:sldLayoutId id="2147484132" r:id="rId2"/>
    <p:sldLayoutId id="2147484133" r:id="rId3"/>
    <p:sldLayoutId id="2147484134" r:id="rId4"/>
    <p:sldLayoutId id="2147484135" r:id="rId5"/>
    <p:sldLayoutId id="2147484136" r:id="rId6"/>
    <p:sldLayoutId id="2147484137" r:id="rId7"/>
    <p:sldLayoutId id="2147484138" r:id="rId8"/>
    <p:sldLayoutId id="2147484139" r:id="rId9"/>
    <p:sldLayoutId id="2147484140" r:id="rId10"/>
    <p:sldLayoutId id="2147484141" r:id="rId11"/>
  </p:sldLayoutIdLst>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72709" name="Rectangle 5"/>
          <p:cNvSpPr>
            <a:spLocks noGrp="1" noChangeArrowheads="1"/>
          </p:cNvSpPr>
          <p:nvPr>
            <p:ph type="ftr" sz="quarter" idx="3"/>
          </p:nvPr>
        </p:nvSpPr>
        <p:spPr bwMode="auto">
          <a:xfrm>
            <a:off x="457200" y="6245225"/>
            <a:ext cx="5562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dirty="0" smtClean="0"/>
            </a:lvl1pPr>
          </a:lstStyle>
          <a:p>
            <a:pPr>
              <a:defRPr/>
            </a:pPr>
            <a:r>
              <a:rPr lang="en-US" dirty="0" smtClean="0"/>
              <a:t>Network+ Guide to Networks, 7th Edition</a:t>
            </a:r>
            <a:endParaRPr lang="en-US" dirty="0"/>
          </a:p>
        </p:txBody>
      </p:sp>
      <p:sp>
        <p:nvSpPr>
          <p:cNvPr id="727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66EC800-BA44-4B0A-8078-57FE42CCC4AE}"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4142" r:id="rId1"/>
    <p:sldLayoutId id="2147484143" r:id="rId2"/>
    <p:sldLayoutId id="2147484144" r:id="rId3"/>
    <p:sldLayoutId id="2147484145" r:id="rId4"/>
    <p:sldLayoutId id="2147484146" r:id="rId5"/>
    <p:sldLayoutId id="2147484147" r:id="rId6"/>
    <p:sldLayoutId id="2147484148" r:id="rId7"/>
    <p:sldLayoutId id="2147484149" r:id="rId8"/>
    <p:sldLayoutId id="2147484150" r:id="rId9"/>
    <p:sldLayoutId id="2147484151" r:id="rId10"/>
    <p:sldLayoutId id="2147484152" r:id="rId11"/>
  </p:sldLayoutIdLst>
  <p:hf hdr="0" dt="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charset="0"/>
        </a:defRPr>
      </a:lvl2pPr>
      <a:lvl3pPr algn="ctr" rtl="0" eaLnBrk="0" fontAlgn="base" hangingPunct="0">
        <a:spcBef>
          <a:spcPct val="0"/>
        </a:spcBef>
        <a:spcAft>
          <a:spcPct val="0"/>
        </a:spcAft>
        <a:defRPr sz="3600">
          <a:solidFill>
            <a:schemeClr val="tx2"/>
          </a:solidFill>
          <a:latin typeface="Arial" charset="0"/>
        </a:defRPr>
      </a:lvl3pPr>
      <a:lvl4pPr algn="ctr" rtl="0" eaLnBrk="0" fontAlgn="base" hangingPunct="0">
        <a:spcBef>
          <a:spcPct val="0"/>
        </a:spcBef>
        <a:spcAft>
          <a:spcPct val="0"/>
        </a:spcAft>
        <a:defRPr sz="3600">
          <a:solidFill>
            <a:schemeClr val="tx2"/>
          </a:solidFill>
          <a:latin typeface="Arial" charset="0"/>
        </a:defRPr>
      </a:lvl4pPr>
      <a:lvl5pPr algn="ctr" rtl="0" eaLnBrk="0" fontAlgn="base" hangingPunct="0">
        <a:spcBef>
          <a:spcPct val="0"/>
        </a:spcBef>
        <a:spcAft>
          <a:spcPct val="0"/>
        </a:spcAft>
        <a:defRPr sz="3600">
          <a:solidFill>
            <a:schemeClr val="tx2"/>
          </a:solidFill>
          <a:latin typeface="Arial"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2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ctrTitle"/>
          </p:nvPr>
        </p:nvSpPr>
        <p:spPr>
          <a:xfrm>
            <a:off x="609600" y="1447800"/>
            <a:ext cx="8001000" cy="2209800"/>
          </a:xfrm>
        </p:spPr>
        <p:txBody>
          <a:bodyPr/>
          <a:lstStyle/>
          <a:p>
            <a:pPr eaLnBrk="1" hangingPunct="1"/>
            <a:r>
              <a:rPr lang="en-US" b="1" dirty="0" smtClean="0"/>
              <a:t>Network+ Guide to Networks</a:t>
            </a:r>
            <a:br>
              <a:rPr lang="en-US" b="1" dirty="0" smtClean="0"/>
            </a:br>
            <a:r>
              <a:rPr lang="en-US" b="1" dirty="0" smtClean="0"/>
              <a:t>7</a:t>
            </a:r>
            <a:r>
              <a:rPr lang="en-US" b="1" baseline="30000" dirty="0" smtClean="0"/>
              <a:t>th</a:t>
            </a:r>
            <a:r>
              <a:rPr lang="en-US" b="1" dirty="0" smtClean="0"/>
              <a:t> Edition</a:t>
            </a:r>
          </a:p>
        </p:txBody>
      </p:sp>
      <p:sp>
        <p:nvSpPr>
          <p:cNvPr id="17411" name="Rectangle 1027"/>
          <p:cNvSpPr>
            <a:spLocks noGrp="1" noChangeArrowheads="1"/>
          </p:cNvSpPr>
          <p:nvPr>
            <p:ph type="subTitle" idx="1"/>
          </p:nvPr>
        </p:nvSpPr>
        <p:spPr>
          <a:xfrm>
            <a:off x="609600" y="4419600"/>
            <a:ext cx="8077200" cy="1447800"/>
          </a:xfrm>
        </p:spPr>
        <p:txBody>
          <a:bodyPr/>
          <a:lstStyle/>
          <a:p>
            <a:pPr eaLnBrk="1" hangingPunct="1">
              <a:lnSpc>
                <a:spcPct val="90000"/>
              </a:lnSpc>
            </a:pPr>
            <a:r>
              <a:rPr lang="en-US" sz="3400" i="1" dirty="0" smtClean="0"/>
              <a:t>Chapter 12</a:t>
            </a:r>
          </a:p>
          <a:p>
            <a:pPr eaLnBrk="1" hangingPunct="1">
              <a:lnSpc>
                <a:spcPct val="90000"/>
              </a:lnSpc>
            </a:pPr>
            <a:r>
              <a:rPr lang="en-US" sz="3400" i="1" dirty="0" smtClean="0"/>
              <a:t>Industrial and Enterprise Networking</a:t>
            </a:r>
          </a:p>
        </p:txBody>
      </p:sp>
      <p:sp>
        <p:nvSpPr>
          <p:cNvPr id="2" name="Rectangle 1"/>
          <p:cNvSpPr/>
          <p:nvPr/>
        </p:nvSpPr>
        <p:spPr>
          <a:xfrm>
            <a:off x="2400300" y="6324600"/>
            <a:ext cx="4419600" cy="400110"/>
          </a:xfrm>
          <a:prstGeom prst="rect">
            <a:avLst/>
          </a:prstGeom>
        </p:spPr>
        <p:txBody>
          <a:bodyPr wrap="square">
            <a:spAutoFit/>
          </a:bodyPr>
          <a:lstStyle/>
          <a:p>
            <a:pPr algn="ctr"/>
            <a:r>
              <a:rPr lang="en-US" sz="1000" dirty="0">
                <a:latin typeface="Times New Roman" panose="02020603050405020304" pitchFamily="18" charset="0"/>
              </a:rPr>
              <a:t>© 2016 Cengage Learning®. May not be scanned, copied or duplicated, or posted to a publicly accessible website, in whole or in part.</a:t>
            </a:r>
            <a:endParaRPr lang="en-US" sz="10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Securing an ICS/SCADA Network</a:t>
            </a:r>
            <a:endParaRPr lang="en-US" dirty="0"/>
          </a:p>
        </p:txBody>
      </p:sp>
      <p:sp>
        <p:nvSpPr>
          <p:cNvPr id="3" name="Content Placeholder 2"/>
          <p:cNvSpPr>
            <a:spLocks noGrp="1"/>
          </p:cNvSpPr>
          <p:nvPr>
            <p:ph idx="1"/>
          </p:nvPr>
        </p:nvSpPr>
        <p:spPr/>
        <p:txBody>
          <a:bodyPr/>
          <a:lstStyle/>
          <a:p>
            <a:r>
              <a:rPr lang="en-US" dirty="0" smtClean="0"/>
              <a:t>Recommended best practices (cont’d):</a:t>
            </a:r>
          </a:p>
          <a:p>
            <a:pPr lvl="1"/>
            <a:r>
              <a:rPr lang="en-US" dirty="0" smtClean="0"/>
              <a:t>For fault tolerance, deploy redundancy as appropriate</a:t>
            </a:r>
          </a:p>
          <a:p>
            <a:pPr lvl="1"/>
            <a:r>
              <a:rPr lang="en-US" dirty="0" smtClean="0"/>
              <a:t>Harden the ICS/SCADA network by strictly controlling access to the network with encrypted authentication</a:t>
            </a:r>
          </a:p>
          <a:p>
            <a:pPr lvl="1"/>
            <a:r>
              <a:rPr lang="en-US" dirty="0" smtClean="0"/>
              <a:t>Protect the historian</a:t>
            </a:r>
          </a:p>
          <a:p>
            <a:pPr lvl="1"/>
            <a:r>
              <a:rPr lang="en-US" dirty="0" smtClean="0"/>
              <a:t>Make sure vendors responsible for supporting hardware and software on your network fully disclose any backdoor entrance into your network</a:t>
            </a:r>
          </a:p>
          <a:p>
            <a:pPr lvl="1"/>
            <a:r>
              <a:rPr lang="en-US" dirty="0" smtClean="0"/>
              <a:t>If the ICS network provides W-Fi, consider installing Faraday cages around the Wi-Fi hot spots </a:t>
            </a:r>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10</a:t>
            </a:fld>
            <a:endParaRPr lang="en-US" dirty="0"/>
          </a:p>
        </p:txBody>
      </p:sp>
    </p:spTree>
    <p:extLst>
      <p:ext uri="{BB962C8B-B14F-4D97-AF65-F5344CB8AC3E}">
        <p14:creationId xmlns:p14="http://schemas.microsoft.com/office/powerpoint/2010/main" val="2855697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Securing an ICS/SCADA Network</a:t>
            </a:r>
            <a:endParaRPr lang="en-US" dirty="0"/>
          </a:p>
        </p:txBody>
      </p:sp>
      <p:sp>
        <p:nvSpPr>
          <p:cNvPr id="3" name="Content Placeholder 2"/>
          <p:cNvSpPr>
            <a:spLocks noGrp="1"/>
          </p:cNvSpPr>
          <p:nvPr>
            <p:ph idx="1"/>
          </p:nvPr>
        </p:nvSpPr>
        <p:spPr/>
        <p:txBody>
          <a:bodyPr/>
          <a:lstStyle/>
          <a:p>
            <a:r>
              <a:rPr lang="en-US" dirty="0" smtClean="0"/>
              <a:t>Recommended best practices (cont’d):</a:t>
            </a:r>
          </a:p>
          <a:p>
            <a:pPr lvl="1"/>
            <a:r>
              <a:rPr lang="en-US" dirty="0" smtClean="0"/>
              <a:t>Keep current all documentation needed for configuration management</a:t>
            </a:r>
          </a:p>
          <a:p>
            <a:pPr lvl="1"/>
            <a:r>
              <a:rPr lang="en-US" dirty="0" smtClean="0"/>
              <a:t>Keep well-documented and well-maintained backups of the system and its data</a:t>
            </a:r>
          </a:p>
          <a:p>
            <a:pPr lvl="1"/>
            <a:r>
              <a:rPr lang="en-US" dirty="0" smtClean="0"/>
              <a:t>Clearly define risk management practices and establish risk management teams</a:t>
            </a:r>
          </a:p>
          <a:p>
            <a:pPr lvl="1"/>
            <a:r>
              <a:rPr lang="en-US" dirty="0" smtClean="0"/>
              <a:t>Implement role-based access control (RBAC) to the system</a:t>
            </a:r>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11</a:t>
            </a:fld>
            <a:endParaRPr lang="en-US" dirty="0"/>
          </a:p>
        </p:txBody>
      </p:sp>
    </p:spTree>
    <p:extLst>
      <p:ext uri="{BB962C8B-B14F-4D97-AF65-F5344CB8AC3E}">
        <p14:creationId xmlns:p14="http://schemas.microsoft.com/office/powerpoint/2010/main" val="3697751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Asset Management and Business Documents</a:t>
            </a:r>
            <a:endParaRPr lang="en-US" dirty="0"/>
          </a:p>
        </p:txBody>
      </p:sp>
      <p:sp>
        <p:nvSpPr>
          <p:cNvPr id="3" name="Content Placeholder 2"/>
          <p:cNvSpPr>
            <a:spLocks noGrp="1"/>
          </p:cNvSpPr>
          <p:nvPr>
            <p:ph idx="1"/>
          </p:nvPr>
        </p:nvSpPr>
        <p:spPr/>
        <p:txBody>
          <a:bodyPr/>
          <a:lstStyle/>
          <a:p>
            <a:r>
              <a:rPr lang="en-US" dirty="0" smtClean="0"/>
              <a:t>Asset management documentation</a:t>
            </a:r>
          </a:p>
          <a:p>
            <a:pPr lvl="1"/>
            <a:r>
              <a:rPr lang="en-US" dirty="0" smtClean="0"/>
              <a:t>Important when managing large numbers of devices</a:t>
            </a:r>
          </a:p>
          <a:p>
            <a:pPr lvl="1"/>
            <a:r>
              <a:rPr lang="en-US" dirty="0" smtClean="0"/>
              <a:t>Essential in an enterprise environment</a:t>
            </a:r>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12</a:t>
            </a:fld>
            <a:endParaRPr lang="en-US" dirty="0"/>
          </a:p>
        </p:txBody>
      </p:sp>
    </p:spTree>
    <p:extLst>
      <p:ext uri="{BB962C8B-B14F-4D97-AF65-F5344CB8AC3E}">
        <p14:creationId xmlns:p14="http://schemas.microsoft.com/office/powerpoint/2010/main" val="2566113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Asset Management</a:t>
            </a:r>
            <a:endParaRPr lang="en-US" dirty="0"/>
          </a:p>
        </p:txBody>
      </p:sp>
      <p:sp>
        <p:nvSpPr>
          <p:cNvPr id="3" name="Content Placeholder 2"/>
          <p:cNvSpPr>
            <a:spLocks noGrp="1"/>
          </p:cNvSpPr>
          <p:nvPr>
            <p:ph idx="1"/>
          </p:nvPr>
        </p:nvSpPr>
        <p:spPr>
          <a:xfrm>
            <a:off x="457200" y="1447800"/>
            <a:ext cx="8229600" cy="4525963"/>
          </a:xfrm>
        </p:spPr>
        <p:txBody>
          <a:bodyPr/>
          <a:lstStyle/>
          <a:p>
            <a:pPr eaLnBrk="1" hangingPunct="1"/>
            <a:r>
              <a:rPr lang="en-US" dirty="0" smtClean="0"/>
              <a:t>Refers to monitoring and maintaining all assets that make up a network</a:t>
            </a:r>
          </a:p>
          <a:p>
            <a:pPr eaLnBrk="1" hangingPunct="1"/>
            <a:r>
              <a:rPr lang="en-US" dirty="0" smtClean="0"/>
              <a:t>First step is to inventory all network components:</a:t>
            </a:r>
          </a:p>
          <a:p>
            <a:pPr lvl="1" eaLnBrk="1" hangingPunct="1"/>
            <a:r>
              <a:rPr lang="en-US" dirty="0" smtClean="0"/>
              <a:t>Nodes or hardware devices</a:t>
            </a:r>
          </a:p>
          <a:p>
            <a:pPr lvl="1" eaLnBrk="1" hangingPunct="1"/>
            <a:r>
              <a:rPr lang="en-US" dirty="0" smtClean="0"/>
              <a:t>Software</a:t>
            </a:r>
          </a:p>
          <a:p>
            <a:pPr eaLnBrk="1" hangingPunct="1"/>
            <a:r>
              <a:rPr lang="en-US" dirty="0" smtClean="0"/>
              <a:t>Organization needs determine appropriate asset management tool</a:t>
            </a:r>
          </a:p>
          <a:p>
            <a:pPr eaLnBrk="1" hangingPunct="1"/>
            <a:r>
              <a:rPr lang="en-US" dirty="0" smtClean="0"/>
              <a:t>Benefits</a:t>
            </a:r>
          </a:p>
          <a:p>
            <a:pPr lvl="1" eaLnBrk="1" hangingPunct="1"/>
            <a:r>
              <a:rPr lang="en-US" dirty="0" smtClean="0"/>
              <a:t>Simplifies maintaining and upgrading network</a:t>
            </a:r>
          </a:p>
          <a:p>
            <a:pPr lvl="1" eaLnBrk="1" hangingPunct="1"/>
            <a:r>
              <a:rPr lang="en-US" dirty="0" smtClean="0"/>
              <a:t>Provides information about hardware and software costs and benefits</a:t>
            </a:r>
          </a:p>
          <a:p>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13</a:t>
            </a:fld>
            <a:endParaRPr lang="en-US" dirty="0"/>
          </a:p>
        </p:txBody>
      </p:sp>
    </p:spTree>
    <p:extLst>
      <p:ext uri="{BB962C8B-B14F-4D97-AF65-F5344CB8AC3E}">
        <p14:creationId xmlns:p14="http://schemas.microsoft.com/office/powerpoint/2010/main" val="4135026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Documents</a:t>
            </a:r>
            <a:endParaRPr lang="en-US" dirty="0"/>
          </a:p>
        </p:txBody>
      </p:sp>
      <p:sp>
        <p:nvSpPr>
          <p:cNvPr id="3" name="Content Placeholder 2"/>
          <p:cNvSpPr>
            <a:spLocks noGrp="1"/>
          </p:cNvSpPr>
          <p:nvPr>
            <p:ph idx="1"/>
          </p:nvPr>
        </p:nvSpPr>
        <p:spPr>
          <a:xfrm>
            <a:off x="457200" y="1447800"/>
            <a:ext cx="8229600" cy="4525963"/>
          </a:xfrm>
        </p:spPr>
        <p:txBody>
          <a:bodyPr/>
          <a:lstStyle/>
          <a:p>
            <a:pPr eaLnBrk="1" hangingPunct="1"/>
            <a:r>
              <a:rPr lang="en-US" dirty="0" smtClean="0"/>
              <a:t>Standard business documents you may encounter:</a:t>
            </a:r>
          </a:p>
          <a:p>
            <a:pPr lvl="1" eaLnBrk="1" hangingPunct="1"/>
            <a:r>
              <a:rPr lang="en-US" dirty="0" smtClean="0"/>
              <a:t>RFP (request for proposal)</a:t>
            </a:r>
          </a:p>
          <a:p>
            <a:pPr lvl="2" eaLnBrk="1" hangingPunct="1"/>
            <a:r>
              <a:rPr lang="en-US" dirty="0" smtClean="0"/>
              <a:t>Request to vendors to submit a proposal for a product or service your company wants to purchase</a:t>
            </a:r>
          </a:p>
          <a:p>
            <a:pPr lvl="1" eaLnBrk="1" hangingPunct="1"/>
            <a:r>
              <a:rPr lang="en-US" dirty="0" smtClean="0"/>
              <a:t>MOU (memorandum of understanding)</a:t>
            </a:r>
          </a:p>
          <a:p>
            <a:pPr lvl="2" eaLnBrk="1" hangingPunct="1"/>
            <a:r>
              <a:rPr lang="en-US" dirty="0" smtClean="0"/>
              <a:t>Documents the intentions of two or more parties to enter into a binding agreement, or contract</a:t>
            </a:r>
          </a:p>
          <a:p>
            <a:pPr lvl="1" eaLnBrk="1" hangingPunct="1"/>
            <a:r>
              <a:rPr lang="en-US" dirty="0" smtClean="0"/>
              <a:t>SOW (statement of work)</a:t>
            </a:r>
          </a:p>
          <a:p>
            <a:pPr lvl="2" eaLnBrk="1" hangingPunct="1"/>
            <a:r>
              <a:rPr lang="en-US" dirty="0" smtClean="0"/>
              <a:t>Documents in detail the work that must be completed for a particular project</a:t>
            </a:r>
          </a:p>
          <a:p>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14</a:t>
            </a:fld>
            <a:endParaRPr lang="en-US" dirty="0"/>
          </a:p>
        </p:txBody>
      </p:sp>
    </p:spTree>
    <p:extLst>
      <p:ext uri="{BB962C8B-B14F-4D97-AF65-F5344CB8AC3E}">
        <p14:creationId xmlns:p14="http://schemas.microsoft.com/office/powerpoint/2010/main" val="453788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Documents</a:t>
            </a:r>
            <a:endParaRPr lang="en-US" dirty="0"/>
          </a:p>
        </p:txBody>
      </p:sp>
      <p:sp>
        <p:nvSpPr>
          <p:cNvPr id="3" name="Content Placeholder 2"/>
          <p:cNvSpPr>
            <a:spLocks noGrp="1"/>
          </p:cNvSpPr>
          <p:nvPr>
            <p:ph idx="1"/>
          </p:nvPr>
        </p:nvSpPr>
        <p:spPr>
          <a:xfrm>
            <a:off x="457200" y="1447800"/>
            <a:ext cx="8229600" cy="4525963"/>
          </a:xfrm>
        </p:spPr>
        <p:txBody>
          <a:bodyPr/>
          <a:lstStyle/>
          <a:p>
            <a:pPr eaLnBrk="1" hangingPunct="1"/>
            <a:r>
              <a:rPr lang="en-US" dirty="0" smtClean="0"/>
              <a:t>Standard business documents you may encounter (cont’d):</a:t>
            </a:r>
          </a:p>
          <a:p>
            <a:pPr lvl="1" eaLnBrk="1" hangingPunct="1"/>
            <a:r>
              <a:rPr lang="en-US" dirty="0"/>
              <a:t>SLA (service-level agreement</a:t>
            </a:r>
            <a:r>
              <a:rPr lang="en-US" dirty="0" smtClean="0"/>
              <a:t>)</a:t>
            </a:r>
          </a:p>
          <a:p>
            <a:pPr lvl="2" eaLnBrk="1" hangingPunct="1"/>
            <a:r>
              <a:rPr lang="en-US" dirty="0" smtClean="0"/>
              <a:t>A legally binding contract or part of a contract that defines the aspects of a service provided to a customer</a:t>
            </a:r>
          </a:p>
          <a:p>
            <a:pPr lvl="2" eaLnBrk="1" hangingPunct="1"/>
            <a:r>
              <a:rPr lang="en-US" dirty="0" smtClean="0"/>
              <a:t>Example: the service provided by an ISP</a:t>
            </a:r>
            <a:endParaRPr lang="en-US" dirty="0"/>
          </a:p>
          <a:p>
            <a:pPr lvl="1" eaLnBrk="1" hangingPunct="1"/>
            <a:r>
              <a:rPr lang="en-US" dirty="0"/>
              <a:t>MLA (master license agreement)</a:t>
            </a:r>
          </a:p>
          <a:p>
            <a:pPr lvl="2"/>
            <a:r>
              <a:rPr lang="en-US" dirty="0" smtClean="0"/>
              <a:t>Grants a license from a creator, developer, or producer to a third party for the purposes of marketing or sublicensing, or distributing the product to consumers</a:t>
            </a:r>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15</a:t>
            </a:fld>
            <a:endParaRPr lang="en-US" dirty="0"/>
          </a:p>
        </p:txBody>
      </p:sp>
    </p:spTree>
    <p:extLst>
      <p:ext uri="{BB962C8B-B14F-4D97-AF65-F5344CB8AC3E}">
        <p14:creationId xmlns:p14="http://schemas.microsoft.com/office/powerpoint/2010/main" val="3954182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Management</a:t>
            </a:r>
            <a:endParaRPr lang="en-US" dirty="0"/>
          </a:p>
        </p:txBody>
      </p:sp>
      <p:sp>
        <p:nvSpPr>
          <p:cNvPr id="3" name="Content Placeholder 2"/>
          <p:cNvSpPr>
            <a:spLocks noGrp="1"/>
          </p:cNvSpPr>
          <p:nvPr>
            <p:ph idx="1"/>
          </p:nvPr>
        </p:nvSpPr>
        <p:spPr/>
        <p:txBody>
          <a:bodyPr/>
          <a:lstStyle/>
          <a:p>
            <a:pPr eaLnBrk="1" hangingPunct="1"/>
            <a:r>
              <a:rPr lang="en-US" dirty="0"/>
              <a:t>Managing change while maintaining </a:t>
            </a:r>
            <a:r>
              <a:rPr lang="en-US" dirty="0" smtClean="0"/>
              <a:t>network’s </a:t>
            </a:r>
            <a:r>
              <a:rPr lang="en-US" dirty="0"/>
              <a:t>efficiency and availability: </a:t>
            </a:r>
          </a:p>
          <a:p>
            <a:pPr lvl="1" eaLnBrk="1" hangingPunct="1"/>
            <a:r>
              <a:rPr lang="en-US" dirty="0"/>
              <a:t>Requires good planning</a:t>
            </a:r>
          </a:p>
          <a:p>
            <a:pPr eaLnBrk="1" hangingPunct="1"/>
            <a:r>
              <a:rPr lang="en-US" dirty="0"/>
              <a:t>Common software and hardware changes</a:t>
            </a:r>
          </a:p>
          <a:p>
            <a:pPr lvl="1" eaLnBrk="1" hangingPunct="1"/>
            <a:r>
              <a:rPr lang="en-US" dirty="0"/>
              <a:t>Range from installing patches to replacing network backbone</a:t>
            </a:r>
          </a:p>
          <a:p>
            <a:pPr eaLnBrk="1" hangingPunct="1"/>
            <a:r>
              <a:rPr lang="en-US" dirty="0"/>
              <a:t>Several ways to approach changes</a:t>
            </a:r>
          </a:p>
          <a:p>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16</a:t>
            </a:fld>
            <a:endParaRPr lang="en-US" dirty="0"/>
          </a:p>
        </p:txBody>
      </p:sp>
    </p:spTree>
    <p:extLst>
      <p:ext uri="{BB962C8B-B14F-4D97-AF65-F5344CB8AC3E}">
        <p14:creationId xmlns:p14="http://schemas.microsoft.com/office/powerpoint/2010/main" val="2690100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and Hardware Changes</a:t>
            </a:r>
            <a:endParaRPr lang="en-US" dirty="0"/>
          </a:p>
        </p:txBody>
      </p:sp>
      <p:sp>
        <p:nvSpPr>
          <p:cNvPr id="3" name="Content Placeholder 2"/>
          <p:cNvSpPr>
            <a:spLocks noGrp="1"/>
          </p:cNvSpPr>
          <p:nvPr>
            <p:ph idx="1"/>
          </p:nvPr>
        </p:nvSpPr>
        <p:spPr/>
        <p:txBody>
          <a:bodyPr/>
          <a:lstStyle/>
          <a:p>
            <a:r>
              <a:rPr lang="en-US" dirty="0" smtClean="0"/>
              <a:t>Three types of changes to existing software:</a:t>
            </a:r>
          </a:p>
          <a:p>
            <a:pPr lvl="1"/>
            <a:r>
              <a:rPr lang="en-US" dirty="0" smtClean="0"/>
              <a:t>Patch</a:t>
            </a:r>
          </a:p>
          <a:p>
            <a:pPr lvl="2"/>
            <a:r>
              <a:rPr lang="en-US" dirty="0" smtClean="0"/>
              <a:t>A correction, improvement, or enhancement</a:t>
            </a:r>
          </a:p>
          <a:p>
            <a:pPr lvl="1"/>
            <a:r>
              <a:rPr lang="en-US" dirty="0" smtClean="0"/>
              <a:t>Upgrade</a:t>
            </a:r>
          </a:p>
          <a:p>
            <a:pPr lvl="2"/>
            <a:r>
              <a:rPr lang="en-US" dirty="0" smtClean="0"/>
              <a:t>A major change to a software package that enhances the functionality and features of the software</a:t>
            </a:r>
          </a:p>
          <a:p>
            <a:pPr lvl="1"/>
            <a:r>
              <a:rPr lang="en-US" dirty="0" smtClean="0"/>
              <a:t>Rollback</a:t>
            </a:r>
          </a:p>
          <a:p>
            <a:pPr lvl="2"/>
            <a:r>
              <a:rPr lang="en-US" dirty="0" smtClean="0"/>
              <a:t>Also called backleveling or downgrading</a:t>
            </a:r>
          </a:p>
          <a:p>
            <a:pPr lvl="2"/>
            <a:r>
              <a:rPr lang="en-US" dirty="0" smtClean="0"/>
              <a:t>Process of reverting to a previous version after attempting to patch or upgrade it</a:t>
            </a:r>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17</a:t>
            </a:fld>
            <a:endParaRPr lang="en-US" dirty="0"/>
          </a:p>
        </p:txBody>
      </p:sp>
    </p:spTree>
    <p:extLst>
      <p:ext uri="{BB962C8B-B14F-4D97-AF65-F5344CB8AC3E}">
        <p14:creationId xmlns:p14="http://schemas.microsoft.com/office/powerpoint/2010/main" val="3212122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and Hardware Changes</a:t>
            </a:r>
            <a:endParaRPr lang="en-US" dirty="0"/>
          </a:p>
        </p:txBody>
      </p:sp>
      <p:sp>
        <p:nvSpPr>
          <p:cNvPr id="3" name="Content Placeholder 2"/>
          <p:cNvSpPr>
            <a:spLocks noGrp="1"/>
          </p:cNvSpPr>
          <p:nvPr>
            <p:ph idx="1"/>
          </p:nvPr>
        </p:nvSpPr>
        <p:spPr/>
        <p:txBody>
          <a:bodyPr/>
          <a:lstStyle/>
          <a:p>
            <a:pPr eaLnBrk="1" hangingPunct="1">
              <a:lnSpc>
                <a:spcPct val="90000"/>
              </a:lnSpc>
            </a:pPr>
            <a:r>
              <a:rPr lang="en-US" dirty="0"/>
              <a:t>General </a:t>
            </a:r>
            <a:r>
              <a:rPr lang="en-US" dirty="0" smtClean="0"/>
              <a:t>steps to change software or hardware</a:t>
            </a:r>
            <a:endParaRPr lang="en-US" dirty="0"/>
          </a:p>
          <a:p>
            <a:pPr lvl="1" eaLnBrk="1" hangingPunct="1">
              <a:lnSpc>
                <a:spcPct val="90000"/>
              </a:lnSpc>
            </a:pPr>
            <a:r>
              <a:rPr lang="en-US" dirty="0" smtClean="0"/>
              <a:t>Don’t allow patches to be automatically installed</a:t>
            </a:r>
          </a:p>
          <a:p>
            <a:pPr lvl="1" eaLnBrk="1" hangingPunct="1">
              <a:lnSpc>
                <a:spcPct val="90000"/>
              </a:lnSpc>
            </a:pPr>
            <a:r>
              <a:rPr lang="en-US" dirty="0" smtClean="0"/>
              <a:t>Determine </a:t>
            </a:r>
            <a:r>
              <a:rPr lang="en-US" dirty="0"/>
              <a:t>whether patch or upgrade is necessary</a:t>
            </a:r>
          </a:p>
          <a:p>
            <a:pPr lvl="1" eaLnBrk="1" hangingPunct="1">
              <a:lnSpc>
                <a:spcPct val="90000"/>
              </a:lnSpc>
            </a:pPr>
            <a:r>
              <a:rPr lang="en-US" dirty="0"/>
              <a:t>Research change purpose, compatibility, and effects</a:t>
            </a:r>
          </a:p>
          <a:p>
            <a:pPr lvl="1" eaLnBrk="1" hangingPunct="1">
              <a:lnSpc>
                <a:spcPct val="90000"/>
              </a:lnSpc>
            </a:pPr>
            <a:r>
              <a:rPr lang="en-US" dirty="0" smtClean="0"/>
              <a:t>Test the patch or upgrade in a testing lab to make sure it acts as expected</a:t>
            </a:r>
          </a:p>
          <a:p>
            <a:pPr lvl="1" eaLnBrk="1" hangingPunct="1">
              <a:lnSpc>
                <a:spcPct val="90000"/>
              </a:lnSpc>
            </a:pPr>
            <a:r>
              <a:rPr lang="en-US" dirty="0" smtClean="0"/>
              <a:t>Determine </a:t>
            </a:r>
            <a:r>
              <a:rPr lang="en-US" dirty="0"/>
              <a:t>whether changes should apply to all </a:t>
            </a:r>
            <a:r>
              <a:rPr lang="en-US" dirty="0" smtClean="0"/>
              <a:t>users, network segments, or devices</a:t>
            </a:r>
            <a:endParaRPr lang="en-US" dirty="0"/>
          </a:p>
          <a:p>
            <a:pPr lvl="1" eaLnBrk="1" hangingPunct="1">
              <a:lnSpc>
                <a:spcPct val="90000"/>
              </a:lnSpc>
            </a:pPr>
            <a:r>
              <a:rPr lang="en-US" dirty="0" smtClean="0"/>
              <a:t>Schedule change for completion during off-hours</a:t>
            </a:r>
          </a:p>
          <a:p>
            <a:pPr lvl="2" eaLnBrk="1" hangingPunct="1">
              <a:lnSpc>
                <a:spcPct val="90000"/>
              </a:lnSpc>
            </a:pPr>
            <a:r>
              <a:rPr lang="en-US" dirty="0" smtClean="0"/>
              <a:t>Called the maintenance window</a:t>
            </a:r>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18</a:t>
            </a:fld>
            <a:endParaRPr lang="en-US" dirty="0"/>
          </a:p>
        </p:txBody>
      </p:sp>
    </p:spTree>
    <p:extLst>
      <p:ext uri="{BB962C8B-B14F-4D97-AF65-F5344CB8AC3E}">
        <p14:creationId xmlns:p14="http://schemas.microsoft.com/office/powerpoint/2010/main" val="1933901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and Hardware Changes</a:t>
            </a:r>
            <a:endParaRPr lang="en-US" dirty="0"/>
          </a:p>
        </p:txBody>
      </p:sp>
      <p:sp>
        <p:nvSpPr>
          <p:cNvPr id="3" name="Content Placeholder 2"/>
          <p:cNvSpPr>
            <a:spLocks noGrp="1"/>
          </p:cNvSpPr>
          <p:nvPr>
            <p:ph idx="1"/>
          </p:nvPr>
        </p:nvSpPr>
        <p:spPr/>
        <p:txBody>
          <a:bodyPr/>
          <a:lstStyle/>
          <a:p>
            <a:pPr eaLnBrk="1" hangingPunct="1">
              <a:lnSpc>
                <a:spcPct val="90000"/>
              </a:lnSpc>
            </a:pPr>
            <a:r>
              <a:rPr lang="en-US" dirty="0"/>
              <a:t>General </a:t>
            </a:r>
            <a:r>
              <a:rPr lang="en-US" dirty="0" smtClean="0"/>
              <a:t>steps to change software or hardware (cont’d)</a:t>
            </a:r>
          </a:p>
          <a:p>
            <a:pPr lvl="1" eaLnBrk="1" hangingPunct="1">
              <a:lnSpc>
                <a:spcPct val="90000"/>
              </a:lnSpc>
            </a:pPr>
            <a:r>
              <a:rPr lang="en-US" dirty="0"/>
              <a:t>Notify appropriate personnel of intent to change</a:t>
            </a:r>
          </a:p>
          <a:p>
            <a:pPr lvl="1" eaLnBrk="1" hangingPunct="1">
              <a:lnSpc>
                <a:spcPct val="90000"/>
              </a:lnSpc>
            </a:pPr>
            <a:r>
              <a:rPr lang="en-US" dirty="0"/>
              <a:t>Back up current system</a:t>
            </a:r>
          </a:p>
          <a:p>
            <a:pPr lvl="1" eaLnBrk="1" hangingPunct="1">
              <a:lnSpc>
                <a:spcPct val="90000"/>
              </a:lnSpc>
            </a:pPr>
            <a:r>
              <a:rPr lang="en-US" dirty="0"/>
              <a:t>Prevent users from accessing system during change</a:t>
            </a:r>
          </a:p>
          <a:p>
            <a:pPr lvl="1" eaLnBrk="1" hangingPunct="1">
              <a:lnSpc>
                <a:spcPct val="90000"/>
              </a:lnSpc>
            </a:pPr>
            <a:r>
              <a:rPr lang="en-US" dirty="0"/>
              <a:t>Keep instructions handy as you install revision</a:t>
            </a:r>
          </a:p>
          <a:p>
            <a:pPr lvl="1" eaLnBrk="1" hangingPunct="1">
              <a:lnSpc>
                <a:spcPct val="90000"/>
              </a:lnSpc>
            </a:pPr>
            <a:r>
              <a:rPr lang="en-US" dirty="0"/>
              <a:t>Implement the </a:t>
            </a:r>
            <a:r>
              <a:rPr lang="en-US" dirty="0" smtClean="0"/>
              <a:t>change and test </a:t>
            </a:r>
            <a:r>
              <a:rPr lang="en-US" dirty="0"/>
              <a:t>system fully</a:t>
            </a:r>
          </a:p>
          <a:p>
            <a:pPr lvl="1" eaLnBrk="1" hangingPunct="1">
              <a:lnSpc>
                <a:spcPct val="90000"/>
              </a:lnSpc>
            </a:pPr>
            <a:r>
              <a:rPr lang="en-US" dirty="0"/>
              <a:t>Re-enable access to the system</a:t>
            </a:r>
          </a:p>
          <a:p>
            <a:pPr lvl="2" eaLnBrk="1" hangingPunct="1">
              <a:lnSpc>
                <a:spcPct val="90000"/>
              </a:lnSpc>
            </a:pPr>
            <a:r>
              <a:rPr lang="en-US" dirty="0"/>
              <a:t>Or revert to previous version</a:t>
            </a:r>
          </a:p>
          <a:p>
            <a:pPr lvl="1" eaLnBrk="1" hangingPunct="1">
              <a:lnSpc>
                <a:spcPct val="90000"/>
              </a:lnSpc>
            </a:pPr>
            <a:r>
              <a:rPr lang="en-US" dirty="0"/>
              <a:t>Inform personnel that change is complete</a:t>
            </a:r>
          </a:p>
          <a:p>
            <a:pPr lvl="1" eaLnBrk="1" hangingPunct="1">
              <a:lnSpc>
                <a:spcPct val="90000"/>
              </a:lnSpc>
            </a:pPr>
            <a:r>
              <a:rPr lang="en-US" dirty="0"/>
              <a:t>Record change in the change management system</a:t>
            </a:r>
          </a:p>
          <a:p>
            <a:pPr lvl="1" eaLnBrk="1" hangingPunct="1">
              <a:lnSpc>
                <a:spcPct val="90000"/>
              </a:lnSpc>
            </a:pPr>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19</a:t>
            </a:fld>
            <a:endParaRPr lang="en-US" dirty="0"/>
          </a:p>
        </p:txBody>
      </p:sp>
    </p:spTree>
    <p:extLst>
      <p:ext uri="{BB962C8B-B14F-4D97-AF65-F5344CB8AC3E}">
        <p14:creationId xmlns:p14="http://schemas.microsoft.com/office/powerpoint/2010/main" val="563698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p:cNvSpPr>
            <a:spLocks noGrp="1" noChangeArrowheads="1"/>
          </p:cNvSpPr>
          <p:nvPr>
            <p:ph type="title"/>
          </p:nvPr>
        </p:nvSpPr>
        <p:spPr/>
        <p:txBody>
          <a:bodyPr/>
          <a:lstStyle/>
          <a:p>
            <a:r>
              <a:rPr lang="en-US" dirty="0" smtClean="0"/>
              <a:t>Objectives</a:t>
            </a:r>
          </a:p>
        </p:txBody>
      </p:sp>
      <p:sp>
        <p:nvSpPr>
          <p:cNvPr id="18437" name="Rectangle 7"/>
          <p:cNvSpPr>
            <a:spLocks noGrp="1" noChangeArrowheads="1"/>
          </p:cNvSpPr>
          <p:nvPr>
            <p:ph type="body" idx="1"/>
          </p:nvPr>
        </p:nvSpPr>
        <p:spPr>
          <a:xfrm>
            <a:off x="457200" y="1524000"/>
            <a:ext cx="8229600" cy="4525963"/>
          </a:xfrm>
        </p:spPr>
        <p:txBody>
          <a:bodyPr/>
          <a:lstStyle/>
          <a:p>
            <a:r>
              <a:rPr lang="en-US" dirty="0" smtClean="0"/>
              <a:t>Identify significant components of an industrial control system or SCADA system</a:t>
            </a:r>
          </a:p>
          <a:p>
            <a:r>
              <a:rPr lang="en-US" dirty="0" smtClean="0"/>
              <a:t>Inventory and manage network assets and identify significant business documents</a:t>
            </a:r>
          </a:p>
          <a:p>
            <a:r>
              <a:rPr lang="en-US" dirty="0" smtClean="0"/>
              <a:t>Create and follow appropriate change management procedures for major and minor network changes</a:t>
            </a:r>
          </a:p>
          <a:p>
            <a:r>
              <a:rPr lang="en-US" dirty="0" smtClean="0"/>
              <a:t>Identify significant physical security controls to limit or monitor access to secure areas</a:t>
            </a:r>
          </a:p>
          <a:p>
            <a:r>
              <a:rPr lang="en-US" dirty="0" smtClean="0"/>
              <a:t>Describe the components of a reliable disaster recovery plan and a defensible incident response plan</a:t>
            </a:r>
          </a:p>
          <a:p>
            <a:endParaRPr lang="en-US" dirty="0" smtClean="0"/>
          </a:p>
        </p:txBody>
      </p:sp>
      <p:sp>
        <p:nvSpPr>
          <p:cNvPr id="18435" name="Slide Number Placeholder 4"/>
          <p:cNvSpPr>
            <a:spLocks noGrp="1"/>
          </p:cNvSpPr>
          <p:nvPr>
            <p:ph type="sldNum" sz="quarter" idx="11"/>
          </p:nvPr>
        </p:nvSpPr>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DB06A50-9E8D-4F10-A253-1A8E9C03BABB}" type="slidenum">
              <a:rPr lang="en-US" smtClean="0"/>
              <a:pPr/>
              <a:t>2</a:t>
            </a:fld>
            <a:endParaRPr lang="en-US" dirty="0"/>
          </a:p>
        </p:txBody>
      </p:sp>
      <p:sp>
        <p:nvSpPr>
          <p:cNvPr id="6" name="Footer Placeholder 5"/>
          <p:cNvSpPr>
            <a:spLocks noGrp="1"/>
          </p:cNvSpPr>
          <p:nvPr>
            <p:ph type="ftr" sz="quarter" idx="10"/>
          </p:nvPr>
        </p:nvSpPr>
        <p:spPr/>
        <p:txBody>
          <a:bodyPr/>
          <a:lstStyle/>
          <a:p>
            <a:pPr>
              <a:defRPr/>
            </a:pPr>
            <a:r>
              <a:rPr lang="en-US" dirty="0" smtClean="0"/>
              <a:t>Network+ Guide to Networks, 7th Edition</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and Hardware Changes</a:t>
            </a:r>
            <a:endParaRPr lang="en-US" dirty="0"/>
          </a:p>
        </p:txBody>
      </p:sp>
      <p:sp>
        <p:nvSpPr>
          <p:cNvPr id="3" name="Content Placeholder 2"/>
          <p:cNvSpPr>
            <a:spLocks noGrp="1"/>
          </p:cNvSpPr>
          <p:nvPr>
            <p:ph idx="1"/>
          </p:nvPr>
        </p:nvSpPr>
        <p:spPr/>
        <p:txBody>
          <a:bodyPr/>
          <a:lstStyle/>
          <a:p>
            <a:pPr eaLnBrk="1" hangingPunct="1"/>
            <a:r>
              <a:rPr lang="en-US" dirty="0"/>
              <a:t>Reversing a software upgrade</a:t>
            </a:r>
          </a:p>
          <a:p>
            <a:pPr lvl="1" eaLnBrk="1" hangingPunct="1"/>
            <a:r>
              <a:rPr lang="en-US" dirty="0"/>
              <a:t>Software change may create unexpected problems</a:t>
            </a:r>
          </a:p>
          <a:p>
            <a:pPr lvl="1" eaLnBrk="1" hangingPunct="1"/>
            <a:r>
              <a:rPr lang="en-US" dirty="0"/>
              <a:t>Be prepared to reverse an upgrade</a:t>
            </a:r>
          </a:p>
          <a:p>
            <a:pPr eaLnBrk="1" hangingPunct="1"/>
            <a:r>
              <a:rPr lang="en-US" dirty="0"/>
              <a:t>Backleveling</a:t>
            </a:r>
          </a:p>
          <a:p>
            <a:pPr lvl="1" eaLnBrk="1" hangingPunct="1"/>
            <a:r>
              <a:rPr lang="en-US" dirty="0"/>
              <a:t>Reverting to previous version of software after attempting upgrade</a:t>
            </a:r>
          </a:p>
          <a:p>
            <a:pPr lvl="1" eaLnBrk="1" hangingPunct="1"/>
            <a:r>
              <a:rPr lang="en-US" dirty="0"/>
              <a:t>No hard-and-fast rules for backleveling</a:t>
            </a:r>
          </a:p>
          <a:p>
            <a:pPr lvl="1" eaLnBrk="1" hangingPunct="1"/>
            <a:r>
              <a:rPr lang="en-US" dirty="0"/>
              <a:t>Always refer to software vendor’s documentation to reverse an upgrade</a:t>
            </a:r>
          </a:p>
          <a:p>
            <a:pPr lvl="2" eaLnBrk="1" hangingPunct="1"/>
            <a:r>
              <a:rPr lang="en-US" dirty="0"/>
              <a:t>For NOS: consult other professionals as well</a:t>
            </a:r>
          </a:p>
          <a:p>
            <a:pPr lvl="1" eaLnBrk="1" hangingPunct="1">
              <a:lnSpc>
                <a:spcPct val="90000"/>
              </a:lnSpc>
            </a:pPr>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20</a:t>
            </a:fld>
            <a:endParaRPr lang="en-US" dirty="0"/>
          </a:p>
        </p:txBody>
      </p:sp>
    </p:spTree>
    <p:extLst>
      <p:ext uri="{BB962C8B-B14F-4D97-AF65-F5344CB8AC3E}">
        <p14:creationId xmlns:p14="http://schemas.microsoft.com/office/powerpoint/2010/main" val="1032383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and Hardware Changes</a:t>
            </a:r>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21</a:t>
            </a:fld>
            <a:endParaRPr lang="en-US" dirty="0"/>
          </a:p>
        </p:txBody>
      </p:sp>
      <p:pic>
        <p:nvPicPr>
          <p:cNvPr id="3074" name="Picture 2" descr="Reversing a software upgrade" title="Table 12-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14400" y="2590800"/>
            <a:ext cx="7241415" cy="2296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1596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Management Documentation</a:t>
            </a:r>
            <a:endParaRPr lang="en-US" dirty="0"/>
          </a:p>
        </p:txBody>
      </p:sp>
      <p:sp>
        <p:nvSpPr>
          <p:cNvPr id="3" name="Content Placeholder 2"/>
          <p:cNvSpPr>
            <a:spLocks noGrp="1"/>
          </p:cNvSpPr>
          <p:nvPr>
            <p:ph idx="1"/>
          </p:nvPr>
        </p:nvSpPr>
        <p:spPr/>
        <p:txBody>
          <a:bodyPr/>
          <a:lstStyle/>
          <a:p>
            <a:r>
              <a:rPr lang="en-US" dirty="0" smtClean="0"/>
              <a:t>Generally, the larger an organization, the more documentation required when making changes</a:t>
            </a:r>
          </a:p>
          <a:p>
            <a:r>
              <a:rPr lang="en-US" dirty="0" smtClean="0"/>
              <a:t>Required process will vary but expect the following:</a:t>
            </a:r>
          </a:p>
          <a:p>
            <a:pPr lvl="1"/>
            <a:r>
              <a:rPr lang="en-US" dirty="0" smtClean="0"/>
              <a:t>Submit a change request document</a:t>
            </a:r>
          </a:p>
          <a:p>
            <a:pPr lvl="1"/>
            <a:r>
              <a:rPr lang="en-US" dirty="0" smtClean="0"/>
              <a:t>Understand and follow the approval process</a:t>
            </a:r>
          </a:p>
          <a:p>
            <a:pPr lvl="1"/>
            <a:r>
              <a:rPr lang="en-US" dirty="0" smtClean="0"/>
              <a:t>The change is project managed (change coordinator)</a:t>
            </a:r>
          </a:p>
          <a:p>
            <a:pPr lvl="1"/>
            <a:r>
              <a:rPr lang="en-US" dirty="0" smtClean="0"/>
              <a:t>Provide additional documentation</a:t>
            </a:r>
          </a:p>
          <a:p>
            <a:pPr lvl="1"/>
            <a:r>
              <a:rPr lang="en-US" dirty="0" smtClean="0"/>
              <a:t>Close the change</a:t>
            </a:r>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22</a:t>
            </a:fld>
            <a:endParaRPr lang="en-US" dirty="0"/>
          </a:p>
        </p:txBody>
      </p:sp>
    </p:spTree>
    <p:extLst>
      <p:ext uri="{BB962C8B-B14F-4D97-AF65-F5344CB8AC3E}">
        <p14:creationId xmlns:p14="http://schemas.microsoft.com/office/powerpoint/2010/main" val="3965721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Security Controls</a:t>
            </a:r>
            <a:endParaRPr lang="en-US" dirty="0"/>
          </a:p>
        </p:txBody>
      </p:sp>
      <p:sp>
        <p:nvSpPr>
          <p:cNvPr id="3" name="Content Placeholder 2"/>
          <p:cNvSpPr>
            <a:spLocks noGrp="1"/>
          </p:cNvSpPr>
          <p:nvPr>
            <p:ph idx="1"/>
          </p:nvPr>
        </p:nvSpPr>
        <p:spPr/>
        <p:txBody>
          <a:bodyPr/>
          <a:lstStyle/>
          <a:p>
            <a:r>
              <a:rPr lang="en-US" dirty="0" smtClean="0"/>
              <a:t>Restrict physical access to critical components</a:t>
            </a:r>
          </a:p>
          <a:p>
            <a:pPr lvl="1"/>
            <a:r>
              <a:rPr lang="en-US" dirty="0" smtClean="0"/>
              <a:t>Only trusted networking staff should have access</a:t>
            </a:r>
          </a:p>
          <a:p>
            <a:pPr lvl="1"/>
            <a:r>
              <a:rPr lang="en-US" dirty="0" smtClean="0"/>
              <a:t>A security policy should define who has access</a:t>
            </a:r>
          </a:p>
          <a:p>
            <a:r>
              <a:rPr lang="en-US" dirty="0" smtClean="0"/>
              <a:t>Sophisticated door access controls:</a:t>
            </a:r>
          </a:p>
          <a:p>
            <a:pPr lvl="1"/>
            <a:r>
              <a:rPr lang="en-US" dirty="0" smtClean="0"/>
              <a:t>Keypad or cipher locks</a:t>
            </a:r>
          </a:p>
          <a:p>
            <a:pPr lvl="2"/>
            <a:r>
              <a:rPr lang="en-US" dirty="0" smtClean="0"/>
              <a:t>Cipher locks are physical or electronic locks requiring a code to open the door</a:t>
            </a:r>
          </a:p>
          <a:p>
            <a:pPr lvl="1"/>
            <a:r>
              <a:rPr lang="en-US" dirty="0" smtClean="0"/>
              <a:t>Access badges</a:t>
            </a:r>
          </a:p>
          <a:p>
            <a:pPr lvl="2"/>
            <a:r>
              <a:rPr lang="en-US" dirty="0" smtClean="0"/>
              <a:t>Proximity cards, passive cards, and active cards</a:t>
            </a:r>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23</a:t>
            </a:fld>
            <a:endParaRPr lang="en-US" dirty="0"/>
          </a:p>
        </p:txBody>
      </p:sp>
    </p:spTree>
    <p:extLst>
      <p:ext uri="{BB962C8B-B14F-4D97-AF65-F5344CB8AC3E}">
        <p14:creationId xmlns:p14="http://schemas.microsoft.com/office/powerpoint/2010/main" val="2889735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Security Controls</a:t>
            </a:r>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24</a:t>
            </a:fld>
            <a:endParaRPr lang="en-US" dirty="0"/>
          </a:p>
        </p:txBody>
      </p:sp>
      <p:pic>
        <p:nvPicPr>
          <p:cNvPr id="4098" name="Picture 2" descr="A ciipher lock can document who enters an area and when" title="Figure 12-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19200" y="1752600"/>
            <a:ext cx="6607210" cy="4038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0296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Security Controls</a:t>
            </a:r>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25</a:t>
            </a:fld>
            <a:endParaRPr lang="en-US" dirty="0"/>
          </a:p>
        </p:txBody>
      </p:sp>
      <p:pic>
        <p:nvPicPr>
          <p:cNvPr id="5122" name="Picture 2" descr="Badge access security system" title="Figure 12-6"/>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19200" y="1676400"/>
            <a:ext cx="6432938" cy="4148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6200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Security Controls</a:t>
            </a:r>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26</a:t>
            </a:fld>
            <a:endParaRPr lang="en-US" dirty="0"/>
          </a:p>
        </p:txBody>
      </p:sp>
      <p:pic>
        <p:nvPicPr>
          <p:cNvPr id="6146" name="Picture 2" descr="A proximity card does not require physical contact with a proximity reader" title="Figure 12-7"/>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95400" y="2133600"/>
            <a:ext cx="6520426" cy="3034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8689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Security Controls</a:t>
            </a:r>
            <a:endParaRPr lang="en-US" dirty="0"/>
          </a:p>
        </p:txBody>
      </p:sp>
      <p:sp>
        <p:nvSpPr>
          <p:cNvPr id="3" name="Content Placeholder 2"/>
          <p:cNvSpPr>
            <a:spLocks noGrp="1"/>
          </p:cNvSpPr>
          <p:nvPr>
            <p:ph idx="1"/>
          </p:nvPr>
        </p:nvSpPr>
        <p:spPr/>
        <p:txBody>
          <a:bodyPr/>
          <a:lstStyle/>
          <a:p>
            <a:r>
              <a:rPr lang="en-US" dirty="0" smtClean="0"/>
              <a:t>Sophisticated door access controls (cont’d):</a:t>
            </a:r>
          </a:p>
          <a:p>
            <a:pPr lvl="1"/>
            <a:r>
              <a:rPr lang="en-US" dirty="0" smtClean="0"/>
              <a:t>Biometrics</a:t>
            </a:r>
          </a:p>
          <a:p>
            <a:pPr lvl="2"/>
            <a:r>
              <a:rPr lang="en-US" dirty="0" smtClean="0"/>
              <a:t>Scans an individual’s unique physical characteristics</a:t>
            </a:r>
          </a:p>
          <a:p>
            <a:pPr lvl="1"/>
            <a:r>
              <a:rPr lang="en-US" dirty="0" smtClean="0"/>
              <a:t>Mantraps</a:t>
            </a:r>
          </a:p>
          <a:p>
            <a:pPr lvl="2"/>
            <a:r>
              <a:rPr lang="en-US" dirty="0" smtClean="0"/>
              <a:t>Consists of two doors on either end of a small entryway</a:t>
            </a:r>
          </a:p>
          <a:p>
            <a:pPr lvl="2"/>
            <a:r>
              <a:rPr lang="en-US" dirty="0" smtClean="0"/>
              <a:t>First door must close before the second door can open</a:t>
            </a:r>
          </a:p>
          <a:p>
            <a:r>
              <a:rPr lang="en-US" dirty="0" smtClean="0"/>
              <a:t>AIT (advanced imaging technology)</a:t>
            </a:r>
            <a:r>
              <a:rPr lang="en-US" dirty="0"/>
              <a:t> </a:t>
            </a:r>
            <a:r>
              <a:rPr lang="en-US" dirty="0" smtClean="0"/>
              <a:t>machines</a:t>
            </a:r>
          </a:p>
          <a:p>
            <a:pPr lvl="1"/>
            <a:r>
              <a:rPr lang="en-US" dirty="0" smtClean="0"/>
              <a:t>Use millimeter-wave scanners to indicate on cartoonlike images any areas of concern to security personnel</a:t>
            </a:r>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27</a:t>
            </a:fld>
            <a:endParaRPr lang="en-US" dirty="0"/>
          </a:p>
        </p:txBody>
      </p:sp>
    </p:spTree>
    <p:extLst>
      <p:ext uri="{BB962C8B-B14F-4D97-AF65-F5344CB8AC3E}">
        <p14:creationId xmlns:p14="http://schemas.microsoft.com/office/powerpoint/2010/main" val="1526775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Security Controls</a:t>
            </a:r>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28</a:t>
            </a:fld>
            <a:endParaRPr lang="en-US" dirty="0"/>
          </a:p>
        </p:txBody>
      </p:sp>
      <p:pic>
        <p:nvPicPr>
          <p:cNvPr id="7170" name="Picture 2" descr="Fingerprint scanner" title="Figure 12-8"/>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24000" y="1752600"/>
            <a:ext cx="5750966"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63426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Security Controls</a:t>
            </a:r>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29</a:t>
            </a:fld>
            <a:endParaRPr lang="en-US" dirty="0"/>
          </a:p>
        </p:txBody>
      </p:sp>
      <p:pic>
        <p:nvPicPr>
          <p:cNvPr id="8194" name="Picture 2" descr="Results of an AIT scan" title="Figure 12-9"/>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52600" y="1371600"/>
            <a:ext cx="5562600" cy="45864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7343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Industrial Networks</a:t>
            </a:r>
            <a:endParaRPr lang="en-US" dirty="0"/>
          </a:p>
        </p:txBody>
      </p:sp>
      <p:sp>
        <p:nvSpPr>
          <p:cNvPr id="3" name="Content Placeholder 2"/>
          <p:cNvSpPr>
            <a:spLocks noGrp="1"/>
          </p:cNvSpPr>
          <p:nvPr>
            <p:ph idx="1"/>
          </p:nvPr>
        </p:nvSpPr>
        <p:spPr>
          <a:xfrm>
            <a:off x="457200" y="1524000"/>
            <a:ext cx="8229600" cy="4525963"/>
          </a:xfrm>
        </p:spPr>
        <p:txBody>
          <a:bodyPr/>
          <a:lstStyle/>
          <a:p>
            <a:r>
              <a:rPr lang="en-US" dirty="0" smtClean="0"/>
              <a:t>Industrial system</a:t>
            </a:r>
          </a:p>
          <a:p>
            <a:pPr lvl="1"/>
            <a:r>
              <a:rPr lang="en-US" dirty="0" smtClean="0"/>
              <a:t>A system of machines, such as an assembly line</a:t>
            </a:r>
          </a:p>
          <a:p>
            <a:pPr lvl="1"/>
            <a:r>
              <a:rPr lang="en-US" dirty="0" smtClean="0"/>
              <a:t>Computers interact with machinery and physical components that are not digital or technical in nature</a:t>
            </a:r>
          </a:p>
          <a:p>
            <a:pPr lvl="1"/>
            <a:r>
              <a:rPr lang="en-US" dirty="0" smtClean="0"/>
              <a:t>Could be spread over a wide geographical area</a:t>
            </a:r>
          </a:p>
          <a:p>
            <a:pPr lvl="2"/>
            <a:r>
              <a:rPr lang="en-US" dirty="0" smtClean="0"/>
              <a:t>Such as a public transportation system or a gas pipeline</a:t>
            </a:r>
          </a:p>
          <a:p>
            <a:r>
              <a:rPr lang="en-US" dirty="0" smtClean="0"/>
              <a:t>Internet of Things (IOT)</a:t>
            </a:r>
          </a:p>
          <a:p>
            <a:pPr lvl="1"/>
            <a:r>
              <a:rPr lang="en-US" dirty="0" smtClean="0"/>
              <a:t>Consider by some to be the next generation of the Internet</a:t>
            </a:r>
          </a:p>
          <a:p>
            <a:pPr lvl="1"/>
            <a:r>
              <a:rPr lang="en-US" dirty="0" smtClean="0"/>
              <a:t>Connects objects that are not used as computers</a:t>
            </a:r>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3</a:t>
            </a:fld>
            <a:endParaRPr lang="en-US" dirty="0"/>
          </a:p>
        </p:txBody>
      </p:sp>
    </p:spTree>
    <p:extLst>
      <p:ext uri="{BB962C8B-B14F-4D97-AF65-F5344CB8AC3E}">
        <p14:creationId xmlns:p14="http://schemas.microsoft.com/office/powerpoint/2010/main" val="4421019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Security Controls</a:t>
            </a:r>
            <a:endParaRPr lang="en-US" dirty="0"/>
          </a:p>
        </p:txBody>
      </p:sp>
      <p:sp>
        <p:nvSpPr>
          <p:cNvPr id="3" name="Content Placeholder 2"/>
          <p:cNvSpPr>
            <a:spLocks noGrp="1"/>
          </p:cNvSpPr>
          <p:nvPr>
            <p:ph idx="1"/>
          </p:nvPr>
        </p:nvSpPr>
        <p:spPr/>
        <p:txBody>
          <a:bodyPr/>
          <a:lstStyle/>
          <a:p>
            <a:r>
              <a:rPr lang="en-US" dirty="0" smtClean="0"/>
              <a:t>Many IT departments use video surveillance systems (closed-circuit TV) to monitor activity in secured rooms</a:t>
            </a:r>
          </a:p>
          <a:p>
            <a:r>
              <a:rPr lang="en-US" dirty="0" smtClean="0"/>
              <a:t>IP cameras can be placed in data centers</a:t>
            </a:r>
          </a:p>
          <a:p>
            <a:r>
              <a:rPr lang="en-US" dirty="0" smtClean="0"/>
              <a:t>A central security office might display several camera views at once</a:t>
            </a:r>
          </a:p>
          <a:p>
            <a:pPr lvl="1"/>
            <a:r>
              <a:rPr lang="en-US" dirty="0" smtClean="0"/>
              <a:t>Or it might switch from camera to camera</a:t>
            </a:r>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30</a:t>
            </a:fld>
            <a:endParaRPr lang="en-US" dirty="0"/>
          </a:p>
        </p:txBody>
      </p:sp>
    </p:spTree>
    <p:extLst>
      <p:ext uri="{BB962C8B-B14F-4D97-AF65-F5344CB8AC3E}">
        <p14:creationId xmlns:p14="http://schemas.microsoft.com/office/powerpoint/2010/main" val="4215537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Security Controls</a:t>
            </a:r>
            <a:endParaRPr lang="en-US" dirty="0"/>
          </a:p>
        </p:txBody>
      </p:sp>
      <p:sp>
        <p:nvSpPr>
          <p:cNvPr id="3" name="Content Placeholder 2"/>
          <p:cNvSpPr>
            <a:spLocks noGrp="1"/>
          </p:cNvSpPr>
          <p:nvPr>
            <p:ph idx="1"/>
          </p:nvPr>
        </p:nvSpPr>
        <p:spPr/>
        <p:txBody>
          <a:bodyPr/>
          <a:lstStyle/>
          <a:p>
            <a:r>
              <a:rPr lang="en-US" dirty="0" smtClean="0"/>
              <a:t>Important questions to ask when planning for physical security:</a:t>
            </a:r>
          </a:p>
          <a:p>
            <a:pPr lvl="1"/>
            <a:r>
              <a:rPr lang="en-US" dirty="0" smtClean="0"/>
              <a:t>Which rooms contain critical systems or data and must be secured?</a:t>
            </a:r>
          </a:p>
          <a:p>
            <a:pPr lvl="1"/>
            <a:r>
              <a:rPr lang="en-US" dirty="0" smtClean="0"/>
              <a:t>Through what means might intruders gain access to the facility, computer room, data room, network closet, or data storage areas?</a:t>
            </a:r>
          </a:p>
          <a:p>
            <a:pPr lvl="1"/>
            <a:r>
              <a:rPr lang="en-US" dirty="0" smtClean="0"/>
              <a:t>How and to what extent are authorized personnel granted entry? </a:t>
            </a:r>
          </a:p>
          <a:p>
            <a:pPr lvl="1"/>
            <a:r>
              <a:rPr lang="en-US" dirty="0" smtClean="0"/>
              <a:t>Are employees instructed to ensure security after entering or leaving secured areas?</a:t>
            </a:r>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31</a:t>
            </a:fld>
            <a:endParaRPr lang="en-US" dirty="0"/>
          </a:p>
        </p:txBody>
      </p:sp>
    </p:spTree>
    <p:extLst>
      <p:ext uri="{BB962C8B-B14F-4D97-AF65-F5344CB8AC3E}">
        <p14:creationId xmlns:p14="http://schemas.microsoft.com/office/powerpoint/2010/main" val="2776055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Security Controls</a:t>
            </a:r>
            <a:endParaRPr lang="en-US" dirty="0"/>
          </a:p>
        </p:txBody>
      </p:sp>
      <p:sp>
        <p:nvSpPr>
          <p:cNvPr id="3" name="Content Placeholder 2"/>
          <p:cNvSpPr>
            <a:spLocks noGrp="1"/>
          </p:cNvSpPr>
          <p:nvPr>
            <p:ph idx="1"/>
          </p:nvPr>
        </p:nvSpPr>
        <p:spPr/>
        <p:txBody>
          <a:bodyPr/>
          <a:lstStyle/>
          <a:p>
            <a:r>
              <a:rPr lang="en-US" dirty="0" smtClean="0"/>
              <a:t>Important questions to ask when planning for physical security (cont’d):</a:t>
            </a:r>
          </a:p>
          <a:p>
            <a:pPr lvl="1"/>
            <a:r>
              <a:rPr lang="en-US" dirty="0" smtClean="0"/>
              <a:t>Are authentication methods difficult to forge or circumvent?</a:t>
            </a:r>
          </a:p>
          <a:p>
            <a:pPr lvl="1"/>
            <a:r>
              <a:rPr lang="en-US" dirty="0" smtClean="0"/>
              <a:t>Do supervisors or security personnel make periodic physical security checks?</a:t>
            </a:r>
          </a:p>
          <a:p>
            <a:pPr lvl="1"/>
            <a:r>
              <a:rPr lang="en-US" dirty="0" smtClean="0"/>
              <a:t>Are all combinations, codes, or other access means to computer facilities protected at all times, and are those combinations changed frequently?</a:t>
            </a:r>
          </a:p>
          <a:p>
            <a:pPr lvl="1"/>
            <a:r>
              <a:rPr lang="en-US" dirty="0" smtClean="0"/>
              <a:t>Do you have a plan for documenting and responding to physical security breaches?</a:t>
            </a:r>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32</a:t>
            </a:fld>
            <a:endParaRPr lang="en-US" dirty="0"/>
          </a:p>
        </p:txBody>
      </p:sp>
    </p:spTree>
    <p:extLst>
      <p:ext uri="{BB962C8B-B14F-4D97-AF65-F5344CB8AC3E}">
        <p14:creationId xmlns:p14="http://schemas.microsoft.com/office/powerpoint/2010/main" val="2436436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Security Controls</a:t>
            </a:r>
            <a:endParaRPr lang="en-US" dirty="0"/>
          </a:p>
        </p:txBody>
      </p:sp>
      <p:sp>
        <p:nvSpPr>
          <p:cNvPr id="3" name="Content Placeholder 2"/>
          <p:cNvSpPr>
            <a:spLocks noGrp="1"/>
          </p:cNvSpPr>
          <p:nvPr>
            <p:ph idx="1"/>
          </p:nvPr>
        </p:nvSpPr>
        <p:spPr/>
        <p:txBody>
          <a:bodyPr/>
          <a:lstStyle/>
          <a:p>
            <a:r>
              <a:rPr lang="en-US" dirty="0" smtClean="0"/>
              <a:t>To guard against information being stolen from a decommissioned hard drive</a:t>
            </a:r>
          </a:p>
          <a:p>
            <a:pPr lvl="1"/>
            <a:r>
              <a:rPr lang="en-US" dirty="0" smtClean="0"/>
              <a:t>Run a specialized drive sanitizer program to make file recovery impossible</a:t>
            </a:r>
          </a:p>
          <a:p>
            <a:r>
              <a:rPr lang="en-US" dirty="0" smtClean="0"/>
              <a:t>Degausser</a:t>
            </a:r>
          </a:p>
          <a:p>
            <a:pPr lvl="1"/>
            <a:r>
              <a:rPr lang="en-US" dirty="0" smtClean="0"/>
              <a:t>A magnetic hard drive eraser</a:t>
            </a:r>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33</a:t>
            </a:fld>
            <a:endParaRPr lang="en-US" dirty="0"/>
          </a:p>
        </p:txBody>
      </p:sp>
    </p:spTree>
    <p:extLst>
      <p:ext uri="{BB962C8B-B14F-4D97-AF65-F5344CB8AC3E}">
        <p14:creationId xmlns:p14="http://schemas.microsoft.com/office/powerpoint/2010/main" val="127398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Troubleshooting and Response Policies</a:t>
            </a:r>
            <a:endParaRPr lang="en-US" dirty="0"/>
          </a:p>
        </p:txBody>
      </p:sp>
      <p:sp>
        <p:nvSpPr>
          <p:cNvPr id="3" name="Content Placeholder 2"/>
          <p:cNvSpPr>
            <a:spLocks noGrp="1"/>
          </p:cNvSpPr>
          <p:nvPr>
            <p:ph idx="1"/>
          </p:nvPr>
        </p:nvSpPr>
        <p:spPr/>
        <p:txBody>
          <a:bodyPr/>
          <a:lstStyle/>
          <a:p>
            <a:r>
              <a:rPr lang="en-US" dirty="0" smtClean="0"/>
              <a:t>Disasters and security breaches to happen</a:t>
            </a:r>
          </a:p>
          <a:p>
            <a:r>
              <a:rPr lang="en-US" dirty="0" smtClean="0"/>
              <a:t>Training and preparation can make all the difference in your company’s ability to respond and adapt to these situations</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34</a:t>
            </a:fld>
            <a:endParaRPr lang="en-US" dirty="0"/>
          </a:p>
        </p:txBody>
      </p:sp>
    </p:spTree>
    <p:extLst>
      <p:ext uri="{BB962C8B-B14F-4D97-AF65-F5344CB8AC3E}">
        <p14:creationId xmlns:p14="http://schemas.microsoft.com/office/powerpoint/2010/main" val="13046956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Disaster Recovery</a:t>
            </a:r>
            <a:endParaRPr lang="en-US" dirty="0"/>
          </a:p>
        </p:txBody>
      </p:sp>
      <p:sp>
        <p:nvSpPr>
          <p:cNvPr id="3" name="Content Placeholder 2"/>
          <p:cNvSpPr>
            <a:spLocks noGrp="1"/>
          </p:cNvSpPr>
          <p:nvPr>
            <p:ph idx="1"/>
          </p:nvPr>
        </p:nvSpPr>
        <p:spPr/>
        <p:txBody>
          <a:bodyPr/>
          <a:lstStyle/>
          <a:p>
            <a:pPr eaLnBrk="1" hangingPunct="1"/>
            <a:r>
              <a:rPr lang="en-US" dirty="0"/>
              <a:t>Disaster recovery</a:t>
            </a:r>
          </a:p>
          <a:p>
            <a:pPr lvl="1" eaLnBrk="1" hangingPunct="1"/>
            <a:r>
              <a:rPr lang="en-US" dirty="0"/>
              <a:t>Restoring critical functionality, data</a:t>
            </a:r>
          </a:p>
          <a:p>
            <a:pPr lvl="2" eaLnBrk="1" hangingPunct="1"/>
            <a:r>
              <a:rPr lang="en-US" dirty="0"/>
              <a:t>After enterprise-wide outage</a:t>
            </a:r>
          </a:p>
          <a:p>
            <a:pPr lvl="2" eaLnBrk="1" hangingPunct="1"/>
            <a:r>
              <a:rPr lang="en-US" dirty="0"/>
              <a:t>Affecting more than single system, limited group</a:t>
            </a:r>
          </a:p>
          <a:p>
            <a:pPr eaLnBrk="1" hangingPunct="1"/>
            <a:r>
              <a:rPr lang="en-US" dirty="0"/>
              <a:t>Consider possible extremes</a:t>
            </a:r>
          </a:p>
          <a:p>
            <a:pPr lvl="1" eaLnBrk="1" hangingPunct="1"/>
            <a:r>
              <a:rPr lang="en-US" dirty="0" smtClean="0"/>
              <a:t>Enterprise-wide outage</a:t>
            </a:r>
          </a:p>
          <a:p>
            <a:pPr lvl="1" eaLnBrk="1" hangingPunct="1"/>
            <a:r>
              <a:rPr lang="en-US" dirty="0" smtClean="0"/>
              <a:t>Failures</a:t>
            </a:r>
          </a:p>
          <a:p>
            <a:pPr lvl="1" eaLnBrk="1" hangingPunct="1"/>
            <a:r>
              <a:rPr lang="en-US" dirty="0" smtClean="0"/>
              <a:t>Security breaches</a:t>
            </a:r>
          </a:p>
          <a:p>
            <a:pPr lvl="1" eaLnBrk="1" hangingPunct="1"/>
            <a:r>
              <a:rPr lang="en-US" dirty="0"/>
              <a:t>D</a:t>
            </a:r>
            <a:r>
              <a:rPr lang="en-US" dirty="0" smtClean="0"/>
              <a:t>ata </a:t>
            </a:r>
            <a:r>
              <a:rPr lang="en-US" dirty="0"/>
              <a:t>corruption</a:t>
            </a:r>
          </a:p>
          <a:p>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35</a:t>
            </a:fld>
            <a:endParaRPr lang="en-US" dirty="0"/>
          </a:p>
        </p:txBody>
      </p:sp>
    </p:spTree>
    <p:extLst>
      <p:ext uri="{BB962C8B-B14F-4D97-AF65-F5344CB8AC3E}">
        <p14:creationId xmlns:p14="http://schemas.microsoft.com/office/powerpoint/2010/main" val="3548749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Disaster Recovery Planning</a:t>
            </a:r>
            <a:endParaRPr lang="en-US" dirty="0"/>
          </a:p>
        </p:txBody>
      </p:sp>
      <p:sp>
        <p:nvSpPr>
          <p:cNvPr id="3" name="Content Placeholder 2"/>
          <p:cNvSpPr>
            <a:spLocks noGrp="1"/>
          </p:cNvSpPr>
          <p:nvPr>
            <p:ph idx="1"/>
          </p:nvPr>
        </p:nvSpPr>
        <p:spPr/>
        <p:txBody>
          <a:bodyPr/>
          <a:lstStyle/>
          <a:p>
            <a:pPr eaLnBrk="1" hangingPunct="1"/>
            <a:r>
              <a:rPr lang="en-US" dirty="0"/>
              <a:t>Account for worst-case scenarios</a:t>
            </a:r>
          </a:p>
          <a:p>
            <a:pPr eaLnBrk="1" hangingPunct="1"/>
            <a:r>
              <a:rPr lang="en-US" dirty="0"/>
              <a:t>Identify disaster recovery </a:t>
            </a:r>
            <a:r>
              <a:rPr lang="en-US" dirty="0" smtClean="0"/>
              <a:t>team (red team)</a:t>
            </a:r>
            <a:endParaRPr lang="en-US" dirty="0"/>
          </a:p>
          <a:p>
            <a:pPr eaLnBrk="1" hangingPunct="1"/>
            <a:r>
              <a:rPr lang="en-US" dirty="0"/>
              <a:t>Provide contingency </a:t>
            </a:r>
            <a:r>
              <a:rPr lang="en-US" dirty="0" smtClean="0"/>
              <a:t>plans for restoring and replacing: </a:t>
            </a:r>
            <a:endParaRPr lang="en-US" dirty="0"/>
          </a:p>
          <a:p>
            <a:pPr lvl="1" eaLnBrk="1" hangingPunct="1"/>
            <a:r>
              <a:rPr lang="en-US" dirty="0"/>
              <a:t>Computer systems</a:t>
            </a:r>
          </a:p>
          <a:p>
            <a:pPr lvl="1" eaLnBrk="1" hangingPunct="1"/>
            <a:r>
              <a:rPr lang="en-US" dirty="0"/>
              <a:t>Power</a:t>
            </a:r>
          </a:p>
          <a:p>
            <a:pPr lvl="1" eaLnBrk="1" hangingPunct="1"/>
            <a:r>
              <a:rPr lang="en-US" dirty="0"/>
              <a:t>Telephony systems</a:t>
            </a:r>
          </a:p>
          <a:p>
            <a:pPr lvl="1" eaLnBrk="1" hangingPunct="1"/>
            <a:r>
              <a:rPr lang="en-US" dirty="0"/>
              <a:t>Paper-based files</a:t>
            </a:r>
          </a:p>
          <a:p>
            <a:pPr eaLnBrk="1" hangingPunct="1"/>
            <a:r>
              <a:rPr lang="en-US" dirty="0" smtClean="0"/>
              <a:t>Goal is to ensure business continuity</a:t>
            </a:r>
          </a:p>
          <a:p>
            <a:pPr lvl="1" eaLnBrk="1" hangingPunct="1"/>
            <a:r>
              <a:rPr lang="en-US" dirty="0" smtClean="0"/>
              <a:t>Ability to continue to do business</a:t>
            </a:r>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36</a:t>
            </a:fld>
            <a:endParaRPr lang="en-US" dirty="0"/>
          </a:p>
        </p:txBody>
      </p:sp>
    </p:spTree>
    <p:extLst>
      <p:ext uri="{BB962C8B-B14F-4D97-AF65-F5344CB8AC3E}">
        <p14:creationId xmlns:p14="http://schemas.microsoft.com/office/powerpoint/2010/main" val="25447685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Disaster Recovery Planning</a:t>
            </a:r>
            <a:endParaRPr lang="en-US" dirty="0"/>
          </a:p>
        </p:txBody>
      </p:sp>
      <p:sp>
        <p:nvSpPr>
          <p:cNvPr id="3" name="Content Placeholder 2"/>
          <p:cNvSpPr>
            <a:spLocks noGrp="1"/>
          </p:cNvSpPr>
          <p:nvPr>
            <p:ph idx="1"/>
          </p:nvPr>
        </p:nvSpPr>
        <p:spPr/>
        <p:txBody>
          <a:bodyPr/>
          <a:lstStyle/>
          <a:p>
            <a:pPr eaLnBrk="1" hangingPunct="1"/>
            <a:r>
              <a:rPr lang="en-US" dirty="0" smtClean="0"/>
              <a:t>Sections of the plan related to computer systems should include the following:</a:t>
            </a:r>
          </a:p>
          <a:p>
            <a:pPr lvl="1" eaLnBrk="1" hangingPunct="1"/>
            <a:r>
              <a:rPr lang="en-US" dirty="0" smtClean="0"/>
              <a:t>Contact information for emergency coordinators</a:t>
            </a:r>
          </a:p>
          <a:p>
            <a:pPr lvl="1" eaLnBrk="1" hangingPunct="1"/>
            <a:r>
              <a:rPr lang="en-US" dirty="0" smtClean="0"/>
              <a:t>Details on which data and servers are being backed up, how frequently backups occur, where backups are kept, and how backed-up data can be recovered</a:t>
            </a:r>
          </a:p>
          <a:p>
            <a:pPr lvl="1" eaLnBrk="1" hangingPunct="1"/>
            <a:r>
              <a:rPr lang="en-US" dirty="0" smtClean="0"/>
              <a:t>Details on network topology, redundancy, and agreements with national service carriers</a:t>
            </a:r>
          </a:p>
          <a:p>
            <a:pPr lvl="1" eaLnBrk="1" hangingPunct="1"/>
            <a:r>
              <a:rPr lang="en-US" dirty="0" smtClean="0"/>
              <a:t>Regular strategies for testing the disaster recovery plan</a:t>
            </a:r>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37</a:t>
            </a:fld>
            <a:endParaRPr lang="en-US" dirty="0"/>
          </a:p>
        </p:txBody>
      </p:sp>
    </p:spTree>
    <p:extLst>
      <p:ext uri="{BB962C8B-B14F-4D97-AF65-F5344CB8AC3E}">
        <p14:creationId xmlns:p14="http://schemas.microsoft.com/office/powerpoint/2010/main" val="12484635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Disaster Recovery Planning</a:t>
            </a:r>
            <a:endParaRPr lang="en-US" dirty="0"/>
          </a:p>
        </p:txBody>
      </p:sp>
      <p:sp>
        <p:nvSpPr>
          <p:cNvPr id="3" name="Content Placeholder 2"/>
          <p:cNvSpPr>
            <a:spLocks noGrp="1"/>
          </p:cNvSpPr>
          <p:nvPr>
            <p:ph idx="1"/>
          </p:nvPr>
        </p:nvSpPr>
        <p:spPr/>
        <p:txBody>
          <a:bodyPr/>
          <a:lstStyle/>
          <a:p>
            <a:pPr eaLnBrk="1" hangingPunct="1"/>
            <a:r>
              <a:rPr lang="en-US" dirty="0" smtClean="0"/>
              <a:t>Sections of the plan related to computer systems should include the following (cont’d):</a:t>
            </a:r>
          </a:p>
          <a:p>
            <a:pPr lvl="1" eaLnBrk="1" hangingPunct="1"/>
            <a:r>
              <a:rPr lang="en-US" dirty="0" smtClean="0"/>
              <a:t>A plan for managing the crisis, including regular communications with employees and customers</a:t>
            </a:r>
          </a:p>
          <a:p>
            <a:pPr eaLnBrk="1" hangingPunct="1"/>
            <a:r>
              <a:rPr lang="en-US" dirty="0" smtClean="0"/>
              <a:t>Having a comprehensive disaster recovery plan</a:t>
            </a:r>
          </a:p>
          <a:p>
            <a:pPr lvl="1" eaLnBrk="1" hangingPunct="1"/>
            <a:r>
              <a:rPr lang="en-US" dirty="0" smtClean="0"/>
              <a:t>Lessens the risk of losing critical data</a:t>
            </a:r>
          </a:p>
          <a:p>
            <a:pPr lvl="1" eaLnBrk="1" hangingPunct="1"/>
            <a:r>
              <a:rPr lang="en-US" dirty="0" smtClean="0"/>
              <a:t>Makes potential customers and insurance providers look more favorably on your organization</a:t>
            </a:r>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38</a:t>
            </a:fld>
            <a:endParaRPr lang="en-US" dirty="0"/>
          </a:p>
        </p:txBody>
      </p:sp>
    </p:spTree>
    <p:extLst>
      <p:ext uri="{BB962C8B-B14F-4D97-AF65-F5344CB8AC3E}">
        <p14:creationId xmlns:p14="http://schemas.microsoft.com/office/powerpoint/2010/main" val="4188368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Disaster Recovery Contingencies</a:t>
            </a:r>
            <a:endParaRPr lang="en-US" dirty="0"/>
          </a:p>
        </p:txBody>
      </p:sp>
      <p:sp>
        <p:nvSpPr>
          <p:cNvPr id="3" name="Content Placeholder 2"/>
          <p:cNvSpPr>
            <a:spLocks noGrp="1"/>
          </p:cNvSpPr>
          <p:nvPr>
            <p:ph idx="1"/>
          </p:nvPr>
        </p:nvSpPr>
        <p:spPr/>
        <p:txBody>
          <a:bodyPr/>
          <a:lstStyle/>
          <a:p>
            <a:pPr eaLnBrk="1" hangingPunct="1"/>
            <a:r>
              <a:rPr lang="en-US" dirty="0"/>
              <a:t>Cold site</a:t>
            </a:r>
          </a:p>
          <a:p>
            <a:pPr lvl="1" eaLnBrk="1" hangingPunct="1"/>
            <a:r>
              <a:rPr lang="en-US" dirty="0"/>
              <a:t>Components necessary to rebuild network exist</a:t>
            </a:r>
          </a:p>
          <a:p>
            <a:pPr lvl="1" eaLnBrk="1" hangingPunct="1"/>
            <a:r>
              <a:rPr lang="en-US" dirty="0"/>
              <a:t>Not appropriately configured, updated, or connected</a:t>
            </a:r>
          </a:p>
          <a:p>
            <a:pPr eaLnBrk="1" hangingPunct="1"/>
            <a:r>
              <a:rPr lang="en-US" dirty="0"/>
              <a:t>Warm site</a:t>
            </a:r>
          </a:p>
          <a:p>
            <a:pPr lvl="1" eaLnBrk="1" hangingPunct="1"/>
            <a:r>
              <a:rPr lang="en-US" dirty="0"/>
              <a:t>Components necessary to rebuild network exist</a:t>
            </a:r>
          </a:p>
          <a:p>
            <a:pPr lvl="1" eaLnBrk="1" hangingPunct="1"/>
            <a:r>
              <a:rPr lang="en-US" dirty="0"/>
              <a:t>Some appropriately configured, updated, and connected</a:t>
            </a:r>
          </a:p>
          <a:p>
            <a:pPr eaLnBrk="1" hangingPunct="1"/>
            <a:r>
              <a:rPr lang="en-US" dirty="0"/>
              <a:t>Hot site</a:t>
            </a:r>
          </a:p>
          <a:p>
            <a:pPr lvl="1" eaLnBrk="1" hangingPunct="1"/>
            <a:r>
              <a:rPr lang="en-US" dirty="0"/>
              <a:t>Components exist and match network’s current state</a:t>
            </a:r>
          </a:p>
          <a:p>
            <a:pPr lvl="1" eaLnBrk="1" hangingPunct="1"/>
            <a:r>
              <a:rPr lang="en-US" dirty="0"/>
              <a:t>All appropriately configured, updated, and connected</a:t>
            </a:r>
          </a:p>
          <a:p>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39</a:t>
            </a:fld>
            <a:endParaRPr lang="en-US" dirty="0"/>
          </a:p>
        </p:txBody>
      </p:sp>
    </p:spTree>
    <p:extLst>
      <p:ext uri="{BB962C8B-B14F-4D97-AF65-F5344CB8AC3E}">
        <p14:creationId xmlns:p14="http://schemas.microsoft.com/office/powerpoint/2010/main" val="2089545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an Industrial Control System and SCADA Network</a:t>
            </a:r>
            <a:endParaRPr lang="en-US" dirty="0"/>
          </a:p>
        </p:txBody>
      </p:sp>
      <p:sp>
        <p:nvSpPr>
          <p:cNvPr id="3" name="Content Placeholder 2"/>
          <p:cNvSpPr>
            <a:spLocks noGrp="1"/>
          </p:cNvSpPr>
          <p:nvPr>
            <p:ph idx="1"/>
          </p:nvPr>
        </p:nvSpPr>
        <p:spPr/>
        <p:txBody>
          <a:bodyPr/>
          <a:lstStyle/>
          <a:p>
            <a:r>
              <a:rPr lang="en-US" dirty="0" smtClean="0"/>
              <a:t>Industrial control system (ICS)</a:t>
            </a:r>
          </a:p>
          <a:p>
            <a:pPr lvl="1"/>
            <a:r>
              <a:rPr lang="en-US" dirty="0" smtClean="0"/>
              <a:t>Group of network computers used to manage a physical system of industrial processes</a:t>
            </a:r>
          </a:p>
          <a:p>
            <a:r>
              <a:rPr lang="en-US" dirty="0" smtClean="0"/>
              <a:t>Basic components specific to an ICS:</a:t>
            </a:r>
          </a:p>
          <a:p>
            <a:pPr lvl="1"/>
            <a:r>
              <a:rPr lang="en-US" dirty="0" smtClean="0"/>
              <a:t>Supervisory control and data acquisition (SCADA)</a:t>
            </a:r>
          </a:p>
          <a:p>
            <a:pPr lvl="1"/>
            <a:r>
              <a:rPr lang="en-US" dirty="0" smtClean="0"/>
              <a:t>Remote terminal units (RTU)</a:t>
            </a:r>
          </a:p>
          <a:p>
            <a:pPr lvl="1"/>
            <a:r>
              <a:rPr lang="en-US" dirty="0" smtClean="0"/>
              <a:t>Programmable logic controller (PLC)</a:t>
            </a:r>
          </a:p>
          <a:p>
            <a:pPr lvl="1"/>
            <a:r>
              <a:rPr lang="en-US" dirty="0" smtClean="0"/>
              <a:t>Communications channels</a:t>
            </a:r>
          </a:p>
          <a:p>
            <a:pPr lvl="1"/>
            <a:r>
              <a:rPr lang="en-US" dirty="0" smtClean="0"/>
              <a:t>Human-machine interfaces (HMIs)</a:t>
            </a:r>
          </a:p>
          <a:p>
            <a:pPr marL="457200" lvl="1" indent="0">
              <a:buNone/>
            </a:pPr>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4</a:t>
            </a:fld>
            <a:endParaRPr lang="en-US" dirty="0"/>
          </a:p>
        </p:txBody>
      </p:sp>
    </p:spTree>
    <p:extLst>
      <p:ext uri="{BB962C8B-B14F-4D97-AF65-F5344CB8AC3E}">
        <p14:creationId xmlns:p14="http://schemas.microsoft.com/office/powerpoint/2010/main" val="22969021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Forensics</a:t>
            </a:r>
            <a:endParaRPr lang="en-US" dirty="0"/>
          </a:p>
        </p:txBody>
      </p:sp>
      <p:sp>
        <p:nvSpPr>
          <p:cNvPr id="3" name="Content Placeholder 2"/>
          <p:cNvSpPr>
            <a:spLocks noGrp="1"/>
          </p:cNvSpPr>
          <p:nvPr>
            <p:ph idx="1"/>
          </p:nvPr>
        </p:nvSpPr>
        <p:spPr/>
        <p:txBody>
          <a:bodyPr/>
          <a:lstStyle/>
          <a:p>
            <a:r>
              <a:rPr lang="en-US" dirty="0" smtClean="0"/>
              <a:t>Every security policy should include a response policy</a:t>
            </a:r>
          </a:p>
          <a:p>
            <a:pPr lvl="1"/>
            <a:r>
              <a:rPr lang="en-US" dirty="0" smtClean="0"/>
              <a:t>Defines the characteristics of an event that qualifies as a formal incident and steps that should be followed</a:t>
            </a:r>
          </a:p>
          <a:p>
            <a:r>
              <a:rPr lang="en-US" dirty="0" smtClean="0"/>
              <a:t>Qualifying incidents might include a:</a:t>
            </a:r>
          </a:p>
          <a:p>
            <a:pPr lvl="1"/>
            <a:r>
              <a:rPr lang="en-US" dirty="0" smtClean="0"/>
              <a:t>Break-in</a:t>
            </a:r>
          </a:p>
          <a:p>
            <a:pPr lvl="1"/>
            <a:r>
              <a:rPr lang="en-US" dirty="0" smtClean="0"/>
              <a:t>Fire</a:t>
            </a:r>
          </a:p>
          <a:p>
            <a:pPr lvl="1"/>
            <a:r>
              <a:rPr lang="en-US" dirty="0" smtClean="0"/>
              <a:t>Weather-related emergency</a:t>
            </a:r>
          </a:p>
          <a:p>
            <a:pPr lvl="1"/>
            <a:r>
              <a:rPr lang="en-US" dirty="0" smtClean="0"/>
              <a:t>Hacking attack or malware outbreak</a:t>
            </a:r>
          </a:p>
          <a:p>
            <a:pPr lvl="1"/>
            <a:r>
              <a:rPr lang="en-US" dirty="0" smtClean="0"/>
              <a:t>Discovery of illegal content or activity</a:t>
            </a:r>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40</a:t>
            </a:fld>
            <a:endParaRPr lang="en-US" dirty="0"/>
          </a:p>
        </p:txBody>
      </p:sp>
    </p:spTree>
    <p:extLst>
      <p:ext uri="{BB962C8B-B14F-4D97-AF65-F5344CB8AC3E}">
        <p14:creationId xmlns:p14="http://schemas.microsoft.com/office/powerpoint/2010/main" val="4163911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Forensics</a:t>
            </a:r>
            <a:endParaRPr lang="en-US" dirty="0"/>
          </a:p>
        </p:txBody>
      </p:sp>
      <p:sp>
        <p:nvSpPr>
          <p:cNvPr id="3" name="Content Placeholder 2"/>
          <p:cNvSpPr>
            <a:spLocks noGrp="1"/>
          </p:cNvSpPr>
          <p:nvPr>
            <p:ph idx="1"/>
          </p:nvPr>
        </p:nvSpPr>
        <p:spPr/>
        <p:txBody>
          <a:bodyPr/>
          <a:lstStyle/>
          <a:p>
            <a:r>
              <a:rPr lang="en-US" dirty="0" smtClean="0"/>
              <a:t>Data collected might be presented in a court of law</a:t>
            </a:r>
          </a:p>
          <a:p>
            <a:pPr lvl="1"/>
            <a:r>
              <a:rPr lang="en-US" dirty="0" smtClean="0"/>
              <a:t>Data must be carefully collected so that it will stand up to the scrutiny of the court</a:t>
            </a:r>
          </a:p>
          <a:p>
            <a:r>
              <a:rPr lang="en-US" dirty="0" smtClean="0"/>
              <a:t>First responders may take charge</a:t>
            </a:r>
          </a:p>
          <a:p>
            <a:pPr lvl="1"/>
            <a:r>
              <a:rPr lang="en-US" dirty="0" smtClean="0"/>
              <a:t>People with training and/or certifications that prepare them to handle evidence</a:t>
            </a:r>
          </a:p>
          <a:p>
            <a:r>
              <a:rPr lang="en-US" dirty="0" smtClean="0"/>
              <a:t>Every IT technician should know how to safeguard sensitive information, logged data, and other legal evidence until first responder can take over</a:t>
            </a:r>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41</a:t>
            </a:fld>
            <a:endParaRPr lang="en-US" dirty="0"/>
          </a:p>
        </p:txBody>
      </p:sp>
    </p:spTree>
    <p:extLst>
      <p:ext uri="{BB962C8B-B14F-4D97-AF65-F5344CB8AC3E}">
        <p14:creationId xmlns:p14="http://schemas.microsoft.com/office/powerpoint/2010/main" val="12411871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Forensics</a:t>
            </a:r>
            <a:endParaRPr lang="en-US" dirty="0"/>
          </a:p>
        </p:txBody>
      </p:sp>
      <p:sp>
        <p:nvSpPr>
          <p:cNvPr id="3" name="Content Placeholder 2"/>
          <p:cNvSpPr>
            <a:spLocks noGrp="1"/>
          </p:cNvSpPr>
          <p:nvPr>
            <p:ph idx="1"/>
          </p:nvPr>
        </p:nvSpPr>
        <p:spPr/>
        <p:txBody>
          <a:bodyPr/>
          <a:lstStyle/>
          <a:p>
            <a:r>
              <a:rPr lang="en-US" dirty="0" smtClean="0"/>
              <a:t>A response policy should detail the following steps:</a:t>
            </a:r>
          </a:p>
          <a:p>
            <a:pPr lvl="1"/>
            <a:r>
              <a:rPr lang="en-US" dirty="0" smtClean="0"/>
              <a:t>Determine if escalation is necessary</a:t>
            </a:r>
          </a:p>
          <a:p>
            <a:pPr lvl="1"/>
            <a:r>
              <a:rPr lang="en-US" dirty="0" smtClean="0"/>
              <a:t>Secure the area</a:t>
            </a:r>
          </a:p>
          <a:p>
            <a:pPr lvl="1"/>
            <a:r>
              <a:rPr lang="en-US" dirty="0" smtClean="0"/>
              <a:t>Document the scene</a:t>
            </a:r>
          </a:p>
          <a:p>
            <a:pPr lvl="1"/>
            <a:r>
              <a:rPr lang="en-US" dirty="0" smtClean="0"/>
              <a:t>Monitor evidence</a:t>
            </a:r>
            <a:r>
              <a:rPr lang="en-US" dirty="0"/>
              <a:t> </a:t>
            </a:r>
            <a:r>
              <a:rPr lang="en-US" dirty="0" smtClean="0"/>
              <a:t>and data collection</a:t>
            </a:r>
          </a:p>
          <a:p>
            <a:pPr lvl="1"/>
            <a:r>
              <a:rPr lang="en-US" dirty="0" smtClean="0"/>
              <a:t>Protect the chain of custody</a:t>
            </a:r>
          </a:p>
          <a:p>
            <a:pPr lvl="1"/>
            <a:r>
              <a:rPr lang="en-US" dirty="0" smtClean="0"/>
              <a:t>Monitor transport of data and equipment</a:t>
            </a:r>
          </a:p>
          <a:p>
            <a:pPr lvl="1"/>
            <a:r>
              <a:rPr lang="en-US" dirty="0" smtClean="0"/>
              <a:t>Create a report</a:t>
            </a:r>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42</a:t>
            </a:fld>
            <a:endParaRPr lang="en-US" dirty="0"/>
          </a:p>
        </p:txBody>
      </p:sp>
    </p:spTree>
    <p:extLst>
      <p:ext uri="{BB962C8B-B14F-4D97-AF65-F5344CB8AC3E}">
        <p14:creationId xmlns:p14="http://schemas.microsoft.com/office/powerpoint/2010/main" val="824671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Forensics</a:t>
            </a:r>
            <a:endParaRPr lang="en-US" dirty="0"/>
          </a:p>
        </p:txBody>
      </p:sp>
      <p:sp>
        <p:nvSpPr>
          <p:cNvPr id="3" name="Content Placeholder 2"/>
          <p:cNvSpPr>
            <a:spLocks noGrp="1"/>
          </p:cNvSpPr>
          <p:nvPr>
            <p:ph idx="1"/>
          </p:nvPr>
        </p:nvSpPr>
        <p:spPr/>
        <p:txBody>
          <a:bodyPr/>
          <a:lstStyle/>
          <a:p>
            <a:r>
              <a:rPr lang="en-US" dirty="0" smtClean="0"/>
              <a:t>A response policy should identify members of a response team:</a:t>
            </a:r>
          </a:p>
          <a:p>
            <a:pPr lvl="1"/>
            <a:r>
              <a:rPr lang="en-US" dirty="0" smtClean="0"/>
              <a:t>Dispatcher</a:t>
            </a:r>
          </a:p>
          <a:p>
            <a:pPr lvl="2"/>
            <a:r>
              <a:rPr lang="en-US" dirty="0" smtClean="0"/>
              <a:t>The person to call who first notices the problem</a:t>
            </a:r>
          </a:p>
          <a:p>
            <a:pPr lvl="1"/>
            <a:r>
              <a:rPr lang="en-US" dirty="0" smtClean="0"/>
              <a:t>Manager</a:t>
            </a:r>
          </a:p>
          <a:p>
            <a:pPr lvl="2"/>
            <a:r>
              <a:rPr lang="en-US" dirty="0" smtClean="0"/>
              <a:t>Coordinates the resources necessary to solve the problem</a:t>
            </a:r>
          </a:p>
          <a:p>
            <a:pPr lvl="1"/>
            <a:r>
              <a:rPr lang="en-US" dirty="0" smtClean="0"/>
              <a:t>Technical support specialist</a:t>
            </a:r>
          </a:p>
          <a:p>
            <a:pPr lvl="2"/>
            <a:r>
              <a:rPr lang="en-US" dirty="0" smtClean="0"/>
              <a:t>Focuses on solving the problem quickly</a:t>
            </a:r>
          </a:p>
          <a:p>
            <a:pPr lvl="1"/>
            <a:r>
              <a:rPr lang="en-US" dirty="0" smtClean="0"/>
              <a:t>Public relations specialist</a:t>
            </a:r>
          </a:p>
          <a:p>
            <a:pPr lvl="2"/>
            <a:r>
              <a:rPr lang="en-US" dirty="0" smtClean="0"/>
              <a:t>Acts as official spokesperson for the organization</a:t>
            </a:r>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43</a:t>
            </a:fld>
            <a:endParaRPr lang="en-US" dirty="0"/>
          </a:p>
        </p:txBody>
      </p:sp>
    </p:spTree>
    <p:extLst>
      <p:ext uri="{BB962C8B-B14F-4D97-AF65-F5344CB8AC3E}">
        <p14:creationId xmlns:p14="http://schemas.microsoft.com/office/powerpoint/2010/main" val="25677948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t>Network+ Guide to Networks, 7th Edition</a:t>
            </a:r>
            <a:endParaRPr lang="en-US" dirty="0"/>
          </a:p>
        </p:txBody>
      </p:sp>
      <p:sp>
        <p:nvSpPr>
          <p:cNvPr id="6451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A144A95-C6C6-40D0-8BD8-1BCF5468B0FC}" type="slidenum">
              <a:rPr lang="en-US"/>
              <a:pPr eaLnBrk="1" hangingPunct="1"/>
              <a:t>44</a:t>
            </a:fld>
            <a:endParaRPr lang="en-US" dirty="0"/>
          </a:p>
        </p:txBody>
      </p:sp>
      <p:sp>
        <p:nvSpPr>
          <p:cNvPr id="64516" name="Rectangle 2"/>
          <p:cNvSpPr>
            <a:spLocks noGrp="1" noChangeArrowheads="1"/>
          </p:cNvSpPr>
          <p:nvPr>
            <p:ph type="title"/>
          </p:nvPr>
        </p:nvSpPr>
        <p:spPr/>
        <p:txBody>
          <a:bodyPr/>
          <a:lstStyle/>
          <a:p>
            <a:pPr eaLnBrk="1" hangingPunct="1"/>
            <a:r>
              <a:rPr lang="en-US" dirty="0" smtClean="0"/>
              <a:t>Summary</a:t>
            </a:r>
          </a:p>
        </p:txBody>
      </p:sp>
      <p:sp>
        <p:nvSpPr>
          <p:cNvPr id="64517" name="Rectangle 3"/>
          <p:cNvSpPr>
            <a:spLocks noGrp="1" noChangeArrowheads="1"/>
          </p:cNvSpPr>
          <p:nvPr>
            <p:ph type="body" idx="1"/>
          </p:nvPr>
        </p:nvSpPr>
        <p:spPr>
          <a:xfrm>
            <a:off x="457200" y="1447800"/>
            <a:ext cx="8229600" cy="4525963"/>
          </a:xfrm>
        </p:spPr>
        <p:txBody>
          <a:bodyPr/>
          <a:lstStyle/>
          <a:p>
            <a:pPr eaLnBrk="1" hangingPunct="1"/>
            <a:r>
              <a:rPr lang="en-US" dirty="0" smtClean="0"/>
              <a:t>An industrial system is a system of machines, such as an assembly line at a tire manufacturing plant</a:t>
            </a:r>
          </a:p>
          <a:p>
            <a:pPr eaLnBrk="1" hangingPunct="1"/>
            <a:r>
              <a:rPr lang="en-US" dirty="0" smtClean="0"/>
              <a:t>An industrial control system (ICS) is a group of networked computers used to manage a physical system of industrial processes</a:t>
            </a:r>
          </a:p>
          <a:p>
            <a:pPr eaLnBrk="1" hangingPunct="1"/>
            <a:r>
              <a:rPr lang="en-US" dirty="0" smtClean="0"/>
              <a:t>Isolate an ICS/SCADA network by deploying a DMZ between the corporate network and the ICS network</a:t>
            </a:r>
          </a:p>
          <a:p>
            <a:pPr eaLnBrk="1" hangingPunct="1"/>
            <a:r>
              <a:rPr lang="en-US" dirty="0" smtClean="0"/>
              <a:t>First step in managing assets is to inventory all the components on the network</a:t>
            </a:r>
          </a:p>
          <a:p>
            <a:pPr eaLnBrk="1" hangingPunct="1"/>
            <a:r>
              <a:rPr lang="en-US" dirty="0" smtClean="0"/>
              <a:t>Be familiar with the following business documents: RFP, MOU, SOW, SLA, and MLA</a:t>
            </a:r>
            <a:endParaRPr lang="en-US" dirty="0"/>
          </a:p>
        </p:txBody>
      </p:sp>
    </p:spTree>
    <p:extLst>
      <p:ext uri="{BB962C8B-B14F-4D97-AF65-F5344CB8AC3E}">
        <p14:creationId xmlns:p14="http://schemas.microsoft.com/office/powerpoint/2010/main" val="6780388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t>Network+ Guide to Networks, 7th Edition</a:t>
            </a:r>
            <a:endParaRPr lang="en-US" dirty="0"/>
          </a:p>
        </p:txBody>
      </p:sp>
      <p:sp>
        <p:nvSpPr>
          <p:cNvPr id="6451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A144A95-C6C6-40D0-8BD8-1BCF5468B0FC}" type="slidenum">
              <a:rPr lang="en-US"/>
              <a:pPr eaLnBrk="1" hangingPunct="1"/>
              <a:t>45</a:t>
            </a:fld>
            <a:endParaRPr lang="en-US" dirty="0"/>
          </a:p>
        </p:txBody>
      </p:sp>
      <p:sp>
        <p:nvSpPr>
          <p:cNvPr id="64516" name="Rectangle 2"/>
          <p:cNvSpPr>
            <a:spLocks noGrp="1" noChangeArrowheads="1"/>
          </p:cNvSpPr>
          <p:nvPr>
            <p:ph type="title"/>
          </p:nvPr>
        </p:nvSpPr>
        <p:spPr/>
        <p:txBody>
          <a:bodyPr/>
          <a:lstStyle/>
          <a:p>
            <a:pPr eaLnBrk="1" hangingPunct="1"/>
            <a:r>
              <a:rPr lang="en-US" dirty="0" smtClean="0"/>
              <a:t>Summary</a:t>
            </a:r>
          </a:p>
        </p:txBody>
      </p:sp>
      <p:sp>
        <p:nvSpPr>
          <p:cNvPr id="64517" name="Rectangle 3"/>
          <p:cNvSpPr>
            <a:spLocks noGrp="1" noChangeArrowheads="1"/>
          </p:cNvSpPr>
          <p:nvPr>
            <p:ph type="body" idx="1"/>
          </p:nvPr>
        </p:nvSpPr>
        <p:spPr>
          <a:xfrm>
            <a:off x="457200" y="1447800"/>
            <a:ext cx="8229600" cy="4525963"/>
          </a:xfrm>
        </p:spPr>
        <p:txBody>
          <a:bodyPr/>
          <a:lstStyle/>
          <a:p>
            <a:pPr eaLnBrk="1" hangingPunct="1"/>
            <a:r>
              <a:rPr lang="en-US" dirty="0" smtClean="0"/>
              <a:t>Managing change while maintaining your network’s efficiency and availability requires good planning</a:t>
            </a:r>
          </a:p>
          <a:p>
            <a:pPr eaLnBrk="1" hangingPunct="1"/>
            <a:r>
              <a:rPr lang="en-US" dirty="0" smtClean="0"/>
              <a:t>Three types of changes to existing software include patches, upgrades or updates, and rollbacks</a:t>
            </a:r>
          </a:p>
          <a:p>
            <a:pPr eaLnBrk="1" hangingPunct="1"/>
            <a:r>
              <a:rPr lang="en-US" dirty="0" smtClean="0"/>
              <a:t>The complexity of a change approval process is usually determined by the cost and time involved in making the change, the number of users affected, potential risk to work productivity, and difficulty of rolling back the change</a:t>
            </a:r>
          </a:p>
          <a:p>
            <a:pPr marL="0" indent="0" eaLnBrk="1" hangingPunct="1">
              <a:buNone/>
            </a:pPr>
            <a:endParaRPr lang="en-US" dirty="0"/>
          </a:p>
        </p:txBody>
      </p:sp>
    </p:spTree>
    <p:extLst>
      <p:ext uri="{BB962C8B-B14F-4D97-AF65-F5344CB8AC3E}">
        <p14:creationId xmlns:p14="http://schemas.microsoft.com/office/powerpoint/2010/main" val="19268532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t>Network+ Guide to Networks, 7th Edition</a:t>
            </a:r>
            <a:endParaRPr lang="en-US" dirty="0"/>
          </a:p>
        </p:txBody>
      </p:sp>
      <p:sp>
        <p:nvSpPr>
          <p:cNvPr id="6451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A144A95-C6C6-40D0-8BD8-1BCF5468B0FC}" type="slidenum">
              <a:rPr lang="en-US"/>
              <a:pPr eaLnBrk="1" hangingPunct="1"/>
              <a:t>46</a:t>
            </a:fld>
            <a:endParaRPr lang="en-US" dirty="0"/>
          </a:p>
        </p:txBody>
      </p:sp>
      <p:sp>
        <p:nvSpPr>
          <p:cNvPr id="64516" name="Rectangle 2"/>
          <p:cNvSpPr>
            <a:spLocks noGrp="1" noChangeArrowheads="1"/>
          </p:cNvSpPr>
          <p:nvPr>
            <p:ph type="title"/>
          </p:nvPr>
        </p:nvSpPr>
        <p:spPr/>
        <p:txBody>
          <a:bodyPr/>
          <a:lstStyle/>
          <a:p>
            <a:pPr eaLnBrk="1" hangingPunct="1"/>
            <a:r>
              <a:rPr lang="en-US" dirty="0" smtClean="0"/>
              <a:t>Summary</a:t>
            </a:r>
          </a:p>
        </p:txBody>
      </p:sp>
      <p:sp>
        <p:nvSpPr>
          <p:cNvPr id="64517" name="Rectangle 3"/>
          <p:cNvSpPr>
            <a:spLocks noGrp="1" noChangeArrowheads="1"/>
          </p:cNvSpPr>
          <p:nvPr>
            <p:ph type="body" idx="1"/>
          </p:nvPr>
        </p:nvSpPr>
        <p:spPr>
          <a:xfrm>
            <a:off x="457200" y="1447800"/>
            <a:ext cx="8229600" cy="4525963"/>
          </a:xfrm>
        </p:spPr>
        <p:txBody>
          <a:bodyPr/>
          <a:lstStyle/>
          <a:p>
            <a:pPr eaLnBrk="1" hangingPunct="1"/>
            <a:r>
              <a:rPr lang="en-US" dirty="0" smtClean="0"/>
              <a:t>A security policy defines who has access to the computer room</a:t>
            </a:r>
          </a:p>
          <a:p>
            <a:pPr eaLnBrk="1" hangingPunct="1"/>
            <a:r>
              <a:rPr lang="en-US" dirty="0" smtClean="0"/>
              <a:t>A disaster recovery plan should identify a disaster recovery team, sometimes called the red team, with an appointed coordinator</a:t>
            </a:r>
          </a:p>
          <a:p>
            <a:pPr eaLnBrk="1" hangingPunct="1"/>
            <a:r>
              <a:rPr lang="en-US" dirty="0" smtClean="0"/>
              <a:t>Every contingency plan necessitates a site other than the building where the network’s main components normally reside</a:t>
            </a:r>
          </a:p>
          <a:p>
            <a:pPr eaLnBrk="1" hangingPunct="1"/>
            <a:r>
              <a:rPr lang="en-US" dirty="0" smtClean="0"/>
              <a:t>Some forensic data available for analysis can be damaged or destroyed if improperly handled</a:t>
            </a:r>
          </a:p>
          <a:p>
            <a:pPr marL="0" indent="0" eaLnBrk="1" hangingPunct="1">
              <a:buNone/>
            </a:pPr>
            <a:endParaRPr lang="en-US" dirty="0"/>
          </a:p>
        </p:txBody>
      </p:sp>
    </p:spTree>
    <p:extLst>
      <p:ext uri="{BB962C8B-B14F-4D97-AF65-F5344CB8AC3E}">
        <p14:creationId xmlns:p14="http://schemas.microsoft.com/office/powerpoint/2010/main" val="22788184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an Industrial Control System and SCADA Network</a:t>
            </a:r>
            <a:endParaRPr lang="en-US" dirty="0"/>
          </a:p>
        </p:txBody>
      </p:sp>
      <p:sp>
        <p:nvSpPr>
          <p:cNvPr id="3" name="Content Placeholder 2"/>
          <p:cNvSpPr>
            <a:spLocks noGrp="1"/>
          </p:cNvSpPr>
          <p:nvPr>
            <p:ph idx="1"/>
          </p:nvPr>
        </p:nvSpPr>
        <p:spPr/>
        <p:txBody>
          <a:bodyPr/>
          <a:lstStyle/>
          <a:p>
            <a:r>
              <a:rPr lang="en-US" dirty="0" smtClean="0"/>
              <a:t>Basic components specific to an ICS (cont’d):</a:t>
            </a:r>
          </a:p>
          <a:p>
            <a:pPr lvl="1"/>
            <a:r>
              <a:rPr lang="en-US" dirty="0" smtClean="0"/>
              <a:t>Software and ICS servers</a:t>
            </a:r>
          </a:p>
          <a:p>
            <a:pPr lvl="2"/>
            <a:r>
              <a:rPr lang="en-US" dirty="0" smtClean="0"/>
              <a:t>Acquisitions server (I/O server)</a:t>
            </a:r>
          </a:p>
          <a:p>
            <a:pPr lvl="2"/>
            <a:r>
              <a:rPr lang="en-US" dirty="0" smtClean="0"/>
              <a:t>Control server, MTU (master terminal unit), or SCADA server</a:t>
            </a:r>
          </a:p>
          <a:p>
            <a:pPr lvl="2"/>
            <a:r>
              <a:rPr lang="en-US" dirty="0" smtClean="0"/>
              <a:t>Historian</a:t>
            </a:r>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5</a:t>
            </a:fld>
            <a:endParaRPr lang="en-US" dirty="0"/>
          </a:p>
        </p:txBody>
      </p:sp>
    </p:spTree>
    <p:extLst>
      <p:ext uri="{BB962C8B-B14F-4D97-AF65-F5344CB8AC3E}">
        <p14:creationId xmlns:p14="http://schemas.microsoft.com/office/powerpoint/2010/main" val="3671127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an Industrial Control System and SCADA Network</a:t>
            </a:r>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6</a:t>
            </a:fld>
            <a:endParaRPr lang="en-US" dirty="0"/>
          </a:p>
        </p:txBody>
      </p:sp>
      <p:pic>
        <p:nvPicPr>
          <p:cNvPr id="1026" name="Picture 2" descr="Basic components of an ICS or SCADA network" title="Figure 12-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43012" y="1939131"/>
            <a:ext cx="6657975" cy="3848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7591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an Industrial Control System and SCADA Network</a:t>
            </a:r>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7</a:t>
            </a:fld>
            <a:endParaRPr lang="en-US" dirty="0"/>
          </a:p>
        </p:txBody>
      </p:sp>
      <p:pic>
        <p:nvPicPr>
          <p:cNvPr id="2050" name="Picture 2" descr="A programmable logic controller is programmed to affect a physical system" title="Figure 12-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66799" y="2057400"/>
            <a:ext cx="6949563"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4427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an Industrial Control System and SCADA Network</a:t>
            </a:r>
            <a:endParaRPr lang="en-US" dirty="0"/>
          </a:p>
        </p:txBody>
      </p:sp>
      <p:sp>
        <p:nvSpPr>
          <p:cNvPr id="3" name="Content Placeholder 2"/>
          <p:cNvSpPr>
            <a:spLocks noGrp="1"/>
          </p:cNvSpPr>
          <p:nvPr>
            <p:ph idx="1"/>
          </p:nvPr>
        </p:nvSpPr>
        <p:spPr/>
        <p:txBody>
          <a:bodyPr/>
          <a:lstStyle/>
          <a:p>
            <a:r>
              <a:rPr lang="en-US" dirty="0" smtClean="0"/>
              <a:t>Two methods that an ICS might use to control the physical system:</a:t>
            </a:r>
          </a:p>
          <a:p>
            <a:pPr lvl="1"/>
            <a:r>
              <a:rPr lang="en-US" dirty="0" smtClean="0"/>
              <a:t>Open loop system</a:t>
            </a:r>
          </a:p>
          <a:p>
            <a:pPr lvl="2"/>
            <a:r>
              <a:rPr lang="en-US" dirty="0" smtClean="0"/>
              <a:t>Makes decisions based on predetermined expectations, events, and past history</a:t>
            </a:r>
          </a:p>
          <a:p>
            <a:pPr lvl="1"/>
            <a:r>
              <a:rPr lang="en-US" dirty="0" smtClean="0"/>
              <a:t>Closed loop system</a:t>
            </a:r>
          </a:p>
          <a:p>
            <a:pPr lvl="2"/>
            <a:r>
              <a:rPr lang="en-US" dirty="0" smtClean="0"/>
              <a:t>Makes decisions based on real-time data</a:t>
            </a:r>
          </a:p>
          <a:p>
            <a:pPr lvl="2"/>
            <a:r>
              <a:rPr lang="en-US" dirty="0" smtClean="0"/>
              <a:t>Requires field devices distributed throughout they physical system to monitor aspects of the system (called a distributed control system or DCS)</a:t>
            </a:r>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8</a:t>
            </a:fld>
            <a:endParaRPr lang="en-US" dirty="0"/>
          </a:p>
        </p:txBody>
      </p:sp>
    </p:spTree>
    <p:extLst>
      <p:ext uri="{BB962C8B-B14F-4D97-AF65-F5344CB8AC3E}">
        <p14:creationId xmlns:p14="http://schemas.microsoft.com/office/powerpoint/2010/main" val="1424223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Securing an ICS/SCADA Network</a:t>
            </a:r>
            <a:endParaRPr lang="en-US" dirty="0"/>
          </a:p>
        </p:txBody>
      </p:sp>
      <p:sp>
        <p:nvSpPr>
          <p:cNvPr id="3" name="Content Placeholder 2"/>
          <p:cNvSpPr>
            <a:spLocks noGrp="1"/>
          </p:cNvSpPr>
          <p:nvPr>
            <p:ph idx="1"/>
          </p:nvPr>
        </p:nvSpPr>
        <p:spPr/>
        <p:txBody>
          <a:bodyPr/>
          <a:lstStyle/>
          <a:p>
            <a:r>
              <a:rPr lang="en-US" dirty="0" smtClean="0"/>
              <a:t>Recommended best practices:</a:t>
            </a:r>
          </a:p>
          <a:p>
            <a:pPr lvl="1"/>
            <a:r>
              <a:rPr lang="en-US" dirty="0" smtClean="0"/>
              <a:t>Inventory all connections to your ICS/SCADA network</a:t>
            </a:r>
          </a:p>
          <a:p>
            <a:pPr lvl="1"/>
            <a:r>
              <a:rPr lang="en-US" dirty="0" smtClean="0"/>
              <a:t>Segment your ICS/SCADA network from the corporate network</a:t>
            </a:r>
          </a:p>
          <a:p>
            <a:pPr lvl="1"/>
            <a:r>
              <a:rPr lang="en-US" dirty="0" smtClean="0"/>
              <a:t>Isolate your ICS/SCADA network by deploying a DMZ between the corporate network and the ICS network</a:t>
            </a:r>
          </a:p>
          <a:p>
            <a:pPr lvl="1"/>
            <a:r>
              <a:rPr lang="en-US" dirty="0" smtClean="0"/>
              <a:t>Completely disconnect the ICS/SCADA network from the Internet</a:t>
            </a:r>
          </a:p>
          <a:p>
            <a:pPr lvl="1"/>
            <a:r>
              <a:rPr lang="en-US" dirty="0" smtClean="0"/>
              <a:t>Secure or harden the ICS/SCADA network by implementing strict firewall rules, IDS, and physical security controls</a:t>
            </a:r>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9</a:t>
            </a:fld>
            <a:endParaRPr lang="en-US" dirty="0"/>
          </a:p>
        </p:txBody>
      </p:sp>
    </p:spTree>
    <p:extLst>
      <p:ext uri="{BB962C8B-B14F-4D97-AF65-F5344CB8AC3E}">
        <p14:creationId xmlns:p14="http://schemas.microsoft.com/office/powerpoint/2010/main" val="2528536488"/>
      </p:ext>
    </p:extLst>
  </p:cSld>
  <p:clrMapOvr>
    <a:masterClrMapping/>
  </p:clrMapOvr>
</p:sld>
</file>

<file path=ppt/theme/theme1.xml><?xml version="1.0" encoding="utf-8"?>
<a:theme xmlns:a="http://schemas.openxmlformats.org/drawingml/2006/main" name="3_Default Design">
  <a:themeElements>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3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efault Design">
  <a:themeElements>
    <a:clrScheme name="2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41263</TotalTime>
  <Words>4750</Words>
  <Application>Microsoft Office PowerPoint</Application>
  <PresentationFormat>On-screen Show (4:3)</PresentationFormat>
  <Paragraphs>733</Paragraphs>
  <Slides>46</Slides>
  <Notes>46</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46</vt:i4>
      </vt:variant>
    </vt:vector>
  </HeadingPairs>
  <TitlesOfParts>
    <vt:vector size="54" baseType="lpstr">
      <vt:lpstr>ＭＳ Ｐゴシック</vt:lpstr>
      <vt:lpstr>Arial</vt:lpstr>
      <vt:lpstr>Calibri</vt:lpstr>
      <vt:lpstr>Times New Roman</vt:lpstr>
      <vt:lpstr>3_Default Design</vt:lpstr>
      <vt:lpstr>2_Default Design</vt:lpstr>
      <vt:lpstr>1_Default Design</vt:lpstr>
      <vt:lpstr>Default Design</vt:lpstr>
      <vt:lpstr>Network+ Guide to Networks 7th Edition</vt:lpstr>
      <vt:lpstr>Objectives</vt:lpstr>
      <vt:lpstr>Industrial Networks</vt:lpstr>
      <vt:lpstr>Components of an Industrial Control System and SCADA Network</vt:lpstr>
      <vt:lpstr>Components of an Industrial Control System and SCADA Network</vt:lpstr>
      <vt:lpstr>Components of an Industrial Control System and SCADA Network</vt:lpstr>
      <vt:lpstr>Components of an Industrial Control System and SCADA Network</vt:lpstr>
      <vt:lpstr>Components of an Industrial Control System and SCADA Network</vt:lpstr>
      <vt:lpstr>Securing an ICS/SCADA Network</vt:lpstr>
      <vt:lpstr>Securing an ICS/SCADA Network</vt:lpstr>
      <vt:lpstr>Securing an ICS/SCADA Network</vt:lpstr>
      <vt:lpstr>Asset Management and Business Documents</vt:lpstr>
      <vt:lpstr>Asset Management</vt:lpstr>
      <vt:lpstr>Business Documents</vt:lpstr>
      <vt:lpstr>Business Documents</vt:lpstr>
      <vt:lpstr>Change Management</vt:lpstr>
      <vt:lpstr>Software and Hardware Changes</vt:lpstr>
      <vt:lpstr>Software and Hardware Changes</vt:lpstr>
      <vt:lpstr>Software and Hardware Changes</vt:lpstr>
      <vt:lpstr>Software and Hardware Changes</vt:lpstr>
      <vt:lpstr>Software and Hardware Changes</vt:lpstr>
      <vt:lpstr>Change Management Documentation</vt:lpstr>
      <vt:lpstr>Physical Security Controls</vt:lpstr>
      <vt:lpstr>Physical Security Controls</vt:lpstr>
      <vt:lpstr>Physical Security Controls</vt:lpstr>
      <vt:lpstr>Physical Security Controls</vt:lpstr>
      <vt:lpstr>Physical Security Controls</vt:lpstr>
      <vt:lpstr>Physical Security Controls</vt:lpstr>
      <vt:lpstr>Physical Security Controls</vt:lpstr>
      <vt:lpstr>Physical Security Controls</vt:lpstr>
      <vt:lpstr>Physical Security Controls</vt:lpstr>
      <vt:lpstr>Physical Security Controls</vt:lpstr>
      <vt:lpstr>Physical Security Controls</vt:lpstr>
      <vt:lpstr>Troubleshooting and Response Policies</vt:lpstr>
      <vt:lpstr>Disaster Recovery</vt:lpstr>
      <vt:lpstr>Disaster Recovery Planning</vt:lpstr>
      <vt:lpstr>Disaster Recovery Planning</vt:lpstr>
      <vt:lpstr>Disaster Recovery Planning</vt:lpstr>
      <vt:lpstr>Disaster Recovery Contingencies</vt:lpstr>
      <vt:lpstr>Forensics</vt:lpstr>
      <vt:lpstr>Forensics</vt:lpstr>
      <vt:lpstr>Forensics</vt:lpstr>
      <vt:lpstr>Forensics</vt:lpstr>
      <vt:lpstr>Summary</vt:lpstr>
      <vt:lpstr>Summary</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12</dc:title>
  <dc:creator>Julie</dc:creator>
  <cp:lastModifiedBy>Cannistraci, Michelle</cp:lastModifiedBy>
  <cp:revision>1340</cp:revision>
  <dcterms:created xsi:type="dcterms:W3CDTF">2007-07-09T21:56:01Z</dcterms:created>
  <dcterms:modified xsi:type="dcterms:W3CDTF">2015-05-05T20:28:13Z</dcterms:modified>
</cp:coreProperties>
</file>