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11" r:id="rId9"/>
    <p:sldId id="312" r:id="rId10"/>
    <p:sldId id="313" r:id="rId11"/>
    <p:sldId id="32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64" r:id="rId21"/>
    <p:sldId id="265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8" r:id="rId30"/>
    <p:sldId id="289" r:id="rId31"/>
    <p:sldId id="290" r:id="rId32"/>
    <p:sldId id="293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22" r:id="rId42"/>
    <p:sldId id="300" r:id="rId43"/>
    <p:sldId id="301" r:id="rId44"/>
    <p:sldId id="324" r:id="rId45"/>
    <p:sldId id="302" r:id="rId46"/>
    <p:sldId id="304" r:id="rId47"/>
    <p:sldId id="305" r:id="rId48"/>
    <p:sldId id="325" r:id="rId49"/>
    <p:sldId id="326" r:id="rId50"/>
    <p:sldId id="31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428-7149-49C9-AB11-7353579558BA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74DEB-36A3-44A5-B3F6-DE655971E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EC40EE4-C169-4FCE-882F-8EBFE1605FD7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5C24D4C-C771-4255-8503-EE3E10CCA0FA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D8B44893-7004-4BA9-8A61-F5E9CB95C127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6F585A3-C9D9-4BE4-A605-F09B5C81D48E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0ED818F-7C1D-47FC-B643-42D2EB699A71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EF19742-FE05-46D2-BD6A-FCDD3FE58BDB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1A0B299-D7DA-4F55-935D-4E8B0B55BAE3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D4923B5-5F83-4FB1-8623-6E85AEC4101A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FCDC594-3C04-4BA8-BB16-D94BCB38E466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27D5D33-FFD1-40DC-9E7A-0ECCDC286F91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BCAB852-DD5B-41F6-A146-FCE2981463A5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16B0C228-08B7-46C7-A1E9-32A0A97BD419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0232302-36A4-4860-9DCE-1C8CA7AC2085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C4CBBC2-4BBB-489C-B10A-44EDDF359F9E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06153A7-C6A9-4172-A224-A28334A78B80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3C2A706-0476-4A46-9908-B041BDDEE55B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BD1C2D7-66B1-4F5D-BD00-5600CF281DC3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307ECC2-EA5C-4E8B-BC83-23C3A07E28BC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D05251F-9AA9-46AB-BA12-B06F8C6AB1FA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7A2AB9B0-C0BF-465F-87CE-0301BF603B49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761DF01D-48B0-45BF-BD8F-DCC2F1592A28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F060A7D-3CEE-46C1-9DC9-1CD168814807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873EF17-6F2A-4900-8C14-2EDC328C44F9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34BEE44F-E2C3-42A6-93ED-434857CCFF17}" type="slidenum">
              <a:rPr lang="en-US" sz="1200">
                <a:latin typeface="Times New Roman" charset="0"/>
              </a:rPr>
              <a:pPr/>
              <a:t>34</a:t>
            </a:fld>
            <a:endParaRPr lang="en-US" sz="120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044F840-5205-488C-97A9-27E0EFF0DD68}" type="slidenum">
              <a:rPr lang="en-US" sz="1200">
                <a:latin typeface="Times New Roman" charset="0"/>
              </a:rPr>
              <a:pPr/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2BF267E-617D-45E0-A7D9-E91682394B34}" type="slidenum">
              <a:rPr lang="en-US" sz="1200">
                <a:latin typeface="Times New Roman" charset="0"/>
              </a:rPr>
              <a:pPr/>
              <a:t>36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3CC7224-05AB-402B-83D4-3953EE023C45}" type="slidenum">
              <a:rPr lang="en-US" sz="1200">
                <a:latin typeface="Times New Roman" charset="0"/>
              </a:rPr>
              <a:pPr/>
              <a:t>37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AAAFA667-39C1-4C3C-8162-43BD41CA4EF7}" type="slidenum">
              <a:rPr lang="en-US" sz="1200">
                <a:latin typeface="Times New Roman" charset="0"/>
              </a:rPr>
              <a:pPr/>
              <a:t>38</a:t>
            </a:fld>
            <a:endParaRPr lang="en-US" sz="120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578CCA7-DFCA-4BF7-B4FF-6E75AAD496D0}" type="slidenum">
              <a:rPr lang="en-US" sz="1200">
                <a:latin typeface="Times New Roman" charset="0"/>
              </a:rPr>
              <a:pPr/>
              <a:t>39</a:t>
            </a:fld>
            <a:endParaRPr lang="en-US" sz="120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69BAAB3-6565-4290-ACE9-CB45BC3BD891}" type="slidenum">
              <a:rPr lang="en-US" sz="1200">
                <a:latin typeface="Times New Roman" charset="0"/>
              </a:rPr>
              <a:pPr/>
              <a:t>40</a:t>
            </a:fld>
            <a:endParaRPr lang="en-US" sz="120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69BAAB3-6565-4290-ACE9-CB45BC3BD891}" type="slidenum">
              <a:rPr lang="en-US" sz="1200">
                <a:latin typeface="Times New Roman" charset="0"/>
              </a:rPr>
              <a:pPr/>
              <a:t>41</a:t>
            </a:fld>
            <a:endParaRPr lang="en-US" sz="120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1DCCAB03-D275-405D-A8B1-1AC4E14D263A}" type="slidenum">
              <a:rPr lang="en-US" sz="1200">
                <a:latin typeface="Times New Roman" charset="0"/>
              </a:rPr>
              <a:pPr/>
              <a:t>42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EEA2EBF-0A27-4933-975E-7DD71FBE9FEE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CC53302-C464-414E-848D-C95E4CCD55C4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3DFD7503-79AF-4C36-A0A8-BDAC23A31385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3DFD7503-79AF-4C36-A0A8-BDAC23A31385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1C96A2C3-EB2D-49F5-B4A2-48FE84D5FF27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D388263E-4DE7-4340-8DB1-FA4AE883B8B3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FF777CC-6734-4746-AEC9-B9BDA1E95E72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D027691-B02A-455A-9F22-A18B18F9A4A9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518269" indent="-37066053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5C24D4C-C771-4255-8503-EE3E10CCA0FA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FA90-6838-45F9-96CE-3BE8A3614D8E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C4E-4C41-4A0C-A8A7-AC27A5B0537E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318E-7BF0-4EC3-8F79-4307396FA11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3297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 Essentials–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7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E3A5-CBF1-409B-868D-381D23A5A51F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8761-FFAF-4C0E-8CA8-62DE9CAA9F5D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9C80-0449-4BB3-A883-3FAFEA767549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C9AA-F7F4-4A18-BF4B-04A5FDE82497}" type="datetime1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DDC-E048-4848-99B3-C748AB085A39}" type="datetime1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0163-F30F-465F-AD25-713992E4B92A}" type="datetime1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4E4D-9AD5-4CFB-8A81-DE4D00A22671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5DA-1776-4109-B447-1128770781BF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21E1-061C-46D3-B774-79614AFD8042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FB78-5414-436A-8056-04BF6757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44196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/>
              <a:t>Chapter </a:t>
            </a:r>
            <a:r>
              <a:rPr lang="en-US" sz="6700" b="1" dirty="0"/>
              <a:t>2</a:t>
            </a:r>
            <a:r>
              <a:rPr lang="en-US" sz="6700" b="1" dirty="0" smtClean="0"/>
              <a:t>:</a:t>
            </a:r>
            <a:br>
              <a:rPr lang="en-US" sz="6700" b="1" dirty="0" smtClean="0"/>
            </a:br>
            <a:r>
              <a:rPr lang="en-US" sz="6700" b="1" dirty="0" smtClean="0"/>
              <a:t>OS Structures</a:t>
            </a: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 smtClean="0"/>
              <a:t>CSCI 410</a:t>
            </a:r>
            <a:br>
              <a:rPr lang="en-US" sz="5300" b="1" dirty="0" smtClean="0"/>
            </a:br>
            <a:r>
              <a:rPr lang="en-US" sz="5300" b="1" dirty="0" smtClean="0"/>
              <a:t>Operating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256253"/>
            <a:ext cx="3051128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80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Consider the </a:t>
            </a:r>
            <a:r>
              <a:rPr lang="en-US" sz="1800" dirty="0" err="1" smtClean="0"/>
              <a:t>ReadFile</a:t>
            </a:r>
            <a:r>
              <a:rPr lang="en-US" sz="1800" dirty="0" smtClean="0"/>
              <a:t>() function in the Win32 API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 description of the parameters passed to </a:t>
            </a:r>
            <a:r>
              <a:rPr lang="en-US" sz="1800" dirty="0" err="1" smtClean="0"/>
              <a:t>ReadFile</a:t>
            </a:r>
            <a:r>
              <a:rPr lang="en-US" sz="1800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HANDLE file—the file to be read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LPVOID buffer—a buffer where the data will be read into and written from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DWORD </a:t>
            </a:r>
            <a:r>
              <a:rPr lang="en-US" sz="1800" dirty="0" err="1" smtClean="0"/>
              <a:t>bytesToRead</a:t>
            </a:r>
            <a:r>
              <a:rPr lang="en-US" sz="1800" dirty="0" smtClean="0"/>
              <a:t>—the number of bytes to be read into the buffer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LPDWORD </a:t>
            </a:r>
            <a:r>
              <a:rPr lang="en-US" sz="1800" dirty="0" err="1" smtClean="0"/>
              <a:t>bytesRead</a:t>
            </a:r>
            <a:r>
              <a:rPr lang="en-US" sz="1800" dirty="0" smtClean="0"/>
              <a:t>—the number of bytes read during the last read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LPOVERLAPPED </a:t>
            </a:r>
            <a:r>
              <a:rPr lang="en-US" sz="1800" dirty="0" err="1" smtClean="0"/>
              <a:t>ovl</a:t>
            </a:r>
            <a:r>
              <a:rPr lang="en-US" sz="1800" dirty="0" smtClean="0"/>
              <a:t>—indicates if overlapped I/O is being used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9628" r="1031" b="29379"/>
          <a:stretch>
            <a:fillRect/>
          </a:stretch>
        </p:blipFill>
        <p:spPr bwMode="auto">
          <a:xfrm>
            <a:off x="1143000" y="2209800"/>
            <a:ext cx="6732587" cy="2112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2098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Read() </a:t>
            </a:r>
            <a:r>
              <a:rPr lang="en-US" sz="1800" dirty="0" smtClean="0"/>
              <a:t>function in </a:t>
            </a:r>
            <a:r>
              <a:rPr lang="en-US" sz="1800" dirty="0" smtClean="0"/>
              <a:t>UNIX </a:t>
            </a:r>
            <a:r>
              <a:rPr lang="en-US" sz="1800" dirty="0" smtClean="0"/>
              <a:t>API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Screen Shot 2012-12-01 at 12.2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56276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3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666038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Usually number associated with each system call</a:t>
            </a:r>
          </a:p>
          <a:p>
            <a:pPr lvl="1"/>
            <a:r>
              <a:rPr lang="en-US" dirty="0" smtClean="0"/>
              <a:t>System-call interface maintains a table indexed according to these numbers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The system call interface invokes system call in kernel and returns status </a:t>
            </a:r>
            <a:r>
              <a:rPr lang="en-US" dirty="0" smtClean="0"/>
              <a:t>and </a:t>
            </a:r>
            <a:r>
              <a:rPr lang="en-US" dirty="0" smtClean="0"/>
              <a:t>return values</a:t>
            </a:r>
          </a:p>
          <a:p>
            <a:endParaRPr lang="en-US" sz="800" dirty="0" smtClean="0"/>
          </a:p>
          <a:p>
            <a:r>
              <a:rPr lang="en-US" dirty="0" smtClean="0"/>
              <a:t>The caller doesn’t know how system call is implemented</a:t>
            </a:r>
          </a:p>
          <a:p>
            <a:pPr lvl="1"/>
            <a:r>
              <a:rPr lang="en-US" dirty="0" smtClean="0"/>
              <a:t>Use API and understand what OS will do as a result 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dirty="0" smtClean="0"/>
              <a:t>Managed by run-time support library (set of functions built into libraries included with compiler)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API – System Call – OS Relationship</a:t>
            </a:r>
          </a:p>
        </p:txBody>
      </p:sp>
      <p:pic>
        <p:nvPicPr>
          <p:cNvPr id="46083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2666" r="17346" b="1784"/>
          <a:stretch>
            <a:fillRect/>
          </a:stretch>
        </p:blipFill>
        <p:spPr bwMode="auto">
          <a:xfrm>
            <a:off x="2057400" y="2286000"/>
            <a:ext cx="4648200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454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Three methods to pass parameters to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</a:t>
            </a:r>
            <a:r>
              <a:rPr lang="en-US" i="1" dirty="0" smtClean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</a:t>
            </a:r>
            <a:r>
              <a:rPr lang="en-US" i="1" dirty="0" smtClean="0"/>
              <a:t>block </a:t>
            </a:r>
            <a:r>
              <a:rPr lang="en-US" dirty="0" smtClean="0"/>
              <a:t>in memory and address of block passed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i="1" dirty="0" smtClean="0"/>
              <a:t>pushed, </a:t>
            </a:r>
            <a:r>
              <a:rPr lang="en-US" dirty="0" smtClean="0"/>
              <a:t>onto the </a:t>
            </a:r>
            <a:r>
              <a:rPr lang="en-US" i="1" dirty="0" smtClean="0"/>
              <a:t>stack </a:t>
            </a:r>
            <a:r>
              <a:rPr lang="en-US" dirty="0" smtClean="0"/>
              <a:t>by the program and </a:t>
            </a:r>
            <a:r>
              <a:rPr lang="en-US" i="1" dirty="0" smtClean="0"/>
              <a:t>popped </a:t>
            </a:r>
            <a:r>
              <a:rPr lang="en-US" dirty="0" smtClean="0"/>
              <a:t>off the stack by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52227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401763"/>
            <a:ext cx="7083425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end, abort</a:t>
            </a:r>
          </a:p>
          <a:p>
            <a:pPr lvl="1"/>
            <a:r>
              <a:rPr lang="en-US" dirty="0" smtClean="0"/>
              <a:t>load, execute</a:t>
            </a:r>
          </a:p>
          <a:p>
            <a:pPr lvl="1"/>
            <a:r>
              <a:rPr lang="en-US" dirty="0" smtClean="0"/>
              <a:t>create process, terminate process</a:t>
            </a:r>
          </a:p>
          <a:p>
            <a:pPr lvl="1"/>
            <a:r>
              <a:rPr lang="en-US" dirty="0" smtClean="0"/>
              <a:t>get process attributes, set process attributes</a:t>
            </a:r>
          </a:p>
          <a:p>
            <a:pPr lvl="1"/>
            <a:r>
              <a:rPr lang="en-US" dirty="0" smtClean="0"/>
              <a:t>wait for time</a:t>
            </a:r>
          </a:p>
          <a:p>
            <a:pPr lvl="1"/>
            <a:r>
              <a:rPr lang="en-US" dirty="0" smtClean="0"/>
              <a:t>wait event, signal event</a:t>
            </a:r>
          </a:p>
          <a:p>
            <a:pPr lvl="1"/>
            <a:r>
              <a:rPr lang="en-US" dirty="0" smtClean="0"/>
              <a:t>allocate and free memory</a:t>
            </a:r>
          </a:p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 file, delete file</a:t>
            </a:r>
          </a:p>
          <a:p>
            <a:pPr lvl="1"/>
            <a:r>
              <a:rPr lang="en-US" dirty="0" smtClean="0"/>
              <a:t>open, close file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and set file attributes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Device management</a:t>
            </a:r>
          </a:p>
          <a:p>
            <a:pPr lvl="1"/>
            <a:r>
              <a:rPr lang="en-US" dirty="0" smtClean="0"/>
              <a:t>request device, release device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device attributes, set device attributes</a:t>
            </a:r>
          </a:p>
          <a:p>
            <a:pPr lvl="1"/>
            <a:r>
              <a:rPr lang="en-US" dirty="0" smtClean="0"/>
              <a:t>logically attach or detach devices</a:t>
            </a:r>
          </a:p>
          <a:p>
            <a:r>
              <a:rPr lang="en-US" b="1" dirty="0" smtClean="0"/>
              <a:t>Information maintenance</a:t>
            </a:r>
          </a:p>
          <a:p>
            <a:pPr lvl="1"/>
            <a:r>
              <a:rPr lang="en-US" dirty="0" smtClean="0"/>
              <a:t>get time or date, set time or date</a:t>
            </a:r>
          </a:p>
          <a:p>
            <a:pPr lvl="1"/>
            <a:r>
              <a:rPr lang="en-US" dirty="0" smtClean="0"/>
              <a:t>get system data, set system data</a:t>
            </a:r>
          </a:p>
          <a:p>
            <a:pPr lvl="1"/>
            <a:r>
              <a:rPr lang="en-US" dirty="0" smtClean="0"/>
              <a:t>get and set process, file, or device attributes</a:t>
            </a:r>
          </a:p>
          <a:p>
            <a:r>
              <a:rPr lang="en-US" b="1" dirty="0" smtClean="0"/>
              <a:t>Communications</a:t>
            </a:r>
          </a:p>
          <a:p>
            <a:pPr lvl="1"/>
            <a:r>
              <a:rPr lang="en-US" dirty="0" smtClean="0"/>
              <a:t>create, delete communication connection</a:t>
            </a:r>
          </a:p>
          <a:p>
            <a:pPr lvl="1"/>
            <a:r>
              <a:rPr lang="en-US" dirty="0" smtClean="0"/>
              <a:t>send, receive messages</a:t>
            </a:r>
          </a:p>
          <a:p>
            <a:pPr lvl="1"/>
            <a:r>
              <a:rPr lang="en-US" dirty="0" smtClean="0"/>
              <a:t>transfer status information</a:t>
            </a:r>
          </a:p>
          <a:p>
            <a:pPr lvl="1"/>
            <a:r>
              <a:rPr lang="en-US" dirty="0" smtClean="0"/>
              <a:t>attach and detach remote devices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042988" y="325438"/>
            <a:ext cx="7648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Examples of Windows and </a:t>
            </a:r>
            <a:br>
              <a:rPr lang="en-US" sz="2800" smtClean="0"/>
            </a:br>
            <a:r>
              <a:rPr lang="en-US" sz="2800" smtClean="0"/>
              <a:t>Unix System Calls</a:t>
            </a:r>
          </a:p>
        </p:txBody>
      </p:sp>
      <p:pic>
        <p:nvPicPr>
          <p:cNvPr id="58371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203325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77813"/>
            <a:ext cx="8553450" cy="576262"/>
          </a:xfrm>
        </p:spPr>
        <p:txBody>
          <a:bodyPr/>
          <a:lstStyle/>
          <a:p>
            <a:pPr eaLnBrk="1" hangingPunct="1"/>
            <a:r>
              <a:rPr lang="en-US" sz="3000" smtClean="0"/>
              <a:t>Chapter 2:  Operating-System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System Services</a:t>
            </a:r>
          </a:p>
          <a:p>
            <a:r>
              <a:rPr lang="en-US" dirty="0"/>
              <a:t>System Calls</a:t>
            </a:r>
          </a:p>
          <a:p>
            <a:r>
              <a:rPr lang="en-US" dirty="0"/>
              <a:t>Types of System Calls</a:t>
            </a:r>
          </a:p>
          <a:p>
            <a:r>
              <a:rPr lang="en-US" dirty="0" smtClean="0"/>
              <a:t>User Operating System Interface</a:t>
            </a:r>
          </a:p>
          <a:p>
            <a:r>
              <a:rPr lang="en-US" dirty="0" smtClean="0"/>
              <a:t>System Programs</a:t>
            </a:r>
          </a:p>
          <a:p>
            <a:r>
              <a:rPr lang="en-US" dirty="0" smtClean="0"/>
              <a:t>Operating System Design and Implementation</a:t>
            </a:r>
          </a:p>
          <a:p>
            <a:r>
              <a:rPr lang="en-US" dirty="0" smtClean="0"/>
              <a:t>Operating System Structure</a:t>
            </a:r>
          </a:p>
          <a:p>
            <a:r>
              <a:rPr lang="en-US" dirty="0" smtClean="0"/>
              <a:t>Virtual Machines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User Operating System Interface - CLI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30250" y="1349374"/>
            <a:ext cx="7761288" cy="5051425"/>
          </a:xfrm>
        </p:spPr>
        <p:txBody>
          <a:bodyPr/>
          <a:lstStyle/>
          <a:p>
            <a:r>
              <a:rPr lang="en-US" dirty="0" smtClean="0"/>
              <a:t>Command Line Interface (CLI) allows direct command entry</a:t>
            </a:r>
          </a:p>
          <a:p>
            <a:pPr lvl="2"/>
            <a:r>
              <a:rPr lang="en-US" dirty="0" smtClean="0"/>
              <a:t>Sometimes implemented in kernel, sometimes by systems program</a:t>
            </a:r>
          </a:p>
          <a:p>
            <a:pPr lvl="2"/>
            <a:r>
              <a:rPr lang="en-US" dirty="0" smtClean="0"/>
              <a:t>Sometimes multiple flavors implemented – </a:t>
            </a:r>
            <a:r>
              <a:rPr lang="en-US" b="1" dirty="0" smtClean="0">
                <a:solidFill>
                  <a:srgbClr val="3366FF"/>
                </a:solidFill>
              </a:rPr>
              <a:t>shells</a:t>
            </a:r>
          </a:p>
          <a:p>
            <a:pPr lvl="2"/>
            <a:r>
              <a:rPr lang="en-US" dirty="0" smtClean="0"/>
              <a:t>Primarily fetches a command from user and executes it</a:t>
            </a:r>
          </a:p>
          <a:p>
            <a:pPr lvl="2"/>
            <a:r>
              <a:rPr lang="en-US" dirty="0" smtClean="0"/>
              <a:t>Sometimes commands built-in, sometimes just names of programs</a:t>
            </a:r>
          </a:p>
          <a:p>
            <a:pPr lvl="3"/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 part of shell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GUI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User-friendly </a:t>
            </a:r>
            <a:r>
              <a:rPr lang="en-US" b="1" dirty="0" smtClean="0">
                <a:solidFill>
                  <a:srgbClr val="3366FF"/>
                </a:solidFill>
              </a:rPr>
              <a:t>desktop</a:t>
            </a:r>
            <a:r>
              <a:rPr lang="en-US" dirty="0" smtClean="0"/>
              <a:t> metaphor interface</a:t>
            </a:r>
          </a:p>
          <a:p>
            <a:pPr lvl="1"/>
            <a:r>
              <a:rPr lang="en-US" dirty="0" smtClean="0"/>
              <a:t>Usually mouse, keyboard, and monitor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Icons</a:t>
            </a:r>
            <a:r>
              <a:rPr lang="en-US" dirty="0" smtClean="0"/>
              <a:t> represent files, programs, actions,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Invented at Xerox PARC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systems now include both CLI and GUI interfaces</a:t>
            </a:r>
          </a:p>
          <a:p>
            <a:pPr lvl="1"/>
            <a:r>
              <a:rPr lang="en-US" dirty="0" smtClean="0"/>
              <a:t>MS Windows and Unix Models are different</a:t>
            </a:r>
          </a:p>
          <a:p>
            <a:pPr lvl="2"/>
            <a:r>
              <a:rPr lang="en-US" dirty="0" smtClean="0"/>
              <a:t>Windows is GUI with CLI “command” shell</a:t>
            </a:r>
          </a:p>
          <a:p>
            <a:pPr lvl="2"/>
            <a:r>
              <a:rPr lang="en-US" dirty="0" smtClean="0"/>
              <a:t>Unix is CLI with optional GUI interfaces (Java Desktop, KDE)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MS-DOS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Single-tasking</a:t>
            </a:r>
          </a:p>
          <a:p>
            <a:r>
              <a:rPr lang="en-US" smtClean="0"/>
              <a:t>Shell invoked when system booted</a:t>
            </a:r>
          </a:p>
          <a:p>
            <a:r>
              <a:rPr lang="en-US" smtClean="0"/>
              <a:t>Simple method to run program</a:t>
            </a:r>
          </a:p>
          <a:p>
            <a:pPr lvl="1"/>
            <a:r>
              <a:rPr lang="en-US" smtClean="0"/>
              <a:t>No process created</a:t>
            </a:r>
          </a:p>
          <a:p>
            <a:r>
              <a:rPr lang="en-US" smtClean="0"/>
              <a:t>Single memory space</a:t>
            </a:r>
          </a:p>
          <a:p>
            <a:r>
              <a:rPr lang="en-US" smtClean="0"/>
              <a:t>Loads program into memory, overwriting all but the kernel</a:t>
            </a:r>
          </a:p>
          <a:p>
            <a:r>
              <a:rPr lang="en-US" smtClean="0"/>
              <a:t>Program exit -&gt; shell reloaded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MS-DOS execution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53340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2286000" y="5640388"/>
            <a:ext cx="4572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>
                <a:latin typeface="Helvetica" charset="0"/>
              </a:rPr>
              <a:t>(a) At system startup (b)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>
              <a:latin typeface="Helvetica" charset="0"/>
            </a:endParaRPr>
          </a:p>
        </p:txBody>
      </p:sp>
      <p:pic>
        <p:nvPicPr>
          <p:cNvPr id="61445" name="Picture 9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209675"/>
            <a:ext cx="506730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FreeBSD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Unix variant</a:t>
            </a:r>
          </a:p>
          <a:p>
            <a:r>
              <a:rPr lang="en-US" smtClean="0"/>
              <a:t>Multitasking</a:t>
            </a:r>
          </a:p>
          <a:p>
            <a:r>
              <a:rPr lang="en-US" smtClean="0"/>
              <a:t>User login -&gt; invoke user’s choice of shell</a:t>
            </a:r>
          </a:p>
          <a:p>
            <a:r>
              <a:rPr lang="en-US" smtClean="0"/>
              <a:t>Shell executes fork() system call to create process</a:t>
            </a:r>
          </a:p>
          <a:p>
            <a:pPr lvl="1"/>
            <a:r>
              <a:rPr lang="en-US" smtClean="0"/>
              <a:t>Executes exec() to load program into process</a:t>
            </a:r>
          </a:p>
          <a:p>
            <a:pPr lvl="1"/>
            <a:r>
              <a:rPr lang="en-US" smtClean="0"/>
              <a:t>Shell waits for process to terminate or continues with user commands</a:t>
            </a:r>
          </a:p>
          <a:p>
            <a:r>
              <a:rPr lang="en-US" smtClean="0"/>
              <a:t>Process exits with code of 0 – no error or &gt; 0 – error code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2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FreeBSD Running Multiple Programs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500" r="31691" b="500"/>
          <a:stretch>
            <a:fillRect/>
          </a:stretch>
        </p:blipFill>
        <p:spPr bwMode="auto">
          <a:xfrm>
            <a:off x="3533775" y="1468438"/>
            <a:ext cx="230505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Programs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326313" cy="4683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System programs provide environment for program development and execution.</a:t>
            </a:r>
          </a:p>
          <a:p>
            <a:pPr lvl="1"/>
            <a:r>
              <a:rPr lang="en-US" dirty="0" smtClean="0"/>
              <a:t>File manipulation </a:t>
            </a:r>
          </a:p>
          <a:p>
            <a:pPr lvl="1"/>
            <a:r>
              <a:rPr lang="en-US" dirty="0" smtClean="0"/>
              <a:t>Status information</a:t>
            </a:r>
          </a:p>
          <a:p>
            <a:pPr lvl="1"/>
            <a:r>
              <a:rPr lang="en-US" dirty="0" smtClean="0"/>
              <a:t>File modification</a:t>
            </a:r>
          </a:p>
          <a:p>
            <a:pPr lvl="1"/>
            <a:r>
              <a:rPr lang="en-US" dirty="0" smtClean="0"/>
              <a:t>Programming language support</a:t>
            </a:r>
          </a:p>
          <a:p>
            <a:pPr lvl="1"/>
            <a:r>
              <a:rPr lang="en-US" dirty="0" smtClean="0"/>
              <a:t>Program loading and execution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Application programs</a:t>
            </a:r>
          </a:p>
          <a:p>
            <a:pPr lvl="1"/>
            <a:r>
              <a:rPr lang="en-US" dirty="0" smtClean="0"/>
              <a:t>System status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users’ view of the operation system is defined by system programs, not the actual system calls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9000" y="76200"/>
            <a:ext cx="7712075" cy="12954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OS Design and Implementation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85088" cy="5006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Internal structure of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i="1" dirty="0" smtClean="0"/>
              <a:t>User</a:t>
            </a:r>
            <a:r>
              <a:rPr lang="en-US" dirty="0" smtClean="0"/>
              <a:t> goals and </a:t>
            </a:r>
            <a:r>
              <a:rPr lang="en-US" i="1" dirty="0" smtClean="0"/>
              <a:t>System</a:t>
            </a:r>
            <a:r>
              <a:rPr lang="en-US" dirty="0" smtClean="0"/>
              <a:t> goals</a:t>
            </a:r>
          </a:p>
          <a:p>
            <a:pPr lvl="1"/>
            <a:r>
              <a:rPr lang="en-US" dirty="0" smtClean="0"/>
              <a:t>User goals – OS should be convenient to use, easy to learn, reliable, safe, and fast</a:t>
            </a:r>
          </a:p>
          <a:p>
            <a:pPr lvl="1"/>
            <a:r>
              <a:rPr lang="en-US" dirty="0" smtClean="0"/>
              <a:t>System goals – OS should be easy to design, implement, and maintain, as well as flexible, reliable, error-free, and efficient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6862"/>
            <a:ext cx="8839200" cy="99853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OS Design &amp; Implementation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13663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charset="2"/>
              <a:buNone/>
            </a:pPr>
            <a:r>
              <a:rPr lang="en-US" b="1" dirty="0" smtClean="0"/>
              <a:t>	Policy:   </a:t>
            </a:r>
            <a:r>
              <a:rPr lang="en-US" dirty="0" smtClean="0"/>
              <a:t>What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Mechanism:  </a:t>
            </a:r>
            <a:r>
              <a:rPr lang="en-US" dirty="0" smtClean="0"/>
              <a:t>How to do it?</a:t>
            </a:r>
          </a:p>
          <a:p>
            <a:pPr lvl="1"/>
            <a:r>
              <a:rPr lang="en-US" dirty="0" smtClean="0"/>
              <a:t>Separation allows maximum flexibility if policy decisions are to be changed later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Structure </a:t>
            </a:r>
            <a:endParaRPr lang="en-US" sz="24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MS-DOS – written to provide the most functionality in the least space</a:t>
            </a:r>
          </a:p>
          <a:p>
            <a:pPr lvl="1"/>
            <a:r>
              <a:rPr lang="en-US" dirty="0" smtClean="0"/>
              <a:t>Not divided into modules</a:t>
            </a:r>
          </a:p>
          <a:p>
            <a:pPr lvl="1"/>
            <a:r>
              <a:rPr lang="en-US" dirty="0" smtClean="0"/>
              <a:t>Although MS-DOS has some structure, its interfaces and levels of functionality are not well separated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23188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To describe the services an operating system provides to users, processes, and other systems</a:t>
            </a:r>
          </a:p>
          <a:p>
            <a:endParaRPr lang="en-US" dirty="0" smtClean="0"/>
          </a:p>
          <a:p>
            <a:r>
              <a:rPr lang="en-US" dirty="0" smtClean="0"/>
              <a:t>To discuss the various ways of structuring an operating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MS-DOS Layer Structure</a:t>
            </a:r>
          </a:p>
        </p:txBody>
      </p:sp>
      <p:pic>
        <p:nvPicPr>
          <p:cNvPr id="78851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274763"/>
            <a:ext cx="4500562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454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OS is divided into a number of layers, each built on top of lower layers.  </a:t>
            </a:r>
          </a:p>
          <a:p>
            <a:pPr lvl="1"/>
            <a:r>
              <a:rPr lang="en-US" dirty="0" smtClean="0"/>
              <a:t>layer 0 is hardware</a:t>
            </a:r>
          </a:p>
          <a:p>
            <a:pPr lvl="1"/>
            <a:r>
              <a:rPr lang="en-US" dirty="0" smtClean="0"/>
              <a:t>layer N is user interface.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ayers use functions and services of only lower-level layers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Layered Operating System</a:t>
            </a:r>
          </a:p>
        </p:txBody>
      </p:sp>
      <p:pic>
        <p:nvPicPr>
          <p:cNvPr id="870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57300"/>
            <a:ext cx="5133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921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Traditional UNIX System Structure</a:t>
            </a:r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558925"/>
            <a:ext cx="692308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1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77825"/>
            <a:ext cx="6773863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UNIX</a:t>
            </a:r>
            <a:endParaRPr lang="en-US" sz="240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423988"/>
            <a:ext cx="7713663" cy="4073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UNIX – originally limited by hardware functionality, so original UNIX had limited structuring</a:t>
            </a:r>
          </a:p>
          <a:p>
            <a:r>
              <a:rPr lang="en-US" dirty="0" smtClean="0"/>
              <a:t>UNIX typically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ernel</a:t>
            </a:r>
          </a:p>
          <a:p>
            <a:pPr lvl="2"/>
            <a:r>
              <a:rPr lang="en-US" dirty="0" smtClean="0"/>
              <a:t>Everything below the system-call interface and above the physical hardware</a:t>
            </a:r>
          </a:p>
          <a:p>
            <a:pPr lvl="2"/>
            <a:r>
              <a:rPr lang="en-US" dirty="0" smtClean="0"/>
              <a:t>Provides file system, CPU scheduling, memory management,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588250" cy="49212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Moves functions from kernel into “</a:t>
            </a:r>
            <a:r>
              <a:rPr lang="en-US" i="1" dirty="0" smtClean="0"/>
              <a:t>user</a:t>
            </a:r>
            <a:r>
              <a:rPr lang="en-US" dirty="0" smtClean="0"/>
              <a:t>” space</a:t>
            </a:r>
          </a:p>
          <a:p>
            <a:endParaRPr lang="en-US" sz="800" dirty="0" smtClean="0"/>
          </a:p>
          <a:p>
            <a:r>
              <a:rPr lang="en-US" dirty="0" smtClean="0"/>
              <a:t>Communication takes place between user modules using message passing</a:t>
            </a:r>
          </a:p>
          <a:p>
            <a:endParaRPr lang="en-US" sz="800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Easier to extend a microkernel</a:t>
            </a:r>
          </a:p>
          <a:p>
            <a:pPr lvl="1"/>
            <a:r>
              <a:rPr lang="en-US" dirty="0" smtClean="0"/>
              <a:t>Easier to port other architectures</a:t>
            </a:r>
          </a:p>
          <a:p>
            <a:pPr lvl="1"/>
            <a:r>
              <a:rPr lang="en-US" dirty="0" smtClean="0"/>
              <a:t>More reliable (less code is running in kernel mode)</a:t>
            </a:r>
          </a:p>
          <a:p>
            <a:pPr lvl="1"/>
            <a:r>
              <a:rPr lang="en-US" dirty="0" smtClean="0"/>
              <a:t>More secure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Detriments:</a:t>
            </a:r>
          </a:p>
          <a:p>
            <a:pPr lvl="1"/>
            <a:r>
              <a:rPr lang="en-US" dirty="0" smtClean="0"/>
              <a:t>Performance overhead of user space to kernel space communication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0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 OS X Structure</a:t>
            </a:r>
          </a:p>
        </p:txBody>
      </p:sp>
      <p:pic>
        <p:nvPicPr>
          <p:cNvPr id="911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57086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BSD component maps UNIX sys calls to kernel functions (micro-kernel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Also allows modules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8121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operating systems implement kernel modules</a:t>
            </a:r>
          </a:p>
          <a:p>
            <a:pPr lvl="1"/>
            <a:r>
              <a:rPr lang="en-US" dirty="0" smtClean="0"/>
              <a:t>Uses object-oriented approach</a:t>
            </a:r>
          </a:p>
          <a:p>
            <a:pPr lvl="1"/>
            <a:r>
              <a:rPr lang="en-US" dirty="0" smtClean="0"/>
              <a:t>Each core component is separate</a:t>
            </a:r>
          </a:p>
          <a:p>
            <a:pPr lvl="1"/>
            <a:r>
              <a:rPr lang="en-US" dirty="0" smtClean="0"/>
              <a:t>Each talks to the others over known interfaces</a:t>
            </a:r>
          </a:p>
          <a:p>
            <a:pPr lvl="1"/>
            <a:r>
              <a:rPr lang="en-US" dirty="0" smtClean="0"/>
              <a:t>Each is loadable as needed within the 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Overall, similar to layers but more flexible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Modular Approach</a:t>
            </a: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01775"/>
            <a:ext cx="7197725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3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Machines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68425"/>
            <a:ext cx="7651750" cy="45704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3366FF"/>
                </a:solidFill>
              </a:rPr>
              <a:t>virtual machine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- a layered approach</a:t>
            </a:r>
          </a:p>
          <a:p>
            <a:pPr lvl="1"/>
            <a:r>
              <a:rPr lang="en-US" dirty="0" smtClean="0"/>
              <a:t>Treats hardware and OS kernel as though they were all hardware.</a:t>
            </a:r>
          </a:p>
          <a:p>
            <a:endParaRPr lang="en-US" dirty="0" smtClean="0"/>
          </a:p>
          <a:p>
            <a:r>
              <a:rPr lang="en-US" dirty="0" smtClean="0"/>
              <a:t>A virtual machine provides an interface </a:t>
            </a:r>
            <a:r>
              <a:rPr lang="en-US" i="1" dirty="0" smtClean="0"/>
              <a:t>identical</a:t>
            </a:r>
            <a:r>
              <a:rPr lang="en-US" dirty="0" smtClean="0"/>
              <a:t> to the underlying bare hardware.</a:t>
            </a:r>
          </a:p>
          <a:p>
            <a:endParaRPr lang="en-US" dirty="0" smtClean="0"/>
          </a:p>
          <a:p>
            <a:r>
              <a:rPr lang="en-US" dirty="0" smtClean="0"/>
              <a:t>The operating system </a:t>
            </a:r>
            <a:r>
              <a:rPr lang="en-US" b="1" dirty="0" smtClean="0">
                <a:solidFill>
                  <a:srgbClr val="3366FF"/>
                </a:solidFill>
              </a:rPr>
              <a:t>host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creates illusion that a process has its own processor and (virtual memory).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3366FF"/>
                </a:solidFill>
              </a:rPr>
              <a:t>guest </a:t>
            </a:r>
            <a:r>
              <a:rPr lang="en-US" dirty="0" smtClean="0"/>
              <a:t>provided with a (virtual) copy of underlying computer.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41350" y="1238250"/>
            <a:ext cx="7850188" cy="4865688"/>
          </a:xfrm>
          <a:noFill/>
        </p:spPr>
        <p:txBody>
          <a:bodyPr>
            <a:noAutofit/>
          </a:bodyPr>
          <a:lstStyle/>
          <a:p>
            <a:r>
              <a:rPr lang="en-US" sz="2800" dirty="0" smtClean="0"/>
              <a:t>OS provides for users:</a:t>
            </a:r>
          </a:p>
          <a:p>
            <a:pPr lvl="1"/>
            <a:r>
              <a:rPr lang="en-US" b="1" dirty="0" smtClean="0"/>
              <a:t>User interface </a:t>
            </a:r>
          </a:p>
          <a:p>
            <a:pPr lvl="2"/>
            <a:r>
              <a:rPr lang="en-US" sz="2800" b="1" dirty="0" smtClean="0">
                <a:solidFill>
                  <a:srgbClr val="3366FF"/>
                </a:solidFill>
              </a:rPr>
              <a:t>Command-Line (CLI)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3366FF"/>
                </a:solidFill>
              </a:rPr>
              <a:t>Graphics User Interface (GUI)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3366FF"/>
                </a:solidFill>
              </a:rPr>
              <a:t> Batch</a:t>
            </a:r>
          </a:p>
          <a:p>
            <a:pPr lvl="1"/>
            <a:r>
              <a:rPr lang="en-US" b="1" dirty="0" smtClean="0"/>
              <a:t>Program execution </a:t>
            </a:r>
            <a:r>
              <a:rPr lang="en-US" dirty="0" smtClean="0"/>
              <a:t>- load and run program, end execution, (normally or abnormally)</a:t>
            </a:r>
          </a:p>
          <a:p>
            <a:pPr lvl="1"/>
            <a:r>
              <a:rPr lang="en-US" b="1" dirty="0" smtClean="0"/>
              <a:t>I/O operations </a:t>
            </a:r>
            <a:r>
              <a:rPr lang="en-US" dirty="0" smtClean="0"/>
              <a:t>-  </a:t>
            </a:r>
            <a:r>
              <a:rPr lang="en-US" dirty="0"/>
              <a:t>R</a:t>
            </a:r>
            <a:r>
              <a:rPr lang="en-US" dirty="0" smtClean="0"/>
              <a:t>unning program may require I/O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06388"/>
            <a:ext cx="801052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Virtual Machines History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75563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IBM mainframes in 1972</a:t>
            </a:r>
          </a:p>
          <a:p>
            <a:r>
              <a:rPr lang="en-US" dirty="0" smtClean="0"/>
              <a:t>Different OSs can share hardware</a:t>
            </a:r>
          </a:p>
          <a:p>
            <a:r>
              <a:rPr lang="en-US" dirty="0" smtClean="0"/>
              <a:t>Protected from each other</a:t>
            </a:r>
          </a:p>
          <a:p>
            <a:r>
              <a:rPr lang="en-US" dirty="0" smtClean="0"/>
              <a:t>Sharing of files can be permitted</a:t>
            </a:r>
          </a:p>
          <a:p>
            <a:r>
              <a:rPr lang="en-US" dirty="0" smtClean="0"/>
              <a:t>Communicate through networking</a:t>
            </a:r>
          </a:p>
          <a:p>
            <a:r>
              <a:rPr lang="en-US" dirty="0" smtClean="0"/>
              <a:t>Good for development, testing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Consolidation </a:t>
            </a:r>
            <a:r>
              <a:rPr lang="en-US" dirty="0" smtClean="0"/>
              <a:t>of servers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7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06388"/>
            <a:ext cx="801052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Virtual Machines History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75563" cy="45307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Open </a:t>
            </a:r>
            <a:r>
              <a:rPr lang="en-US" b="1" dirty="0"/>
              <a:t>Virtualization Format</a:t>
            </a:r>
            <a:r>
              <a:rPr lang="en-US" dirty="0"/>
              <a:t> (</a:t>
            </a:r>
            <a:r>
              <a:rPr lang="en-US" b="1" dirty="0"/>
              <a:t>OVF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Standard format of virtual machines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a VM to run on different host platforms</a:t>
            </a:r>
          </a:p>
          <a:p>
            <a:pPr lvl="1"/>
            <a:r>
              <a:rPr lang="en-US" dirty="0" smtClean="0"/>
              <a:t>OVF package is multiple files in one directory</a:t>
            </a:r>
          </a:p>
          <a:p>
            <a:pPr lvl="1"/>
            <a:r>
              <a:rPr lang="en-US" dirty="0" smtClean="0"/>
              <a:t>OVF v1.0.0 approved in 2008</a:t>
            </a:r>
          </a:p>
          <a:p>
            <a:pPr lvl="1"/>
            <a:r>
              <a:rPr lang="en-US" dirty="0" smtClean="0"/>
              <a:t>V1.1.0 in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OVF 2.0 released in 2013</a:t>
            </a:r>
            <a:endParaRPr lang="en-US" dirty="0" smtClean="0"/>
          </a:p>
          <a:p>
            <a:pPr lvl="1"/>
            <a:r>
              <a:rPr lang="en-US" dirty="0" smtClean="0"/>
              <a:t>Supported by </a:t>
            </a:r>
            <a:r>
              <a:rPr lang="en-US" dirty="0" err="1" smtClean="0"/>
              <a:t>VirtualBox</a:t>
            </a:r>
            <a:r>
              <a:rPr lang="en-US" dirty="0" smtClean="0"/>
              <a:t>, some VMware </a:t>
            </a:r>
            <a:r>
              <a:rPr lang="en-US" dirty="0" smtClean="0"/>
              <a:t>(since 2007) support</a:t>
            </a: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6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Machines (Cont.)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idx="1"/>
          </p:nvPr>
        </p:nvSpPr>
        <p:spPr>
          <a:xfrm>
            <a:off x="827088" y="1277938"/>
            <a:ext cx="7351712" cy="4830762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z="900" smtClean="0"/>
          </a:p>
          <a:p>
            <a:pPr>
              <a:buFont typeface="Monotype Sorts" charset="2"/>
              <a:buNone/>
            </a:pPr>
            <a:r>
              <a:rPr lang="en-US" smtClean="0"/>
              <a:t>                             (a) Nonvirtual machine (b) virtual machine</a:t>
            </a:r>
          </a:p>
        </p:txBody>
      </p:sp>
      <p:pic>
        <p:nvPicPr>
          <p:cNvPr id="101380" name="Picture 11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46175"/>
            <a:ext cx="6394450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Para-virtualization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709613" y="1447800"/>
            <a:ext cx="7781925" cy="419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Presents guest with system similar but not identical to hardware</a:t>
            </a:r>
          </a:p>
          <a:p>
            <a:endParaRPr lang="en-US" smtClean="0"/>
          </a:p>
          <a:p>
            <a:r>
              <a:rPr lang="en-US" smtClean="0"/>
              <a:t>Guest must be modified to run on paravirtualized hardware</a:t>
            </a:r>
          </a:p>
          <a:p>
            <a:endParaRPr lang="en-US" smtClean="0"/>
          </a:p>
          <a:p>
            <a:r>
              <a:rPr lang="en-US" smtClean="0"/>
              <a:t>Guest can be an OS, or in the case of Solaris 10 applications running in </a:t>
            </a:r>
            <a:r>
              <a:rPr lang="en-US" b="1" smtClean="0">
                <a:solidFill>
                  <a:srgbClr val="3366FF"/>
                </a:solidFill>
              </a:rPr>
              <a:t>containers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Container vs. VM 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30" name="Picture 6" descr="http://patg.net/assets/container_vs_v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61303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64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Implementation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 to implement – must provide an </a:t>
            </a:r>
            <a:r>
              <a:rPr lang="en-US" i="1" dirty="0" smtClean="0"/>
              <a:t>exact</a:t>
            </a:r>
            <a:r>
              <a:rPr lang="en-US" dirty="0" smtClean="0"/>
              <a:t> duplicate of </a:t>
            </a:r>
            <a:r>
              <a:rPr lang="en-US" dirty="0" smtClean="0"/>
              <a:t>some machine</a:t>
            </a:r>
            <a:endParaRPr lang="en-US" dirty="0" smtClean="0"/>
          </a:p>
          <a:p>
            <a:pPr lvl="1"/>
            <a:r>
              <a:rPr lang="en-US" dirty="0" smtClean="0"/>
              <a:t>Creates virtual user mode and virtual kernel mode</a:t>
            </a:r>
          </a:p>
          <a:p>
            <a:r>
              <a:rPr lang="en-US" dirty="0" smtClean="0"/>
              <a:t>Slower than real machine</a:t>
            </a:r>
          </a:p>
          <a:p>
            <a:r>
              <a:rPr lang="en-US" dirty="0" smtClean="0"/>
              <a:t>Hardware support </a:t>
            </a:r>
            <a:r>
              <a:rPr lang="en-US" dirty="0" smtClean="0"/>
              <a:t>needed (AMD-V, VT-x)</a:t>
            </a:r>
            <a:endParaRPr lang="en-US" dirty="0" smtClean="0"/>
          </a:p>
          <a:p>
            <a:pPr lvl="1"/>
            <a:r>
              <a:rPr lang="en-US" dirty="0" smtClean="0"/>
              <a:t>More support-&gt; better virtualization</a:t>
            </a:r>
          </a:p>
          <a:p>
            <a:pPr lvl="1"/>
            <a:r>
              <a:rPr lang="en-US" dirty="0" smtClean="0"/>
              <a:t>i.e. AMD provides “host” and “guest” </a:t>
            </a:r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Most include virtual paging, networking … support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VMware Architecture</a:t>
            </a:r>
          </a:p>
        </p:txBody>
      </p:sp>
      <p:pic>
        <p:nvPicPr>
          <p:cNvPr id="10854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28713"/>
            <a:ext cx="6954838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1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Java Virtual Machine</a:t>
            </a:r>
          </a:p>
        </p:txBody>
      </p:sp>
      <p:pic>
        <p:nvPicPr>
          <p:cNvPr id="1105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931988"/>
            <a:ext cx="72215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7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Android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50" name="Picture 2" descr="http://i.stack.imgur.com/rVSX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03"/>
            <a:ext cx="6885214" cy="512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828800"/>
            <a:ext cx="185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Prior to 5.0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0225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Android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7443" y="1143000"/>
            <a:ext cx="334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Android 5.0 and later</a:t>
            </a:r>
            <a:endParaRPr lang="en-US" sz="2800" b="1" dirty="0"/>
          </a:p>
        </p:txBody>
      </p:sp>
      <p:pic>
        <p:nvPicPr>
          <p:cNvPr id="3076" name="Picture 4" descr="http://image.slidesharecdn.com/andevcon-developmenttodeployment-141125203122-conversion-gate02/95/development-to-deployment-how-tools-from-intel-help-in-building-profiling-and-debugging-native-and-java-android-applications-11-638.jpg?cb=1416947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66220"/>
            <a:ext cx="6800967" cy="51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77813"/>
            <a:ext cx="7869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41350" y="1238250"/>
            <a:ext cx="7878763" cy="5729288"/>
          </a:xfrm>
          <a:noFill/>
        </p:spPr>
        <p:txBody>
          <a:bodyPr>
            <a:normAutofit/>
          </a:bodyPr>
          <a:lstStyle/>
          <a:p>
            <a:pPr lvl="1"/>
            <a:r>
              <a:rPr lang="en-US" b="1" dirty="0"/>
              <a:t>File-system manipulation </a:t>
            </a:r>
            <a:r>
              <a:rPr lang="en-US" dirty="0"/>
              <a:t>-  read and write files/directories, create and delete, search, list file info</a:t>
            </a:r>
          </a:p>
          <a:p>
            <a:pPr lvl="1"/>
            <a:r>
              <a:rPr lang="en-US" b="1" dirty="0" smtClean="0"/>
              <a:t>Communications</a:t>
            </a:r>
            <a:r>
              <a:rPr lang="en-US" dirty="0" smtClean="0"/>
              <a:t> – Processes may exchange information, on same computer or across network</a:t>
            </a:r>
          </a:p>
          <a:p>
            <a:pPr lvl="2"/>
            <a:r>
              <a:rPr lang="en-US" dirty="0" smtClean="0"/>
              <a:t>Use shared memory or message passing</a:t>
            </a:r>
          </a:p>
          <a:p>
            <a:pPr lvl="1"/>
            <a:r>
              <a:rPr lang="en-US" b="1" dirty="0" smtClean="0"/>
              <a:t>Error detection</a:t>
            </a:r>
            <a:endParaRPr lang="en-US" dirty="0" smtClean="0"/>
          </a:p>
          <a:p>
            <a:pPr lvl="2"/>
            <a:r>
              <a:rPr lang="en-US" dirty="0" smtClean="0"/>
              <a:t>in CPU and memory, I/O devices, user program</a:t>
            </a:r>
          </a:p>
          <a:p>
            <a:pPr lvl="2"/>
            <a:r>
              <a:rPr lang="en-US" dirty="0" smtClean="0"/>
              <a:t>OS take appropriate action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1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 2</a:t>
            </a:r>
          </a:p>
        </p:txBody>
      </p:sp>
    </p:spTree>
    <p:extLst>
      <p:ext uri="{BB962C8B-B14F-4D97-AF65-F5344CB8AC3E}">
        <p14:creationId xmlns:p14="http://schemas.microsoft.com/office/powerpoint/2010/main" val="28472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8120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319212"/>
            <a:ext cx="7700963" cy="4929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OS functions for system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Resource allocation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Accounting -</a:t>
            </a:r>
            <a:r>
              <a:rPr lang="en-US" sz="2400" dirty="0" smtClean="0"/>
              <a:t> Track resource utilization by user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Protection and security - </a:t>
            </a:r>
            <a:r>
              <a:rPr lang="en-US" sz="2400" dirty="0" smtClean="0"/>
              <a:t>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Protection</a:t>
            </a:r>
            <a:r>
              <a:rPr lang="en-US" dirty="0" smtClean="0"/>
              <a:t> - control all access to system resources 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Security</a:t>
            </a:r>
            <a:r>
              <a:rPr lang="en-US" dirty="0" smtClean="0"/>
              <a:t> - user authentication, protect external I/O devices from invalid access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1438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View of Operating System Services</a:t>
            </a:r>
          </a:p>
        </p:txBody>
      </p:sp>
      <p:pic>
        <p:nvPicPr>
          <p:cNvPr id="27651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601788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97775" cy="45307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services provided by OS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through </a:t>
            </a:r>
            <a:r>
              <a:rPr lang="en-US" b="1" dirty="0" smtClean="0">
                <a:solidFill>
                  <a:srgbClr val="3366FF"/>
                </a:solidFill>
              </a:rPr>
              <a:t>Application Program Interface (API)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Common APIs are: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Win32 API for Windows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POSIX API for POSIX-based systems (including virtually all versions of UNIX, Linux, and Mac OS 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Java API for the Java virtual machine (JVM)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667000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7358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St. Ambrose University - Mark McGinn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FB78-5414-436A-8056-04BF6757D0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1980</Words>
  <Application>Microsoft Office PowerPoint</Application>
  <PresentationFormat>On-screen Show (4:3)</PresentationFormat>
  <Paragraphs>430</Paragraphs>
  <Slides>50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Chapter 1</vt:lpstr>
      <vt:lpstr>Chapter 2: OS Structures  CSCI 410 Operating Systems </vt:lpstr>
      <vt:lpstr>Chapter 2:  Operating-System Structures</vt:lpstr>
      <vt:lpstr>Objectives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Example of Standard API</vt:lpstr>
      <vt:lpstr>Example of Standard API</vt:lpstr>
      <vt:lpstr>System Call Implementation</vt:lpstr>
      <vt:lpstr>API – System Call – OS Relationship</vt:lpstr>
      <vt:lpstr>Standard C Library Example</vt:lpstr>
      <vt:lpstr>System Call Parameter Passing</vt:lpstr>
      <vt:lpstr>Parameter Passing via Table</vt:lpstr>
      <vt:lpstr>Types of System Calls</vt:lpstr>
      <vt:lpstr>Types of System Calls (Cont.)</vt:lpstr>
      <vt:lpstr>Examples of Windows and  Unix System Calls</vt:lpstr>
      <vt:lpstr>User Operating System Interface - CLI</vt:lpstr>
      <vt:lpstr>GUI</vt:lpstr>
      <vt:lpstr>Example: MS-DOS</vt:lpstr>
      <vt:lpstr>MS-DOS execution</vt:lpstr>
      <vt:lpstr>Example: FreeBSD</vt:lpstr>
      <vt:lpstr>FreeBSD Running Multiple Programs</vt:lpstr>
      <vt:lpstr>System Programs</vt:lpstr>
      <vt:lpstr>OS Design and Implementation</vt:lpstr>
      <vt:lpstr>OS Design &amp; Implementation (Cont.)</vt:lpstr>
      <vt:lpstr>Simple Structure </vt:lpstr>
      <vt:lpstr>MS-DOS Layer Structure</vt:lpstr>
      <vt:lpstr>Layered Approach</vt:lpstr>
      <vt:lpstr>Layered Operating System</vt:lpstr>
      <vt:lpstr>Traditional UNIX System Structure</vt:lpstr>
      <vt:lpstr>UNIX</vt:lpstr>
      <vt:lpstr>Microkernel System Structure </vt:lpstr>
      <vt:lpstr>Mac OS X Structure</vt:lpstr>
      <vt:lpstr>Modules</vt:lpstr>
      <vt:lpstr>Solaris Modular Approach</vt:lpstr>
      <vt:lpstr>Virtual Machines</vt:lpstr>
      <vt:lpstr>Virtual Machines History</vt:lpstr>
      <vt:lpstr>Virtual Machines History</vt:lpstr>
      <vt:lpstr>Virtual Machines (Cont.)</vt:lpstr>
      <vt:lpstr>Para-virtualization</vt:lpstr>
      <vt:lpstr>Container vs. VM </vt:lpstr>
      <vt:lpstr>Virtualization Implementation</vt:lpstr>
      <vt:lpstr>VMware Architecture</vt:lpstr>
      <vt:lpstr>The Java Virtual Machine</vt:lpstr>
      <vt:lpstr>Android</vt:lpstr>
      <vt:lpstr>More Android</vt:lpstr>
      <vt:lpstr>End of Chapter 2</vt:lpstr>
    </vt:vector>
  </TitlesOfParts>
  <Company>St. Ambrose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   CSCI 410 Operating Systems</dc:title>
  <dc:creator>McGinn</dc:creator>
  <cp:lastModifiedBy>Mark McGinn</cp:lastModifiedBy>
  <cp:revision>19</cp:revision>
  <dcterms:created xsi:type="dcterms:W3CDTF">2012-01-23T18:05:52Z</dcterms:created>
  <dcterms:modified xsi:type="dcterms:W3CDTF">2016-02-02T19:15:07Z</dcterms:modified>
</cp:coreProperties>
</file>