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0" r:id="rId10"/>
    <p:sldId id="270" r:id="rId11"/>
    <p:sldId id="276" r:id="rId12"/>
    <p:sldId id="275" r:id="rId13"/>
    <p:sldId id="267" r:id="rId14"/>
    <p:sldId id="269" r:id="rId15"/>
    <p:sldId id="271" r:id="rId16"/>
    <p:sldId id="272" r:id="rId17"/>
    <p:sldId id="273" r:id="rId18"/>
    <p:sldId id="274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2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C7DA9C-F833-467B-AECA-2DEA82A0E93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 Computer 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L. McGinn</a:t>
            </a:r>
          </a:p>
          <a:p>
            <a:r>
              <a:rPr lang="en-US" dirty="0" smtClean="0"/>
              <a:t>St. Ambrose University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5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Massively parallel</a:t>
            </a:r>
          </a:p>
          <a:p>
            <a:pPr lvl="1"/>
            <a:r>
              <a:rPr lang="en-US" dirty="0" smtClean="0"/>
              <a:t>Thousands of processors</a:t>
            </a:r>
          </a:p>
          <a:p>
            <a:pPr lvl="2"/>
            <a:r>
              <a:rPr lang="en-US" dirty="0" smtClean="0"/>
              <a:t>Fastest SC as per Top500 .org – Tianhe-2 (MilkyWay-2)</a:t>
            </a:r>
          </a:p>
          <a:p>
            <a:pPr lvl="3"/>
            <a:r>
              <a:rPr lang="en-US" dirty="0" smtClean="0"/>
              <a:t>3,120,000 Cores</a:t>
            </a:r>
          </a:p>
          <a:p>
            <a:pPr lvl="3"/>
            <a:r>
              <a:rPr lang="en-US" dirty="0" smtClean="0"/>
              <a:t>33,862.7 </a:t>
            </a:r>
            <a:r>
              <a:rPr lang="en-US" dirty="0" err="1" smtClean="0"/>
              <a:t>TFlop</a:t>
            </a:r>
            <a:r>
              <a:rPr lang="en-US" dirty="0" smtClean="0"/>
              <a:t>/s</a:t>
            </a:r>
          </a:p>
          <a:p>
            <a:pPr lvl="3"/>
            <a:r>
              <a:rPr lang="en-US" dirty="0" smtClean="0"/>
              <a:t>1,024,000 GB RAM</a:t>
            </a:r>
          </a:p>
          <a:p>
            <a:pPr lvl="3"/>
            <a:r>
              <a:rPr lang="en-US" dirty="0" smtClean="0"/>
              <a:t>Intel Xeon E5-2692v2 12C 2.2GHz processor</a:t>
            </a:r>
          </a:p>
          <a:p>
            <a:pPr lvl="3"/>
            <a:r>
              <a:rPr lang="en-US" dirty="0" err="1" smtClean="0"/>
              <a:t>Kylin</a:t>
            </a:r>
            <a:r>
              <a:rPr lang="en-US" dirty="0" smtClean="0"/>
              <a:t> Linux OS</a:t>
            </a:r>
          </a:p>
          <a:p>
            <a:pPr lvl="2"/>
            <a:r>
              <a:rPr lang="en-US" dirty="0" smtClean="0"/>
              <a:t>#2 on List is a CRAY XK7 (TITAN)</a:t>
            </a:r>
          </a:p>
          <a:p>
            <a:pPr lvl="3"/>
            <a:r>
              <a:rPr lang="en-US" dirty="0" smtClean="0"/>
              <a:t>560,640 Cores</a:t>
            </a:r>
          </a:p>
          <a:p>
            <a:pPr lvl="3"/>
            <a:r>
              <a:rPr lang="en-US" dirty="0" smtClean="0"/>
              <a:t>Opteron 6274 16c 2.2GHz processor</a:t>
            </a:r>
          </a:p>
          <a:p>
            <a:pPr lvl="3"/>
            <a:r>
              <a:rPr lang="en-US" dirty="0" smtClean="0"/>
              <a:t>CRAY Linux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8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Tianhe-2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94681"/>
            <a:ext cx="7010400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24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72470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683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</a:t>
            </a:r>
            <a:r>
              <a:rPr lang="en-US" dirty="0" err="1" smtClean="0"/>
              <a:t>BlueGene</a:t>
            </a:r>
            <a:r>
              <a:rPr lang="en-US" dirty="0" smtClean="0"/>
              <a:t>/Q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267200" cy="4389120"/>
          </a:xfrm>
        </p:spPr>
        <p:txBody>
          <a:bodyPr/>
          <a:lstStyle/>
          <a:p>
            <a:r>
              <a:rPr lang="en-US" dirty="0" smtClean="0"/>
              <a:t>18 Cores</a:t>
            </a:r>
          </a:p>
          <a:p>
            <a:r>
              <a:rPr lang="en-US" dirty="0" smtClean="0"/>
              <a:t>16 L2 Cache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05000"/>
            <a:ext cx="428625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11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Computer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OS were custom written (modified) for each super computer</a:t>
            </a:r>
          </a:p>
          <a:p>
            <a:pPr lvl="1"/>
            <a:r>
              <a:rPr lang="en-US" dirty="0" smtClean="0"/>
              <a:t>Some were proprietary</a:t>
            </a:r>
          </a:p>
          <a:p>
            <a:pPr lvl="1"/>
            <a:r>
              <a:rPr lang="en-US" dirty="0" smtClean="0"/>
              <a:t>Since all batch jobs, scheduling is a non-issue</a:t>
            </a:r>
          </a:p>
          <a:p>
            <a:pPr lvl="2"/>
            <a:r>
              <a:rPr lang="en-US" dirty="0"/>
              <a:t>Programs written specifically for SC</a:t>
            </a:r>
          </a:p>
          <a:p>
            <a:pPr lvl="1"/>
            <a:r>
              <a:rPr lang="en-US" dirty="0" smtClean="0"/>
              <a:t>No interactive jobs</a:t>
            </a:r>
          </a:p>
          <a:p>
            <a:pPr lvl="1"/>
            <a:r>
              <a:rPr lang="en-US" dirty="0" smtClean="0"/>
              <a:t>No preemption</a:t>
            </a:r>
          </a:p>
          <a:p>
            <a:pPr lvl="1"/>
            <a:r>
              <a:rPr lang="en-US" dirty="0" smtClean="0"/>
              <a:t>No time quantum</a:t>
            </a:r>
          </a:p>
        </p:txBody>
      </p:sp>
    </p:spTree>
    <p:extLst>
      <p:ext uri="{BB962C8B-B14F-4D97-AF65-F5344CB8AC3E}">
        <p14:creationId xmlns:p14="http://schemas.microsoft.com/office/powerpoint/2010/main" val="40443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Management – Not Scheduling</a:t>
            </a:r>
          </a:p>
          <a:p>
            <a:pPr lvl="1"/>
            <a:r>
              <a:rPr lang="en-US" dirty="0" smtClean="0"/>
              <a:t>Master Scheduler sends jobs to slaves</a:t>
            </a:r>
          </a:p>
          <a:p>
            <a:pPr lvl="2"/>
            <a:r>
              <a:rPr lang="en-US" dirty="0" smtClean="0"/>
              <a:t>Slaves periodically report back</a:t>
            </a:r>
          </a:p>
          <a:p>
            <a:pPr lvl="1"/>
            <a:r>
              <a:rPr lang="en-US" dirty="0" smtClean="0"/>
              <a:t>With few processors this was easy</a:t>
            </a:r>
          </a:p>
          <a:p>
            <a:pPr lvl="1"/>
            <a:r>
              <a:rPr lang="en-US" dirty="0" smtClean="0"/>
              <a:t>Used peripheral processors for all I/O handling</a:t>
            </a:r>
          </a:p>
        </p:txBody>
      </p:sp>
    </p:spTree>
    <p:extLst>
      <p:ext uri="{BB962C8B-B14F-4D97-AF65-F5344CB8AC3E}">
        <p14:creationId xmlns:p14="http://schemas.microsoft.com/office/powerpoint/2010/main" val="531620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Still Job Management – Not Scheduling</a:t>
            </a:r>
          </a:p>
          <a:p>
            <a:pPr lvl="1"/>
            <a:r>
              <a:rPr lang="en-US" dirty="0" smtClean="0"/>
              <a:t>Most run a custom Linux version</a:t>
            </a:r>
          </a:p>
          <a:p>
            <a:pPr lvl="1"/>
            <a:r>
              <a:rPr lang="en-US" dirty="0" smtClean="0"/>
              <a:t>Use multiple OS types in different nodes</a:t>
            </a:r>
          </a:p>
          <a:p>
            <a:pPr lvl="1"/>
            <a:r>
              <a:rPr lang="en-US" dirty="0" smtClean="0"/>
              <a:t>Compute Node (</a:t>
            </a:r>
            <a:r>
              <a:rPr lang="en-US" dirty="0" err="1" smtClean="0"/>
              <a:t>CNKernel</a:t>
            </a:r>
            <a:r>
              <a:rPr lang="en-US" dirty="0" smtClean="0"/>
              <a:t> – 5,000 lines of code!)</a:t>
            </a:r>
          </a:p>
          <a:p>
            <a:pPr lvl="2"/>
            <a:r>
              <a:rPr lang="en-US" dirty="0" smtClean="0"/>
              <a:t>No IO</a:t>
            </a:r>
          </a:p>
          <a:p>
            <a:pPr lvl="2"/>
            <a:r>
              <a:rPr lang="en-US" dirty="0" smtClean="0"/>
              <a:t>No scheduling</a:t>
            </a:r>
          </a:p>
          <a:p>
            <a:pPr lvl="2"/>
            <a:r>
              <a:rPr lang="en-US" dirty="0" smtClean="0"/>
              <a:t>No context switch</a:t>
            </a:r>
          </a:p>
          <a:p>
            <a:pPr lvl="1"/>
            <a:r>
              <a:rPr lang="en-US" dirty="0" smtClean="0"/>
              <a:t>I/O Nodes (INK)</a:t>
            </a:r>
          </a:p>
          <a:p>
            <a:pPr lvl="2"/>
            <a:r>
              <a:rPr lang="en-US" dirty="0" smtClean="0"/>
              <a:t>I/O node shared by multiple compute nodes</a:t>
            </a:r>
          </a:p>
        </p:txBody>
      </p:sp>
    </p:spTree>
    <p:extLst>
      <p:ext uri="{BB962C8B-B14F-4D97-AF65-F5344CB8AC3E}">
        <p14:creationId xmlns:p14="http://schemas.microsoft.com/office/powerpoint/2010/main" val="22794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Job Managers use locality as a preference</a:t>
            </a:r>
          </a:p>
          <a:p>
            <a:pPr lvl="1"/>
            <a:r>
              <a:rPr lang="en-US" dirty="0" smtClean="0"/>
              <a:t>Locality is based on the interconnect network</a:t>
            </a:r>
          </a:p>
          <a:p>
            <a:pPr lvl="1"/>
            <a:r>
              <a:rPr lang="en-US" dirty="0" smtClean="0"/>
              <a:t>Most based on an extended hyper-cube called a Torus</a:t>
            </a:r>
          </a:p>
          <a:p>
            <a:r>
              <a:rPr lang="en-US" dirty="0" smtClean="0"/>
              <a:t>Others use First Available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39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 OS by Percentage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36" y="1828801"/>
            <a:ext cx="7493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913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382000" cy="666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79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Computer (SC) Architecture Background</a:t>
            </a:r>
          </a:p>
          <a:p>
            <a:pPr lvl="1"/>
            <a:r>
              <a:rPr lang="en-US" dirty="0" smtClean="0"/>
              <a:t>Early Super Computer Architecture</a:t>
            </a:r>
          </a:p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Current Super Computer Architecture</a:t>
            </a:r>
          </a:p>
          <a:p>
            <a:r>
              <a:rPr lang="en-US" dirty="0" smtClean="0"/>
              <a:t>Super Computer OS Background</a:t>
            </a:r>
          </a:p>
          <a:p>
            <a:pPr lvl="1"/>
            <a:r>
              <a:rPr lang="en-US" dirty="0" smtClean="0"/>
              <a:t>OS Requirements</a:t>
            </a:r>
          </a:p>
          <a:p>
            <a:pPr lvl="2"/>
            <a:r>
              <a:rPr lang="en-US" dirty="0" smtClean="0"/>
              <a:t>Types of SC Jobs</a:t>
            </a:r>
          </a:p>
          <a:p>
            <a:pPr lvl="1"/>
            <a:r>
              <a:rPr lang="en-US" dirty="0" smtClean="0"/>
              <a:t>Early OS</a:t>
            </a:r>
          </a:p>
          <a:p>
            <a:pPr lvl="1"/>
            <a:r>
              <a:rPr lang="en-US" dirty="0" smtClean="0"/>
              <a:t>Current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55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24779" cy="655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55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/>
              <a:t>Super Computer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 Super Computer Architecture</a:t>
            </a:r>
          </a:p>
          <a:p>
            <a:pPr lvl="1"/>
            <a:r>
              <a:rPr lang="en-US" dirty="0" smtClean="0"/>
              <a:t>Introduced in the 1960s</a:t>
            </a:r>
          </a:p>
          <a:p>
            <a:pPr lvl="1"/>
            <a:r>
              <a:rPr lang="en-US" dirty="0" smtClean="0"/>
              <a:t>Work done by Seymour Cray</a:t>
            </a:r>
          </a:p>
          <a:p>
            <a:pPr lvl="1"/>
            <a:r>
              <a:rPr lang="en-US" dirty="0" smtClean="0"/>
              <a:t>Few closely connected processors</a:t>
            </a:r>
          </a:p>
          <a:p>
            <a:pPr lvl="1"/>
            <a:r>
              <a:rPr lang="en-US" dirty="0" smtClean="0"/>
              <a:t>Shared memory</a:t>
            </a:r>
          </a:p>
          <a:p>
            <a:pPr lvl="1"/>
            <a:r>
              <a:rPr lang="en-US" dirty="0" smtClean="0"/>
              <a:t>Heat dissipation big problem</a:t>
            </a:r>
          </a:p>
          <a:p>
            <a:pPr lvl="1"/>
            <a:r>
              <a:rPr lang="en-US" dirty="0" smtClean="0"/>
              <a:t>Relegate work to peripheral device controllers</a:t>
            </a:r>
          </a:p>
          <a:p>
            <a:pPr lvl="1"/>
            <a:r>
              <a:rPr lang="en-US" dirty="0"/>
              <a:t>Pipelining was introduced</a:t>
            </a:r>
          </a:p>
          <a:p>
            <a:pPr lvl="1"/>
            <a:r>
              <a:rPr lang="en-US" dirty="0" smtClean="0"/>
              <a:t>Some included vector processors</a:t>
            </a:r>
          </a:p>
          <a:p>
            <a:pPr lvl="2"/>
            <a:r>
              <a:rPr lang="en-US" dirty="0" smtClean="0"/>
              <a:t>Multiple calculations at the same time on same data set</a:t>
            </a:r>
          </a:p>
        </p:txBody>
      </p:sp>
    </p:spTree>
    <p:extLst>
      <p:ext uri="{BB962C8B-B14F-4D97-AF65-F5344CB8AC3E}">
        <p14:creationId xmlns:p14="http://schemas.microsoft.com/office/powerpoint/2010/main" val="213591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40122"/>
            <a:ext cx="7765357" cy="370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65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CPU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394" y="1935163"/>
            <a:ext cx="4583212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84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Processing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vector is a set of scalar data items, all of the same type, stored in memory.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vector processor is an ensemble of hardware resources, including vector registers, functional pipelines, processing elements, and register counters, for performing vector operations. </a:t>
            </a:r>
            <a:endParaRPr lang="en-US" dirty="0" smtClean="0"/>
          </a:p>
          <a:p>
            <a:r>
              <a:rPr lang="en-US" dirty="0" smtClean="0"/>
              <a:t>Vector </a:t>
            </a:r>
            <a:r>
              <a:rPr lang="en-US" dirty="0"/>
              <a:t>processing occurs when arithmetic or logical operations are applied to vectors. </a:t>
            </a:r>
            <a:endParaRPr lang="en-US" dirty="0" smtClean="0"/>
          </a:p>
          <a:p>
            <a:r>
              <a:rPr lang="en-US" dirty="0" smtClean="0"/>
              <a:t>Vector </a:t>
            </a:r>
            <a:r>
              <a:rPr lang="en-US" dirty="0"/>
              <a:t>processing speedup 10..20 compared with scalar processing</a:t>
            </a:r>
          </a:p>
        </p:txBody>
      </p:sp>
    </p:spTree>
    <p:extLst>
      <p:ext uri="{BB962C8B-B14F-4D97-AF65-F5344CB8AC3E}">
        <p14:creationId xmlns:p14="http://schemas.microsoft.com/office/powerpoint/2010/main" val="137544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Processor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981994"/>
            <a:ext cx="52768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60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 Development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numbers increased during 1980s</a:t>
            </a:r>
          </a:p>
          <a:p>
            <a:r>
              <a:rPr lang="en-US" dirty="0" smtClean="0"/>
              <a:t>Shared memory became a problem so Distributed memory was used</a:t>
            </a:r>
          </a:p>
          <a:p>
            <a:r>
              <a:rPr lang="en-US" dirty="0" smtClean="0"/>
              <a:t>Inter-processor communication became a key problem</a:t>
            </a:r>
          </a:p>
          <a:p>
            <a:pPr lvl="1"/>
            <a:r>
              <a:rPr lang="en-US" dirty="0" smtClean="0"/>
              <a:t>Many interconnect network types were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1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Memory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4652962" cy="188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94279"/>
            <a:ext cx="5295900" cy="214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85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108</TotalTime>
  <Words>427</Words>
  <Application>Microsoft Office PowerPoint</Application>
  <PresentationFormat>On-screen Show (4:3)</PresentationFormat>
  <Paragraphs>85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Super Computer OS</vt:lpstr>
      <vt:lpstr>Presentation Objectives</vt:lpstr>
      <vt:lpstr>Super Computer Architecture</vt:lpstr>
      <vt:lpstr>Shared Memory</vt:lpstr>
      <vt:lpstr>Pipelined CPU</vt:lpstr>
      <vt:lpstr>Vector Processing</vt:lpstr>
      <vt:lpstr>Vector Processor</vt:lpstr>
      <vt:lpstr>SC Development </vt:lpstr>
      <vt:lpstr>Distributed Memory</vt:lpstr>
      <vt:lpstr>Current SC Architecture</vt:lpstr>
      <vt:lpstr>Tianhe-2</vt:lpstr>
      <vt:lpstr>PowerPoint Presentation</vt:lpstr>
      <vt:lpstr>IBM BlueGene/Q Chip</vt:lpstr>
      <vt:lpstr>Super Computer OS</vt:lpstr>
      <vt:lpstr>Early Job Scheduling</vt:lpstr>
      <vt:lpstr>Current Job Scheduling</vt:lpstr>
      <vt:lpstr>Current Job Scheduling</vt:lpstr>
      <vt:lpstr>SC OS by Percentage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Computer OS</dc:title>
  <dc:creator>Mark McGinn</dc:creator>
  <cp:lastModifiedBy>Mark McGinn</cp:lastModifiedBy>
  <cp:revision>11</cp:revision>
  <dcterms:created xsi:type="dcterms:W3CDTF">2016-03-10T16:52:41Z</dcterms:created>
  <dcterms:modified xsi:type="dcterms:W3CDTF">2016-03-10T18:41:30Z</dcterms:modified>
</cp:coreProperties>
</file>