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4" r:id="rId1"/>
  </p:sldMasterIdLst>
  <p:notesMasterIdLst>
    <p:notesMasterId r:id="rId56"/>
  </p:notesMasterIdLst>
  <p:handoutMasterIdLst>
    <p:handoutMasterId r:id="rId57"/>
  </p:handoutMasterIdLst>
  <p:sldIdLst>
    <p:sldId id="330" r:id="rId2"/>
    <p:sldId id="347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97" r:id="rId19"/>
    <p:sldId id="363" r:id="rId20"/>
    <p:sldId id="364" r:id="rId21"/>
    <p:sldId id="365" r:id="rId22"/>
    <p:sldId id="398" r:id="rId23"/>
    <p:sldId id="399" r:id="rId24"/>
    <p:sldId id="366" r:id="rId25"/>
    <p:sldId id="367" r:id="rId26"/>
    <p:sldId id="368" r:id="rId27"/>
    <p:sldId id="369" r:id="rId28"/>
    <p:sldId id="370" r:id="rId29"/>
    <p:sldId id="371" r:id="rId30"/>
    <p:sldId id="372" r:id="rId31"/>
    <p:sldId id="373" r:id="rId32"/>
    <p:sldId id="374" r:id="rId33"/>
    <p:sldId id="375" r:id="rId34"/>
    <p:sldId id="376" r:id="rId35"/>
    <p:sldId id="377" r:id="rId36"/>
    <p:sldId id="378" r:id="rId37"/>
    <p:sldId id="379" r:id="rId38"/>
    <p:sldId id="380" r:id="rId39"/>
    <p:sldId id="381" r:id="rId40"/>
    <p:sldId id="382" r:id="rId41"/>
    <p:sldId id="383" r:id="rId42"/>
    <p:sldId id="385" r:id="rId43"/>
    <p:sldId id="386" r:id="rId44"/>
    <p:sldId id="387" r:id="rId45"/>
    <p:sldId id="388" r:id="rId46"/>
    <p:sldId id="389" r:id="rId47"/>
    <p:sldId id="390" r:id="rId48"/>
    <p:sldId id="393" r:id="rId49"/>
    <p:sldId id="394" r:id="rId50"/>
    <p:sldId id="391" r:id="rId51"/>
    <p:sldId id="395" r:id="rId52"/>
    <p:sldId id="396" r:id="rId53"/>
    <p:sldId id="392" r:id="rId54"/>
    <p:sldId id="331" r:id="rId55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210" y="10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</a:defRPr>
            </a:lvl1pPr>
          </a:lstStyle>
          <a:p>
            <a:fld id="{4D2A9676-C4EB-4626-8A22-D63C7A4F0D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2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</a:defRPr>
            </a:lvl1pPr>
          </a:lstStyle>
          <a:p>
            <a:fld id="{21AF428B-8312-4330-9332-406C75031A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79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F6E0DA51-3380-4DCB-A8AD-8E1709CDD666}" type="slidenum">
              <a:rPr lang="en-US" sz="1200">
                <a:latin typeface="Times New Roman" charset="0"/>
              </a:rPr>
              <a:pPr/>
              <a:t>1</a:t>
            </a:fld>
            <a:endParaRPr lang="en-US" sz="120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BEEA9CA6-1B5E-446E-8F33-219C6724767E}" type="slidenum">
              <a:rPr lang="en-US" sz="1200">
                <a:latin typeface="Times New Roman" charset="0"/>
              </a:rPr>
              <a:pPr/>
              <a:t>54</a:t>
            </a:fld>
            <a:endParaRPr lang="en-US" sz="1200">
              <a:latin typeface="Times New Roman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336699"/>
                </a:solidFill>
                <a:latin typeface="Helvetica" charset="0"/>
              </a:rPr>
              <a:t>Silberschatz, Galvin and Gagne ©2011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32972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000" b="1">
                <a:solidFill>
                  <a:srgbClr val="336699"/>
                </a:solidFill>
                <a:latin typeface="Helvetica" charset="0"/>
              </a:rPr>
              <a:t>Operating System Concepts  Essentials– 8</a:t>
            </a:r>
            <a:r>
              <a:rPr lang="en-US" sz="1000" b="1" baseline="30000">
                <a:solidFill>
                  <a:srgbClr val="336699"/>
                </a:solidFill>
                <a:latin typeface="Helvetica" charset="0"/>
              </a:rPr>
              <a:t>th</a:t>
            </a:r>
            <a:r>
              <a:rPr lang="en-US" sz="1000" b="1">
                <a:solidFill>
                  <a:srgbClr val="33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ＭＳ Ｐゴシック" charset="-128"/>
            </a:endParaRP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605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0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5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5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234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4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0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0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299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414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434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charset="0"/>
              <a:cs typeface="ＭＳ Ｐゴシック" charset="-128"/>
            </a:endParaRPr>
          </a:p>
        </p:txBody>
      </p:sp>
      <p:sp>
        <p:nvSpPr>
          <p:cNvPr id="151558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charset="0"/>
              <a:cs typeface="ＭＳ Ｐゴシック" charset="-128"/>
            </a:endParaRPr>
          </a:p>
        </p:txBody>
      </p:sp>
      <p:sp>
        <p:nvSpPr>
          <p:cNvPr id="151560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charset="0"/>
              <a:cs typeface="ＭＳ Ｐゴシック" charset="-128"/>
            </a:endParaRPr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4257675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6699"/>
                </a:solidFill>
                <a:latin typeface="Helvetica" charset="0"/>
              </a:rPr>
              <a:t>1.</a:t>
            </a:r>
            <a:fld id="{99E5DC5C-9F79-436E-B5DD-F5140CC8F6A4}" type="slidenum">
              <a:rPr lang="en-US" sz="1000" b="1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sz="10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51562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6699"/>
                </a:solidFill>
                <a:latin typeface="Helvetica" charset="0"/>
              </a:rPr>
              <a:t>Silberschatz, Galvin and Gagne ©2011</a:t>
            </a:r>
          </a:p>
        </p:txBody>
      </p:sp>
      <p:sp>
        <p:nvSpPr>
          <p:cNvPr id="151563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32972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000" b="1">
                <a:solidFill>
                  <a:srgbClr val="006699"/>
                </a:solidFill>
                <a:latin typeface="Helvetica" charset="0"/>
              </a:rPr>
              <a:t>Operating System Concepts Essentials – 8</a:t>
            </a:r>
            <a:r>
              <a:rPr lang="en-US" sz="1000" b="1" baseline="30000">
                <a:solidFill>
                  <a:srgbClr val="006699"/>
                </a:solidFill>
                <a:latin typeface="Helvetica" charset="0"/>
              </a:rPr>
              <a:t>th</a:t>
            </a:r>
            <a:r>
              <a:rPr lang="en-US" sz="1000" b="1">
                <a:solidFill>
                  <a:srgbClr val="00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30852" y="1698170"/>
            <a:ext cx="8458200" cy="4417622"/>
          </a:xfrm>
          <a:noFill/>
        </p:spPr>
        <p:txBody>
          <a:bodyPr anchor="t"/>
          <a:lstStyle/>
          <a:p>
            <a:pPr eaLnBrk="1" hangingPunct="1"/>
            <a:r>
              <a:rPr lang="en-US" dirty="0" smtClean="0"/>
              <a:t>Chapter 1:  Introduction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CSCI 410</a:t>
            </a:r>
            <a:br>
              <a:rPr lang="en-US" dirty="0" smtClean="0"/>
            </a:br>
            <a:r>
              <a:rPr lang="en-US" dirty="0" smtClean="0"/>
              <a:t>Operating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Computer Startup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b="1" smtClean="0">
                <a:solidFill>
                  <a:srgbClr val="3366FF"/>
                </a:solidFill>
              </a:rPr>
              <a:t>bootstrap program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is loaded at power-up or reboot</a:t>
            </a:r>
          </a:p>
          <a:p>
            <a:pPr lvl="1"/>
            <a:r>
              <a:rPr lang="en-US" smtClean="0"/>
              <a:t>Typically stored in ROM or EPROM, generally known as </a:t>
            </a:r>
            <a:r>
              <a:rPr lang="en-US" b="1" smtClean="0">
                <a:solidFill>
                  <a:srgbClr val="3366FF"/>
                </a:solidFill>
              </a:rPr>
              <a:t>firmware</a:t>
            </a:r>
          </a:p>
          <a:p>
            <a:pPr lvl="1"/>
            <a:r>
              <a:rPr lang="en-US" smtClean="0"/>
              <a:t>Initializes all aspects of system</a:t>
            </a:r>
          </a:p>
          <a:p>
            <a:pPr lvl="1"/>
            <a:r>
              <a:rPr lang="en-US" smtClean="0"/>
              <a:t>Loads operating system kernel and starts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Computer System Organization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5975" y="1233488"/>
            <a:ext cx="7597775" cy="4530725"/>
          </a:xfrm>
        </p:spPr>
        <p:txBody>
          <a:bodyPr/>
          <a:lstStyle/>
          <a:p>
            <a:r>
              <a:rPr lang="en-US" smtClean="0"/>
              <a:t>Computer-system operation</a:t>
            </a:r>
          </a:p>
          <a:p>
            <a:pPr lvl="1"/>
            <a:r>
              <a:rPr lang="en-US" smtClean="0"/>
              <a:t>One or more CPUs, device controllers connect through common bus providing access to shared memory</a:t>
            </a:r>
          </a:p>
          <a:p>
            <a:pPr lvl="1"/>
            <a:r>
              <a:rPr lang="en-US" smtClean="0"/>
              <a:t>Concurrent execution of CPUs and devices competing for memory cycles</a:t>
            </a:r>
          </a:p>
          <a:p>
            <a:pPr lvl="1"/>
            <a:endParaRPr lang="en-US" smtClean="0"/>
          </a:p>
        </p:txBody>
      </p:sp>
      <p:pic>
        <p:nvPicPr>
          <p:cNvPr id="1413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881313"/>
            <a:ext cx="6737350" cy="332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Computer-System Operation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743825" cy="4530725"/>
          </a:xfrm>
        </p:spPr>
        <p:txBody>
          <a:bodyPr/>
          <a:lstStyle/>
          <a:p>
            <a:r>
              <a:rPr lang="en-US" dirty="0" smtClean="0"/>
              <a:t>I/O devices and the CPU can execute concurrently</a:t>
            </a:r>
          </a:p>
          <a:p>
            <a:endParaRPr lang="en-US" sz="800" dirty="0" smtClean="0"/>
          </a:p>
          <a:p>
            <a:r>
              <a:rPr lang="en-US" dirty="0" smtClean="0"/>
              <a:t>Each device controller is in charge of a particular device type</a:t>
            </a:r>
          </a:p>
          <a:p>
            <a:endParaRPr lang="en-US" sz="800" dirty="0" smtClean="0"/>
          </a:p>
          <a:p>
            <a:r>
              <a:rPr lang="en-US" dirty="0" smtClean="0"/>
              <a:t>Each device controller has a local buffer (RAM)</a:t>
            </a:r>
          </a:p>
          <a:p>
            <a:endParaRPr lang="en-US" sz="800" dirty="0" smtClean="0"/>
          </a:p>
          <a:p>
            <a:r>
              <a:rPr lang="en-US" dirty="0" smtClean="0"/>
              <a:t>CPU moves data from/to main memory to/from local buffers</a:t>
            </a:r>
          </a:p>
          <a:p>
            <a:endParaRPr lang="en-US" sz="800" dirty="0" smtClean="0"/>
          </a:p>
          <a:p>
            <a:r>
              <a:rPr lang="en-US" dirty="0" smtClean="0"/>
              <a:t>I/O is from the device to local buffer of a controller</a:t>
            </a:r>
          </a:p>
          <a:p>
            <a:endParaRPr lang="en-US" sz="800" dirty="0" smtClean="0"/>
          </a:p>
          <a:p>
            <a:r>
              <a:rPr lang="en-US" dirty="0" smtClean="0"/>
              <a:t>Device controller informs CPU that it has finished its operation by causing an </a:t>
            </a:r>
            <a:r>
              <a:rPr lang="en-US" dirty="0" smtClean="0">
                <a:solidFill>
                  <a:srgbClr val="0000FF"/>
                </a:solidFill>
              </a:rPr>
              <a:t>interrupt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Common Functions of Interrupts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577138" cy="4530725"/>
          </a:xfrm>
        </p:spPr>
        <p:txBody>
          <a:bodyPr/>
          <a:lstStyle/>
          <a:p>
            <a:r>
              <a:rPr lang="en-US" smtClean="0"/>
              <a:t>Interrupt transfers control to the interrupt service routine generally, through the </a:t>
            </a:r>
            <a:r>
              <a:rPr lang="en-US" b="1" smtClean="0">
                <a:solidFill>
                  <a:srgbClr val="3366FF"/>
                </a:solidFill>
              </a:rPr>
              <a:t>interrupt</a:t>
            </a:r>
            <a:r>
              <a:rPr lang="en-US" i="1" smtClean="0"/>
              <a:t> </a:t>
            </a:r>
            <a:r>
              <a:rPr lang="en-US" b="1" smtClean="0">
                <a:solidFill>
                  <a:srgbClr val="3366FF"/>
                </a:solidFill>
              </a:rPr>
              <a:t>vector</a:t>
            </a:r>
            <a:r>
              <a:rPr lang="en-US" smtClean="0"/>
              <a:t>, which contains the addresses of all the service routines</a:t>
            </a:r>
          </a:p>
          <a:p>
            <a:endParaRPr lang="en-US" sz="800" smtClean="0"/>
          </a:p>
          <a:p>
            <a:r>
              <a:rPr lang="en-US" smtClean="0"/>
              <a:t>Interrupt architecture must save the address of the interrupted instruction</a:t>
            </a:r>
          </a:p>
          <a:p>
            <a:endParaRPr lang="en-US" sz="800" smtClean="0"/>
          </a:p>
          <a:p>
            <a:r>
              <a:rPr lang="en-US" smtClean="0"/>
              <a:t>Incoming interrupts are </a:t>
            </a:r>
            <a:r>
              <a:rPr lang="en-US" i="1" smtClean="0"/>
              <a:t>disabled</a:t>
            </a:r>
            <a:r>
              <a:rPr lang="en-US" smtClean="0"/>
              <a:t> while another interrupt is being processed to prevent a </a:t>
            </a:r>
            <a:r>
              <a:rPr lang="en-US" i="1" smtClean="0"/>
              <a:t>lost interrupt</a:t>
            </a:r>
          </a:p>
          <a:p>
            <a:endParaRPr lang="en-US" sz="800" i="1" smtClean="0"/>
          </a:p>
          <a:p>
            <a:r>
              <a:rPr lang="en-US" smtClean="0"/>
              <a:t>A </a:t>
            </a:r>
            <a:r>
              <a:rPr lang="en-US" i="1" smtClean="0"/>
              <a:t>trap</a:t>
            </a:r>
            <a:r>
              <a:rPr lang="en-US" smtClean="0"/>
              <a:t> is a software-generated interrupt caused either by an error or a user request</a:t>
            </a:r>
          </a:p>
          <a:p>
            <a:endParaRPr lang="en-US" sz="800" smtClean="0"/>
          </a:p>
          <a:p>
            <a:r>
              <a:rPr lang="en-US" smtClean="0"/>
              <a:t>An operating system is </a:t>
            </a:r>
            <a:r>
              <a:rPr lang="en-US" b="1" smtClean="0">
                <a:solidFill>
                  <a:srgbClr val="3366FF"/>
                </a:solidFill>
              </a:rPr>
              <a:t>interrupt driven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3625" y="0"/>
            <a:ext cx="7772400" cy="844550"/>
          </a:xfrm>
        </p:spPr>
        <p:txBody>
          <a:bodyPr/>
          <a:lstStyle/>
          <a:p>
            <a:pPr eaLnBrk="1" hangingPunct="1"/>
            <a:r>
              <a:rPr lang="en-US" smtClean="0"/>
              <a:t>Interrupt Handling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685088" cy="4530725"/>
          </a:xfrm>
        </p:spPr>
        <p:txBody>
          <a:bodyPr/>
          <a:lstStyle/>
          <a:p>
            <a:r>
              <a:rPr lang="en-US" smtClean="0"/>
              <a:t>The operating system preserves the state of the CPU by storing registers and the program counter</a:t>
            </a:r>
          </a:p>
          <a:p>
            <a:endParaRPr lang="en-US" smtClean="0"/>
          </a:p>
          <a:p>
            <a:r>
              <a:rPr lang="en-US" smtClean="0"/>
              <a:t>Determines which type of interrupt has occurred: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polling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vectored</a:t>
            </a:r>
            <a:r>
              <a:rPr lang="en-US" smtClean="0"/>
              <a:t> interrupt system</a:t>
            </a:r>
          </a:p>
          <a:p>
            <a:pPr lvl="1"/>
            <a:endParaRPr lang="en-US" smtClean="0"/>
          </a:p>
          <a:p>
            <a:r>
              <a:rPr lang="en-US" smtClean="0"/>
              <a:t>Separate segments of code determine what action should be taken for each type of interrupt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Interrupt Timeline</a:t>
            </a:r>
          </a:p>
        </p:txBody>
      </p:sp>
      <p:pic>
        <p:nvPicPr>
          <p:cNvPr id="14950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" y="1717675"/>
            <a:ext cx="7138988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I/O Structure Types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20763" y="1244600"/>
            <a:ext cx="7496175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After I/O starts, control returns to user program only upon I/O completion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Wait instruction idles the CPU until the next interrupt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Wait loop (contention for memory access)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At most one I/O request is outstanding at a time, no simultaneous I/O processing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After I/O starts, control returns to user program without waiting for I/O completion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3366FF"/>
                </a:solidFill>
              </a:rPr>
              <a:t>System call </a:t>
            </a:r>
            <a:r>
              <a:rPr lang="en-US" dirty="0" smtClean="0"/>
              <a:t>– request to the operating system to allow user to wait for I/O completion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3366FF"/>
                </a:solidFill>
              </a:rPr>
              <a:t>Device-status table </a:t>
            </a:r>
            <a:r>
              <a:rPr lang="en-US" dirty="0" smtClean="0"/>
              <a:t>contains entry for each I/O device indicating its type, address, and state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Operating system indexes into I/O device table to determine device status and to modify table entry to include interrupt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0763" y="277813"/>
            <a:ext cx="7666037" cy="576262"/>
          </a:xfrm>
        </p:spPr>
        <p:txBody>
          <a:bodyPr/>
          <a:lstStyle/>
          <a:p>
            <a:pPr eaLnBrk="1" hangingPunct="1"/>
            <a:r>
              <a:rPr lang="en-US" smtClean="0"/>
              <a:t>Direct Memory Access Structure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704138" cy="4530725"/>
          </a:xfrm>
        </p:spPr>
        <p:txBody>
          <a:bodyPr/>
          <a:lstStyle/>
          <a:p>
            <a:r>
              <a:rPr lang="en-US" smtClean="0"/>
              <a:t>Used for high-speed I/O devices able to transmit information at close to memory speeds</a:t>
            </a:r>
          </a:p>
          <a:p>
            <a:endParaRPr lang="en-US" smtClean="0"/>
          </a:p>
          <a:p>
            <a:r>
              <a:rPr lang="en-US" smtClean="0"/>
              <a:t>Device controller transfers blocks of data from buffer storage directly to main memory without CPU intervention</a:t>
            </a:r>
          </a:p>
          <a:p>
            <a:endParaRPr lang="en-US" smtClean="0"/>
          </a:p>
          <a:p>
            <a:r>
              <a:rPr lang="en-US" smtClean="0"/>
              <a:t>Only one interrupt is generated per block, rather than the one interrupt per byte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0763" y="277813"/>
            <a:ext cx="7666037" cy="576262"/>
          </a:xfrm>
        </p:spPr>
        <p:txBody>
          <a:bodyPr/>
          <a:lstStyle/>
          <a:p>
            <a:pPr eaLnBrk="1" hangingPunct="1"/>
            <a:r>
              <a:rPr lang="en-US" dirty="0" smtClean="0"/>
              <a:t>Notation Review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912855"/>
            <a:ext cx="7704138" cy="5333566"/>
          </a:xfrm>
        </p:spPr>
        <p:txBody>
          <a:bodyPr/>
          <a:lstStyle/>
          <a:p>
            <a:r>
              <a:rPr lang="en-US" dirty="0" smtClean="0"/>
              <a:t>Computer </a:t>
            </a:r>
            <a:r>
              <a:rPr lang="en-US" dirty="0"/>
              <a:t>storage, along with most computer throughput, is generally measured and manipulated in bytes and collections of bytes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bit is a 0/1; byte is 8 bits (nibble is 4 bits!)</a:t>
            </a:r>
          </a:p>
          <a:p>
            <a:pPr lvl="1"/>
            <a:r>
              <a:rPr lang="en-US" dirty="0" smtClean="0"/>
              <a:t>Word depends on CPU register size (native data unit size)</a:t>
            </a:r>
          </a:p>
          <a:p>
            <a:pPr lvl="2"/>
            <a:r>
              <a:rPr lang="en-US" dirty="0" smtClean="0"/>
              <a:t>16 bit, 32 bit, 64, bit</a:t>
            </a:r>
          </a:p>
          <a:p>
            <a:pPr lvl="1"/>
            <a:r>
              <a:rPr lang="en-US" dirty="0" smtClean="0"/>
              <a:t>kilobyte</a:t>
            </a:r>
            <a:r>
              <a:rPr lang="en-US" dirty="0"/>
              <a:t>, or KB, is 1,024 bytes</a:t>
            </a:r>
          </a:p>
          <a:p>
            <a:pPr lvl="1"/>
            <a:r>
              <a:rPr lang="en-US" dirty="0" smtClean="0"/>
              <a:t>megabyte</a:t>
            </a:r>
            <a:r>
              <a:rPr lang="en-US" dirty="0"/>
              <a:t>, or MB, is 1,024</a:t>
            </a:r>
            <a:r>
              <a:rPr lang="en-US" baseline="30000" dirty="0"/>
              <a:t>2</a:t>
            </a:r>
            <a:r>
              <a:rPr lang="en-US" dirty="0"/>
              <a:t> bytes</a:t>
            </a:r>
          </a:p>
          <a:p>
            <a:pPr lvl="1"/>
            <a:r>
              <a:rPr lang="en-US" dirty="0" smtClean="0"/>
              <a:t>gigabyte</a:t>
            </a:r>
            <a:r>
              <a:rPr lang="en-US" dirty="0"/>
              <a:t>, or GB, is 1,024</a:t>
            </a:r>
            <a:r>
              <a:rPr lang="en-US" baseline="30000" dirty="0"/>
              <a:t>3</a:t>
            </a:r>
            <a:r>
              <a:rPr lang="en-US" dirty="0"/>
              <a:t> bytes</a:t>
            </a:r>
          </a:p>
          <a:p>
            <a:pPr lvl="1"/>
            <a:r>
              <a:rPr lang="en-US" dirty="0" smtClean="0"/>
              <a:t>terabyte</a:t>
            </a:r>
            <a:r>
              <a:rPr lang="en-US" dirty="0"/>
              <a:t>, or TB, is 1,024</a:t>
            </a:r>
            <a:r>
              <a:rPr lang="en-US" baseline="30000" dirty="0"/>
              <a:t>4</a:t>
            </a:r>
            <a:r>
              <a:rPr lang="en-US" dirty="0"/>
              <a:t> bytes </a:t>
            </a:r>
          </a:p>
          <a:p>
            <a:pPr lvl="1"/>
            <a:r>
              <a:rPr lang="en-US" dirty="0" smtClean="0"/>
              <a:t>petabyte</a:t>
            </a:r>
            <a:r>
              <a:rPr lang="en-US" dirty="0"/>
              <a:t>, or PB, is 1,024</a:t>
            </a:r>
            <a:r>
              <a:rPr lang="en-US" baseline="30000" dirty="0"/>
              <a:t>5</a:t>
            </a:r>
            <a:r>
              <a:rPr lang="en-US" dirty="0"/>
              <a:t> </a:t>
            </a:r>
            <a:r>
              <a:rPr lang="en-US" dirty="0" smtClean="0"/>
              <a:t>bytes</a:t>
            </a:r>
          </a:p>
          <a:p>
            <a:pPr lvl="1"/>
            <a:r>
              <a:rPr lang="en-US" dirty="0" err="1" smtClean="0"/>
              <a:t>exabyte</a:t>
            </a:r>
            <a:r>
              <a:rPr lang="en-US" dirty="0" smtClean="0"/>
              <a:t>, EB, is 1,024</a:t>
            </a:r>
            <a:r>
              <a:rPr lang="en-US" baseline="30000" dirty="0" smtClean="0"/>
              <a:t>6</a:t>
            </a:r>
            <a:r>
              <a:rPr lang="en-US" dirty="0" smtClean="0"/>
              <a:t> bytes (zeta, </a:t>
            </a:r>
            <a:r>
              <a:rPr lang="en-US" dirty="0" err="1" smtClean="0"/>
              <a:t>yota</a:t>
            </a:r>
            <a:r>
              <a:rPr lang="en-US" dirty="0" smtClean="0"/>
              <a:t>, </a:t>
            </a:r>
            <a:r>
              <a:rPr lang="en-US" dirty="0" err="1" smtClean="0"/>
              <a:t>xenotta</a:t>
            </a:r>
            <a:r>
              <a:rPr lang="en-US" dirty="0" smtClean="0"/>
              <a:t>, </a:t>
            </a:r>
            <a:r>
              <a:rPr lang="en-US" dirty="0" err="1" smtClean="0"/>
              <a:t>Shilentno</a:t>
            </a:r>
            <a:r>
              <a:rPr lang="en-US" dirty="0" smtClean="0"/>
              <a:t>, </a:t>
            </a:r>
            <a:r>
              <a:rPr lang="en-US" dirty="0" err="1" smtClean="0"/>
              <a:t>domegemegrotte</a:t>
            </a:r>
            <a:r>
              <a:rPr lang="en-US" dirty="0" smtClean="0"/>
              <a:t>) (Internet traffic will reach 1.3 ZB in 2016)</a:t>
            </a:r>
          </a:p>
          <a:p>
            <a:r>
              <a:rPr lang="en-US" dirty="0"/>
              <a:t>NOTE: Network throughput is usually measured in powers of 10.</a:t>
            </a:r>
          </a:p>
          <a:p>
            <a:pPr lvl="1"/>
            <a:r>
              <a:rPr lang="en-US" dirty="0"/>
              <a:t>10mbps is 10,000,000 bits per second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Storage Structure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675563" cy="5048559"/>
          </a:xfrm>
        </p:spPr>
        <p:txBody>
          <a:bodyPr/>
          <a:lstStyle/>
          <a:p>
            <a:r>
              <a:rPr lang="en-US" dirty="0" smtClean="0"/>
              <a:t>Main memory – only large storage media that the CPU can access directly</a:t>
            </a:r>
          </a:p>
          <a:p>
            <a:pPr lvl="1"/>
            <a:r>
              <a:rPr lang="en-US" sz="1600" b="1" dirty="0" smtClean="0">
                <a:solidFill>
                  <a:srgbClr val="3366FF"/>
                </a:solidFill>
              </a:rPr>
              <a:t>Random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b="1" dirty="0" smtClean="0">
                <a:solidFill>
                  <a:srgbClr val="3366FF"/>
                </a:solidFill>
              </a:rPr>
              <a:t>access</a:t>
            </a:r>
          </a:p>
          <a:p>
            <a:pPr lvl="1"/>
            <a:r>
              <a:rPr lang="en-US" sz="1600" dirty="0" smtClean="0"/>
              <a:t>Typically </a:t>
            </a:r>
            <a:r>
              <a:rPr lang="en-US" sz="1600" b="1" dirty="0" smtClean="0">
                <a:solidFill>
                  <a:srgbClr val="3366FF"/>
                </a:solidFill>
              </a:rPr>
              <a:t>volatile</a:t>
            </a:r>
          </a:p>
          <a:p>
            <a:r>
              <a:rPr lang="en-US" dirty="0" smtClean="0"/>
              <a:t>Secondary storage – extension of main memory that provides large </a:t>
            </a:r>
            <a:r>
              <a:rPr lang="en-US" b="1" dirty="0" smtClean="0">
                <a:solidFill>
                  <a:srgbClr val="3366FF"/>
                </a:solidFill>
              </a:rPr>
              <a:t>nonvolatile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storage capacity</a:t>
            </a:r>
          </a:p>
          <a:p>
            <a:r>
              <a:rPr lang="en-US" dirty="0" smtClean="0"/>
              <a:t>Hard disks – rigid metal or glass platters covered with magnetic recording material </a:t>
            </a:r>
          </a:p>
          <a:p>
            <a:pPr lvl="1"/>
            <a:r>
              <a:rPr lang="en-US" sz="1600" dirty="0" smtClean="0"/>
              <a:t>Disk surface is logically divided into </a:t>
            </a:r>
            <a:r>
              <a:rPr lang="en-US" sz="1600" b="1" dirty="0" smtClean="0">
                <a:solidFill>
                  <a:srgbClr val="3366FF"/>
                </a:solidFill>
              </a:rPr>
              <a:t>tracks</a:t>
            </a:r>
            <a:r>
              <a:rPr lang="en-US" sz="1600" dirty="0" smtClean="0"/>
              <a:t>, which are subdivided into </a:t>
            </a:r>
            <a:r>
              <a:rPr lang="en-US" sz="1600" b="1" dirty="0" smtClean="0">
                <a:solidFill>
                  <a:srgbClr val="3366FF"/>
                </a:solidFill>
              </a:rPr>
              <a:t>sectors</a:t>
            </a:r>
          </a:p>
          <a:p>
            <a:pPr lvl="1"/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3366FF"/>
                </a:solidFill>
              </a:rPr>
              <a:t>disk controller </a:t>
            </a:r>
            <a:r>
              <a:rPr lang="en-US" sz="1600" dirty="0" smtClean="0"/>
              <a:t>determines the logical interaction between the device and the computer 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Solid-state disks </a:t>
            </a:r>
            <a:r>
              <a:rPr lang="en-US" altLang="en-US" dirty="0"/>
              <a:t>– faster than hard disks, nonvolatile</a:t>
            </a:r>
          </a:p>
          <a:p>
            <a:pPr lvl="1"/>
            <a:r>
              <a:rPr lang="en-US" altLang="en-US" sz="1600" dirty="0"/>
              <a:t>Various technologies</a:t>
            </a:r>
          </a:p>
          <a:p>
            <a:pPr lvl="1"/>
            <a:r>
              <a:rPr lang="en-US" altLang="en-US" sz="1600" dirty="0"/>
              <a:t>Becoming more popular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1: Introduction to Course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8229600" cy="4906055"/>
          </a:xfrm>
        </p:spPr>
        <p:txBody>
          <a:bodyPr/>
          <a:lstStyle/>
          <a:p>
            <a:r>
              <a:rPr lang="en-US" dirty="0" smtClean="0"/>
              <a:t>What Operating Systems Do</a:t>
            </a:r>
          </a:p>
          <a:p>
            <a:r>
              <a:rPr lang="en-US" dirty="0" smtClean="0"/>
              <a:t>Computer-System Organization</a:t>
            </a:r>
          </a:p>
          <a:p>
            <a:r>
              <a:rPr lang="en-US" dirty="0" smtClean="0"/>
              <a:t>Computer-System Architecture</a:t>
            </a:r>
          </a:p>
          <a:p>
            <a:r>
              <a:rPr lang="en-US" dirty="0" smtClean="0"/>
              <a:t>Operating-System Structure</a:t>
            </a:r>
          </a:p>
          <a:p>
            <a:r>
              <a:rPr lang="en-US" dirty="0" smtClean="0"/>
              <a:t>Operating-System Operations</a:t>
            </a:r>
          </a:p>
          <a:p>
            <a:r>
              <a:rPr lang="en-US" dirty="0" smtClean="0"/>
              <a:t>Process Management</a:t>
            </a:r>
          </a:p>
          <a:p>
            <a:r>
              <a:rPr lang="en-US" dirty="0" smtClean="0"/>
              <a:t>Memory Management</a:t>
            </a:r>
          </a:p>
          <a:p>
            <a:r>
              <a:rPr lang="en-US" dirty="0" smtClean="0"/>
              <a:t>Storage Management</a:t>
            </a:r>
          </a:p>
          <a:p>
            <a:r>
              <a:rPr lang="en-US" dirty="0" smtClean="0"/>
              <a:t>Protection and Security</a:t>
            </a:r>
          </a:p>
          <a:p>
            <a:r>
              <a:rPr lang="en-US" dirty="0" smtClean="0"/>
              <a:t>Distributed Systems</a:t>
            </a:r>
          </a:p>
          <a:p>
            <a:r>
              <a:rPr lang="en-US" dirty="0" smtClean="0"/>
              <a:t>Special-Purpose Systems</a:t>
            </a:r>
          </a:p>
          <a:p>
            <a:r>
              <a:rPr lang="en-US" dirty="0" smtClean="0"/>
              <a:t>Computing Environments</a:t>
            </a:r>
          </a:p>
          <a:p>
            <a:r>
              <a:rPr lang="en-US" dirty="0" smtClean="0"/>
              <a:t>Open-Source Operating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76300" y="277813"/>
            <a:ext cx="7810500" cy="576262"/>
          </a:xfrm>
        </p:spPr>
        <p:txBody>
          <a:bodyPr/>
          <a:lstStyle/>
          <a:p>
            <a:pPr eaLnBrk="1" hangingPunct="1"/>
            <a:r>
              <a:rPr lang="en-US" smtClean="0"/>
              <a:t>Storage Hierarchy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762875" cy="4530725"/>
          </a:xfrm>
        </p:spPr>
        <p:txBody>
          <a:bodyPr/>
          <a:lstStyle/>
          <a:p>
            <a:r>
              <a:rPr lang="en-US" smtClean="0"/>
              <a:t>Storage systems organized in hierarchy</a:t>
            </a:r>
          </a:p>
          <a:p>
            <a:pPr lvl="1"/>
            <a:r>
              <a:rPr lang="en-US" smtClean="0"/>
              <a:t>Speed</a:t>
            </a:r>
          </a:p>
          <a:p>
            <a:pPr lvl="1"/>
            <a:r>
              <a:rPr lang="en-US" smtClean="0"/>
              <a:t>Cost</a:t>
            </a:r>
          </a:p>
          <a:p>
            <a:pPr lvl="1"/>
            <a:r>
              <a:rPr lang="en-US" smtClean="0"/>
              <a:t>Volatility</a:t>
            </a:r>
          </a:p>
          <a:p>
            <a:pPr lvl="1"/>
            <a:endParaRPr lang="en-US" smtClean="0"/>
          </a:p>
          <a:p>
            <a:r>
              <a:rPr lang="en-US" b="1" smtClean="0">
                <a:solidFill>
                  <a:srgbClr val="3366FF"/>
                </a:solidFill>
              </a:rPr>
              <a:t>Caching</a:t>
            </a:r>
            <a:r>
              <a:rPr lang="en-US" smtClean="0"/>
              <a:t> – copying information into faster storage system; main memory can be viewed as a </a:t>
            </a:r>
            <a:r>
              <a:rPr lang="en-US" i="1" smtClean="0"/>
              <a:t>cache</a:t>
            </a:r>
            <a:r>
              <a:rPr lang="en-US" smtClean="0"/>
              <a:t> for secondary 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Storage-Device Hierarchy</a:t>
            </a:r>
          </a:p>
        </p:txBody>
      </p:sp>
      <p:pic>
        <p:nvPicPr>
          <p:cNvPr id="6" name="Picture 5" descr="C:\Users\as668\Desktop\1_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790" y="1215053"/>
            <a:ext cx="6158623" cy="5126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0763" y="277813"/>
            <a:ext cx="7666037" cy="576262"/>
          </a:xfrm>
        </p:spPr>
        <p:txBody>
          <a:bodyPr/>
          <a:lstStyle/>
          <a:p>
            <a:pPr eaLnBrk="1" hangingPunct="1"/>
            <a:r>
              <a:rPr lang="en-US" dirty="0" smtClean="0"/>
              <a:t>Sample Speeds</a:t>
            </a:r>
            <a:endParaRPr lang="en-US" dirty="0" smtClean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912855"/>
            <a:ext cx="7704138" cy="5476070"/>
          </a:xfrm>
        </p:spPr>
        <p:txBody>
          <a:bodyPr/>
          <a:lstStyle/>
          <a:p>
            <a:r>
              <a:rPr lang="en-US" b="1" dirty="0" smtClean="0"/>
              <a:t>Writes </a:t>
            </a:r>
            <a:r>
              <a:rPr lang="en-US" b="1" dirty="0"/>
              <a:t>are expensive!</a:t>
            </a:r>
          </a:p>
          <a:p>
            <a:pPr lvl="1"/>
            <a:r>
              <a:rPr lang="en-US" dirty="0" err="1" smtClean="0"/>
              <a:t>Datastore</a:t>
            </a:r>
            <a:r>
              <a:rPr lang="en-US" dirty="0" smtClean="0"/>
              <a:t> is transactional: writes </a:t>
            </a:r>
            <a:r>
              <a:rPr lang="en-US" b="1" u="sng" dirty="0" smtClean="0">
                <a:solidFill>
                  <a:srgbClr val="FF0000"/>
                </a:solidFill>
              </a:rPr>
              <a:t>require</a:t>
            </a:r>
            <a:r>
              <a:rPr lang="en-US" dirty="0" smtClean="0"/>
              <a:t> disk access </a:t>
            </a:r>
          </a:p>
          <a:p>
            <a:pPr lvl="1"/>
            <a:r>
              <a:rPr lang="en-US" dirty="0" smtClean="0"/>
              <a:t>Disk </a:t>
            </a:r>
            <a:r>
              <a:rPr lang="en-US" dirty="0"/>
              <a:t>access means disk seeks </a:t>
            </a:r>
            <a:endParaRPr lang="en-US" dirty="0" smtClean="0"/>
          </a:p>
          <a:p>
            <a:pPr lvl="1"/>
            <a:r>
              <a:rPr lang="en-US" dirty="0" smtClean="0"/>
              <a:t>Rule </a:t>
            </a:r>
            <a:r>
              <a:rPr lang="en-US" dirty="0"/>
              <a:t>of thumb: 10ms for a disk seek </a:t>
            </a:r>
            <a:endParaRPr lang="en-US" dirty="0" smtClean="0"/>
          </a:p>
          <a:p>
            <a:pPr lvl="1"/>
            <a:r>
              <a:rPr lang="en-US" dirty="0" smtClean="0"/>
              <a:t>Simple </a:t>
            </a:r>
            <a:r>
              <a:rPr lang="en-US" dirty="0"/>
              <a:t>math: 1s / 10ms = 100 seeks/sec </a:t>
            </a:r>
            <a:r>
              <a:rPr lang="en-US" dirty="0" smtClean="0"/>
              <a:t>maximum</a:t>
            </a:r>
          </a:p>
          <a:p>
            <a:r>
              <a:rPr lang="en-US" b="1" dirty="0"/>
              <a:t>Reads are cheap!</a:t>
            </a:r>
          </a:p>
          <a:p>
            <a:pPr lvl="1"/>
            <a:r>
              <a:rPr lang="en-US" dirty="0"/>
              <a:t>Reads do not need to be transactional, just consistent </a:t>
            </a:r>
            <a:endParaRPr lang="en-US" dirty="0" smtClean="0"/>
          </a:p>
          <a:p>
            <a:pPr lvl="1"/>
            <a:r>
              <a:rPr lang="en-US" dirty="0" smtClean="0"/>
              <a:t>Data </a:t>
            </a:r>
            <a:r>
              <a:rPr lang="en-US" dirty="0"/>
              <a:t>is read from disk once, then it's easily cached 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subsequent reads come straight from memory </a:t>
            </a:r>
            <a:endParaRPr lang="en-US" dirty="0" smtClean="0"/>
          </a:p>
          <a:p>
            <a:pPr lvl="1"/>
            <a:r>
              <a:rPr lang="en-US" dirty="0" smtClean="0"/>
              <a:t>Rule </a:t>
            </a:r>
            <a:r>
              <a:rPr lang="en-US" dirty="0"/>
              <a:t>of thumb: 250usec for 1MB of data from memory </a:t>
            </a:r>
            <a:endParaRPr lang="en-US" dirty="0" smtClean="0"/>
          </a:p>
          <a:p>
            <a:pPr lvl="1"/>
            <a:r>
              <a:rPr lang="en-US" dirty="0" smtClean="0"/>
              <a:t>Simple </a:t>
            </a:r>
            <a:r>
              <a:rPr lang="en-US" dirty="0"/>
              <a:t>math: 1s / 250usec = 4GB/sec maximum</a:t>
            </a:r>
            <a:br>
              <a:rPr lang="en-US" dirty="0"/>
            </a:br>
            <a:r>
              <a:rPr lang="en-US" dirty="0"/>
              <a:t>* For a 1MB entity, that's 4000 fetches/sec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1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0763" y="277813"/>
            <a:ext cx="7666037" cy="576262"/>
          </a:xfrm>
        </p:spPr>
        <p:txBody>
          <a:bodyPr/>
          <a:lstStyle/>
          <a:p>
            <a:pPr eaLnBrk="1" hangingPunct="1"/>
            <a:r>
              <a:rPr lang="en-US" dirty="0" smtClean="0"/>
              <a:t>Sample Speeds</a:t>
            </a:r>
            <a:endParaRPr lang="en-US" dirty="0" smtClean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912855"/>
            <a:ext cx="7704138" cy="5476070"/>
          </a:xfrm>
        </p:spPr>
        <p:txBody>
          <a:bodyPr/>
          <a:lstStyle/>
          <a:p>
            <a:r>
              <a:rPr lang="en-US" dirty="0"/>
              <a:t>L1 cache reference 0.5 ns </a:t>
            </a:r>
            <a:endParaRPr lang="en-US" dirty="0" smtClean="0"/>
          </a:p>
          <a:p>
            <a:r>
              <a:rPr lang="en-US" dirty="0" smtClean="0"/>
              <a:t>Branch </a:t>
            </a:r>
            <a:r>
              <a:rPr lang="en-US" dirty="0" err="1"/>
              <a:t>mispredict</a:t>
            </a:r>
            <a:r>
              <a:rPr lang="en-US" dirty="0"/>
              <a:t> 5 ns </a:t>
            </a:r>
            <a:endParaRPr lang="en-US" dirty="0" smtClean="0"/>
          </a:p>
          <a:p>
            <a:r>
              <a:rPr lang="en-US" dirty="0" smtClean="0"/>
              <a:t>L2 </a:t>
            </a:r>
            <a:r>
              <a:rPr lang="en-US" dirty="0"/>
              <a:t>cache reference 7 ns </a:t>
            </a:r>
            <a:endParaRPr lang="en-US" dirty="0" smtClean="0"/>
          </a:p>
          <a:p>
            <a:r>
              <a:rPr lang="en-US" dirty="0" err="1" smtClean="0"/>
              <a:t>Mutex</a:t>
            </a:r>
            <a:r>
              <a:rPr lang="en-US" dirty="0" smtClean="0"/>
              <a:t> </a:t>
            </a:r>
            <a:r>
              <a:rPr lang="en-US" dirty="0"/>
              <a:t>lock/unlock 100 ns </a:t>
            </a:r>
            <a:endParaRPr lang="en-US" dirty="0" smtClean="0"/>
          </a:p>
          <a:p>
            <a:r>
              <a:rPr lang="en-US" dirty="0" smtClean="0"/>
              <a:t>Main </a:t>
            </a:r>
            <a:r>
              <a:rPr lang="en-US" dirty="0"/>
              <a:t>memory reference 100 ns </a:t>
            </a:r>
            <a:endParaRPr lang="en-US" dirty="0" smtClean="0"/>
          </a:p>
          <a:p>
            <a:r>
              <a:rPr lang="en-US" dirty="0" smtClean="0"/>
              <a:t>Compress </a:t>
            </a:r>
            <a:r>
              <a:rPr lang="en-US" dirty="0"/>
              <a:t>1K bytes with Zippy 10,000 ns </a:t>
            </a:r>
            <a:endParaRPr lang="en-US" dirty="0" smtClean="0"/>
          </a:p>
          <a:p>
            <a:r>
              <a:rPr lang="en-US" dirty="0" smtClean="0"/>
              <a:t>Send </a:t>
            </a:r>
            <a:r>
              <a:rPr lang="en-US" dirty="0"/>
              <a:t>2K bytes over 1 </a:t>
            </a:r>
            <a:r>
              <a:rPr lang="en-US" dirty="0" err="1"/>
              <a:t>Gbps</a:t>
            </a:r>
            <a:r>
              <a:rPr lang="en-US" dirty="0"/>
              <a:t> network 20,000 ns </a:t>
            </a:r>
            <a:endParaRPr lang="en-US" dirty="0" smtClean="0"/>
          </a:p>
          <a:p>
            <a:r>
              <a:rPr lang="en-US" dirty="0" smtClean="0"/>
              <a:t>Read </a:t>
            </a:r>
            <a:r>
              <a:rPr lang="en-US" dirty="0"/>
              <a:t>1 MB sequentially from memory 250,000 ns </a:t>
            </a:r>
            <a:endParaRPr lang="en-US" dirty="0" smtClean="0"/>
          </a:p>
          <a:p>
            <a:r>
              <a:rPr lang="en-US" dirty="0" smtClean="0"/>
              <a:t>Round </a:t>
            </a:r>
            <a:r>
              <a:rPr lang="en-US" dirty="0"/>
              <a:t>trip within same datacenter 500,000 ns </a:t>
            </a:r>
            <a:endParaRPr lang="en-US" dirty="0" smtClean="0"/>
          </a:p>
          <a:p>
            <a:r>
              <a:rPr lang="en-US" dirty="0" smtClean="0"/>
              <a:t>Disk </a:t>
            </a:r>
            <a:r>
              <a:rPr lang="en-US" dirty="0"/>
              <a:t>seek 10,000,000 ns </a:t>
            </a:r>
            <a:endParaRPr lang="en-US" dirty="0" smtClean="0"/>
          </a:p>
          <a:p>
            <a:r>
              <a:rPr lang="en-US" dirty="0" smtClean="0"/>
              <a:t>Read </a:t>
            </a:r>
            <a:r>
              <a:rPr lang="en-US" dirty="0"/>
              <a:t>1 MB sequentially from network 10,000,000 ns </a:t>
            </a:r>
            <a:endParaRPr lang="en-US" dirty="0" smtClean="0"/>
          </a:p>
          <a:p>
            <a:r>
              <a:rPr lang="en-US" dirty="0" smtClean="0"/>
              <a:t>Read </a:t>
            </a:r>
            <a:r>
              <a:rPr lang="en-US" dirty="0"/>
              <a:t>1 MB sequentially from disk 30,000,000 ns </a:t>
            </a:r>
            <a:endParaRPr lang="en-US" dirty="0" smtClean="0"/>
          </a:p>
          <a:p>
            <a:r>
              <a:rPr lang="en-US" dirty="0" smtClean="0"/>
              <a:t>Send </a:t>
            </a:r>
            <a:r>
              <a:rPr lang="en-US" dirty="0"/>
              <a:t>packet CA-&gt;Netherlands-&gt;CA 150,000,000 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858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Caching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272338" cy="4910137"/>
          </a:xfrm>
        </p:spPr>
        <p:txBody>
          <a:bodyPr/>
          <a:lstStyle/>
          <a:p>
            <a:r>
              <a:rPr lang="en-US" dirty="0" smtClean="0"/>
              <a:t>Important principle, performed at many levels in a computer (in hardware, operating system, software)</a:t>
            </a:r>
          </a:p>
          <a:p>
            <a:endParaRPr lang="en-US" sz="800" dirty="0" smtClean="0"/>
          </a:p>
          <a:p>
            <a:r>
              <a:rPr lang="en-US" dirty="0" smtClean="0"/>
              <a:t>Data in use copied from slower to faster storage temporarily</a:t>
            </a:r>
          </a:p>
          <a:p>
            <a:endParaRPr lang="en-US" sz="800" dirty="0" smtClean="0"/>
          </a:p>
          <a:p>
            <a:r>
              <a:rPr lang="en-US" dirty="0" smtClean="0"/>
              <a:t>Faster storage (cache) checked first to determine if </a:t>
            </a:r>
            <a:r>
              <a:rPr lang="en-US" dirty="0"/>
              <a:t>d</a:t>
            </a:r>
            <a:r>
              <a:rPr lang="en-US" dirty="0" smtClean="0"/>
              <a:t>ata is there</a:t>
            </a:r>
          </a:p>
          <a:p>
            <a:pPr lvl="1"/>
            <a:r>
              <a:rPr lang="en-US" dirty="0" smtClean="0"/>
              <a:t>If it is, data used directly from the cache (fast)</a:t>
            </a:r>
          </a:p>
          <a:p>
            <a:pPr lvl="1"/>
            <a:r>
              <a:rPr lang="en-US" dirty="0" smtClean="0"/>
              <a:t>If not, data copied to cache and used there</a:t>
            </a:r>
          </a:p>
          <a:p>
            <a:pPr lvl="1"/>
            <a:endParaRPr lang="en-US" sz="800" dirty="0" smtClean="0"/>
          </a:p>
          <a:p>
            <a:r>
              <a:rPr lang="en-US" dirty="0" smtClean="0"/>
              <a:t>Cache smaller than storage being cached</a:t>
            </a:r>
          </a:p>
          <a:p>
            <a:pPr lvl="1"/>
            <a:r>
              <a:rPr lang="en-US" dirty="0" smtClean="0"/>
              <a:t>Cache management important design problem</a:t>
            </a:r>
          </a:p>
          <a:p>
            <a:pPr lvl="1"/>
            <a:r>
              <a:rPr lang="en-US" dirty="0" smtClean="0"/>
              <a:t>Cache size and replacement policy</a:t>
            </a:r>
          </a:p>
          <a:p>
            <a:pPr>
              <a:buFont typeface="Monotype Sorts" charset="2"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itle 1"/>
          <p:cNvSpPr>
            <a:spLocks noGrp="1"/>
          </p:cNvSpPr>
          <p:nvPr>
            <p:ph type="title" idx="4294967295"/>
          </p:nvPr>
        </p:nvSpPr>
        <p:spPr>
          <a:xfrm>
            <a:off x="1100138" y="277813"/>
            <a:ext cx="7586662" cy="576262"/>
          </a:xfrm>
        </p:spPr>
        <p:txBody>
          <a:bodyPr/>
          <a:lstStyle/>
          <a:p>
            <a:r>
              <a:rPr lang="en-US" smtClean="0"/>
              <a:t>Computer-System Architecture</a:t>
            </a:r>
          </a:p>
        </p:txBody>
      </p:sp>
      <p:sp>
        <p:nvSpPr>
          <p:cNvPr id="163843" name="Content Placeholder 2"/>
          <p:cNvSpPr>
            <a:spLocks noGrp="1"/>
          </p:cNvSpPr>
          <p:nvPr>
            <p:ph idx="4294967295"/>
          </p:nvPr>
        </p:nvSpPr>
        <p:spPr>
          <a:xfrm>
            <a:off x="806450" y="1233488"/>
            <a:ext cx="8229600" cy="4870429"/>
          </a:xfrm>
        </p:spPr>
        <p:txBody>
          <a:bodyPr/>
          <a:lstStyle/>
          <a:p>
            <a:r>
              <a:rPr lang="en-US" dirty="0" smtClean="0"/>
              <a:t>In the past systems used a single general-purpose (GP) processor</a:t>
            </a:r>
          </a:p>
          <a:p>
            <a:pPr lvl="1"/>
            <a:r>
              <a:rPr lang="en-US" dirty="0" smtClean="0"/>
              <a:t>Most systems have special-purpose processors as well</a:t>
            </a:r>
          </a:p>
          <a:p>
            <a:pPr lvl="1"/>
            <a:r>
              <a:rPr lang="en-US" dirty="0" smtClean="0"/>
              <a:t>Today many (most?) have multiple GP cores/processors</a:t>
            </a:r>
          </a:p>
          <a:p>
            <a:pPr lvl="1"/>
            <a:endParaRPr lang="en-US" sz="800" dirty="0" smtClean="0"/>
          </a:p>
          <a:p>
            <a:r>
              <a:rPr lang="en-US" b="1" dirty="0" smtClean="0">
                <a:solidFill>
                  <a:srgbClr val="3366FF"/>
                </a:solidFill>
              </a:rPr>
              <a:t>Multiprocessor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systems becoming common</a:t>
            </a:r>
          </a:p>
          <a:p>
            <a:pPr lvl="1"/>
            <a:r>
              <a:rPr lang="en-US" dirty="0" smtClean="0"/>
              <a:t>Also known as </a:t>
            </a:r>
            <a:r>
              <a:rPr lang="en-US" b="1" dirty="0" smtClean="0">
                <a:solidFill>
                  <a:srgbClr val="3366FF"/>
                </a:solidFill>
              </a:rPr>
              <a:t>parallel systems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3366FF"/>
                </a:solidFill>
              </a:rPr>
              <a:t>tightly-coupled systems</a:t>
            </a:r>
          </a:p>
          <a:p>
            <a:pPr lvl="1"/>
            <a:r>
              <a:rPr lang="en-US" dirty="0" smtClean="0"/>
              <a:t>Advantages include:</a:t>
            </a:r>
          </a:p>
          <a:p>
            <a:pPr marL="1200150" lvl="2" indent="-342900">
              <a:buFont typeface="Arial" charset="0"/>
              <a:buAutoNum type="arabicPeriod"/>
            </a:pPr>
            <a:r>
              <a:rPr lang="en-US" b="1" dirty="0" smtClean="0">
                <a:solidFill>
                  <a:srgbClr val="3366FF"/>
                </a:solidFill>
              </a:rPr>
              <a:t>Increased throughput</a:t>
            </a:r>
          </a:p>
          <a:p>
            <a:pPr marL="1200150" lvl="2" indent="-342900">
              <a:buFont typeface="Arial" charset="0"/>
              <a:buAutoNum type="arabicPeriod"/>
            </a:pPr>
            <a:r>
              <a:rPr lang="en-US" b="1" dirty="0" smtClean="0">
                <a:solidFill>
                  <a:srgbClr val="3366FF"/>
                </a:solidFill>
              </a:rPr>
              <a:t>Economy of scale</a:t>
            </a:r>
          </a:p>
          <a:p>
            <a:pPr marL="1200150" lvl="2" indent="-342900">
              <a:buFont typeface="Arial" charset="0"/>
              <a:buAutoNum type="arabicPeriod"/>
            </a:pPr>
            <a:r>
              <a:rPr lang="en-US" b="1" dirty="0" smtClean="0">
                <a:solidFill>
                  <a:srgbClr val="3366FF"/>
                </a:solidFill>
              </a:rPr>
              <a:t>Increased reliability – graceful degradation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or </a:t>
            </a:r>
            <a:r>
              <a:rPr lang="en-US" b="1" dirty="0" smtClean="0">
                <a:solidFill>
                  <a:srgbClr val="3366FF"/>
                </a:solidFill>
              </a:rPr>
              <a:t>fault tolerance</a:t>
            </a:r>
          </a:p>
          <a:p>
            <a:pPr lvl="1"/>
            <a:r>
              <a:rPr lang="en-US" dirty="0" smtClean="0"/>
              <a:t>Two types:</a:t>
            </a:r>
          </a:p>
          <a:p>
            <a:pPr marL="1200150" lvl="2" indent="-342900">
              <a:buFont typeface="Arial" charset="0"/>
              <a:buAutoNum type="arabicPeriod"/>
            </a:pPr>
            <a:r>
              <a:rPr lang="en-US" b="1" dirty="0" smtClean="0">
                <a:solidFill>
                  <a:srgbClr val="3366FF"/>
                </a:solidFill>
              </a:rPr>
              <a:t>Asymmetric Multiprocessing</a:t>
            </a:r>
          </a:p>
          <a:p>
            <a:pPr marL="1200150" lvl="2" indent="-342900">
              <a:buFont typeface="Arial" charset="0"/>
              <a:buAutoNum type="arabicPeriod"/>
            </a:pPr>
            <a:r>
              <a:rPr lang="en-US" b="1" dirty="0" smtClean="0">
                <a:solidFill>
                  <a:srgbClr val="3366FF"/>
                </a:solidFill>
              </a:rPr>
              <a:t>Symmetric Multiprocessing</a:t>
            </a:r>
          </a:p>
          <a:p>
            <a:pPr marL="1200150" lvl="2" indent="-342900">
              <a:buFont typeface="Webdings" charset="2"/>
              <a:buNone/>
            </a:pPr>
            <a:endParaRPr lang="en-US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How a Modern Computer Works</a:t>
            </a:r>
          </a:p>
        </p:txBody>
      </p:sp>
      <p:pic>
        <p:nvPicPr>
          <p:cNvPr id="165891" name="Picture 5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550" y="1276350"/>
            <a:ext cx="5746750" cy="4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2" name="TextBox 3"/>
          <p:cNvSpPr txBox="1">
            <a:spLocks noChangeArrowheads="1"/>
          </p:cNvSpPr>
          <p:nvPr/>
        </p:nvSpPr>
        <p:spPr bwMode="auto">
          <a:xfrm>
            <a:off x="4787900" y="5637213"/>
            <a:ext cx="28749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r>
              <a:rPr lang="en-US" sz="1400" i="1"/>
              <a:t>A von Neumann architecture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itle 1"/>
          <p:cNvSpPr>
            <a:spLocks noGrp="1"/>
          </p:cNvSpPr>
          <p:nvPr>
            <p:ph type="title" idx="4294967295"/>
          </p:nvPr>
        </p:nvSpPr>
        <p:spPr>
          <a:xfrm>
            <a:off x="828675" y="277813"/>
            <a:ext cx="8229600" cy="576262"/>
          </a:xfrm>
        </p:spPr>
        <p:txBody>
          <a:bodyPr/>
          <a:lstStyle/>
          <a:p>
            <a:r>
              <a:rPr lang="en-US" sz="2800" smtClean="0"/>
              <a:t>Symmetric Multiprocessing Architecture</a:t>
            </a:r>
          </a:p>
        </p:txBody>
      </p:sp>
      <p:pic>
        <p:nvPicPr>
          <p:cNvPr id="167939" name="Picture 7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1760538"/>
            <a:ext cx="6319837" cy="303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A Dual-Core Design</a:t>
            </a:r>
          </a:p>
        </p:txBody>
      </p:sp>
      <p:pic>
        <p:nvPicPr>
          <p:cNvPr id="169987" name="Picture 10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1765300"/>
            <a:ext cx="4783137" cy="352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Clustered Systems</a:t>
            </a:r>
          </a:p>
        </p:txBody>
      </p:sp>
      <p:sp>
        <p:nvSpPr>
          <p:cNvPr id="17203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smtClean="0"/>
              <a:t>Like multiprocessor systems, but multiple systems working together</a:t>
            </a:r>
          </a:p>
          <a:p>
            <a:pPr lvl="1"/>
            <a:r>
              <a:rPr lang="en-US" smtClean="0"/>
              <a:t>Usually sharing storage via a </a:t>
            </a:r>
            <a:r>
              <a:rPr lang="en-US" b="1" smtClean="0">
                <a:solidFill>
                  <a:srgbClr val="3366FF"/>
                </a:solidFill>
              </a:rPr>
              <a:t>storage-area network (SAN)</a:t>
            </a:r>
          </a:p>
          <a:p>
            <a:pPr lvl="1"/>
            <a:r>
              <a:rPr lang="en-US" smtClean="0"/>
              <a:t>Provides a </a:t>
            </a:r>
            <a:r>
              <a:rPr lang="en-US" b="1" smtClean="0">
                <a:solidFill>
                  <a:srgbClr val="3366FF"/>
                </a:solidFill>
              </a:rPr>
              <a:t>high-availability</a:t>
            </a:r>
            <a:r>
              <a:rPr lang="en-US" b="1" smtClean="0"/>
              <a:t> </a:t>
            </a:r>
            <a:r>
              <a:rPr lang="en-US" smtClean="0"/>
              <a:t>service which survives failures</a:t>
            </a:r>
          </a:p>
          <a:p>
            <a:pPr lvl="2"/>
            <a:r>
              <a:rPr lang="en-US" b="1" smtClean="0">
                <a:solidFill>
                  <a:srgbClr val="3366FF"/>
                </a:solidFill>
              </a:rPr>
              <a:t>Asymmetric clustering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has one machine in hot-standby mode</a:t>
            </a:r>
          </a:p>
          <a:p>
            <a:pPr lvl="2"/>
            <a:r>
              <a:rPr lang="en-US" b="1" smtClean="0">
                <a:solidFill>
                  <a:srgbClr val="3366FF"/>
                </a:solidFill>
              </a:rPr>
              <a:t>Symmetric clustering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has multiple nodes running applications, monitoring each other</a:t>
            </a:r>
          </a:p>
          <a:p>
            <a:pPr lvl="1"/>
            <a:r>
              <a:rPr lang="en-US" smtClean="0"/>
              <a:t>Some clusters are for </a:t>
            </a:r>
            <a:r>
              <a:rPr lang="en-US" b="1" smtClean="0">
                <a:solidFill>
                  <a:srgbClr val="3366FF"/>
                </a:solidFill>
              </a:rPr>
              <a:t>high-performance computing (HPC)</a:t>
            </a:r>
          </a:p>
          <a:p>
            <a:pPr lvl="2"/>
            <a:r>
              <a:rPr lang="en-US" smtClean="0"/>
              <a:t>Applications must be written to use </a:t>
            </a:r>
            <a:r>
              <a:rPr lang="en-US" b="1" smtClean="0">
                <a:solidFill>
                  <a:srgbClr val="3366FF"/>
                </a:solidFill>
              </a:rPr>
              <a:t>parallelization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To provide a grand tour of the major operating systems components</a:t>
            </a:r>
          </a:p>
          <a:p>
            <a:pPr lvl="1"/>
            <a:r>
              <a:rPr lang="en-US" dirty="0" smtClean="0"/>
              <a:t>Chapter 1 is broad coverage but shallow</a:t>
            </a:r>
          </a:p>
          <a:p>
            <a:r>
              <a:rPr lang="en-US" dirty="0" smtClean="0"/>
              <a:t>To provide coverage of basic computer system organization</a:t>
            </a:r>
          </a:p>
          <a:p>
            <a:pPr>
              <a:buFont typeface="Monotype Sorts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Clustered Systems</a:t>
            </a:r>
          </a:p>
        </p:txBody>
      </p:sp>
      <p:pic>
        <p:nvPicPr>
          <p:cNvPr id="174083" name="Content Placeholder 3" descr="1.08.pdf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76" b="-3476"/>
          <a:stretch>
            <a:fillRect/>
          </a:stretch>
        </p:blipFill>
        <p:spPr/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9975" y="277813"/>
            <a:ext cx="7616825" cy="576262"/>
          </a:xfrm>
        </p:spPr>
        <p:txBody>
          <a:bodyPr/>
          <a:lstStyle/>
          <a:p>
            <a:pPr eaLnBrk="1" hangingPunct="1"/>
            <a:r>
              <a:rPr lang="en-US" smtClean="0"/>
              <a:t>Operating System Structure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39813"/>
            <a:ext cx="7832725" cy="5462587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</a:pPr>
            <a:endParaRPr lang="en-US" sz="1600" smtClean="0"/>
          </a:p>
          <a:p>
            <a:pPr>
              <a:lnSpc>
                <a:spcPct val="90000"/>
              </a:lnSpc>
            </a:pPr>
            <a:r>
              <a:rPr lang="en-US" b="1" smtClean="0">
                <a:solidFill>
                  <a:srgbClr val="3366FF"/>
                </a:solidFill>
              </a:rPr>
              <a:t>Multiprogramming</a:t>
            </a:r>
            <a:r>
              <a:rPr lang="en-US" sz="1600" smtClean="0"/>
              <a:t> needed for efficiency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Single user cannot keep CPU and I/O devices busy at all times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Multiprogramming organizes jobs (code and data) so CPU always has one to execute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A subset of total jobs in system is kept in memory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One job selected and run via </a:t>
            </a:r>
            <a:r>
              <a:rPr lang="en-US" b="1" smtClean="0">
                <a:solidFill>
                  <a:srgbClr val="3366FF"/>
                </a:solidFill>
              </a:rPr>
              <a:t>job scheduling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When it has to wait (for I/O for example), OS switches to another job</a:t>
            </a:r>
          </a:p>
          <a:p>
            <a:pPr lvl="1">
              <a:lnSpc>
                <a:spcPct val="90000"/>
              </a:lnSpc>
            </a:pPr>
            <a:endParaRPr lang="en-US" sz="800" smtClean="0"/>
          </a:p>
          <a:p>
            <a:pPr>
              <a:lnSpc>
                <a:spcPct val="90000"/>
              </a:lnSpc>
            </a:pPr>
            <a:r>
              <a:rPr lang="en-US" b="1" smtClean="0">
                <a:solidFill>
                  <a:srgbClr val="3366FF"/>
                </a:solidFill>
              </a:rPr>
              <a:t>Timesharing (multitasking) </a:t>
            </a:r>
            <a:r>
              <a:rPr lang="en-US" sz="1600" smtClean="0"/>
              <a:t>is logical extension in which CPU switches jobs so frequently that users can interact with each job while it is running, creating </a:t>
            </a:r>
            <a:r>
              <a:rPr lang="en-US" b="1" smtClean="0">
                <a:solidFill>
                  <a:srgbClr val="3366FF"/>
                </a:solidFill>
              </a:rPr>
              <a:t>interactive</a:t>
            </a:r>
            <a:r>
              <a:rPr lang="en-US" sz="1600" smtClean="0"/>
              <a:t> computing</a:t>
            </a:r>
          </a:p>
          <a:p>
            <a:pPr lvl="1">
              <a:lnSpc>
                <a:spcPct val="90000"/>
              </a:lnSpc>
            </a:pPr>
            <a:r>
              <a:rPr lang="en-US" b="1" smtClean="0">
                <a:solidFill>
                  <a:srgbClr val="3366FF"/>
                </a:solidFill>
              </a:rPr>
              <a:t>Response time </a:t>
            </a:r>
            <a:r>
              <a:rPr lang="en-US" sz="1600" smtClean="0"/>
              <a:t>should be &lt; 1 second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Each user has at least one program executing in memory </a:t>
            </a:r>
            <a:r>
              <a:rPr lang="en-US" sz="1600" smtClean="0">
                <a:sym typeface="Wingdings 3" charset="2"/>
              </a:rPr>
              <a:t></a:t>
            </a:r>
            <a:r>
              <a:rPr lang="en-US" b="1" smtClean="0">
                <a:solidFill>
                  <a:srgbClr val="3366FF"/>
                </a:solidFill>
                <a:sym typeface="Wingdings 3" charset="2"/>
              </a:rPr>
              <a:t>process</a:t>
            </a:r>
          </a:p>
          <a:p>
            <a:pPr lvl="1">
              <a:lnSpc>
                <a:spcPct val="90000"/>
              </a:lnSpc>
            </a:pPr>
            <a:r>
              <a:rPr lang="en-US" sz="1600" smtClean="0">
                <a:sym typeface="Wingdings 3" charset="2"/>
              </a:rPr>
              <a:t>If several jobs ready to run at the same time  </a:t>
            </a:r>
            <a:r>
              <a:rPr lang="en-US" b="1" smtClean="0">
                <a:solidFill>
                  <a:srgbClr val="3366FF"/>
                </a:solidFill>
                <a:sym typeface="Wingdings 3" charset="2"/>
              </a:rPr>
              <a:t>CPU scheduling</a:t>
            </a:r>
          </a:p>
          <a:p>
            <a:pPr lvl="1">
              <a:lnSpc>
                <a:spcPct val="90000"/>
              </a:lnSpc>
            </a:pPr>
            <a:r>
              <a:rPr lang="en-US" sz="1600" smtClean="0">
                <a:sym typeface="Wingdings 3" charset="2"/>
              </a:rPr>
              <a:t>If processes don’t fit in memory, </a:t>
            </a:r>
            <a:r>
              <a:rPr lang="en-US" b="1" smtClean="0">
                <a:solidFill>
                  <a:srgbClr val="3366FF"/>
                </a:solidFill>
                <a:sym typeface="Wingdings 3" charset="2"/>
              </a:rPr>
              <a:t>swapping</a:t>
            </a:r>
            <a:r>
              <a:rPr lang="en-US" sz="1600" smtClean="0">
                <a:sym typeface="Wingdings 3" charset="2"/>
              </a:rPr>
              <a:t> moves them in and out to run</a:t>
            </a:r>
          </a:p>
          <a:p>
            <a:pPr lvl="1">
              <a:lnSpc>
                <a:spcPct val="90000"/>
              </a:lnSpc>
            </a:pPr>
            <a:r>
              <a:rPr lang="en-US" b="1" smtClean="0">
                <a:solidFill>
                  <a:srgbClr val="3366FF"/>
                </a:solidFill>
                <a:sym typeface="Wingdings 3" charset="2"/>
              </a:rPr>
              <a:t>Virtual memory </a:t>
            </a:r>
            <a:r>
              <a:rPr lang="en-US" sz="1600" smtClean="0">
                <a:sym typeface="Wingdings 3" charset="2"/>
              </a:rPr>
              <a:t>allows execution of processes not completely in memory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5838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sz="2800" smtClean="0"/>
              <a:t>Memory Layout for Multiprogrammed System</a:t>
            </a:r>
          </a:p>
        </p:txBody>
      </p:sp>
      <p:pic>
        <p:nvPicPr>
          <p:cNvPr id="1771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76350"/>
            <a:ext cx="311150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277813"/>
            <a:ext cx="7791450" cy="576262"/>
          </a:xfrm>
        </p:spPr>
        <p:txBody>
          <a:bodyPr/>
          <a:lstStyle/>
          <a:p>
            <a:pPr eaLnBrk="1" hangingPunct="1"/>
            <a:r>
              <a:rPr lang="en-US" smtClean="0"/>
              <a:t>Operating-System Operations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762875" cy="4938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Interrupt driven by hardware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Software error or request creates </a:t>
            </a:r>
            <a:r>
              <a:rPr lang="en-US" b="1" dirty="0" smtClean="0">
                <a:solidFill>
                  <a:srgbClr val="3366FF"/>
                </a:solidFill>
              </a:rPr>
              <a:t>exception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rgbClr val="3366FF"/>
                </a:solidFill>
              </a:rPr>
              <a:t>trap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Division by zero, request for operating system service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Other process problems include infinite loop, processes modifying each other or the operating system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3366FF"/>
                </a:solidFill>
              </a:rPr>
              <a:t>Dual-mode </a:t>
            </a:r>
            <a:r>
              <a:rPr lang="en-US" dirty="0" smtClean="0"/>
              <a:t>operation allows OS to protect itself and other system components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3366FF"/>
                </a:solidFill>
              </a:rPr>
              <a:t>User mode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3366FF"/>
                </a:solidFill>
              </a:rPr>
              <a:t>kernel mode (AKA: supervisor mode – protected vs real) 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3366FF"/>
                </a:solidFill>
              </a:rPr>
              <a:t>Mode bit </a:t>
            </a:r>
            <a:r>
              <a:rPr lang="en-US" dirty="0" smtClean="0"/>
              <a:t>provided by hardware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Provides ability to distinguish when system is running user code or kernel code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Some instructions designated as </a:t>
            </a:r>
            <a:r>
              <a:rPr lang="en-US" b="1" dirty="0" smtClean="0">
                <a:solidFill>
                  <a:srgbClr val="3366FF"/>
                </a:solidFill>
              </a:rPr>
              <a:t>privileged</a:t>
            </a:r>
            <a:r>
              <a:rPr lang="en-US" dirty="0" smtClean="0"/>
              <a:t>, only executable in kernel mode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System call changes mode to kernel, return from call resets it to user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1525" y="277813"/>
            <a:ext cx="8415338" cy="576262"/>
          </a:xfrm>
        </p:spPr>
        <p:txBody>
          <a:bodyPr/>
          <a:lstStyle/>
          <a:p>
            <a:pPr eaLnBrk="1" hangingPunct="1"/>
            <a:r>
              <a:rPr lang="en-US" smtClean="0"/>
              <a:t>Transition from User to Kernel Mode</a:t>
            </a:r>
          </a:p>
        </p:txBody>
      </p:sp>
      <p:sp>
        <p:nvSpPr>
          <p:cNvPr id="181251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753350" cy="4530725"/>
          </a:xfrm>
        </p:spPr>
        <p:txBody>
          <a:bodyPr/>
          <a:lstStyle/>
          <a:p>
            <a:r>
              <a:rPr lang="en-US" smtClean="0"/>
              <a:t>Timer to prevent infinite loop / process hogging resources</a:t>
            </a:r>
          </a:p>
          <a:p>
            <a:pPr lvl="1"/>
            <a:r>
              <a:rPr lang="en-US" smtClean="0"/>
              <a:t>Set interrupt after specific period</a:t>
            </a:r>
          </a:p>
          <a:p>
            <a:pPr lvl="1"/>
            <a:r>
              <a:rPr lang="en-US" smtClean="0"/>
              <a:t>Operating system decrements counter</a:t>
            </a:r>
          </a:p>
          <a:p>
            <a:pPr lvl="1"/>
            <a:r>
              <a:rPr lang="en-US" smtClean="0"/>
              <a:t>When counter zero generate an interrupt</a:t>
            </a:r>
          </a:p>
          <a:p>
            <a:pPr lvl="1"/>
            <a:r>
              <a:rPr lang="en-US" smtClean="0"/>
              <a:t>Set up before scheduling process to regain control or terminate program that exceeds allotted time</a:t>
            </a:r>
          </a:p>
        </p:txBody>
      </p:sp>
      <p:pic>
        <p:nvPicPr>
          <p:cNvPr id="18125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3581400"/>
            <a:ext cx="7602538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9025" y="277813"/>
            <a:ext cx="7597775" cy="576262"/>
          </a:xfrm>
        </p:spPr>
        <p:txBody>
          <a:bodyPr/>
          <a:lstStyle/>
          <a:p>
            <a:pPr eaLnBrk="1" hangingPunct="1"/>
            <a:r>
              <a:rPr lang="en-US" smtClean="0"/>
              <a:t>Process Management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935038"/>
            <a:ext cx="7361237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A process is a program in execution. It is a unit of work within the system. Program is a </a:t>
            </a:r>
            <a:r>
              <a:rPr lang="en-US" i="1" smtClean="0"/>
              <a:t>passive entity</a:t>
            </a:r>
            <a:r>
              <a:rPr lang="en-US" smtClean="0"/>
              <a:t>, process is </a:t>
            </a:r>
            <a:r>
              <a:rPr lang="en-US" smtClean="0">
                <a:solidFill>
                  <a:srgbClr val="000000"/>
                </a:solidFill>
              </a:rPr>
              <a:t>an </a:t>
            </a:r>
            <a:r>
              <a:rPr lang="en-US" i="1" smtClean="0">
                <a:solidFill>
                  <a:srgbClr val="000000"/>
                </a:solidFill>
              </a:rPr>
              <a:t>active entity</a:t>
            </a:r>
            <a:r>
              <a:rPr lang="en-US" smtClean="0"/>
              <a:t>.</a:t>
            </a:r>
          </a:p>
          <a:p>
            <a:pPr>
              <a:lnSpc>
                <a:spcPct val="90000"/>
              </a:lnSpc>
            </a:pPr>
            <a:r>
              <a:rPr lang="en-US" smtClean="0"/>
              <a:t>Process needs resources to accomplish its task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CPU, memory, I/O, files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Initialization data</a:t>
            </a:r>
          </a:p>
          <a:p>
            <a:pPr>
              <a:lnSpc>
                <a:spcPct val="90000"/>
              </a:lnSpc>
            </a:pPr>
            <a:r>
              <a:rPr lang="en-US" smtClean="0"/>
              <a:t>Process termination requires reclaim of any reusable resources</a:t>
            </a:r>
          </a:p>
          <a:p>
            <a:pPr>
              <a:lnSpc>
                <a:spcPct val="90000"/>
              </a:lnSpc>
            </a:pPr>
            <a:r>
              <a:rPr lang="en-US" smtClean="0"/>
              <a:t>Single-threaded process has one </a:t>
            </a:r>
            <a:r>
              <a:rPr lang="en-US" b="1" smtClean="0">
                <a:solidFill>
                  <a:srgbClr val="3366FF"/>
                </a:solidFill>
              </a:rPr>
              <a:t>program counter</a:t>
            </a:r>
            <a:r>
              <a:rPr lang="en-US" sz="2000" b="1" smtClean="0">
                <a:solidFill>
                  <a:srgbClr val="3366FF"/>
                </a:solidFill>
              </a:rPr>
              <a:t> </a:t>
            </a:r>
            <a:r>
              <a:rPr lang="en-US" smtClean="0"/>
              <a:t>specifying location of next instruction to execute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Process executes instructions sequentially, one at a time, until completion</a:t>
            </a:r>
          </a:p>
          <a:p>
            <a:pPr>
              <a:lnSpc>
                <a:spcPct val="90000"/>
              </a:lnSpc>
            </a:pPr>
            <a:r>
              <a:rPr lang="en-US" smtClean="0"/>
              <a:t>Multi-threaded process has one program counter per thread</a:t>
            </a:r>
          </a:p>
          <a:p>
            <a:pPr>
              <a:lnSpc>
                <a:spcPct val="90000"/>
              </a:lnSpc>
            </a:pPr>
            <a:r>
              <a:rPr lang="en-US" smtClean="0"/>
              <a:t>Typically system has many processes, some user, some operating system running concurrently on one or more CPUs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Concurrency by multiplexing the CPUs among the processes / threads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28713" y="277813"/>
            <a:ext cx="7558087" cy="576262"/>
          </a:xfrm>
        </p:spPr>
        <p:txBody>
          <a:bodyPr/>
          <a:lstStyle/>
          <a:p>
            <a:pPr eaLnBrk="1" hangingPunct="1"/>
            <a:r>
              <a:rPr lang="en-US" smtClean="0"/>
              <a:t>Process Management Activities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7913" y="1728788"/>
            <a:ext cx="7958137" cy="4035425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mtClean="0"/>
              <a:t>     </a:t>
            </a:r>
          </a:p>
          <a:p>
            <a:r>
              <a:rPr lang="en-US" smtClean="0"/>
              <a:t>Creating and deleting both user and system processes</a:t>
            </a:r>
          </a:p>
          <a:p>
            <a:r>
              <a:rPr lang="en-US" smtClean="0"/>
              <a:t>Suspending and resuming processes</a:t>
            </a:r>
          </a:p>
          <a:p>
            <a:r>
              <a:rPr lang="en-US" smtClean="0"/>
              <a:t>Providing mechanisms for process synchronization</a:t>
            </a:r>
          </a:p>
          <a:p>
            <a:r>
              <a:rPr lang="en-US" smtClean="0"/>
              <a:t>Providing mechanisms for process communication</a:t>
            </a:r>
          </a:p>
          <a:p>
            <a:r>
              <a:rPr lang="en-US" smtClean="0"/>
              <a:t>Providing mechanisms for deadlock handling</a:t>
            </a: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885825" y="1238250"/>
            <a:ext cx="75866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Helvetica" charset="0"/>
              </a:rPr>
              <a:t>The operating system is responsible for the following activities in connection with process management: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90613" y="277813"/>
            <a:ext cx="7596187" cy="576262"/>
          </a:xfrm>
        </p:spPr>
        <p:txBody>
          <a:bodyPr/>
          <a:lstStyle/>
          <a:p>
            <a:pPr eaLnBrk="1" hangingPunct="1"/>
            <a:r>
              <a:rPr lang="en-US" smtClean="0"/>
              <a:t>Memory Management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654925" cy="4530725"/>
          </a:xfrm>
        </p:spPr>
        <p:txBody>
          <a:bodyPr/>
          <a:lstStyle/>
          <a:p>
            <a:r>
              <a:rPr lang="en-US" smtClean="0"/>
              <a:t>All data in memory before and after processing</a:t>
            </a:r>
          </a:p>
          <a:p>
            <a:endParaRPr lang="en-US" sz="800" smtClean="0"/>
          </a:p>
          <a:p>
            <a:r>
              <a:rPr lang="en-US" smtClean="0"/>
              <a:t>All instructions in memory in order to execute</a:t>
            </a:r>
          </a:p>
          <a:p>
            <a:endParaRPr lang="en-US" sz="800" smtClean="0"/>
          </a:p>
          <a:p>
            <a:r>
              <a:rPr lang="en-US" smtClean="0"/>
              <a:t>Memory management determines what is in memory when</a:t>
            </a:r>
          </a:p>
          <a:p>
            <a:pPr lvl="1"/>
            <a:r>
              <a:rPr lang="en-US" smtClean="0"/>
              <a:t>Optimizing CPU utilization and computer response to users</a:t>
            </a:r>
          </a:p>
          <a:p>
            <a:pPr lvl="1"/>
            <a:endParaRPr lang="en-US" sz="800" smtClean="0"/>
          </a:p>
          <a:p>
            <a:r>
              <a:rPr lang="en-US" smtClean="0"/>
              <a:t>Memory management activities</a:t>
            </a:r>
          </a:p>
          <a:p>
            <a:pPr lvl="1"/>
            <a:r>
              <a:rPr lang="en-US" smtClean="0"/>
              <a:t>Keeping track of which parts of memory are currently being used and by whom</a:t>
            </a:r>
          </a:p>
          <a:p>
            <a:pPr lvl="1"/>
            <a:r>
              <a:rPr lang="en-US" smtClean="0"/>
              <a:t>Deciding which processes (or parts thereof) and data to move into and out of memory</a:t>
            </a:r>
          </a:p>
          <a:p>
            <a:pPr lvl="1"/>
            <a:r>
              <a:rPr lang="en-US" smtClean="0"/>
              <a:t>Allocating and deallocating memory space as needed</a:t>
            </a:r>
          </a:p>
          <a:p>
            <a:pPr lvl="1">
              <a:buFont typeface="Monotype Sorts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28713" y="277813"/>
            <a:ext cx="7558087" cy="576262"/>
          </a:xfrm>
        </p:spPr>
        <p:txBody>
          <a:bodyPr/>
          <a:lstStyle/>
          <a:p>
            <a:pPr eaLnBrk="1" hangingPunct="1"/>
            <a:r>
              <a:rPr lang="en-US" smtClean="0"/>
              <a:t>Storage Management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16000" y="1428750"/>
            <a:ext cx="7583488" cy="49926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OS provides uniform, logical view of information storage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Abstracts physical properties to logical storage unit  - </a:t>
            </a:r>
            <a:r>
              <a:rPr lang="en-US" b="1" smtClean="0">
                <a:solidFill>
                  <a:srgbClr val="3366FF"/>
                </a:solidFill>
              </a:rPr>
              <a:t>file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Each medium is controlled by device (i.e., disk drive, tape drive)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Varying properties include access speed, capacity, data-transfer rate, access method (sequential or random)</a:t>
            </a:r>
          </a:p>
          <a:p>
            <a:pPr lvl="2">
              <a:lnSpc>
                <a:spcPct val="90000"/>
              </a:lnSpc>
            </a:pPr>
            <a:endParaRPr lang="en-US" sz="800" smtClean="0"/>
          </a:p>
          <a:p>
            <a:pPr>
              <a:lnSpc>
                <a:spcPct val="90000"/>
              </a:lnSpc>
            </a:pPr>
            <a:r>
              <a:rPr lang="en-US" smtClean="0"/>
              <a:t>File-System management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Files usually organized into directories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Access control on most systems to determine who can access what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OS activities include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Creating and deleting files and directories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Primitives to manipulate files and dirs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Mapping files onto secondary storage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Backup files onto stable (non-volatile) storage media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1913" y="277813"/>
            <a:ext cx="7354887" cy="576262"/>
          </a:xfrm>
        </p:spPr>
        <p:txBody>
          <a:bodyPr/>
          <a:lstStyle/>
          <a:p>
            <a:pPr eaLnBrk="1" hangingPunct="1"/>
            <a:r>
              <a:rPr lang="en-US" smtClean="0"/>
              <a:t>Mass-Storage Management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575550" cy="4938712"/>
          </a:xfrm>
        </p:spPr>
        <p:txBody>
          <a:bodyPr/>
          <a:lstStyle/>
          <a:p>
            <a:r>
              <a:rPr lang="en-US" smtClean="0"/>
              <a:t>Usually disks used to store data that does not fit in main memory or data that must be kept for a “long” period of time</a:t>
            </a:r>
          </a:p>
          <a:p>
            <a:r>
              <a:rPr lang="en-US" smtClean="0"/>
              <a:t>Proper management is of central importance</a:t>
            </a:r>
          </a:p>
          <a:p>
            <a:r>
              <a:rPr lang="en-US" smtClean="0"/>
              <a:t>Entire speed of computer operation hinges on disk subsystem and its algorithms</a:t>
            </a:r>
          </a:p>
          <a:p>
            <a:r>
              <a:rPr lang="en-US" smtClean="0"/>
              <a:t>OS activities</a:t>
            </a:r>
          </a:p>
          <a:p>
            <a:pPr lvl="1"/>
            <a:r>
              <a:rPr lang="en-US" smtClean="0"/>
              <a:t>Free-space management</a:t>
            </a:r>
          </a:p>
          <a:p>
            <a:pPr lvl="1"/>
            <a:r>
              <a:rPr lang="en-US" smtClean="0"/>
              <a:t>Storage allocation</a:t>
            </a:r>
          </a:p>
          <a:p>
            <a:pPr lvl="1"/>
            <a:r>
              <a:rPr lang="en-US" smtClean="0"/>
              <a:t>Disk scheduling</a:t>
            </a:r>
          </a:p>
          <a:p>
            <a:r>
              <a:rPr lang="en-US" smtClean="0"/>
              <a:t>Some storage need not be fast</a:t>
            </a:r>
          </a:p>
          <a:p>
            <a:pPr lvl="1"/>
            <a:r>
              <a:rPr lang="en-US" smtClean="0"/>
              <a:t>Tertiary storage includes optical storage, magnetic tape</a:t>
            </a:r>
          </a:p>
          <a:p>
            <a:pPr lvl="1"/>
            <a:r>
              <a:rPr lang="en-US" smtClean="0"/>
              <a:t>Still must be managed – by OS or applications</a:t>
            </a:r>
          </a:p>
          <a:p>
            <a:pPr lvl="1"/>
            <a:r>
              <a:rPr lang="en-US" smtClean="0"/>
              <a:t>Varies between WORM (write-once, read-many-times) and RW (read-write)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63613" y="277813"/>
            <a:ext cx="7723187" cy="576262"/>
          </a:xfrm>
        </p:spPr>
        <p:txBody>
          <a:bodyPr/>
          <a:lstStyle/>
          <a:p>
            <a:pPr eaLnBrk="1" hangingPunct="1"/>
            <a:r>
              <a:rPr lang="en-US" smtClean="0"/>
              <a:t>What is an Operating System?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62013" y="1535113"/>
            <a:ext cx="7867650" cy="4159250"/>
          </a:xfrm>
        </p:spPr>
        <p:txBody>
          <a:bodyPr/>
          <a:lstStyle/>
          <a:p>
            <a:r>
              <a:rPr lang="en-US" dirty="0" smtClean="0"/>
              <a:t>A program that acts as an intermediary between a user of a computer and the computer hardware</a:t>
            </a:r>
          </a:p>
          <a:p>
            <a:endParaRPr lang="en-US" dirty="0" smtClean="0"/>
          </a:p>
          <a:p>
            <a:r>
              <a:rPr lang="en-US" dirty="0" smtClean="0"/>
              <a:t>Operating system goals:</a:t>
            </a:r>
          </a:p>
          <a:p>
            <a:pPr lvl="1"/>
            <a:r>
              <a:rPr lang="en-US" dirty="0" smtClean="0"/>
              <a:t>Execute user programs (Safely!)</a:t>
            </a:r>
          </a:p>
          <a:p>
            <a:pPr lvl="1"/>
            <a:r>
              <a:rPr lang="en-US" dirty="0" smtClean="0"/>
              <a:t>Make the computer system convenient to use</a:t>
            </a:r>
          </a:p>
          <a:p>
            <a:pPr lvl="1"/>
            <a:r>
              <a:rPr lang="en-US" dirty="0" smtClean="0"/>
              <a:t>Use the computer hardware in an efficient manner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77813"/>
            <a:ext cx="8531225" cy="576262"/>
          </a:xfrm>
        </p:spPr>
        <p:txBody>
          <a:bodyPr/>
          <a:lstStyle/>
          <a:p>
            <a:pPr eaLnBrk="1" hangingPunct="1"/>
            <a:r>
              <a:rPr lang="en-US" sz="2800" smtClean="0"/>
              <a:t>Performance of Various Levels of Storage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607300" cy="4530725"/>
          </a:xfrm>
        </p:spPr>
        <p:txBody>
          <a:bodyPr/>
          <a:lstStyle/>
          <a:p>
            <a:r>
              <a:rPr lang="en-US" smtClean="0"/>
              <a:t>Movement between levels of storage hierarchy can be explicit or implicit</a:t>
            </a:r>
          </a:p>
        </p:txBody>
      </p:sp>
      <p:pic>
        <p:nvPicPr>
          <p:cNvPr id="5" name="Picture 4" descr="1_1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53" y="2207655"/>
            <a:ext cx="8396545" cy="389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sz="2800" smtClean="0"/>
              <a:t>Migration of Integer A from Disk to Register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781925" cy="4530725"/>
          </a:xfrm>
        </p:spPr>
        <p:txBody>
          <a:bodyPr/>
          <a:lstStyle/>
          <a:p>
            <a:r>
              <a:rPr lang="en-US" dirty="0" smtClean="0"/>
              <a:t>Multitasking environments must be careful to use most recent value, no matter where it is stored in the storage hierarchy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Multiprocessor environment must provide cache coherency in hardware such that all CPUs have the most recent value in their cache</a:t>
            </a:r>
          </a:p>
          <a:p>
            <a:endParaRPr lang="en-US" sz="800" dirty="0" smtClean="0"/>
          </a:p>
          <a:p>
            <a:r>
              <a:rPr lang="en-US" dirty="0" smtClean="0"/>
              <a:t>Distributed environment situation even more complex</a:t>
            </a:r>
          </a:p>
          <a:p>
            <a:pPr lvl="1"/>
            <a:r>
              <a:rPr lang="en-US" dirty="0" smtClean="0"/>
              <a:t>Several copies of a datum can exist</a:t>
            </a:r>
          </a:p>
          <a:p>
            <a:pPr lvl="1"/>
            <a:r>
              <a:rPr lang="en-US" dirty="0" smtClean="0"/>
              <a:t>Various solutions covered in Chapter 17</a:t>
            </a:r>
          </a:p>
        </p:txBody>
      </p:sp>
      <p:pic>
        <p:nvPicPr>
          <p:cNvPr id="5" name="Picture 4" descr="C:\Users\as668\Desktop\1_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14" y="2200274"/>
            <a:ext cx="7771019" cy="97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2350" y="277813"/>
            <a:ext cx="7664450" cy="576262"/>
          </a:xfrm>
        </p:spPr>
        <p:txBody>
          <a:bodyPr/>
          <a:lstStyle/>
          <a:p>
            <a:pPr eaLnBrk="1" hangingPunct="1"/>
            <a:r>
              <a:rPr lang="en-US" smtClean="0"/>
              <a:t>Protection and Security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648575" cy="5183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smtClean="0">
                <a:solidFill>
                  <a:srgbClr val="3366FF"/>
                </a:solidFill>
              </a:rPr>
              <a:t>Protection </a:t>
            </a:r>
            <a:r>
              <a:rPr lang="en-US" smtClean="0"/>
              <a:t>– any mechanism for controlling access of processes or users to resources defined by the OS</a:t>
            </a:r>
          </a:p>
          <a:p>
            <a:pPr>
              <a:lnSpc>
                <a:spcPct val="90000"/>
              </a:lnSpc>
            </a:pPr>
            <a:endParaRPr lang="en-US" sz="800" smtClean="0"/>
          </a:p>
          <a:p>
            <a:pPr>
              <a:lnSpc>
                <a:spcPct val="90000"/>
              </a:lnSpc>
            </a:pPr>
            <a:r>
              <a:rPr lang="en-US" b="1" smtClean="0">
                <a:solidFill>
                  <a:srgbClr val="3366FF"/>
                </a:solidFill>
              </a:rPr>
              <a:t>Security </a:t>
            </a:r>
            <a:r>
              <a:rPr lang="en-US" smtClean="0"/>
              <a:t>– defense of the system against internal and external attacks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Huge range, including denial-of-service, worms, viruses, identity theft, theft of service</a:t>
            </a:r>
          </a:p>
          <a:p>
            <a:pPr lvl="1">
              <a:lnSpc>
                <a:spcPct val="90000"/>
              </a:lnSpc>
            </a:pPr>
            <a:endParaRPr lang="en-US" sz="800" smtClean="0"/>
          </a:p>
          <a:p>
            <a:pPr>
              <a:lnSpc>
                <a:spcPct val="90000"/>
              </a:lnSpc>
            </a:pPr>
            <a:r>
              <a:rPr lang="en-US" smtClean="0"/>
              <a:t>Systems generally first distinguish among users, to determine who can do what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User identities (</a:t>
            </a:r>
            <a:r>
              <a:rPr lang="en-US" b="1" smtClean="0">
                <a:solidFill>
                  <a:srgbClr val="3366FF"/>
                </a:solidFill>
              </a:rPr>
              <a:t>user IDs</a:t>
            </a:r>
            <a:r>
              <a:rPr lang="en-US" smtClean="0"/>
              <a:t>, security IDs) include name and associated number, one per user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User ID then associated with all files, processes of that user to determine access control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Group identifier (</a:t>
            </a:r>
            <a:r>
              <a:rPr lang="en-US" b="1" smtClean="0">
                <a:solidFill>
                  <a:srgbClr val="3366FF"/>
                </a:solidFill>
              </a:rPr>
              <a:t>group ID</a:t>
            </a:r>
            <a:r>
              <a:rPr lang="en-US" smtClean="0"/>
              <a:t>) allows set of users to be defined and controls managed, then also associated with each process, file</a:t>
            </a:r>
          </a:p>
          <a:p>
            <a:pPr lvl="1">
              <a:lnSpc>
                <a:spcPct val="90000"/>
              </a:lnSpc>
            </a:pPr>
            <a:r>
              <a:rPr lang="en-US" b="1" smtClean="0">
                <a:solidFill>
                  <a:srgbClr val="3366FF"/>
                </a:solidFill>
              </a:rPr>
              <a:t>Privilege escalation </a:t>
            </a:r>
            <a:r>
              <a:rPr lang="en-US" smtClean="0"/>
              <a:t>allows user to change to effective ID with more rights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Distributed Computing</a:t>
            </a:r>
          </a:p>
        </p:txBody>
      </p:sp>
      <p:sp>
        <p:nvSpPr>
          <p:cNvPr id="20173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smtClean="0"/>
              <a:t>Collection of separate, possibly heterogeneous, systems networked together</a:t>
            </a:r>
          </a:p>
          <a:p>
            <a:pPr lvl="1"/>
            <a:r>
              <a:rPr lang="en-US" smtClean="0"/>
              <a:t>Network is a communications path</a:t>
            </a:r>
          </a:p>
          <a:p>
            <a:pPr lvl="3"/>
            <a:r>
              <a:rPr lang="en-US" smtClean="0"/>
              <a:t>Local Area Network (</a:t>
            </a:r>
            <a:r>
              <a:rPr lang="en-US" b="1" smtClean="0">
                <a:solidFill>
                  <a:srgbClr val="3366FF"/>
                </a:solidFill>
              </a:rPr>
              <a:t>LAN</a:t>
            </a:r>
            <a:r>
              <a:rPr lang="en-US" smtClean="0"/>
              <a:t>)</a:t>
            </a:r>
          </a:p>
          <a:p>
            <a:pPr lvl="3"/>
            <a:r>
              <a:rPr lang="en-US" smtClean="0"/>
              <a:t>Wide Area Network (</a:t>
            </a:r>
            <a:r>
              <a:rPr lang="en-US" b="1" smtClean="0">
                <a:solidFill>
                  <a:srgbClr val="3366FF"/>
                </a:solidFill>
              </a:rPr>
              <a:t>WAN</a:t>
            </a:r>
            <a:r>
              <a:rPr lang="en-US" smtClean="0"/>
              <a:t>)</a:t>
            </a:r>
          </a:p>
          <a:p>
            <a:pPr lvl="3"/>
            <a:r>
              <a:rPr lang="en-US" smtClean="0"/>
              <a:t>Metropolitan Area Network (</a:t>
            </a:r>
            <a:r>
              <a:rPr lang="en-US" b="1" smtClean="0">
                <a:solidFill>
                  <a:srgbClr val="3366FF"/>
                </a:solidFill>
              </a:rPr>
              <a:t>MAN</a:t>
            </a:r>
            <a:r>
              <a:rPr lang="en-US" smtClean="0"/>
              <a:t>)</a:t>
            </a:r>
          </a:p>
          <a:p>
            <a:r>
              <a:rPr lang="en-US" smtClean="0"/>
              <a:t>Network Operating System provides features between systems across network</a:t>
            </a:r>
          </a:p>
          <a:p>
            <a:pPr lvl="1"/>
            <a:r>
              <a:rPr lang="en-US" smtClean="0"/>
              <a:t>Communication scheme allows systems to exchange messages</a:t>
            </a:r>
          </a:p>
          <a:p>
            <a:pPr lvl="1"/>
            <a:r>
              <a:rPr lang="en-US" smtClean="0"/>
              <a:t>Illusion of a single system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Special-Purpose Systems</a:t>
            </a:r>
          </a:p>
        </p:txBody>
      </p:sp>
      <p:sp>
        <p:nvSpPr>
          <p:cNvPr id="20275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smtClean="0"/>
              <a:t>Real-time embedded systems most prevalent form of computers</a:t>
            </a:r>
          </a:p>
          <a:p>
            <a:pPr lvl="1"/>
            <a:r>
              <a:rPr lang="en-US" smtClean="0"/>
              <a:t>Vary considerable, special purpose, limited purpose OS, </a:t>
            </a:r>
            <a:r>
              <a:rPr lang="en-US" b="1" smtClean="0">
                <a:solidFill>
                  <a:srgbClr val="3366FF"/>
                </a:solidFill>
              </a:rPr>
              <a:t>real-time OS</a:t>
            </a:r>
          </a:p>
          <a:p>
            <a:r>
              <a:rPr lang="en-US" smtClean="0"/>
              <a:t>Multimedia systems</a:t>
            </a:r>
          </a:p>
          <a:p>
            <a:pPr lvl="1"/>
            <a:r>
              <a:rPr lang="en-US" smtClean="0"/>
              <a:t>Streams of data must be delivered according to time restrictions</a:t>
            </a:r>
          </a:p>
          <a:p>
            <a:r>
              <a:rPr lang="en-US" smtClean="0"/>
              <a:t>Handheld systems</a:t>
            </a:r>
          </a:p>
          <a:p>
            <a:pPr lvl="1"/>
            <a:r>
              <a:rPr lang="en-US" smtClean="0"/>
              <a:t>PDAs, smart phones, limited CPU, memory, power</a:t>
            </a:r>
          </a:p>
          <a:p>
            <a:pPr lvl="1"/>
            <a:r>
              <a:rPr lang="en-US" smtClean="0"/>
              <a:t>Reduced feature set OS, limited I/O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38238" y="277813"/>
            <a:ext cx="7548562" cy="576262"/>
          </a:xfrm>
        </p:spPr>
        <p:txBody>
          <a:bodyPr/>
          <a:lstStyle/>
          <a:p>
            <a:pPr eaLnBrk="1" hangingPunct="1"/>
            <a:r>
              <a:rPr lang="en-US" smtClean="0"/>
              <a:t>Computing Environments 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645400" cy="4530725"/>
          </a:xfrm>
        </p:spPr>
        <p:txBody>
          <a:bodyPr/>
          <a:lstStyle/>
          <a:p>
            <a:r>
              <a:rPr lang="en-US" sz="1900" smtClean="0"/>
              <a:t>Traditional computer</a:t>
            </a:r>
          </a:p>
          <a:p>
            <a:pPr lvl="1"/>
            <a:r>
              <a:rPr lang="en-US" sz="1900" smtClean="0"/>
              <a:t>Blurring over time</a:t>
            </a:r>
          </a:p>
          <a:p>
            <a:pPr lvl="1"/>
            <a:r>
              <a:rPr lang="en-US" sz="1900" smtClean="0"/>
              <a:t>Office environment</a:t>
            </a:r>
          </a:p>
          <a:p>
            <a:pPr lvl="2"/>
            <a:r>
              <a:rPr lang="en-US" sz="1900" smtClean="0"/>
              <a:t>PCs connected to a network, terminals attached to mainframe or minicomputers providing batch and timesharing</a:t>
            </a:r>
          </a:p>
          <a:p>
            <a:pPr lvl="2"/>
            <a:r>
              <a:rPr lang="en-US" sz="1900" smtClean="0"/>
              <a:t>Now portals allowing networked and remote systems access to same resources</a:t>
            </a:r>
          </a:p>
          <a:p>
            <a:pPr lvl="1"/>
            <a:r>
              <a:rPr lang="en-US" sz="1900" smtClean="0"/>
              <a:t>Home networks</a:t>
            </a:r>
          </a:p>
          <a:p>
            <a:pPr lvl="2"/>
            <a:r>
              <a:rPr lang="en-US" sz="1900" smtClean="0"/>
              <a:t>Used to be single system, then modems</a:t>
            </a:r>
          </a:p>
          <a:p>
            <a:pPr lvl="2"/>
            <a:r>
              <a:rPr lang="en-US" sz="1900" smtClean="0"/>
              <a:t>Now firewalled, networked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1563" y="277813"/>
            <a:ext cx="7615237" cy="576262"/>
          </a:xfrm>
        </p:spPr>
        <p:txBody>
          <a:bodyPr/>
          <a:lstStyle/>
          <a:p>
            <a:pPr eaLnBrk="1" hangingPunct="1"/>
            <a:r>
              <a:rPr lang="en-US" smtClean="0"/>
              <a:t>Computing Environments (Cont.)</a:t>
            </a:r>
          </a:p>
        </p:txBody>
      </p:sp>
      <p:sp>
        <p:nvSpPr>
          <p:cNvPr id="205827" name="Rectangle 4"/>
          <p:cNvSpPr>
            <a:spLocks noChangeArrowheads="1"/>
          </p:cNvSpPr>
          <p:nvPr/>
        </p:nvSpPr>
        <p:spPr bwMode="auto">
          <a:xfrm>
            <a:off x="827088" y="1277938"/>
            <a:ext cx="7351712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dirty="0">
                <a:latin typeface="Helvetica" charset="0"/>
              </a:rPr>
              <a:t>Client-Server Computing</a:t>
            </a:r>
          </a:p>
          <a:p>
            <a:pPr marL="742950" lvl="1" indent="-285750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</a:pPr>
            <a:r>
              <a:rPr kumimoji="1" lang="en-US" dirty="0">
                <a:latin typeface="Helvetica" charset="0"/>
              </a:rPr>
              <a:t>Dumb terminals supplanted by smart PCs</a:t>
            </a:r>
          </a:p>
          <a:p>
            <a:pPr marL="742950" lvl="1" indent="-285750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</a:pPr>
            <a:r>
              <a:rPr kumimoji="1" lang="en-US" dirty="0">
                <a:latin typeface="Helvetica" charset="0"/>
              </a:rPr>
              <a:t>Many systems now </a:t>
            </a:r>
            <a:r>
              <a:rPr kumimoji="1" lang="en-US" b="1" dirty="0">
                <a:solidFill>
                  <a:srgbClr val="3366FF"/>
                </a:solidFill>
                <a:latin typeface="Helvetica" charset="0"/>
              </a:rPr>
              <a:t>servers</a:t>
            </a:r>
            <a:r>
              <a:rPr kumimoji="1" lang="en-US" dirty="0">
                <a:latin typeface="Helvetica" charset="0"/>
              </a:rPr>
              <a:t>, responding to requests generated by </a:t>
            </a:r>
            <a:r>
              <a:rPr kumimoji="1" lang="en-US" b="1" dirty="0">
                <a:solidFill>
                  <a:srgbClr val="3366FF"/>
                </a:solidFill>
                <a:latin typeface="Helvetica" charset="0"/>
              </a:rPr>
              <a:t>clients</a:t>
            </a:r>
          </a:p>
          <a:p>
            <a:pPr marL="1085850" lvl="2" indent="-228600">
              <a:lnSpc>
                <a:spcPct val="90000"/>
              </a:lnSpc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</a:pPr>
            <a:r>
              <a:rPr kumimoji="1" lang="en-US" b="1" dirty="0">
                <a:solidFill>
                  <a:srgbClr val="3366FF"/>
                </a:solidFill>
                <a:latin typeface="Helvetica" charset="0"/>
              </a:rPr>
              <a:t>Compute-server </a:t>
            </a:r>
            <a:r>
              <a:rPr kumimoji="1" lang="en-US" dirty="0">
                <a:latin typeface="Helvetica" charset="0"/>
              </a:rPr>
              <a:t>provides an interface to client to request services (i.e., database)</a:t>
            </a:r>
          </a:p>
          <a:p>
            <a:pPr marL="1085850" lvl="2" indent="-228600">
              <a:lnSpc>
                <a:spcPct val="90000"/>
              </a:lnSpc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</a:pPr>
            <a:r>
              <a:rPr kumimoji="1" lang="en-US" b="1" dirty="0">
                <a:solidFill>
                  <a:srgbClr val="3366FF"/>
                </a:solidFill>
                <a:latin typeface="Helvetica" charset="0"/>
              </a:rPr>
              <a:t>File-server </a:t>
            </a:r>
            <a:r>
              <a:rPr kumimoji="1" lang="en-US" dirty="0">
                <a:latin typeface="Helvetica" charset="0"/>
              </a:rPr>
              <a:t>provides interface for clients to store and retrieve files</a:t>
            </a:r>
          </a:p>
        </p:txBody>
      </p:sp>
      <p:pic>
        <p:nvPicPr>
          <p:cNvPr id="5" name="Picture 4" descr="1_18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413" y="3635015"/>
            <a:ext cx="6282047" cy="2732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1400" y="277813"/>
            <a:ext cx="7645400" cy="576262"/>
          </a:xfrm>
        </p:spPr>
        <p:txBody>
          <a:bodyPr/>
          <a:lstStyle/>
          <a:p>
            <a:pPr eaLnBrk="1" hangingPunct="1"/>
            <a:r>
              <a:rPr lang="en-US" smtClean="0"/>
              <a:t>Peer-to-Peer Computing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666038" cy="4530725"/>
          </a:xfrm>
        </p:spPr>
        <p:txBody>
          <a:bodyPr/>
          <a:lstStyle/>
          <a:p>
            <a:r>
              <a:rPr lang="en-US" dirty="0" smtClean="0"/>
              <a:t>Another model of distributed system</a:t>
            </a:r>
          </a:p>
          <a:p>
            <a:endParaRPr lang="en-US" dirty="0" smtClean="0"/>
          </a:p>
          <a:p>
            <a:r>
              <a:rPr lang="en-US" dirty="0" smtClean="0"/>
              <a:t>P2P does not distinguish clients and servers</a:t>
            </a:r>
          </a:p>
          <a:p>
            <a:pPr lvl="1"/>
            <a:r>
              <a:rPr lang="en-US" dirty="0" smtClean="0"/>
              <a:t>Instead all nodes are considered peers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may act as client, server or both</a:t>
            </a:r>
          </a:p>
          <a:p>
            <a:pPr lvl="1"/>
            <a:r>
              <a:rPr lang="en-US" dirty="0" smtClean="0"/>
              <a:t>Node must join P2P network</a:t>
            </a:r>
          </a:p>
          <a:p>
            <a:pPr lvl="2"/>
            <a:r>
              <a:rPr lang="en-US" dirty="0" smtClean="0"/>
              <a:t>Registers its service with central lookup service, or</a:t>
            </a:r>
          </a:p>
          <a:p>
            <a:pPr lvl="2"/>
            <a:r>
              <a:rPr lang="en-US" dirty="0" smtClean="0"/>
              <a:t>Broadcast request for service and respond to requests for service via </a:t>
            </a:r>
            <a:r>
              <a:rPr lang="en-US" b="1" dirty="0" smtClean="0">
                <a:solidFill>
                  <a:srgbClr val="3366FF"/>
                </a:solidFill>
              </a:rPr>
              <a:t>discovery protocol</a:t>
            </a:r>
          </a:p>
          <a:p>
            <a:pPr lvl="1"/>
            <a:r>
              <a:rPr lang="en-US" dirty="0" smtClean="0"/>
              <a:t>Examples include</a:t>
            </a:r>
            <a:r>
              <a:rPr lang="en-US" i="1" dirty="0" smtClean="0"/>
              <a:t> Napster, </a:t>
            </a:r>
            <a:r>
              <a:rPr lang="en-US" i="1" dirty="0" err="1" smtClean="0"/>
              <a:t>BitTorrent</a:t>
            </a:r>
            <a:r>
              <a:rPr lang="en-US" i="1" dirty="0" smtClean="0"/>
              <a:t>, </a:t>
            </a:r>
            <a:r>
              <a:rPr lang="en-US" dirty="0" smtClean="0"/>
              <a:t>and</a:t>
            </a:r>
            <a:r>
              <a:rPr lang="en-US" i="1" dirty="0" smtClean="0"/>
              <a:t> Gnutella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1400" y="277813"/>
            <a:ext cx="7645400" cy="576262"/>
          </a:xfrm>
        </p:spPr>
        <p:txBody>
          <a:bodyPr/>
          <a:lstStyle/>
          <a:p>
            <a:pPr eaLnBrk="1" hangingPunct="1"/>
            <a:r>
              <a:rPr lang="en-US" dirty="0" smtClean="0"/>
              <a:t>Virtualization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666038" cy="4530725"/>
          </a:xfrm>
        </p:spPr>
        <p:txBody>
          <a:bodyPr/>
          <a:lstStyle/>
          <a:p>
            <a:r>
              <a:rPr lang="en-US" altLang="en-US" dirty="0"/>
              <a:t>Allows operating systems to run applications within other OSes</a:t>
            </a:r>
          </a:p>
          <a:p>
            <a:pPr lvl="1"/>
            <a:r>
              <a:rPr lang="en-US" altLang="en-US" dirty="0"/>
              <a:t>Vast and growing industry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3366FF"/>
                </a:solidFill>
              </a:rPr>
              <a:t>Emulation</a:t>
            </a:r>
            <a:r>
              <a:rPr lang="en-US" altLang="en-US" dirty="0"/>
              <a:t> used when source CPU type different from target type (i.e. PowerPC to Intel x86)</a:t>
            </a:r>
          </a:p>
          <a:p>
            <a:pPr lvl="1"/>
            <a:r>
              <a:rPr lang="en-US" altLang="en-US" dirty="0"/>
              <a:t>Generally slowest method</a:t>
            </a:r>
          </a:p>
          <a:p>
            <a:pPr lvl="1"/>
            <a:r>
              <a:rPr lang="en-US" altLang="en-US" dirty="0"/>
              <a:t>When computer language not compiled to native code – </a:t>
            </a:r>
            <a:r>
              <a:rPr lang="en-US" altLang="en-US" b="1" dirty="0">
                <a:solidFill>
                  <a:srgbClr val="3366FF"/>
                </a:solidFill>
              </a:rPr>
              <a:t>Interpretation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Virtualization</a:t>
            </a:r>
            <a:r>
              <a:rPr lang="en-US" altLang="en-US" dirty="0"/>
              <a:t> – OS natively compiled for CPU, running </a:t>
            </a:r>
            <a:r>
              <a:rPr lang="en-US" altLang="en-US" b="1" dirty="0">
                <a:solidFill>
                  <a:srgbClr val="3366FF"/>
                </a:solidFill>
              </a:rPr>
              <a:t>guest</a:t>
            </a:r>
            <a:r>
              <a:rPr lang="en-US" altLang="en-US" dirty="0"/>
              <a:t> OSes  also natively compiled </a:t>
            </a:r>
          </a:p>
          <a:p>
            <a:pPr lvl="1"/>
            <a:r>
              <a:rPr lang="en-US" altLang="en-US" dirty="0"/>
              <a:t>Consider VMware running </a:t>
            </a:r>
            <a:r>
              <a:rPr lang="en-US" altLang="en-US" dirty="0" err="1"/>
              <a:t>WinXP</a:t>
            </a:r>
            <a:r>
              <a:rPr lang="en-US" altLang="en-US" dirty="0"/>
              <a:t> guests, each running applications, all on native </a:t>
            </a:r>
            <a:r>
              <a:rPr lang="en-US" altLang="en-US" dirty="0" err="1"/>
              <a:t>WinXP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host</a:t>
            </a:r>
            <a:r>
              <a:rPr lang="en-US" altLang="en-US" dirty="0"/>
              <a:t> OS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VMM</a:t>
            </a:r>
            <a:r>
              <a:rPr lang="en-US" altLang="en-US" dirty="0"/>
              <a:t> (virtual machine Manager) provides virtualization services</a:t>
            </a:r>
          </a:p>
        </p:txBody>
      </p:sp>
    </p:spTree>
    <p:extLst>
      <p:ext uri="{BB962C8B-B14F-4D97-AF65-F5344CB8AC3E}">
        <p14:creationId xmlns:p14="http://schemas.microsoft.com/office/powerpoint/2010/main" val="3304873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1400" y="277813"/>
            <a:ext cx="7645400" cy="576262"/>
          </a:xfrm>
        </p:spPr>
        <p:txBody>
          <a:bodyPr/>
          <a:lstStyle/>
          <a:p>
            <a:pPr eaLnBrk="1" hangingPunct="1"/>
            <a:r>
              <a:rPr lang="en-US" dirty="0" smtClean="0"/>
              <a:t>Virtualization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25" y="1379525"/>
            <a:ext cx="7102172" cy="4819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159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1400" y="277813"/>
            <a:ext cx="7645400" cy="576262"/>
          </a:xfrm>
        </p:spPr>
        <p:txBody>
          <a:bodyPr/>
          <a:lstStyle/>
          <a:p>
            <a:pPr eaLnBrk="1" hangingPunct="1"/>
            <a:r>
              <a:rPr lang="en-US" smtClean="0"/>
              <a:t>Computer System Structure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482725"/>
            <a:ext cx="7351712" cy="4483100"/>
          </a:xfrm>
        </p:spPr>
        <p:txBody>
          <a:bodyPr/>
          <a:lstStyle/>
          <a:p>
            <a:r>
              <a:rPr lang="en-US" dirty="0" smtClean="0"/>
              <a:t>Computer system can be divided into four components:</a:t>
            </a:r>
          </a:p>
          <a:p>
            <a:pPr lvl="1"/>
            <a:r>
              <a:rPr lang="en-US" dirty="0" smtClean="0"/>
              <a:t>Hardware – provides basic computing resources</a:t>
            </a:r>
          </a:p>
          <a:p>
            <a:pPr lvl="2"/>
            <a:r>
              <a:rPr lang="en-US" dirty="0" smtClean="0"/>
              <a:t>CPU, memory, I/O devices</a:t>
            </a:r>
          </a:p>
          <a:p>
            <a:pPr lvl="1"/>
            <a:r>
              <a:rPr lang="en-US" dirty="0" smtClean="0"/>
              <a:t>Operating system</a:t>
            </a:r>
          </a:p>
          <a:p>
            <a:pPr lvl="2"/>
            <a:r>
              <a:rPr lang="en-US" dirty="0" smtClean="0"/>
              <a:t>Controls and coordinates use of hardware among various applications and users</a:t>
            </a:r>
          </a:p>
          <a:p>
            <a:pPr lvl="1"/>
            <a:r>
              <a:rPr lang="en-US" dirty="0" smtClean="0"/>
              <a:t>Application programs – Software to solve computing problems of users</a:t>
            </a:r>
          </a:p>
          <a:p>
            <a:pPr lvl="2"/>
            <a:r>
              <a:rPr lang="en-US" dirty="0" smtClean="0"/>
              <a:t>Word processors, compilers, web browsers, database systems, video games</a:t>
            </a:r>
          </a:p>
          <a:p>
            <a:pPr lvl="1"/>
            <a:r>
              <a:rPr lang="en-US" dirty="0" smtClean="0"/>
              <a:t>Users</a:t>
            </a:r>
          </a:p>
          <a:p>
            <a:pPr lvl="2"/>
            <a:r>
              <a:rPr lang="en-US" dirty="0" smtClean="0"/>
              <a:t>People, machines, other computers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1400" y="277813"/>
            <a:ext cx="7645400" cy="576262"/>
          </a:xfrm>
        </p:spPr>
        <p:txBody>
          <a:bodyPr/>
          <a:lstStyle/>
          <a:p>
            <a:pPr eaLnBrk="1" hangingPunct="1"/>
            <a:r>
              <a:rPr lang="en-US" smtClean="0"/>
              <a:t>Web-Based Computing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666038" cy="4530725"/>
          </a:xfrm>
        </p:spPr>
        <p:txBody>
          <a:bodyPr/>
          <a:lstStyle/>
          <a:p>
            <a:r>
              <a:rPr lang="en-US" smtClean="0"/>
              <a:t>Web has become ubiquitous</a:t>
            </a:r>
          </a:p>
          <a:p>
            <a:endParaRPr lang="en-US" sz="800" smtClean="0"/>
          </a:p>
          <a:p>
            <a:r>
              <a:rPr lang="en-US" smtClean="0"/>
              <a:t>PCs most prevalent devices</a:t>
            </a:r>
          </a:p>
          <a:p>
            <a:endParaRPr lang="en-US" sz="800" smtClean="0"/>
          </a:p>
          <a:p>
            <a:r>
              <a:rPr lang="en-US" smtClean="0"/>
              <a:t>More devices becoming networked to allow web access</a:t>
            </a:r>
          </a:p>
          <a:p>
            <a:endParaRPr lang="en-US" sz="800" smtClean="0"/>
          </a:p>
          <a:p>
            <a:r>
              <a:rPr lang="en-US" smtClean="0"/>
              <a:t>New category of devices to manage web traffic among similar servers: </a:t>
            </a:r>
            <a:r>
              <a:rPr lang="en-US" b="1" smtClean="0">
                <a:solidFill>
                  <a:srgbClr val="3366FF"/>
                </a:solidFill>
              </a:rPr>
              <a:t>load balancers</a:t>
            </a:r>
          </a:p>
          <a:p>
            <a:endParaRPr lang="en-US" sz="800" b="1" smtClean="0">
              <a:solidFill>
                <a:srgbClr val="3366FF"/>
              </a:solidFill>
            </a:endParaRPr>
          </a:p>
          <a:p>
            <a:r>
              <a:rPr lang="en-US" smtClean="0"/>
              <a:t>Use of operating systems like Windows 95, client-side, have evolved into Linux and Windows XP, which can be clients and servers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1400" y="277813"/>
            <a:ext cx="7645400" cy="576262"/>
          </a:xfrm>
        </p:spPr>
        <p:txBody>
          <a:bodyPr/>
          <a:lstStyle/>
          <a:p>
            <a:pPr eaLnBrk="1" hangingPunct="1"/>
            <a:r>
              <a:rPr lang="en-US" dirty="0" smtClean="0"/>
              <a:t>Cloud Computing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666038" cy="4530725"/>
          </a:xfrm>
        </p:spPr>
        <p:txBody>
          <a:bodyPr/>
          <a:lstStyle/>
          <a:p>
            <a:r>
              <a:rPr lang="en-US" altLang="en-US" sz="1600" dirty="0"/>
              <a:t>Delivers computing, storage, even apps as a service across a network</a:t>
            </a:r>
          </a:p>
          <a:p>
            <a:r>
              <a:rPr lang="en-US" altLang="en-US" sz="1600" dirty="0"/>
              <a:t>Logical extension of virtualization because it uses virtualization as the base for it functionality.</a:t>
            </a:r>
          </a:p>
          <a:p>
            <a:pPr lvl="1"/>
            <a:r>
              <a:rPr lang="en-US" altLang="en-US" sz="1600" dirty="0"/>
              <a:t>Amazon </a:t>
            </a:r>
            <a:r>
              <a:rPr lang="en-US" altLang="en-US" sz="1600" b="1" dirty="0">
                <a:solidFill>
                  <a:srgbClr val="3366FF"/>
                </a:solidFill>
              </a:rPr>
              <a:t>EC2</a:t>
            </a:r>
            <a:r>
              <a:rPr lang="en-US" altLang="en-US" sz="1600" dirty="0"/>
              <a:t>  has thousands of servers, millions of virtual machines, petabytes of storage available across the Internet, pay based on usage</a:t>
            </a:r>
          </a:p>
          <a:p>
            <a:r>
              <a:rPr lang="en-US" altLang="en-US" sz="1600" dirty="0"/>
              <a:t>Many types</a:t>
            </a:r>
          </a:p>
          <a:p>
            <a:pPr lvl="1"/>
            <a:r>
              <a:rPr lang="en-US" altLang="en-US" sz="1600" b="1" dirty="0">
                <a:solidFill>
                  <a:srgbClr val="3366FF"/>
                </a:solidFill>
              </a:rPr>
              <a:t>Public cloud </a:t>
            </a:r>
            <a:r>
              <a:rPr lang="en-US" altLang="en-US" sz="1600" dirty="0"/>
              <a:t>– available via Internet to anyone willing to pay</a:t>
            </a:r>
          </a:p>
          <a:p>
            <a:pPr lvl="1"/>
            <a:r>
              <a:rPr lang="en-US" altLang="en-US" sz="1600" b="1" dirty="0">
                <a:solidFill>
                  <a:srgbClr val="3366FF"/>
                </a:solidFill>
              </a:rPr>
              <a:t>Private cloud </a:t>
            </a:r>
            <a:r>
              <a:rPr lang="en-US" altLang="en-US" sz="1600" dirty="0"/>
              <a:t>– run by a company for the company’s own use</a:t>
            </a:r>
          </a:p>
          <a:p>
            <a:pPr lvl="1"/>
            <a:r>
              <a:rPr lang="en-US" altLang="en-US" sz="1600" b="1" dirty="0">
                <a:solidFill>
                  <a:srgbClr val="3366FF"/>
                </a:solidFill>
              </a:rPr>
              <a:t>Hybrid cloud </a:t>
            </a:r>
            <a:r>
              <a:rPr lang="en-US" altLang="en-US" sz="1600" dirty="0"/>
              <a:t>– includes both public and private cloud components</a:t>
            </a:r>
          </a:p>
          <a:p>
            <a:pPr lvl="1"/>
            <a:r>
              <a:rPr lang="en-US" altLang="en-US" sz="1600" dirty="0"/>
              <a:t>Software as a Service (</a:t>
            </a:r>
            <a:r>
              <a:rPr lang="en-US" altLang="en-US" sz="1600" b="1" dirty="0">
                <a:solidFill>
                  <a:srgbClr val="3366FF"/>
                </a:solidFill>
              </a:rPr>
              <a:t>SaaS</a:t>
            </a:r>
            <a:r>
              <a:rPr lang="en-US" altLang="en-US" sz="1600" dirty="0"/>
              <a:t>) – one or more applications available via the Internet (i.e., word processor)</a:t>
            </a:r>
          </a:p>
          <a:p>
            <a:pPr lvl="1"/>
            <a:r>
              <a:rPr lang="en-US" altLang="en-US" sz="1600" dirty="0"/>
              <a:t>Platform as a Service (</a:t>
            </a:r>
            <a:r>
              <a:rPr lang="en-US" altLang="en-US" sz="1600" b="1" dirty="0">
                <a:solidFill>
                  <a:srgbClr val="3366FF"/>
                </a:solidFill>
              </a:rPr>
              <a:t>PaaS</a:t>
            </a:r>
            <a:r>
              <a:rPr lang="en-US" altLang="en-US" sz="1600" dirty="0"/>
              <a:t>) – software stack ready for application use via the Internet (i.e., a database server)</a:t>
            </a:r>
          </a:p>
          <a:p>
            <a:pPr lvl="1"/>
            <a:r>
              <a:rPr lang="en-US" altLang="en-US" sz="1600" dirty="0"/>
              <a:t>Infrastructure as a Service (</a:t>
            </a:r>
            <a:r>
              <a:rPr lang="en-US" altLang="en-US" sz="1600" b="1" dirty="0">
                <a:solidFill>
                  <a:srgbClr val="3366FF"/>
                </a:solidFill>
              </a:rPr>
              <a:t>IaaS</a:t>
            </a:r>
            <a:r>
              <a:rPr lang="en-US" altLang="en-US" sz="1600" dirty="0"/>
              <a:t>) – servers or storage available over Internet (i.e., storage available for backup use)</a:t>
            </a:r>
          </a:p>
        </p:txBody>
      </p:sp>
    </p:spTree>
    <p:extLst>
      <p:ext uri="{BB962C8B-B14F-4D97-AF65-F5344CB8AC3E}">
        <p14:creationId xmlns:p14="http://schemas.microsoft.com/office/powerpoint/2010/main" val="31610338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1400" y="277813"/>
            <a:ext cx="7645400" cy="576262"/>
          </a:xfrm>
        </p:spPr>
        <p:txBody>
          <a:bodyPr/>
          <a:lstStyle/>
          <a:p>
            <a:pPr eaLnBrk="1" hangingPunct="1"/>
            <a:r>
              <a:rPr lang="en-US" dirty="0" smtClean="0"/>
              <a:t>Cloud Computing</a:t>
            </a:r>
          </a:p>
        </p:txBody>
      </p:sp>
      <p:pic>
        <p:nvPicPr>
          <p:cNvPr id="4" name="Picture 3" descr="1_2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660" y="1139992"/>
            <a:ext cx="6614556" cy="5235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07255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Title 1"/>
          <p:cNvSpPr>
            <a:spLocks noGrp="1"/>
          </p:cNvSpPr>
          <p:nvPr>
            <p:ph type="title" idx="4294967295"/>
          </p:nvPr>
        </p:nvSpPr>
        <p:spPr>
          <a:xfrm>
            <a:off x="982663" y="277813"/>
            <a:ext cx="7704137" cy="576262"/>
          </a:xfrm>
        </p:spPr>
        <p:txBody>
          <a:bodyPr/>
          <a:lstStyle/>
          <a:p>
            <a:r>
              <a:rPr lang="en-US" smtClean="0"/>
              <a:t>Open-Source Operating Systems</a:t>
            </a:r>
          </a:p>
        </p:txBody>
      </p:sp>
      <p:sp>
        <p:nvSpPr>
          <p:cNvPr id="211971" name="Content Placeholder 2"/>
          <p:cNvSpPr>
            <a:spLocks noGrp="1"/>
          </p:cNvSpPr>
          <p:nvPr>
            <p:ph idx="4294967295"/>
          </p:nvPr>
        </p:nvSpPr>
        <p:spPr>
          <a:xfrm>
            <a:off x="806450" y="1233488"/>
            <a:ext cx="7645400" cy="4530725"/>
          </a:xfrm>
        </p:spPr>
        <p:txBody>
          <a:bodyPr/>
          <a:lstStyle/>
          <a:p>
            <a:r>
              <a:rPr lang="en-US" dirty="0" smtClean="0"/>
              <a:t>Operating systems made available in source-code format rather than just binary </a:t>
            </a:r>
            <a:r>
              <a:rPr lang="en-US" b="1" dirty="0" smtClean="0">
                <a:solidFill>
                  <a:srgbClr val="3366FF"/>
                </a:solidFill>
              </a:rPr>
              <a:t>closed-source</a:t>
            </a:r>
          </a:p>
          <a:p>
            <a:endParaRPr lang="en-US" sz="800" b="1" dirty="0" smtClean="0">
              <a:solidFill>
                <a:srgbClr val="3366FF"/>
              </a:solidFill>
            </a:endParaRPr>
          </a:p>
          <a:p>
            <a:r>
              <a:rPr lang="en-US" dirty="0" smtClean="0"/>
              <a:t>Counter to the </a:t>
            </a:r>
            <a:r>
              <a:rPr lang="en-US" b="1" dirty="0" smtClean="0">
                <a:solidFill>
                  <a:srgbClr val="3366FF"/>
                </a:solidFill>
              </a:rPr>
              <a:t>copy protection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and </a:t>
            </a:r>
            <a:r>
              <a:rPr lang="en-US" b="1" dirty="0" smtClean="0">
                <a:solidFill>
                  <a:srgbClr val="3366FF"/>
                </a:solidFill>
              </a:rPr>
              <a:t>Digital Rights Management (DRM)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movement</a:t>
            </a:r>
          </a:p>
          <a:p>
            <a:endParaRPr lang="en-US" sz="800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Started by </a:t>
            </a:r>
            <a:r>
              <a:rPr lang="en-US" b="1" dirty="0" smtClean="0">
                <a:solidFill>
                  <a:srgbClr val="3366FF"/>
                </a:solidFill>
              </a:rPr>
              <a:t>Free Software Foundation (FSF)</a:t>
            </a:r>
            <a:r>
              <a:rPr lang="en-US" dirty="0" smtClean="0">
                <a:solidFill>
                  <a:srgbClr val="000000"/>
                </a:solidFill>
              </a:rPr>
              <a:t>, which has “</a:t>
            </a:r>
            <a:r>
              <a:rPr lang="en-US" dirty="0" err="1" smtClean="0">
                <a:solidFill>
                  <a:srgbClr val="000000"/>
                </a:solidFill>
              </a:rPr>
              <a:t>copyleft</a:t>
            </a:r>
            <a:r>
              <a:rPr lang="en-US" dirty="0" smtClean="0">
                <a:solidFill>
                  <a:srgbClr val="000000"/>
                </a:solidFill>
              </a:rPr>
              <a:t>” </a:t>
            </a:r>
            <a:r>
              <a:rPr lang="en-US" b="1" dirty="0" smtClean="0">
                <a:solidFill>
                  <a:srgbClr val="3366FF"/>
                </a:solidFill>
              </a:rPr>
              <a:t>GNU Public License (GPL)</a:t>
            </a:r>
          </a:p>
          <a:p>
            <a:endParaRPr lang="en-US" sz="800" b="1" dirty="0" smtClean="0">
              <a:solidFill>
                <a:srgbClr val="3366FF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Examples include </a:t>
            </a:r>
            <a:r>
              <a:rPr lang="en-US" b="1" dirty="0" smtClean="0">
                <a:solidFill>
                  <a:srgbClr val="3366FF"/>
                </a:solidFill>
              </a:rPr>
              <a:t>GNU/Linux</a:t>
            </a:r>
            <a:r>
              <a:rPr lang="en-US" dirty="0" smtClean="0"/>
              <a:t>, </a:t>
            </a:r>
            <a:r>
              <a:rPr lang="en-US" b="1" dirty="0">
                <a:solidFill>
                  <a:srgbClr val="3366FF"/>
                </a:solidFill>
              </a:rPr>
              <a:t>Android</a:t>
            </a:r>
            <a:r>
              <a:rPr lang="en-US" dirty="0" smtClean="0"/>
              <a:t>, and, </a:t>
            </a:r>
            <a:r>
              <a:rPr lang="en-US" b="1" dirty="0" smtClean="0">
                <a:solidFill>
                  <a:srgbClr val="3366FF"/>
                </a:solidFill>
              </a:rPr>
              <a:t>BSD UNIX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(including core of </a:t>
            </a:r>
            <a:r>
              <a:rPr lang="en-US" b="1" dirty="0" smtClean="0">
                <a:solidFill>
                  <a:srgbClr val="3366FF"/>
                </a:solidFill>
              </a:rPr>
              <a:t>Mac OS X</a:t>
            </a:r>
            <a:r>
              <a:rPr lang="en-US" dirty="0" smtClean="0">
                <a:solidFill>
                  <a:srgbClr val="000000"/>
                </a:solidFill>
              </a:rPr>
              <a:t>), and many more</a:t>
            </a:r>
            <a:endParaRPr lang="en-US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799"/>
            <a:ext cx="7772400" cy="4004953"/>
          </a:xfrm>
        </p:spPr>
        <p:txBody>
          <a:bodyPr/>
          <a:lstStyle/>
          <a:p>
            <a:pPr eaLnBrk="1" hangingPunct="1"/>
            <a:r>
              <a:rPr lang="en-US" dirty="0" smtClean="0"/>
              <a:t>End of Chapter </a:t>
            </a:r>
            <a:r>
              <a:rPr lang="en-US" dirty="0" smtClean="0"/>
              <a:t>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Material Skipped:</a:t>
            </a:r>
            <a:br>
              <a:rPr lang="en-US" sz="2800" dirty="0" smtClean="0"/>
            </a:br>
            <a:r>
              <a:rPr lang="en-US" sz="2800" dirty="0" smtClean="0"/>
              <a:t>OS Data Structures</a:t>
            </a:r>
            <a:br>
              <a:rPr lang="en-US" sz="2800" dirty="0" smtClean="0"/>
            </a:br>
            <a:r>
              <a:rPr lang="en-US" sz="1800" dirty="0" smtClean="0"/>
              <a:t>(please read this and ask questions if needed.)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867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sz="2800" smtClean="0"/>
              <a:t>Four Components of a Computer System</a:t>
            </a:r>
          </a:p>
        </p:txBody>
      </p:sp>
      <p:pic>
        <p:nvPicPr>
          <p:cNvPr id="132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533525"/>
            <a:ext cx="5448300" cy="4340225"/>
          </a:xfrm>
          <a:prstGeom prst="rect">
            <a:avLst/>
          </a:prstGeom>
          <a:noFill/>
          <a:ln w="1587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What Operating Systems Do</a:t>
            </a:r>
          </a:p>
        </p:txBody>
      </p:sp>
      <p:sp>
        <p:nvSpPr>
          <p:cNvPr id="13414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 smtClean="0"/>
              <a:t>Depends on point of view</a:t>
            </a:r>
          </a:p>
          <a:p>
            <a:r>
              <a:rPr lang="en-US" dirty="0" smtClean="0"/>
              <a:t>Users want convenience, </a:t>
            </a:r>
            <a:r>
              <a:rPr lang="en-US" b="1" dirty="0" smtClean="0">
                <a:solidFill>
                  <a:srgbClr val="3366FF"/>
                </a:solidFill>
              </a:rPr>
              <a:t>ease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b="1" dirty="0" smtClean="0">
                <a:solidFill>
                  <a:srgbClr val="3366FF"/>
                </a:solidFill>
              </a:rPr>
              <a:t>of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b="1" dirty="0" smtClean="0">
                <a:solidFill>
                  <a:srgbClr val="3366FF"/>
                </a:solidFill>
              </a:rPr>
              <a:t>use</a:t>
            </a:r>
          </a:p>
          <a:p>
            <a:pPr lvl="1"/>
            <a:r>
              <a:rPr lang="en-US" dirty="0" smtClean="0"/>
              <a:t>Don’t care about </a:t>
            </a:r>
            <a:r>
              <a:rPr lang="en-US" b="1" dirty="0" smtClean="0">
                <a:solidFill>
                  <a:srgbClr val="3366FF"/>
                </a:solidFill>
              </a:rPr>
              <a:t>resource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b="1" dirty="0" smtClean="0">
                <a:solidFill>
                  <a:srgbClr val="3366FF"/>
                </a:solidFill>
              </a:rPr>
              <a:t>utilization</a:t>
            </a:r>
          </a:p>
          <a:p>
            <a:r>
              <a:rPr lang="en-US" dirty="0"/>
              <a:t>S</a:t>
            </a:r>
            <a:r>
              <a:rPr lang="en-US" dirty="0" smtClean="0"/>
              <a:t>hared computers such as </a:t>
            </a:r>
            <a:r>
              <a:rPr lang="en-US" b="1" dirty="0" smtClean="0">
                <a:solidFill>
                  <a:srgbClr val="3366FF"/>
                </a:solidFill>
              </a:rPr>
              <a:t>mainframe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3366FF"/>
                </a:solidFill>
              </a:rPr>
              <a:t>minicomputer</a:t>
            </a:r>
            <a:r>
              <a:rPr lang="en-US" dirty="0" smtClean="0"/>
              <a:t> must keep all users happy</a:t>
            </a:r>
          </a:p>
          <a:p>
            <a:r>
              <a:rPr lang="en-US" dirty="0" smtClean="0"/>
              <a:t>Users of dedicate systems such as </a:t>
            </a:r>
            <a:r>
              <a:rPr lang="en-US" b="1" dirty="0" smtClean="0">
                <a:solidFill>
                  <a:srgbClr val="3366FF"/>
                </a:solidFill>
              </a:rPr>
              <a:t>workstations</a:t>
            </a:r>
            <a:r>
              <a:rPr lang="en-US" dirty="0" smtClean="0"/>
              <a:t> have dedicated resources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Still share among processes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Handheld computers are resource poor,  optimized for usability and battery life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Some computers have little or no user interface, such as embedded computers in devices and automobiles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76338" y="277813"/>
            <a:ext cx="7510462" cy="576262"/>
          </a:xfrm>
        </p:spPr>
        <p:txBody>
          <a:bodyPr/>
          <a:lstStyle/>
          <a:p>
            <a:pPr eaLnBrk="1" hangingPunct="1"/>
            <a:r>
              <a:rPr lang="en-US" smtClean="0"/>
              <a:t>Operating System Definition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28700"/>
            <a:ext cx="7688262" cy="4265613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smtClean="0"/>
          </a:p>
          <a:p>
            <a:r>
              <a:rPr lang="en-US" smtClean="0"/>
              <a:t>OS is a </a:t>
            </a:r>
            <a:r>
              <a:rPr lang="en-US" b="1" smtClean="0">
                <a:solidFill>
                  <a:srgbClr val="3366FF"/>
                </a:solidFill>
              </a:rPr>
              <a:t>resource allocator</a:t>
            </a:r>
          </a:p>
          <a:p>
            <a:pPr lvl="1"/>
            <a:r>
              <a:rPr lang="en-US" smtClean="0"/>
              <a:t>Manages all resources</a:t>
            </a:r>
          </a:p>
          <a:p>
            <a:pPr lvl="1"/>
            <a:r>
              <a:rPr lang="en-US" smtClean="0"/>
              <a:t>Decides between conflicting requests for efficient and fair resource use</a:t>
            </a:r>
          </a:p>
          <a:p>
            <a:pPr lvl="1"/>
            <a:endParaRPr lang="en-US" smtClean="0"/>
          </a:p>
          <a:p>
            <a:r>
              <a:rPr lang="en-US" smtClean="0"/>
              <a:t>OS is a </a:t>
            </a:r>
            <a:r>
              <a:rPr lang="en-US" b="1" smtClean="0">
                <a:solidFill>
                  <a:srgbClr val="3366FF"/>
                </a:solidFill>
              </a:rPr>
              <a:t>control program</a:t>
            </a:r>
          </a:p>
          <a:p>
            <a:pPr lvl="1"/>
            <a:r>
              <a:rPr lang="en-US" smtClean="0"/>
              <a:t>Controls execution of programs to prevent errors and improper use of the computer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76300" y="277813"/>
            <a:ext cx="8024813" cy="576262"/>
          </a:xfrm>
        </p:spPr>
        <p:txBody>
          <a:bodyPr/>
          <a:lstStyle/>
          <a:p>
            <a:pPr eaLnBrk="1" hangingPunct="1"/>
            <a:r>
              <a:rPr lang="en-US" smtClean="0"/>
              <a:t>Operating System Definition (Cont.)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62013" y="1404938"/>
            <a:ext cx="7524750" cy="3167062"/>
          </a:xfrm>
        </p:spPr>
        <p:txBody>
          <a:bodyPr/>
          <a:lstStyle/>
          <a:p>
            <a:r>
              <a:rPr lang="en-US" smtClean="0"/>
              <a:t>No universally accepted definition</a:t>
            </a:r>
          </a:p>
          <a:p>
            <a:endParaRPr lang="en-US" smtClean="0"/>
          </a:p>
          <a:p>
            <a:r>
              <a:rPr lang="en-US" smtClean="0"/>
              <a:t>“Everything a vendor ships when you order an operating system” is good approximation</a:t>
            </a:r>
          </a:p>
          <a:p>
            <a:pPr lvl="1"/>
            <a:r>
              <a:rPr lang="en-US" smtClean="0"/>
              <a:t>But varies wildly</a:t>
            </a:r>
          </a:p>
          <a:p>
            <a:pPr lvl="1"/>
            <a:endParaRPr lang="en-US" smtClean="0"/>
          </a:p>
          <a:p>
            <a:r>
              <a:rPr lang="en-US" smtClean="0"/>
              <a:t>“The one program running at all times on the computer” is the </a:t>
            </a:r>
            <a:r>
              <a:rPr lang="en-US" b="1" smtClean="0">
                <a:solidFill>
                  <a:srgbClr val="3366FF"/>
                </a:solidFill>
              </a:rPr>
              <a:t>kernel</a:t>
            </a:r>
            <a:r>
              <a:rPr lang="en-US" smtClean="0"/>
              <a:t>.</a:t>
            </a:r>
            <a:r>
              <a:rPr lang="en-US" b="1" smtClean="0"/>
              <a:t>  </a:t>
            </a:r>
            <a:r>
              <a:rPr lang="en-US" smtClean="0"/>
              <a:t>Everything else is either a system program (ships with the operating system) or an application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7805</TotalTime>
  <Words>3009</Words>
  <Application>Microsoft Office PowerPoint</Application>
  <PresentationFormat>On-screen Show (4:3)</PresentationFormat>
  <Paragraphs>410</Paragraphs>
  <Slides>54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os-8</vt:lpstr>
      <vt:lpstr>Chapter 1:  Introduction   CSCI 410 Operating Systems</vt:lpstr>
      <vt:lpstr>Chapter 1: Introduction to Course</vt:lpstr>
      <vt:lpstr>Chapter Objectives</vt:lpstr>
      <vt:lpstr>What is an Operating System?</vt:lpstr>
      <vt:lpstr>Computer System Structure</vt:lpstr>
      <vt:lpstr>Four Components of a Computer System</vt:lpstr>
      <vt:lpstr>What Operating Systems Do</vt:lpstr>
      <vt:lpstr>Operating System Definition</vt:lpstr>
      <vt:lpstr>Operating System Definition (Cont.)</vt:lpstr>
      <vt:lpstr>Computer Startup</vt:lpstr>
      <vt:lpstr>Computer System Organization</vt:lpstr>
      <vt:lpstr>Computer-System Operation</vt:lpstr>
      <vt:lpstr>Common Functions of Interrupts</vt:lpstr>
      <vt:lpstr>Interrupt Handling</vt:lpstr>
      <vt:lpstr>Interrupt Timeline</vt:lpstr>
      <vt:lpstr>I/O Structure Types</vt:lpstr>
      <vt:lpstr>Direct Memory Access Structure</vt:lpstr>
      <vt:lpstr>Notation Review</vt:lpstr>
      <vt:lpstr>Storage Structure</vt:lpstr>
      <vt:lpstr>Storage Hierarchy</vt:lpstr>
      <vt:lpstr>Storage-Device Hierarchy</vt:lpstr>
      <vt:lpstr>Sample Speeds</vt:lpstr>
      <vt:lpstr>Sample Speeds</vt:lpstr>
      <vt:lpstr>Caching</vt:lpstr>
      <vt:lpstr>Computer-System Architecture</vt:lpstr>
      <vt:lpstr>How a Modern Computer Works</vt:lpstr>
      <vt:lpstr>Symmetric Multiprocessing Architecture</vt:lpstr>
      <vt:lpstr>A Dual-Core Design</vt:lpstr>
      <vt:lpstr>Clustered Systems</vt:lpstr>
      <vt:lpstr>Clustered Systems</vt:lpstr>
      <vt:lpstr>Operating System Structure</vt:lpstr>
      <vt:lpstr>Memory Layout for Multiprogrammed System</vt:lpstr>
      <vt:lpstr>Operating-System Operations</vt:lpstr>
      <vt:lpstr>Transition from User to Kernel Mode</vt:lpstr>
      <vt:lpstr>Process Management</vt:lpstr>
      <vt:lpstr>Process Management Activities</vt:lpstr>
      <vt:lpstr>Memory Management</vt:lpstr>
      <vt:lpstr>Storage Management</vt:lpstr>
      <vt:lpstr>Mass-Storage Management</vt:lpstr>
      <vt:lpstr>Performance of Various Levels of Storage</vt:lpstr>
      <vt:lpstr>Migration of Integer A from Disk to Register</vt:lpstr>
      <vt:lpstr>Protection and Security</vt:lpstr>
      <vt:lpstr>Distributed Computing</vt:lpstr>
      <vt:lpstr>Special-Purpose Systems</vt:lpstr>
      <vt:lpstr>Computing Environments </vt:lpstr>
      <vt:lpstr>Computing Environments (Cont.)</vt:lpstr>
      <vt:lpstr>Peer-to-Peer Computing</vt:lpstr>
      <vt:lpstr>Virtualization</vt:lpstr>
      <vt:lpstr>Virtualization</vt:lpstr>
      <vt:lpstr>Web-Based Computing</vt:lpstr>
      <vt:lpstr>Cloud Computing</vt:lpstr>
      <vt:lpstr>Cloud Computing</vt:lpstr>
      <vt:lpstr>Open-Source Operating Systems</vt:lpstr>
      <vt:lpstr>End of Chapter 1  Material Skipped: OS Data Structures (please read this and ask questions if needed.)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Mark McGinn</cp:lastModifiedBy>
  <cp:revision>145</cp:revision>
  <cp:lastPrinted>2001-06-14T13:58:17Z</cp:lastPrinted>
  <dcterms:created xsi:type="dcterms:W3CDTF">2011-01-13T23:43:38Z</dcterms:created>
  <dcterms:modified xsi:type="dcterms:W3CDTF">2016-01-25T19:48:03Z</dcterms:modified>
</cp:coreProperties>
</file>