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8" r:id="rId4"/>
    <p:sldId id="261" r:id="rId5"/>
    <p:sldId id="259" r:id="rId6"/>
    <p:sldId id="273" r:id="rId7"/>
    <p:sldId id="263" r:id="rId8"/>
    <p:sldId id="264" r:id="rId9"/>
    <p:sldId id="265" r:id="rId10"/>
    <p:sldId id="272" r:id="rId11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9" autoAdjust="0"/>
    <p:restoredTop sz="94613" autoAdjust="0"/>
  </p:normalViewPr>
  <p:slideViewPr>
    <p:cSldViewPr snapToGrid="0" snapToObjects="1">
      <p:cViewPr varScale="1">
        <p:scale>
          <a:sx n="84" d="100"/>
          <a:sy n="84" d="100"/>
        </p:scale>
        <p:origin x="1287" y="48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20.08.2018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20.08.2018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20.08.2018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20.08.2018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20.08.2018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20.08.2018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it-inf-2202-f18.github.io/" TargetMode="External"/><Relationship Id="rId2" Type="http://schemas.openxmlformats.org/officeDocument/2006/relationships/hyperlink" Target="http://www.cs.uit.no/kursinfo/inf22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it-inf-2202-f18.slack.com/signup" TargetMode="External"/><Relationship Id="rId5" Type="http://schemas.openxmlformats.org/officeDocument/2006/relationships/hyperlink" Target="https://uit-inf-2202-f18.slack.com/" TargetMode="External"/><Relationship Id="rId4" Type="http://schemas.openxmlformats.org/officeDocument/2006/relationships/hyperlink" Target="https://github.com/uit-inf-2202-f1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vEg9vBfxYa7IpqTQjsbprrYtwpYWRfIX8avgbcy_ec/edit#gid=0" TargetMode="External"/><Relationship Id="rId2" Type="http://schemas.openxmlformats.org/officeDocument/2006/relationships/hyperlink" Target="https://list.uit.no/sympa/info/inf-2202-f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it-inf-2202-f18" TargetMode="External"/><Relationship Id="rId4" Type="http://schemas.openxmlformats.org/officeDocument/2006/relationships/hyperlink" Target="https://tinyurl.com/inf-2202-f1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it.no/kursinfo/inf220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inf-2202 Concurrent and Data-intensive Programming</a:t>
            </a:r>
          </a:p>
          <a:p>
            <a:r>
              <a:rPr lang="en-US" sz="2000" dirty="0"/>
              <a:t>Fall 2018</a:t>
            </a:r>
          </a:p>
          <a:p>
            <a:r>
              <a:rPr lang="en-US" sz="2000" dirty="0"/>
              <a:t>Lars Ailo Bongo (larsab@cs.uit.no)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Read: </a:t>
            </a:r>
          </a:p>
          <a:p>
            <a:pPr lvl="1"/>
            <a:r>
              <a:rPr lang="en-US" dirty="0"/>
              <a:t>Modern operating systems, 3ed, Andrew S. </a:t>
            </a:r>
            <a:r>
              <a:rPr lang="en-US" dirty="0" err="1"/>
              <a:t>Tanenbaum</a:t>
            </a:r>
            <a:r>
              <a:rPr lang="en-US" dirty="0"/>
              <a:t>. Prentice Hall. 2007. Chapters: 2.2, 2.3, 2.5, 10.3, 11.4</a:t>
            </a:r>
          </a:p>
          <a:p>
            <a:pPr lvl="1"/>
            <a:r>
              <a:rPr lang="en-US" dirty="0"/>
              <a:t>Alternative to MOS: another operating systems textbook: the chapters about threading, IPC mechanisms, and classical IPC problems.</a:t>
            </a:r>
          </a:p>
          <a:p>
            <a:r>
              <a:rPr lang="en-US" dirty="0"/>
              <a:t>Do: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Compare the overhead of forking a process vs. creating a </a:t>
            </a:r>
            <a:r>
              <a:rPr lang="en-US" dirty="0" err="1"/>
              <a:t>Pthread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Compare the overhead of forking a process vs. creating a Python thread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Implement a solution the following classical IPC problems using </a:t>
            </a:r>
            <a:r>
              <a:rPr lang="en-US" dirty="0" err="1"/>
              <a:t>pthreads</a:t>
            </a:r>
            <a:r>
              <a:rPr lang="en-US" dirty="0"/>
              <a:t>/Python threads and semaphores/condition variables. Note that you also need to generate a use case, test data, and useful output: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Producer/ consumer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Reader/ writer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Sleeping barber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Dining philosophers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Modify the code in c) to use message passing.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2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Prof. Lars Ailo Bongo</a:t>
            </a:r>
          </a:p>
          <a:p>
            <a:r>
              <a:rPr lang="en-US" dirty="0"/>
              <a:t>Teaching Assistants:</a:t>
            </a:r>
          </a:p>
          <a:p>
            <a:pPr lvl="1"/>
            <a:r>
              <a:rPr lang="en-US" dirty="0"/>
              <a:t>Mads Johansen</a:t>
            </a:r>
          </a:p>
          <a:p>
            <a:pPr lvl="1"/>
            <a:r>
              <a:rPr lang="en-US" dirty="0"/>
              <a:t>?</a:t>
            </a:r>
          </a:p>
          <a:p>
            <a:r>
              <a:rPr lang="en-US" dirty="0"/>
              <a:t>Guest lectures:</a:t>
            </a:r>
          </a:p>
          <a:p>
            <a:pPr lvl="1"/>
            <a:r>
              <a:rPr lang="en-US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314911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main topics:</a:t>
            </a:r>
          </a:p>
          <a:p>
            <a:pPr lvl="1"/>
            <a:r>
              <a:rPr lang="en-US" dirty="0"/>
              <a:t>Concurrent programming</a:t>
            </a:r>
          </a:p>
          <a:p>
            <a:pPr lvl="1"/>
            <a:r>
              <a:rPr lang="en-US" dirty="0"/>
              <a:t>Data-intensive computing</a:t>
            </a:r>
          </a:p>
          <a:p>
            <a:pPr lvl="1"/>
            <a:r>
              <a:rPr lang="en-US" dirty="0"/>
              <a:t>Performance evaluation</a:t>
            </a:r>
          </a:p>
          <a:p>
            <a:pPr lvl="1"/>
            <a:endParaRPr lang="en-US" dirty="0"/>
          </a:p>
          <a:p>
            <a:r>
              <a:rPr lang="en-US" dirty="0"/>
              <a:t>Not included:</a:t>
            </a:r>
          </a:p>
          <a:p>
            <a:pPr lvl="1"/>
            <a:r>
              <a:rPr lang="en-US" dirty="0"/>
              <a:t>In-depth study of systems and approaches</a:t>
            </a:r>
          </a:p>
          <a:p>
            <a:pPr lvl="1"/>
            <a:r>
              <a:rPr lang="en-US" dirty="0"/>
              <a:t>GPU/ accelerator programming</a:t>
            </a:r>
          </a:p>
          <a:p>
            <a:pPr lvl="1"/>
            <a:r>
              <a:rPr lang="en-US" dirty="0"/>
              <a:t>Concurrency theory</a:t>
            </a:r>
          </a:p>
        </p:txBody>
      </p:sp>
    </p:spTree>
    <p:extLst>
      <p:ext uri="{BB962C8B-B14F-4D97-AF65-F5344CB8AC3E}">
        <p14:creationId xmlns:p14="http://schemas.microsoft.com/office/powerpoint/2010/main" val="267854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sources and 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page: </a:t>
            </a:r>
            <a:r>
              <a:rPr lang="en-US" dirty="0">
                <a:hlinkClick r:id="rId2"/>
              </a:rPr>
              <a:t>http://www.cs.uit.no/kursinfo/inf2202</a:t>
            </a:r>
            <a:endParaRPr lang="en-US" dirty="0"/>
          </a:p>
          <a:p>
            <a:pPr lvl="1"/>
            <a:r>
              <a:rPr lang="en-US" dirty="0"/>
              <a:t>Or </a:t>
            </a:r>
            <a:r>
              <a:rPr lang="en-US" dirty="0">
                <a:hlinkClick r:id="rId3"/>
              </a:rPr>
              <a:t>https://uit-inf-2202-f18.github.io/</a:t>
            </a:r>
            <a:endParaRPr lang="en-US" dirty="0"/>
          </a:p>
          <a:p>
            <a:r>
              <a:rPr lang="en-US" dirty="0"/>
              <a:t>Mailing list: inf-2202-f18@list.uit.no</a:t>
            </a:r>
          </a:p>
          <a:p>
            <a:r>
              <a:rPr lang="en-US" dirty="0" err="1"/>
              <a:t>Github</a:t>
            </a:r>
            <a:r>
              <a:rPr lang="en-US" dirty="0"/>
              <a:t> organization: </a:t>
            </a:r>
            <a:r>
              <a:rPr lang="nb-NO" dirty="0">
                <a:hlinkClick r:id="rId4"/>
              </a:rPr>
              <a:t>https://github.com/uit-inf-2202-f18</a:t>
            </a:r>
            <a:endParaRPr lang="nb-NO" dirty="0"/>
          </a:p>
          <a:p>
            <a:r>
              <a:rPr lang="nb-NO" dirty="0" err="1"/>
              <a:t>Slack</a:t>
            </a:r>
            <a:r>
              <a:rPr lang="nb-NO" dirty="0"/>
              <a:t> team: </a:t>
            </a:r>
            <a:r>
              <a:rPr lang="nb-NO" dirty="0">
                <a:hlinkClick r:id="rId5"/>
              </a:rPr>
              <a:t>uit-nf-2202-f18</a:t>
            </a:r>
            <a:endParaRPr lang="nb-NO" dirty="0"/>
          </a:p>
          <a:p>
            <a:pPr lvl="1"/>
            <a:r>
              <a:rPr lang="en-US" dirty="0">
                <a:hlinkClick r:id="rId6"/>
              </a:rPr>
              <a:t>https://uit-inf-2202-f18.slack.com/signup</a:t>
            </a:r>
            <a:r>
              <a:rPr lang="en-US" dirty="0"/>
              <a:t> with your @uit.no email</a:t>
            </a:r>
          </a:p>
          <a:p>
            <a:r>
              <a:rPr lang="en-US" dirty="0"/>
              <a:t>We will not use Canvas</a:t>
            </a:r>
          </a:p>
        </p:txBody>
      </p:sp>
    </p:spTree>
    <p:extLst>
      <p:ext uri="{BB962C8B-B14F-4D97-AF65-F5344CB8AC3E}">
        <p14:creationId xmlns:p14="http://schemas.microsoft.com/office/powerpoint/2010/main" val="14531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subscribed to the mailing list</a:t>
            </a:r>
          </a:p>
          <a:p>
            <a:pPr lvl="1"/>
            <a:r>
              <a:rPr lang="en-US" dirty="0">
                <a:hlinkClick r:id="rId2"/>
              </a:rPr>
              <a:t>https://list.uit.no/sympa/info/inf-2202-f18</a:t>
            </a:r>
            <a:endParaRPr lang="en-US" dirty="0"/>
          </a:p>
          <a:p>
            <a:pPr lvl="1"/>
            <a:r>
              <a:rPr lang="en-US" dirty="0"/>
              <a:t>Can use non-</a:t>
            </a:r>
            <a:r>
              <a:rPr lang="en-US" dirty="0" err="1"/>
              <a:t>UiT</a:t>
            </a:r>
            <a:r>
              <a:rPr lang="en-US" dirty="0"/>
              <a:t> email</a:t>
            </a:r>
          </a:p>
          <a:p>
            <a:r>
              <a:rPr lang="en-US" dirty="0"/>
              <a:t>Create GitHub account</a:t>
            </a:r>
          </a:p>
          <a:p>
            <a:r>
              <a:rPr lang="en-US" dirty="0"/>
              <a:t>Join slack channel</a:t>
            </a:r>
          </a:p>
          <a:p>
            <a:r>
              <a:rPr lang="en-US" dirty="0"/>
              <a:t>Add yourself to </a:t>
            </a:r>
            <a:r>
              <a:rPr lang="en-US" dirty="0">
                <a:hlinkClick r:id="rId3"/>
              </a:rPr>
              <a:t>this list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https://tinyurl.com/inf-2202-f18</a:t>
            </a:r>
            <a:r>
              <a:rPr lang="en-US" dirty="0"/>
              <a:t> </a:t>
            </a:r>
          </a:p>
          <a:p>
            <a:r>
              <a:rPr lang="en-US" dirty="0"/>
              <a:t>Receive invitation to join </a:t>
            </a:r>
            <a:r>
              <a:rPr lang="en-US" dirty="0">
                <a:hlinkClick r:id="rId5"/>
              </a:rPr>
              <a:t>GitHub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7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http:/www.cs.uit.no/kursinfo/inf2202</a:t>
            </a:r>
            <a:endParaRPr lang="en-US" dirty="0"/>
          </a:p>
          <a:p>
            <a:r>
              <a:rPr lang="en-US" dirty="0"/>
              <a:t>Most lectures on Thursdays 14:15-16:00</a:t>
            </a:r>
          </a:p>
          <a:p>
            <a:r>
              <a:rPr lang="en-US" dirty="0"/>
              <a:t>Fridays 12:15-13:00 may also be used</a:t>
            </a:r>
          </a:p>
          <a:p>
            <a:r>
              <a:rPr lang="en-US" dirty="0"/>
              <a:t>Colloquium on Tuesdays 14:15-16:00</a:t>
            </a:r>
          </a:p>
        </p:txBody>
      </p:sp>
    </p:spTree>
    <p:extLst>
      <p:ext uri="{BB962C8B-B14F-4D97-AF65-F5344CB8AC3E}">
        <p14:creationId xmlns:p14="http://schemas.microsoft.com/office/powerpoint/2010/main" val="208745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Parallel programming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Threads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Condition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Reactive programming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F#?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Cloud programming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Azure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C# or F#?</a:t>
            </a:r>
          </a:p>
        </p:txBody>
      </p:sp>
    </p:spTree>
    <p:extLst>
      <p:ext uri="{BB962C8B-B14F-4D97-AF65-F5344CB8AC3E}">
        <p14:creationId xmlns:p14="http://schemas.microsoft.com/office/powerpoint/2010/main" val="223396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Note! This is a programming course. You need to spend a significant amount of time designing, implementing, testing, and evaluating programs.</a:t>
            </a:r>
          </a:p>
          <a:p>
            <a:endParaRPr lang="en-US" dirty="0"/>
          </a:p>
          <a:p>
            <a:r>
              <a:rPr lang="en-US" dirty="0"/>
              <a:t>Note! Concurrent and data-intensive programming is easy if:</a:t>
            </a:r>
          </a:p>
          <a:p>
            <a:pPr lvl="1"/>
            <a:r>
              <a:rPr lang="en-US" dirty="0"/>
              <a:t>It is a simple problem</a:t>
            </a:r>
          </a:p>
          <a:p>
            <a:pPr lvl="1"/>
            <a:r>
              <a:rPr lang="en-US" dirty="0"/>
              <a:t>There is a library for it</a:t>
            </a:r>
          </a:p>
          <a:p>
            <a:pPr lvl="1"/>
            <a:r>
              <a:rPr lang="en-US" dirty="0"/>
              <a:t>You do not care about performance/ scalability</a:t>
            </a:r>
          </a:p>
          <a:p>
            <a:pPr lvl="1"/>
            <a:r>
              <a:rPr lang="en-US" dirty="0"/>
              <a:t>You do not care about correctness</a:t>
            </a:r>
          </a:p>
          <a:p>
            <a:pPr lvl="1"/>
            <a:r>
              <a:rPr lang="en-US" dirty="0"/>
              <a:t>Someone tells you how to do it</a:t>
            </a:r>
          </a:p>
          <a:p>
            <a:r>
              <a:rPr lang="en-US" dirty="0"/>
              <a:t>But, usually this is not the case</a:t>
            </a:r>
          </a:p>
        </p:txBody>
      </p:sp>
    </p:spTree>
    <p:extLst>
      <p:ext uri="{BB962C8B-B14F-4D97-AF65-F5344CB8AC3E}">
        <p14:creationId xmlns:p14="http://schemas.microsoft.com/office/powerpoint/2010/main" val="257751281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304</TotalTime>
  <Words>464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Open Sans Light</vt:lpstr>
      <vt:lpstr>Mal_blaa_engelsk</vt:lpstr>
      <vt:lpstr>Introduction</vt:lpstr>
      <vt:lpstr>Outline</vt:lpstr>
      <vt:lpstr>Teaching staff</vt:lpstr>
      <vt:lpstr>Course content</vt:lpstr>
      <vt:lpstr>Information sources and contact info</vt:lpstr>
      <vt:lpstr>TODO list 1:</vt:lpstr>
      <vt:lpstr>Lecture plan</vt:lpstr>
      <vt:lpstr>Mandatory assignments</vt:lpstr>
      <vt:lpstr>Exercises</vt:lpstr>
      <vt:lpstr>TODO list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52</cp:revision>
  <dcterms:created xsi:type="dcterms:W3CDTF">2013-08-07T10:42:41Z</dcterms:created>
  <dcterms:modified xsi:type="dcterms:W3CDTF">2018-08-20T22:17:05Z</dcterms:modified>
</cp:coreProperties>
</file>