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9"/>
  </p:notesMasterIdLst>
  <p:sldIdLst>
    <p:sldId id="256" r:id="rId5"/>
    <p:sldId id="293" r:id="rId6"/>
    <p:sldId id="260" r:id="rId7"/>
    <p:sldId id="265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4" r:id="rId27"/>
    <p:sldId id="287" r:id="rId28"/>
    <p:sldId id="288" r:id="rId29"/>
    <p:sldId id="289" r:id="rId30"/>
    <p:sldId id="290" r:id="rId31"/>
    <p:sldId id="291" r:id="rId32"/>
    <p:sldId id="304" r:id="rId33"/>
    <p:sldId id="283" r:id="rId34"/>
    <p:sldId id="285" r:id="rId35"/>
    <p:sldId id="292" r:id="rId36"/>
    <p:sldId id="295" r:id="rId37"/>
    <p:sldId id="294" r:id="rId38"/>
    <p:sldId id="296" r:id="rId39"/>
    <p:sldId id="297" r:id="rId40"/>
    <p:sldId id="298" r:id="rId41"/>
    <p:sldId id="299" r:id="rId42"/>
    <p:sldId id="305" r:id="rId43"/>
    <p:sldId id="300" r:id="rId44"/>
    <p:sldId id="286" r:id="rId45"/>
    <p:sldId id="301" r:id="rId46"/>
    <p:sldId id="302" r:id="rId47"/>
    <p:sldId id="303" r:id="rId48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pos="4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523"/>
    <a:srgbClr val="EDEDED"/>
    <a:srgbClr val="FFB952"/>
    <a:srgbClr val="B1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 autoAdjust="0"/>
    <p:restoredTop sz="94551" autoAdjust="0"/>
  </p:normalViewPr>
  <p:slideViewPr>
    <p:cSldViewPr snapToGrid="0" snapToObjects="1">
      <p:cViewPr>
        <p:scale>
          <a:sx n="84" d="100"/>
          <a:sy n="84" d="100"/>
        </p:scale>
        <p:origin x="1578" y="48"/>
      </p:cViewPr>
      <p:guideLst>
        <p:guide orient="horz" pos="3865"/>
        <p:guide pos="4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D2493-0AFC-45FB-85C8-B9D552CC01B0}" type="datetimeFigureOut">
              <a:rPr lang="en-US" smtClean="0"/>
              <a:t>10-Sep-18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F574B-F1F9-4A58-A9A6-B35C496CF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2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Box</a:t>
            </a:r>
            <a:r>
              <a:rPr lang="en-US" baseline="0" dirty="0"/>
              <a:t> 2.2 in </a:t>
            </a:r>
            <a:r>
              <a:rPr lang="en-US" i="1" baseline="0" dirty="0"/>
              <a:t>The art of computer systems performance analysis. </a:t>
            </a:r>
            <a:r>
              <a:rPr lang="en-US" i="0" baseline="0" dirty="0"/>
              <a:t>Raj Jain</a:t>
            </a:r>
            <a:r>
              <a:rPr lang="en-US" i="1" baseline="0" dirty="0"/>
              <a:t>. </a:t>
            </a:r>
            <a:r>
              <a:rPr lang="en-US" i="0" baseline="0" dirty="0"/>
              <a:t>Wiley. 1991.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99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</a:t>
            </a:r>
            <a:r>
              <a:rPr lang="en-US" baseline="0" dirty="0"/>
              <a:t> 2.1 in </a:t>
            </a:r>
            <a:r>
              <a:rPr lang="en-US" i="1" baseline="0" dirty="0"/>
              <a:t>The art of computer systems performance analysis. </a:t>
            </a:r>
            <a:r>
              <a:rPr lang="en-US" i="0" baseline="0" dirty="0"/>
              <a:t>Raj Jain</a:t>
            </a:r>
            <a:r>
              <a:rPr lang="en-US" i="1" baseline="0" dirty="0"/>
              <a:t>. </a:t>
            </a:r>
            <a:r>
              <a:rPr lang="en-US" i="0" baseline="0" dirty="0"/>
              <a:t>Wiley. 1991.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85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Slightly modified</a:t>
            </a:r>
            <a:r>
              <a:rPr lang="en-US" baseline="0" dirty="0"/>
              <a:t> table 3.1 from </a:t>
            </a:r>
            <a:r>
              <a:rPr lang="en-US" i="1" baseline="0" dirty="0"/>
              <a:t>The art of computer systems performance analysis. </a:t>
            </a:r>
            <a:r>
              <a:rPr lang="en-US" i="0" baseline="0" dirty="0"/>
              <a:t>Raj Jain</a:t>
            </a:r>
            <a:r>
              <a:rPr lang="en-US" i="1" baseline="0" dirty="0"/>
              <a:t>. </a:t>
            </a:r>
            <a:r>
              <a:rPr lang="en-US" i="0" baseline="0" dirty="0"/>
              <a:t>Wiley. 1991.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27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Box</a:t>
            </a:r>
            <a:r>
              <a:rPr lang="en-US" baseline="0" dirty="0"/>
              <a:t> 24.1 in </a:t>
            </a:r>
            <a:r>
              <a:rPr lang="en-US" i="1" baseline="0" dirty="0"/>
              <a:t>The art of computer systems performance analysis. </a:t>
            </a:r>
            <a:r>
              <a:rPr lang="en-US" i="0" baseline="0" dirty="0"/>
              <a:t>Raj Jain</a:t>
            </a:r>
            <a:r>
              <a:rPr lang="en-US" i="1" baseline="0" dirty="0"/>
              <a:t>. </a:t>
            </a:r>
            <a:r>
              <a:rPr lang="en-US" i="0" baseline="0" dirty="0"/>
              <a:t>Wiley. 1991.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F574B-F1F9-4A58-A9A6-B35C496CFC5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4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910403"/>
            <a:ext cx="7772400" cy="1470025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cxnSp>
        <p:nvCxnSpPr>
          <p:cNvPr id="15" name="Rett linje 14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/>
          <p:nvPr userDrawn="1"/>
        </p:nvCxnSpPr>
        <p:spPr>
          <a:xfrm>
            <a:off x="790575" y="3470437"/>
            <a:ext cx="4579572" cy="158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Bilde 19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21" name="Bilde 20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10.09.2018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n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41748" y="1837780"/>
            <a:ext cx="403860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837780"/>
            <a:ext cx="3902216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10.09.2018</a:t>
            </a:fld>
            <a:endParaRPr lang="nn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n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10.09.2018</a:t>
            </a:fld>
            <a:endParaRPr lang="nn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10.09.2018</a:t>
            </a:fld>
            <a:endParaRPr lang="nn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E8F3-4849-FA48-B4C8-2D894E979956}" type="datetimeFigureOut">
              <a:rPr lang="nn-NO" smtClean="0"/>
              <a:pPr/>
              <a:t>10.09.2018</a:t>
            </a:fld>
            <a:endParaRPr lang="nn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n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sp>
        <p:nvSpPr>
          <p:cNvPr id="7" name="Rektangel 6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9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n-NO" dirty="0"/>
          </a:p>
        </p:txBody>
      </p:sp>
      <p:cxnSp>
        <p:nvCxnSpPr>
          <p:cNvPr id="10" name="Rett linje 9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 userDrawn="1"/>
        </p:nvSpPr>
        <p:spPr>
          <a:xfrm>
            <a:off x="706461" y="5870703"/>
            <a:ext cx="7763835" cy="37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  <a:endParaRPr kumimoji="0" lang="nn-NO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Open Sans"/>
            </a:endParaRPr>
          </a:p>
        </p:txBody>
      </p:sp>
      <p:pic>
        <p:nvPicPr>
          <p:cNvPr id="17" name="Bilde 16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18" name="Bilde 17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300" y="300207"/>
            <a:ext cx="7880116" cy="121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/>
              <a:t>Klikk for å redigere tittelstil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29282" y="1751183"/>
            <a:ext cx="8229600" cy="437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76" y="6356350"/>
            <a:ext cx="647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8DF9E8F3-4849-FA48-B4C8-2D894E979956}" type="datetimeFigureOut">
              <a:rPr lang="nn-NO" smtClean="0"/>
              <a:pPr/>
              <a:t>10.09.2018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1827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cxnSp>
        <p:nvCxnSpPr>
          <p:cNvPr id="10" name="Rett linje 9"/>
          <p:cNvCxnSpPr/>
          <p:nvPr/>
        </p:nvCxnSpPr>
        <p:spPr>
          <a:xfrm rot="5400000">
            <a:off x="7719376" y="54333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rot="10800000" flipV="1">
            <a:off x="6927456" y="5850106"/>
            <a:ext cx="2216545" cy="1007893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 rot="5400000">
            <a:off x="8334481" y="6048478"/>
            <a:ext cx="1161841" cy="457200"/>
          </a:xfrm>
          <a:prstGeom prst="line">
            <a:avLst/>
          </a:prstGeom>
          <a:ln w="19050" cap="flat" cmpd="sng" algn="ctr">
            <a:solidFill>
              <a:schemeClr val="accent1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770102" y="1603376"/>
            <a:ext cx="7788780" cy="158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rnell.edu/projects/ladis2009/talks/dean-keynote-ladis2009.pdf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Inf-2202 Concurrent and Data-intensive Programming</a:t>
            </a:r>
          </a:p>
          <a:p>
            <a:r>
              <a:rPr lang="en-US" sz="2000" dirty="0"/>
              <a:t>Fall 2018</a:t>
            </a:r>
          </a:p>
          <a:p>
            <a:r>
              <a:rPr lang="en-US" sz="2000" dirty="0"/>
              <a:t>Lars Ailo Bongo (larsab@cs.uit.no)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</a:t>
            </a:r>
          </a:p>
          <a:p>
            <a:pPr lvl="1"/>
            <a:r>
              <a:rPr lang="en-US" dirty="0"/>
              <a:t>Response time, turnaround time, reaction time</a:t>
            </a:r>
          </a:p>
          <a:p>
            <a:pPr lvl="1"/>
            <a:r>
              <a:rPr lang="en-US" dirty="0"/>
              <a:t>Throughput, bandwidth/ capacity</a:t>
            </a:r>
          </a:p>
          <a:p>
            <a:pPr lvl="1"/>
            <a:r>
              <a:rPr lang="en-US" dirty="0"/>
              <a:t>Efficiency, utilization, idle time</a:t>
            </a:r>
          </a:p>
          <a:p>
            <a:pPr lvl="1"/>
            <a:r>
              <a:rPr lang="en-US" dirty="0"/>
              <a:t>Reliability, availability, mean time to failure</a:t>
            </a:r>
          </a:p>
          <a:p>
            <a:pPr lvl="1"/>
            <a:r>
              <a:rPr lang="en-US" dirty="0"/>
              <a:t>Cost/performance ratio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Energy efficiency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Mean, max, median, minimum?</a:t>
            </a:r>
          </a:p>
          <a:p>
            <a:r>
              <a:rPr lang="en-US" dirty="0"/>
              <a:t>Variability</a:t>
            </a:r>
          </a:p>
          <a:p>
            <a:r>
              <a:rPr lang="en-US" dirty="0"/>
              <a:t>Completeness</a:t>
            </a:r>
          </a:p>
        </p:txBody>
      </p:sp>
    </p:spTree>
    <p:extLst>
      <p:ext uri="{BB962C8B-B14F-4D97-AF65-F5344CB8AC3E}">
        <p14:creationId xmlns:p14="http://schemas.microsoft.com/office/powerpoint/2010/main" val="249219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</a:t>
            </a:r>
          </a:p>
          <a:p>
            <a:r>
              <a:rPr lang="en-US" dirty="0"/>
              <a:t>Measurable</a:t>
            </a:r>
          </a:p>
          <a:p>
            <a:r>
              <a:rPr lang="en-US" dirty="0"/>
              <a:t>Acceptable</a:t>
            </a:r>
          </a:p>
          <a:p>
            <a:r>
              <a:rPr lang="en-US" dirty="0"/>
              <a:t>Realizable</a:t>
            </a:r>
          </a:p>
          <a:p>
            <a:r>
              <a:rPr lang="en-US" dirty="0"/>
              <a:t>Thorough</a:t>
            </a:r>
          </a:p>
        </p:txBody>
      </p:sp>
      <p:sp>
        <p:nvSpPr>
          <p:cNvPr id="4" name="Oval 3"/>
          <p:cNvSpPr/>
          <p:nvPr/>
        </p:nvSpPr>
        <p:spPr>
          <a:xfrm>
            <a:off x="670300" y="1751183"/>
            <a:ext cx="391584" cy="2267752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8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  <a:p>
            <a:pPr lvl="1"/>
            <a:r>
              <a:rPr lang="en-US" b="1" dirty="0"/>
              <a:t>Measurement</a:t>
            </a:r>
          </a:p>
          <a:p>
            <a:pPr lvl="1"/>
            <a:r>
              <a:rPr lang="en-US" dirty="0"/>
              <a:t>Simulation</a:t>
            </a:r>
          </a:p>
          <a:p>
            <a:pPr lvl="1"/>
            <a:r>
              <a:rPr lang="en-US" dirty="0"/>
              <a:t>Modeling</a:t>
            </a:r>
          </a:p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737586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Essence: monitor the system while it is being subjected to a particular workload</a:t>
            </a:r>
          </a:p>
          <a:p>
            <a:pPr lvl="1"/>
            <a:r>
              <a:rPr lang="en-US" dirty="0"/>
              <a:t>Need to understand system</a:t>
            </a:r>
          </a:p>
          <a:p>
            <a:pPr lvl="1"/>
            <a:r>
              <a:rPr lang="en-US" dirty="0"/>
              <a:t>Need to understand how system is used (workload)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the different types of workloads?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workloads are used in related work?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are representative workload types selected?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is the measured workload data summarized?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is the system performance monitored?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can the workload be placed on the system in a controlled manner?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are the evaluation results presented?</a:t>
            </a:r>
          </a:p>
        </p:txBody>
      </p:sp>
    </p:spTree>
    <p:extLst>
      <p:ext uri="{BB962C8B-B14F-4D97-AF65-F5344CB8AC3E}">
        <p14:creationId xmlns:p14="http://schemas.microsoft.com/office/powerpoint/2010/main" val="429472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workload</a:t>
            </a:r>
          </a:p>
          <a:p>
            <a:pPr lvl="1"/>
            <a:r>
              <a:rPr lang="en-US" dirty="0"/>
              <a:t>Obviously realistic</a:t>
            </a:r>
          </a:p>
          <a:p>
            <a:pPr lvl="1"/>
            <a:r>
              <a:rPr lang="en-US" dirty="0"/>
              <a:t>Difficult to repeat</a:t>
            </a:r>
          </a:p>
          <a:p>
            <a:r>
              <a:rPr lang="en-US" dirty="0"/>
              <a:t>Synthetic workload</a:t>
            </a:r>
          </a:p>
          <a:p>
            <a:pPr lvl="1"/>
            <a:r>
              <a:rPr lang="en-US" dirty="0"/>
              <a:t>Similar characteristics to real workload</a:t>
            </a:r>
          </a:p>
          <a:p>
            <a:pPr lvl="1"/>
            <a:r>
              <a:rPr lang="en-US" dirty="0"/>
              <a:t>Easier to work with (port, scale, repeat, analyze)</a:t>
            </a:r>
          </a:p>
          <a:p>
            <a:pPr lvl="1"/>
            <a:r>
              <a:rPr lang="en-US" dirty="0"/>
              <a:t>Micro-benchmark: measure one type of operation</a:t>
            </a:r>
          </a:p>
          <a:p>
            <a:pPr lvl="1"/>
            <a:r>
              <a:rPr lang="en-US" dirty="0"/>
              <a:t>Kernel: small part of application</a:t>
            </a:r>
          </a:p>
          <a:p>
            <a:pPr lvl="1"/>
            <a:r>
              <a:rPr lang="en-US" dirty="0"/>
              <a:t>Synthetic program: simplified application</a:t>
            </a:r>
          </a:p>
          <a:p>
            <a:pPr lvl="1"/>
            <a:r>
              <a:rPr lang="en-US" dirty="0"/>
              <a:t>Benchmark: one (or more) applications</a:t>
            </a:r>
          </a:p>
        </p:txBody>
      </p:sp>
    </p:spTree>
    <p:extLst>
      <p:ext uri="{BB962C8B-B14F-4D97-AF65-F5344CB8AC3E}">
        <p14:creationId xmlns:p14="http://schemas.microsoft.com/office/powerpoint/2010/main" val="86864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Services exercised</a:t>
            </a:r>
          </a:p>
          <a:p>
            <a:r>
              <a:rPr lang="en-US" dirty="0"/>
              <a:t>Level of detail</a:t>
            </a:r>
          </a:p>
          <a:p>
            <a:r>
              <a:rPr lang="en-US" dirty="0"/>
              <a:t>Representativeness</a:t>
            </a:r>
          </a:p>
          <a:p>
            <a:r>
              <a:rPr lang="en-US" dirty="0"/>
              <a:t>Repeatability</a:t>
            </a:r>
          </a:p>
        </p:txBody>
      </p:sp>
    </p:spTree>
    <p:extLst>
      <p:ext uri="{BB962C8B-B14F-4D97-AF65-F5344CB8AC3E}">
        <p14:creationId xmlns:p14="http://schemas.microsoft.com/office/powerpoint/2010/main" val="4235276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characterization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statistical techniques</a:t>
            </a:r>
          </a:p>
          <a:p>
            <a:r>
              <a:rPr lang="en-US" dirty="0"/>
              <a:t>Will skip this part</a:t>
            </a:r>
          </a:p>
        </p:txBody>
      </p:sp>
    </p:spTree>
    <p:extLst>
      <p:ext uri="{BB962C8B-B14F-4D97-AF65-F5344CB8AC3E}">
        <p14:creationId xmlns:p14="http://schemas.microsoft.com/office/powerpoint/2010/main" val="3320751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to observe activities in a system</a:t>
            </a:r>
          </a:p>
          <a:p>
            <a:pPr lvl="1"/>
            <a:r>
              <a:rPr lang="en-US" dirty="0"/>
              <a:t>Observe performance</a:t>
            </a:r>
          </a:p>
          <a:p>
            <a:pPr lvl="1"/>
            <a:r>
              <a:rPr lang="en-US" dirty="0"/>
              <a:t>Collect performance statistics</a:t>
            </a:r>
          </a:p>
          <a:p>
            <a:pPr lvl="1"/>
            <a:r>
              <a:rPr lang="en-US" dirty="0"/>
              <a:t>Analyze the data</a:t>
            </a:r>
          </a:p>
          <a:p>
            <a:pPr lvl="1"/>
            <a:r>
              <a:rPr lang="en-US" dirty="0"/>
              <a:t>Display results</a:t>
            </a:r>
          </a:p>
          <a:p>
            <a:r>
              <a:rPr lang="en-US" dirty="0"/>
              <a:t>Central part of any performance measurement</a:t>
            </a:r>
          </a:p>
        </p:txBody>
      </p:sp>
    </p:spTree>
    <p:extLst>
      <p:ext uri="{BB962C8B-B14F-4D97-AF65-F5344CB8AC3E}">
        <p14:creationId xmlns:p14="http://schemas.microsoft.com/office/powerpoint/2010/main" val="936183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Event: change in system state</a:t>
            </a:r>
          </a:p>
          <a:p>
            <a:r>
              <a:rPr lang="en-US" dirty="0"/>
              <a:t>Trace: log of events (with timestamps and additional information)</a:t>
            </a:r>
          </a:p>
          <a:p>
            <a:r>
              <a:rPr lang="en-US" dirty="0"/>
              <a:t>Overhead: perturbation</a:t>
            </a:r>
          </a:p>
          <a:p>
            <a:r>
              <a:rPr lang="en-US" dirty="0"/>
              <a:t>Domain: set of observable activities</a:t>
            </a:r>
          </a:p>
          <a:p>
            <a:r>
              <a:rPr lang="en-US" dirty="0"/>
              <a:t>Input rate/ sample rate: maximum frequency of events that can be observed</a:t>
            </a:r>
          </a:p>
          <a:p>
            <a:r>
              <a:rPr lang="en-US" dirty="0"/>
              <a:t>Resolution: coarseness of the observed information</a:t>
            </a:r>
          </a:p>
          <a:p>
            <a:r>
              <a:rPr lang="en-US" dirty="0"/>
              <a:t>Input width: event size (rate * width = storage overhead)</a:t>
            </a:r>
          </a:p>
        </p:txBody>
      </p:sp>
    </p:spTree>
    <p:extLst>
      <p:ext uri="{BB962C8B-B14F-4D97-AF65-F5344CB8AC3E}">
        <p14:creationId xmlns:p14="http://schemas.microsoft.com/office/powerpoint/2010/main" val="1185105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Software/ hardware</a:t>
            </a:r>
          </a:p>
          <a:p>
            <a:r>
              <a:rPr lang="en-US" dirty="0"/>
              <a:t>Online/ offline</a:t>
            </a:r>
          </a:p>
          <a:p>
            <a:r>
              <a:rPr lang="en-US" dirty="0"/>
              <a:t>Sampling / event-driven</a:t>
            </a:r>
          </a:p>
          <a:p>
            <a:r>
              <a:rPr lang="en-US" dirty="0"/>
              <a:t>Automated analysis?</a:t>
            </a:r>
          </a:p>
          <a:p>
            <a:r>
              <a:rPr lang="en-US" dirty="0"/>
              <a:t>Adaptive system?</a:t>
            </a:r>
          </a:p>
        </p:txBody>
      </p:sp>
    </p:spTree>
    <p:extLst>
      <p:ext uri="{BB962C8B-B14F-4D97-AF65-F5344CB8AC3E}">
        <p14:creationId xmlns:p14="http://schemas.microsoft.com/office/powerpoint/2010/main" val="380348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/ recommended reading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393" y="200698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5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monitor -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Activation mechanism: trap, trace, timer</a:t>
            </a:r>
          </a:p>
          <a:p>
            <a:r>
              <a:rPr lang="en-US" dirty="0"/>
              <a:t>Buffer size and number of buffers</a:t>
            </a:r>
          </a:p>
          <a:p>
            <a:r>
              <a:rPr lang="en-US" dirty="0"/>
              <a:t>Buffer overflow</a:t>
            </a:r>
          </a:p>
          <a:p>
            <a:r>
              <a:rPr lang="en-US" dirty="0"/>
              <a:t>Data compression or online analysis</a:t>
            </a:r>
          </a:p>
          <a:p>
            <a:r>
              <a:rPr lang="en-US" dirty="0"/>
              <a:t>On/off switch</a:t>
            </a:r>
          </a:p>
          <a:p>
            <a:r>
              <a:rPr lang="en-US" dirty="0"/>
              <a:t>Programming language</a:t>
            </a:r>
          </a:p>
          <a:p>
            <a:r>
              <a:rPr lang="en-US" dirty="0"/>
              <a:t>Priority</a:t>
            </a:r>
          </a:p>
          <a:p>
            <a:r>
              <a:rPr lang="en-US" dirty="0"/>
              <a:t>Exception monitoring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10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monitor – common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Management: decide what parameters and states to change</a:t>
            </a:r>
          </a:p>
          <a:p>
            <a:r>
              <a:rPr lang="en-US" dirty="0"/>
              <a:t>Console: control system parameters and states</a:t>
            </a:r>
          </a:p>
          <a:p>
            <a:r>
              <a:rPr lang="en-US" dirty="0"/>
              <a:t>Interpretation: make use of results</a:t>
            </a:r>
          </a:p>
          <a:p>
            <a:r>
              <a:rPr lang="en-US" dirty="0"/>
              <a:t>Presentation: present analysis results</a:t>
            </a:r>
          </a:p>
          <a:p>
            <a:r>
              <a:rPr lang="en-US" dirty="0"/>
              <a:t>Analysis: analyze gathered data</a:t>
            </a:r>
          </a:p>
          <a:p>
            <a:r>
              <a:rPr lang="en-US" dirty="0"/>
              <a:t>Collection: collect gathered data</a:t>
            </a:r>
          </a:p>
          <a:p>
            <a:r>
              <a:rPr lang="en-US" dirty="0"/>
              <a:t>Observation: gather raw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09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monitor – common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Management</a:t>
            </a:r>
          </a:p>
          <a:p>
            <a:r>
              <a:rPr lang="en-US" dirty="0"/>
              <a:t>Console</a:t>
            </a:r>
          </a:p>
          <a:p>
            <a:r>
              <a:rPr lang="en-US" dirty="0"/>
              <a:t>Interpretation</a:t>
            </a:r>
          </a:p>
          <a:p>
            <a:r>
              <a:rPr lang="en-US" dirty="0"/>
              <a:t>Presentation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Collection</a:t>
            </a:r>
          </a:p>
          <a:p>
            <a:r>
              <a:rPr lang="en-US" dirty="0"/>
              <a:t>Observation</a:t>
            </a:r>
          </a:p>
          <a:p>
            <a:pPr lvl="1"/>
            <a:r>
              <a:rPr lang="en-US" dirty="0"/>
              <a:t>Decide what parameters and states to change</a:t>
            </a:r>
          </a:p>
          <a:p>
            <a:pPr lvl="1"/>
            <a:r>
              <a:rPr lang="en-US" dirty="0"/>
              <a:t>Implicit spying (for example monitor a bus)</a:t>
            </a:r>
          </a:p>
          <a:p>
            <a:pPr lvl="1"/>
            <a:r>
              <a:rPr lang="en-US" dirty="0"/>
              <a:t>Explicit instrumentation (add timer calls)</a:t>
            </a:r>
          </a:p>
          <a:p>
            <a:pPr lvl="1"/>
            <a:r>
              <a:rPr lang="en-US" dirty="0"/>
              <a:t>Probing (send requests)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48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obtain maximum  information with minimum number of experiments</a:t>
            </a:r>
          </a:p>
        </p:txBody>
      </p:sp>
    </p:spTree>
    <p:extLst>
      <p:ext uri="{BB962C8B-B14F-4D97-AF65-F5344CB8AC3E}">
        <p14:creationId xmlns:p14="http://schemas.microsoft.com/office/powerpoint/2010/main" val="3727423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(performance) variable</a:t>
            </a:r>
          </a:p>
          <a:p>
            <a:r>
              <a:rPr lang="en-US" dirty="0"/>
              <a:t>Factors</a:t>
            </a:r>
          </a:p>
          <a:p>
            <a:r>
              <a:rPr lang="en-US" dirty="0"/>
              <a:t>Levels</a:t>
            </a:r>
          </a:p>
          <a:p>
            <a:r>
              <a:rPr lang="en-US" dirty="0"/>
              <a:t>Primary factors</a:t>
            </a:r>
          </a:p>
          <a:p>
            <a:r>
              <a:rPr lang="en-US" dirty="0"/>
              <a:t>Secondary factors</a:t>
            </a:r>
          </a:p>
          <a:p>
            <a:r>
              <a:rPr lang="en-US" dirty="0"/>
              <a:t>Replication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Experimental unit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976518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Unclear goals</a:t>
            </a:r>
          </a:p>
          <a:p>
            <a:r>
              <a:rPr lang="en-US" dirty="0"/>
              <a:t>Ignoring variation due to experimental variation</a:t>
            </a:r>
          </a:p>
          <a:p>
            <a:r>
              <a:rPr lang="en-US" dirty="0"/>
              <a:t>Not controlling important parameters</a:t>
            </a:r>
          </a:p>
          <a:p>
            <a:r>
              <a:rPr lang="en-US" dirty="0"/>
              <a:t>Not isolating different factors</a:t>
            </a:r>
          </a:p>
          <a:p>
            <a:r>
              <a:rPr lang="en-US" dirty="0"/>
              <a:t>Using simple one-factor-at-a-time design</a:t>
            </a:r>
          </a:p>
          <a:p>
            <a:r>
              <a:rPr lang="en-US" dirty="0"/>
              <a:t>Conducting to many experiments</a:t>
            </a:r>
          </a:p>
        </p:txBody>
      </p:sp>
    </p:spTree>
    <p:extLst>
      <p:ext uri="{BB962C8B-B14F-4D97-AF65-F5344CB8AC3E}">
        <p14:creationId xmlns:p14="http://schemas.microsoft.com/office/powerpoint/2010/main" val="272644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design</a:t>
            </a:r>
          </a:p>
          <a:p>
            <a:pPr lvl="1"/>
            <a:r>
              <a:rPr lang="en-US" dirty="0"/>
              <a:t>Start with a typical configuration</a:t>
            </a:r>
          </a:p>
          <a:p>
            <a:pPr lvl="1"/>
            <a:r>
              <a:rPr lang="en-US" dirty="0"/>
              <a:t>Vary one factor at a time</a:t>
            </a:r>
          </a:p>
          <a:p>
            <a:pPr lvl="1"/>
            <a:r>
              <a:rPr lang="en-US" dirty="0"/>
              <a:t>Analyze how that factor effects performance</a:t>
            </a:r>
          </a:p>
          <a:p>
            <a:pPr lvl="1"/>
            <a:r>
              <a:rPr lang="en-US" dirty="0"/>
              <a:t>Advantage: few experiments</a:t>
            </a:r>
          </a:p>
          <a:p>
            <a:pPr lvl="1"/>
            <a:r>
              <a:rPr lang="en-US" dirty="0"/>
              <a:t>Disadvantage: not statistically efficient, does not take into account factor interaction</a:t>
            </a:r>
          </a:p>
          <a:p>
            <a:pPr lvl="1"/>
            <a:r>
              <a:rPr lang="en-US"/>
              <a:t>Not recommended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17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design</a:t>
            </a:r>
          </a:p>
          <a:p>
            <a:r>
              <a:rPr lang="en-US" dirty="0"/>
              <a:t>Full factorial design</a:t>
            </a:r>
          </a:p>
          <a:p>
            <a:pPr lvl="1"/>
            <a:r>
              <a:rPr lang="en-US" dirty="0"/>
              <a:t>Utilize every possible combination of all levels of all factors</a:t>
            </a:r>
          </a:p>
          <a:p>
            <a:pPr lvl="1"/>
            <a:r>
              <a:rPr lang="en-US" dirty="0"/>
              <a:t>Advantage: full coverage</a:t>
            </a:r>
          </a:p>
          <a:p>
            <a:pPr lvl="1"/>
            <a:r>
              <a:rPr lang="en-US" dirty="0"/>
              <a:t>Disadvantage: cost of study</a:t>
            </a:r>
          </a:p>
          <a:p>
            <a:pPr lvl="1"/>
            <a:r>
              <a:rPr lang="en-US" dirty="0"/>
              <a:t>In practice:</a:t>
            </a:r>
          </a:p>
          <a:p>
            <a:pPr lvl="2"/>
            <a:r>
              <a:rPr lang="en-US" dirty="0"/>
              <a:t>Reduce number of levels per factor</a:t>
            </a:r>
          </a:p>
          <a:p>
            <a:pPr lvl="2"/>
            <a:r>
              <a:rPr lang="en-US" dirty="0"/>
              <a:t>Reduce the number of factors</a:t>
            </a:r>
          </a:p>
          <a:p>
            <a:pPr lvl="2"/>
            <a:r>
              <a:rPr lang="en-US" dirty="0"/>
              <a:t>Use fractional design</a:t>
            </a:r>
          </a:p>
        </p:txBody>
      </p:sp>
    </p:spTree>
    <p:extLst>
      <p:ext uri="{BB962C8B-B14F-4D97-AF65-F5344CB8AC3E}">
        <p14:creationId xmlns:p14="http://schemas.microsoft.com/office/powerpoint/2010/main" val="3095615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design</a:t>
            </a:r>
          </a:p>
          <a:p>
            <a:r>
              <a:rPr lang="en-US" dirty="0"/>
              <a:t>Full factorial design</a:t>
            </a:r>
          </a:p>
          <a:p>
            <a:r>
              <a:rPr lang="en-US" dirty="0"/>
              <a:t>Fractional factorial design</a:t>
            </a:r>
          </a:p>
          <a:p>
            <a:pPr lvl="1"/>
            <a:r>
              <a:rPr lang="en-US" dirty="0"/>
              <a:t>If full factorial design not practical</a:t>
            </a:r>
          </a:p>
          <a:p>
            <a:pPr lvl="1"/>
            <a:r>
              <a:rPr lang="en-US" dirty="0"/>
              <a:t>Change several factors at a time</a:t>
            </a:r>
          </a:p>
          <a:p>
            <a:pPr lvl="1"/>
            <a:r>
              <a:rPr lang="en-US" dirty="0"/>
              <a:t>Must know how to design such an experiment (not covered )</a:t>
            </a:r>
          </a:p>
        </p:txBody>
      </p:sp>
    </p:spTree>
    <p:extLst>
      <p:ext uri="{BB962C8B-B14F-4D97-AF65-F5344CB8AC3E}">
        <p14:creationId xmlns:p14="http://schemas.microsoft.com/office/powerpoint/2010/main" val="2059871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 steps </a:t>
            </a:r>
            <a:br>
              <a:rPr lang="en-US" dirty="0"/>
            </a:br>
            <a:r>
              <a:rPr lang="en-US" dirty="0"/>
              <a:t>(for your master thesis)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Find a good paper with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Study experiment goals and presentation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Study experimental 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Copy-and-modify 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Conduct experiments</a:t>
            </a:r>
          </a:p>
        </p:txBody>
      </p:sp>
    </p:spTree>
    <p:extLst>
      <p:ext uri="{BB962C8B-B14F-4D97-AF65-F5344CB8AC3E}">
        <p14:creationId xmlns:p14="http://schemas.microsoft.com/office/powerpoint/2010/main" val="177490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  <a:p>
            <a:pPr lvl="1"/>
            <a:r>
              <a:rPr lang="en-US" dirty="0"/>
              <a:t>Measurement</a:t>
            </a:r>
          </a:p>
          <a:p>
            <a:pPr lvl="1"/>
            <a:r>
              <a:rPr lang="en-US" dirty="0"/>
              <a:t>Simulation</a:t>
            </a:r>
          </a:p>
          <a:p>
            <a:pPr lvl="1"/>
            <a:r>
              <a:rPr lang="en-US" dirty="0"/>
              <a:t>Modeling</a:t>
            </a:r>
          </a:p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01408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not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do with the monitored data</a:t>
            </a:r>
          </a:p>
          <a:p>
            <a:pPr lvl="1"/>
            <a:r>
              <a:rPr lang="en-US" dirty="0"/>
              <a:t>Performance tuning</a:t>
            </a:r>
          </a:p>
          <a:p>
            <a:pPr lvl="1"/>
            <a:r>
              <a:rPr lang="en-US" dirty="0"/>
              <a:t>Capacity tuning</a:t>
            </a:r>
          </a:p>
          <a:p>
            <a:r>
              <a:rPr lang="en-US" dirty="0"/>
              <a:t>How to present the results</a:t>
            </a:r>
          </a:p>
          <a:p>
            <a:r>
              <a:rPr lang="en-US" dirty="0"/>
              <a:t>How to cheat when presenting the results</a:t>
            </a:r>
          </a:p>
          <a:p>
            <a:r>
              <a:rPr lang="en-US" dirty="0"/>
              <a:t>Probability theory</a:t>
            </a:r>
          </a:p>
          <a:p>
            <a:r>
              <a:rPr lang="en-US" dirty="0"/>
              <a:t>Statistics</a:t>
            </a:r>
          </a:p>
          <a:p>
            <a:r>
              <a:rPr lang="en-US" dirty="0"/>
              <a:t>Experimental analysis</a:t>
            </a:r>
          </a:p>
        </p:txBody>
      </p:sp>
    </p:spTree>
    <p:extLst>
      <p:ext uri="{BB962C8B-B14F-4D97-AF65-F5344CB8AC3E}">
        <p14:creationId xmlns:p14="http://schemas.microsoft.com/office/powerpoint/2010/main" val="3308089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  <a:p>
            <a:pPr lvl="1"/>
            <a:r>
              <a:rPr lang="en-US" dirty="0"/>
              <a:t>Measurement</a:t>
            </a:r>
          </a:p>
          <a:p>
            <a:pPr lvl="1"/>
            <a:r>
              <a:rPr lang="en-US" b="1" dirty="0"/>
              <a:t>Simulation</a:t>
            </a:r>
          </a:p>
          <a:p>
            <a:pPr lvl="1"/>
            <a:r>
              <a:rPr lang="en-US" dirty="0"/>
              <a:t>Modeling</a:t>
            </a:r>
          </a:p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449960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Simulation</a:t>
            </a:r>
            <a:r>
              <a:rPr lang="en-US" dirty="0"/>
              <a:t> is the imitation of the operation of a real-world process or system over time [</a:t>
            </a:r>
            <a:r>
              <a:rPr lang="en-US" dirty="0" err="1"/>
              <a:t>wikipedia</a:t>
            </a:r>
            <a:r>
              <a:rPr lang="en-US" dirty="0"/>
              <a:t>]</a:t>
            </a:r>
          </a:p>
          <a:p>
            <a:r>
              <a:rPr lang="en-US" dirty="0"/>
              <a:t>If system is not available</a:t>
            </a:r>
          </a:p>
          <a:p>
            <a:r>
              <a:rPr lang="en-US" dirty="0"/>
              <a:t>If experimental environment is not available </a:t>
            </a:r>
          </a:p>
          <a:p>
            <a:r>
              <a:rPr lang="en-US" dirty="0"/>
              <a:t>Easy to compare several alternatives (workloads, designs, environments)</a:t>
            </a:r>
          </a:p>
          <a:p>
            <a:r>
              <a:rPr lang="en-US" dirty="0"/>
              <a:t>Must be designed to provide realistic results</a:t>
            </a:r>
          </a:p>
          <a:p>
            <a:r>
              <a:rPr lang="en-US" dirty="0"/>
              <a:t>Many simulators available</a:t>
            </a:r>
          </a:p>
          <a:p>
            <a:r>
              <a:rPr lang="en-US" dirty="0"/>
              <a:t>Can simulate a part of a system</a:t>
            </a:r>
          </a:p>
        </p:txBody>
      </p:sp>
    </p:spTree>
    <p:extLst>
      <p:ext uri="{BB962C8B-B14F-4D97-AF65-F5344CB8AC3E}">
        <p14:creationId xmlns:p14="http://schemas.microsoft.com/office/powerpoint/2010/main" val="1450367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Before developing:</a:t>
            </a:r>
          </a:p>
          <a:p>
            <a:pPr lvl="1"/>
            <a:r>
              <a:rPr lang="en-US" dirty="0"/>
              <a:t>Is the goal properly specified?</a:t>
            </a:r>
          </a:p>
          <a:p>
            <a:pPr lvl="1"/>
            <a:r>
              <a:rPr lang="en-US" dirty="0"/>
              <a:t>Is the level of detail appropriate for the goal?</a:t>
            </a:r>
          </a:p>
          <a:p>
            <a:r>
              <a:rPr lang="en-US" dirty="0"/>
              <a:t>Checks during development</a:t>
            </a:r>
          </a:p>
          <a:p>
            <a:pPr lvl="1"/>
            <a:r>
              <a:rPr lang="en-US" dirty="0"/>
              <a:t>Is the model reviewed regularly by end user?</a:t>
            </a:r>
          </a:p>
          <a:p>
            <a:pPr lvl="1"/>
            <a:r>
              <a:rPr lang="en-US" dirty="0"/>
              <a:t>Is the model documented?</a:t>
            </a:r>
          </a:p>
          <a:p>
            <a:r>
              <a:rPr lang="en-US" dirty="0"/>
              <a:t>Checks during simulation:</a:t>
            </a:r>
          </a:p>
          <a:p>
            <a:pPr lvl="1"/>
            <a:r>
              <a:rPr lang="en-US" dirty="0"/>
              <a:t>Is the simulation length appropriate?</a:t>
            </a:r>
          </a:p>
          <a:p>
            <a:pPr lvl="1"/>
            <a:r>
              <a:rPr lang="en-US" dirty="0"/>
              <a:t>Are the initial transients removed before computation?</a:t>
            </a:r>
          </a:p>
          <a:p>
            <a:pPr lvl="1"/>
            <a:r>
              <a:rPr lang="en-US" dirty="0"/>
              <a:t>Has the model been verified thoroughly?</a:t>
            </a:r>
          </a:p>
          <a:p>
            <a:pPr lvl="1"/>
            <a:r>
              <a:rPr lang="en-US" dirty="0"/>
              <a:t>Has the model been validated before using its results?</a:t>
            </a:r>
          </a:p>
          <a:p>
            <a:pPr lvl="1"/>
            <a:r>
              <a:rPr lang="en-US" dirty="0"/>
              <a:t>If there are any surprising results, have they been validated?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49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Inappropriate level of detail</a:t>
            </a:r>
          </a:p>
          <a:p>
            <a:r>
              <a:rPr lang="en-US" dirty="0"/>
              <a:t>Improper language</a:t>
            </a:r>
          </a:p>
          <a:p>
            <a:r>
              <a:rPr lang="en-US" dirty="0"/>
              <a:t>Unverified models</a:t>
            </a:r>
          </a:p>
          <a:p>
            <a:r>
              <a:rPr lang="en-US" dirty="0"/>
              <a:t>Invalid models</a:t>
            </a:r>
          </a:p>
          <a:p>
            <a:r>
              <a:rPr lang="en-US" dirty="0"/>
              <a:t>Improperly handled initial conditions</a:t>
            </a:r>
          </a:p>
          <a:p>
            <a:r>
              <a:rPr lang="en-US" dirty="0"/>
              <a:t>Too short simulations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30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Emulation: duplicate functions of guest system on host</a:t>
            </a:r>
          </a:p>
          <a:p>
            <a:pPr lvl="1"/>
            <a:r>
              <a:rPr lang="en-US" dirty="0"/>
              <a:t>Focus: exact reproduction of behavior</a:t>
            </a:r>
          </a:p>
          <a:p>
            <a:r>
              <a:rPr lang="en-US" dirty="0"/>
              <a:t>State variables: defines state of system</a:t>
            </a:r>
          </a:p>
          <a:p>
            <a:r>
              <a:rPr lang="en-US" dirty="0"/>
              <a:t>Event: change in system state</a:t>
            </a:r>
          </a:p>
          <a:p>
            <a:r>
              <a:rPr lang="en-US" dirty="0"/>
              <a:t>Continuous-time model: system state is defined at all times</a:t>
            </a:r>
          </a:p>
          <a:p>
            <a:r>
              <a:rPr lang="en-US" dirty="0"/>
              <a:t>Discrete-time model: system state only defined at particular instants of time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4533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state model</a:t>
            </a:r>
          </a:p>
          <a:p>
            <a:r>
              <a:rPr lang="en-US" dirty="0"/>
              <a:t>Discrete state model</a:t>
            </a:r>
          </a:p>
          <a:p>
            <a:r>
              <a:rPr lang="en-US" dirty="0"/>
              <a:t>Deterministic model: output can be predicted with certainty</a:t>
            </a:r>
          </a:p>
          <a:p>
            <a:r>
              <a:rPr lang="en-US" dirty="0"/>
              <a:t>Probabilistic model: different result for same input parameters</a:t>
            </a:r>
          </a:p>
          <a:p>
            <a:r>
              <a:rPr lang="en-US" dirty="0"/>
              <a:t>Static model:  time is not a variable</a:t>
            </a:r>
          </a:p>
          <a:p>
            <a:r>
              <a:rPr lang="en-US" dirty="0"/>
              <a:t>Dynamic model: time is a variable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Non-linear model</a:t>
            </a:r>
          </a:p>
        </p:txBody>
      </p:sp>
    </p:spTree>
    <p:extLst>
      <p:ext uri="{BB962C8B-B14F-4D97-AF65-F5344CB8AC3E}">
        <p14:creationId xmlns:p14="http://schemas.microsoft.com/office/powerpoint/2010/main" val="709312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model: input is external to model</a:t>
            </a:r>
          </a:p>
          <a:p>
            <a:r>
              <a:rPr lang="en-US" dirty="0"/>
              <a:t>Closed model: no external input</a:t>
            </a:r>
          </a:p>
          <a:p>
            <a:r>
              <a:rPr lang="en-US" dirty="0"/>
              <a:t>Stable model: behavior settles eventually</a:t>
            </a:r>
          </a:p>
          <a:p>
            <a:r>
              <a:rPr lang="en-US" dirty="0"/>
              <a:t>Unstable model: behavior consciously changing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9922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Emulation</a:t>
            </a:r>
          </a:p>
          <a:p>
            <a:r>
              <a:rPr lang="en-US" dirty="0"/>
              <a:t>Monte Carlo</a:t>
            </a:r>
          </a:p>
          <a:p>
            <a:r>
              <a:rPr lang="en-US" dirty="0"/>
              <a:t>Trace-driven</a:t>
            </a:r>
          </a:p>
          <a:p>
            <a:r>
              <a:rPr lang="en-US" dirty="0"/>
              <a:t>Discrete-event</a:t>
            </a:r>
          </a:p>
        </p:txBody>
      </p:sp>
    </p:spTree>
    <p:extLst>
      <p:ext uri="{BB962C8B-B14F-4D97-AF65-F5344CB8AC3E}">
        <p14:creationId xmlns:p14="http://schemas.microsoft.com/office/powerpoint/2010/main" val="2753387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languages (</a:t>
            </a:r>
            <a:r>
              <a:rPr lang="en-US" dirty="0" err="1"/>
              <a:t>Simula</a:t>
            </a:r>
            <a:r>
              <a:rPr lang="en-US" dirty="0"/>
              <a:t> I, </a:t>
            </a:r>
            <a:r>
              <a:rPr lang="en-US" dirty="0" err="1"/>
              <a:t>Simula</a:t>
            </a:r>
            <a:r>
              <a:rPr lang="en-US" dirty="0"/>
              <a:t> 67)</a:t>
            </a:r>
          </a:p>
          <a:p>
            <a:r>
              <a:rPr lang="en-US" dirty="0"/>
              <a:t>Ole-Johan Dahl, Kristen </a:t>
            </a:r>
            <a:r>
              <a:rPr lang="en-US" dirty="0" err="1"/>
              <a:t>Nygaard</a:t>
            </a:r>
            <a:endParaRPr lang="en-US" dirty="0"/>
          </a:p>
          <a:p>
            <a:pPr lvl="1"/>
            <a:r>
              <a:rPr lang="en-US" dirty="0" err="1"/>
              <a:t>Norsk</a:t>
            </a:r>
            <a:r>
              <a:rPr lang="en-US" dirty="0"/>
              <a:t> </a:t>
            </a:r>
            <a:r>
              <a:rPr lang="en-US" dirty="0" err="1"/>
              <a:t>Regnesentral</a:t>
            </a:r>
            <a:r>
              <a:rPr lang="en-US" dirty="0"/>
              <a:t>, 1960s</a:t>
            </a:r>
          </a:p>
          <a:p>
            <a:r>
              <a:rPr lang="en-US" dirty="0"/>
              <a:t>First object oriented language</a:t>
            </a:r>
          </a:p>
          <a:p>
            <a:r>
              <a:rPr lang="en-US" dirty="0"/>
              <a:t>Turing award 2001</a:t>
            </a:r>
          </a:p>
          <a:p>
            <a:r>
              <a:rPr lang="en-US" dirty="0"/>
              <a:t>IEEE John von Neumann Medal 2002</a:t>
            </a:r>
          </a:p>
        </p:txBody>
      </p:sp>
    </p:spTree>
    <p:extLst>
      <p:ext uri="{BB962C8B-B14F-4D97-AF65-F5344CB8AC3E}">
        <p14:creationId xmlns:p14="http://schemas.microsoft.com/office/powerpoint/2010/main" val="135789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a performance evaluation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State the goals of the study and define the system boundaries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system services and possible outcomes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performance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system and workload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factors and their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evaluation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the workload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the experiments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Analyze and interpret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Presents the results. Start over, if necessary</a:t>
            </a:r>
          </a:p>
        </p:txBody>
      </p:sp>
    </p:spTree>
    <p:extLst>
      <p:ext uri="{BB962C8B-B14F-4D97-AF65-F5344CB8AC3E}">
        <p14:creationId xmlns:p14="http://schemas.microsoft.com/office/powerpoint/2010/main" val="3785896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1505677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  <a:p>
            <a:pPr lvl="1"/>
            <a:r>
              <a:rPr lang="en-US" dirty="0"/>
              <a:t>Measurement</a:t>
            </a:r>
          </a:p>
          <a:p>
            <a:pPr lvl="1"/>
            <a:r>
              <a:rPr lang="en-US" dirty="0"/>
              <a:t>Simulation</a:t>
            </a:r>
          </a:p>
          <a:p>
            <a:pPr lvl="1"/>
            <a:r>
              <a:rPr lang="en-US" b="1" dirty="0"/>
              <a:t>Modeling</a:t>
            </a:r>
          </a:p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449960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mathematical model is a description of a system using mathematical concepts and language</a:t>
            </a:r>
          </a:p>
          <a:p>
            <a:r>
              <a:rPr lang="en-US" dirty="0"/>
              <a:t>Very cost effective</a:t>
            </a:r>
          </a:p>
          <a:p>
            <a:r>
              <a:rPr lang="en-US" dirty="0"/>
              <a:t>Limited detail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6CBC7-FC7F-4866-95E0-28B415767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124" y="3267067"/>
            <a:ext cx="5384169" cy="344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66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Designs, Lessons and Advice from Building Large Distributed Systems</a:t>
            </a:r>
            <a:r>
              <a:rPr lang="en-US" dirty="0"/>
              <a:t>. Jeff Dean. LADIS´09 keynote talk.</a:t>
            </a:r>
          </a:p>
          <a:p>
            <a:pPr lvl="1"/>
            <a:r>
              <a:rPr lang="en-US" dirty="0"/>
              <a:t>Slides 23—29</a:t>
            </a:r>
          </a:p>
        </p:txBody>
      </p:sp>
    </p:spTree>
    <p:extLst>
      <p:ext uri="{BB962C8B-B14F-4D97-AF65-F5344CB8AC3E}">
        <p14:creationId xmlns:p14="http://schemas.microsoft.com/office/powerpoint/2010/main" val="30682484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Performance evaluation</a:t>
            </a:r>
          </a:p>
          <a:p>
            <a:pPr lvl="1"/>
            <a:r>
              <a:rPr lang="en-US" dirty="0"/>
              <a:t>How to do it</a:t>
            </a:r>
          </a:p>
          <a:p>
            <a:pPr lvl="1"/>
            <a:r>
              <a:rPr lang="en-US" dirty="0"/>
              <a:t>How not to do it</a:t>
            </a:r>
          </a:p>
          <a:p>
            <a:r>
              <a:rPr lang="en-US" dirty="0"/>
              <a:t>Measurements:</a:t>
            </a:r>
          </a:p>
          <a:p>
            <a:pPr lvl="1"/>
            <a:r>
              <a:rPr lang="en-US" dirty="0"/>
              <a:t>Best results</a:t>
            </a:r>
          </a:p>
          <a:p>
            <a:pPr lvl="1"/>
            <a:r>
              <a:rPr lang="en-US" dirty="0"/>
              <a:t>Most expensive</a:t>
            </a:r>
          </a:p>
          <a:p>
            <a:r>
              <a:rPr lang="en-US" dirty="0"/>
              <a:t>Simulation:</a:t>
            </a:r>
          </a:p>
          <a:p>
            <a:pPr lvl="1"/>
            <a:r>
              <a:rPr lang="en-US" dirty="0"/>
              <a:t>Good results</a:t>
            </a:r>
          </a:p>
          <a:p>
            <a:pPr lvl="1"/>
            <a:r>
              <a:rPr lang="en-US" dirty="0"/>
              <a:t>Some effort</a:t>
            </a:r>
          </a:p>
          <a:p>
            <a:r>
              <a:rPr lang="en-US" dirty="0"/>
              <a:t>Modeling:</a:t>
            </a:r>
          </a:p>
          <a:p>
            <a:pPr lvl="1"/>
            <a:r>
              <a:rPr lang="en-US" dirty="0"/>
              <a:t>Initial results</a:t>
            </a:r>
          </a:p>
          <a:p>
            <a:pPr lvl="1"/>
            <a:r>
              <a:rPr lang="en-US" dirty="0"/>
              <a:t>Easy and cheap</a:t>
            </a:r>
          </a:p>
          <a:p>
            <a:r>
              <a:rPr lang="en-US" dirty="0"/>
              <a:t>In practice a combination should be used</a:t>
            </a:r>
          </a:p>
        </p:txBody>
      </p:sp>
    </p:spTree>
    <p:extLst>
      <p:ext uri="{BB962C8B-B14F-4D97-AF65-F5344CB8AC3E}">
        <p14:creationId xmlns:p14="http://schemas.microsoft.com/office/powerpoint/2010/main" val="376197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Is the system correctly defined and the goals clearly stated?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Are the goals stated in an unbiased manner?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Have all steps of the analysis followed systematically?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the problem clearly understood before analyzing it?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Are the performance metrics relevant for this problem?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the workload correct for this problem?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the evaluation technique appropriate?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the list of parameters that affect performance that affect performance complete?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3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en-US" dirty="0"/>
              <a:t>Have all parameters that affect performance been chosen as factors to be varied?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/>
              <a:t>Is the experimental design efficient in terms of time and results?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/>
              <a:t>Is the level of detail proper?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/>
              <a:t>Is the measured data presented with analysis and interpretation?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/>
              <a:t>Is the analysis statistically correct?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/>
              <a:t>Has the sensitivity analysis been done?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/>
              <a:t>Would errors in the input cause an insignificant change in the results?</a:t>
            </a:r>
          </a:p>
        </p:txBody>
      </p:sp>
    </p:spTree>
    <p:extLst>
      <p:ext uri="{BB962C8B-B14F-4D97-AF65-F5344CB8AC3E}">
        <p14:creationId xmlns:p14="http://schemas.microsoft.com/office/powerpoint/2010/main" val="204520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16"/>
            </a:pPr>
            <a:r>
              <a:rPr lang="en-US" dirty="0"/>
              <a:t>Have the outliers in the input or output been treated properly?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dirty="0"/>
              <a:t>Have the future changes in the system and workload been taken into account?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dirty="0"/>
              <a:t>Has the variance of input been taken into account?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dirty="0"/>
              <a:t>Has the variance of the results been analyzed?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dirty="0"/>
              <a:t>Is the analysis easy to explain?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dirty="0"/>
              <a:t>Is the presentation style suitable for its audience?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dirty="0"/>
              <a:t>Have the results been graphically presented as much as possible?</a:t>
            </a:r>
          </a:p>
          <a:p>
            <a:pPr marL="457200" indent="-457200">
              <a:buFont typeface="+mj-lt"/>
              <a:buAutoNum type="arabicPeriod" startAt="16"/>
            </a:pPr>
            <a:r>
              <a:rPr lang="en-US" dirty="0"/>
              <a:t>Are the assumptions and limitations of the analysis clearly documented?</a:t>
            </a:r>
          </a:p>
        </p:txBody>
      </p:sp>
    </p:spTree>
    <p:extLst>
      <p:ext uri="{BB962C8B-B14F-4D97-AF65-F5344CB8AC3E}">
        <p14:creationId xmlns:p14="http://schemas.microsoft.com/office/powerpoint/2010/main" val="367312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techniques and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technique</a:t>
            </a:r>
          </a:p>
          <a:p>
            <a:pPr lvl="1"/>
            <a:r>
              <a:rPr lang="en-US" dirty="0"/>
              <a:t>Modeling</a:t>
            </a:r>
          </a:p>
          <a:p>
            <a:pPr lvl="1"/>
            <a:r>
              <a:rPr lang="en-US" dirty="0"/>
              <a:t>Simulation</a:t>
            </a:r>
          </a:p>
          <a:p>
            <a:pPr lvl="1"/>
            <a:r>
              <a:rPr lang="en-US" dirty="0"/>
              <a:t>Measurements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Wall-clock time, system time, latency, throughput, scalability, correctness, availability, utilization, smoothness, usability…</a:t>
            </a:r>
          </a:p>
        </p:txBody>
      </p:sp>
    </p:spTree>
    <p:extLst>
      <p:ext uri="{BB962C8B-B14F-4D97-AF65-F5344CB8AC3E}">
        <p14:creationId xmlns:p14="http://schemas.microsoft.com/office/powerpoint/2010/main" val="141895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technique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842530"/>
              </p:ext>
            </p:extLst>
          </p:nvPr>
        </p:nvGraphicFramePr>
        <p:xfrm>
          <a:off x="328613" y="1751013"/>
          <a:ext cx="8229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5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8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2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Criterion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AutoNum type="arabicPeriod"/>
                      </a:pP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Post-prototype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Time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languages/ simulator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Trade-off</a:t>
                      </a:r>
                      <a:r>
                        <a:rPr lang="en-US" baseline="0" dirty="0"/>
                        <a:t> evaluation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101795"/>
      </p:ext>
    </p:extLst>
  </p:cSld>
  <p:clrMapOvr>
    <a:masterClrMapping/>
  </p:clrMapOvr>
</p:sld>
</file>

<file path=ppt/theme/theme1.xml><?xml version="1.0" encoding="utf-8"?>
<a:theme xmlns:a="http://schemas.openxmlformats.org/drawingml/2006/main" name="Mal_blaa_engelsk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926AD10647F0499A1B22C41C5CB3F7" ma:contentTypeVersion="0" ma:contentTypeDescription="Create a new document." ma:contentTypeScope="" ma:versionID="2eced70c0ab3fba1632cc886685d59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f93b3369b854682b1f3ebb5358e247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44C19A-55CA-4178-B176-E86EC1915D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BF53324-1A12-483B-8926-949939446837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B67A465-F921-4A6E-993A-A4E82FB881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Mal_blaa_engelsk</Template>
  <TotalTime>7624</TotalTime>
  <Words>1603</Words>
  <Application>Microsoft Office PowerPoint</Application>
  <PresentationFormat>On-screen Show (4:3)</PresentationFormat>
  <Paragraphs>356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Open Sans</vt:lpstr>
      <vt:lpstr>Open Sans Light</vt:lpstr>
      <vt:lpstr>Mal_blaa_engelsk</vt:lpstr>
      <vt:lpstr>Performance evaluation</vt:lpstr>
      <vt:lpstr>Source / recommended reading</vt:lpstr>
      <vt:lpstr>Outline</vt:lpstr>
      <vt:lpstr>Steps for a performance evaluation study</vt:lpstr>
      <vt:lpstr>How to avoid common mistakes</vt:lpstr>
      <vt:lpstr>How to avoid common mistakes</vt:lpstr>
      <vt:lpstr>How to avoid common mistakes</vt:lpstr>
      <vt:lpstr>Selection of techniques and metrics</vt:lpstr>
      <vt:lpstr>Selection of technique</vt:lpstr>
      <vt:lpstr>Selection of performance metrics</vt:lpstr>
      <vt:lpstr>Performance requirements</vt:lpstr>
      <vt:lpstr>Outline</vt:lpstr>
      <vt:lpstr>Performance measurements</vt:lpstr>
      <vt:lpstr>Workload types</vt:lpstr>
      <vt:lpstr>Workload selection</vt:lpstr>
      <vt:lpstr>Workload characterization</vt:lpstr>
      <vt:lpstr>Monitors</vt:lpstr>
      <vt:lpstr>Terminology</vt:lpstr>
      <vt:lpstr>Monitor classification</vt:lpstr>
      <vt:lpstr>Software monitor - design issues</vt:lpstr>
      <vt:lpstr>Software monitor – common layers</vt:lpstr>
      <vt:lpstr>Software monitor – common layers</vt:lpstr>
      <vt:lpstr>Experimental design</vt:lpstr>
      <vt:lpstr>Terminology</vt:lpstr>
      <vt:lpstr>Common mistakes</vt:lpstr>
      <vt:lpstr>Experimental designs</vt:lpstr>
      <vt:lpstr>Experimental designs</vt:lpstr>
      <vt:lpstr>Experimental designs</vt:lpstr>
      <vt:lpstr>Experimental design steps  (for your master thesis)</vt:lpstr>
      <vt:lpstr>Issues not covered</vt:lpstr>
      <vt:lpstr>Outline</vt:lpstr>
      <vt:lpstr>Simulation</vt:lpstr>
      <vt:lpstr>Checklist</vt:lpstr>
      <vt:lpstr>Common mistakes</vt:lpstr>
      <vt:lpstr>Terminology</vt:lpstr>
      <vt:lpstr>Terminology</vt:lpstr>
      <vt:lpstr>Terminology</vt:lpstr>
      <vt:lpstr>Types of simulation</vt:lpstr>
      <vt:lpstr>Simula</vt:lpstr>
      <vt:lpstr>Not covered</vt:lpstr>
      <vt:lpstr>Outline</vt:lpstr>
      <vt:lpstr>Analytical modeling</vt:lpstr>
      <vt:lpstr>Modeling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larsab</dc:creator>
  <cp:lastModifiedBy>Lars Ailo Bongo</cp:lastModifiedBy>
  <cp:revision>108</cp:revision>
  <dcterms:created xsi:type="dcterms:W3CDTF">2013-08-07T10:42:41Z</dcterms:created>
  <dcterms:modified xsi:type="dcterms:W3CDTF">2018-09-10T11:55:02Z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0x01010066926AD10647F0499A1B22C41C5CB3F7</vt:lpwstr>
  </property>
  <property fmtid="{D5CDD505-2E9C-101B-9397-08002B2CF9AE}" pid="3" name="IsMyDocuments">
    <vt:bool>true</vt:bool>
  </property>
</Properties>
</file>