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73" r:id="rId6"/>
    <p:sldId id="274" r:id="rId7"/>
    <p:sldId id="26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4" r:id="rId16"/>
    <p:sldId id="282" r:id="rId17"/>
    <p:sldId id="283" r:id="rId18"/>
    <p:sldId id="285" r:id="rId19"/>
    <p:sldId id="286" r:id="rId20"/>
    <p:sldId id="290" r:id="rId21"/>
    <p:sldId id="287" r:id="rId22"/>
    <p:sldId id="288" r:id="rId23"/>
    <p:sldId id="289" r:id="rId24"/>
    <p:sldId id="291" r:id="rId25"/>
    <p:sldId id="292" r:id="rId26"/>
    <p:sldId id="293" r:id="rId27"/>
    <p:sldId id="295" r:id="rId28"/>
    <p:sldId id="296" r:id="rId29"/>
    <p:sldId id="297" r:id="rId30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 snapToGrid="0" snapToObjects="1">
      <p:cViewPr>
        <p:scale>
          <a:sx n="84" d="100"/>
          <a:sy n="84" d="100"/>
        </p:scale>
        <p:origin x="1578" y="4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27-Sep-18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3.13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27.09.2018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27.09.2018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27.09.2018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27.09.2018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27.09.2018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27.09.2018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HSUp7msCI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=&amp;arnumber=16633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ongodb.org/python/current/tutorial.html" TargetMode="External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oinc.berkeley.ed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apps/pubs/default.aspx?id=70001" TargetMode="External"/><Relationship Id="rId2" Type="http://schemas.openxmlformats.org/officeDocument/2006/relationships/hyperlink" Target="http://research.microsoft.com/apps/pubs/default.aspx?id=686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odbms.org/download/dean-keynote-ladis2009.pdf" TargetMode="External"/><Relationship Id="rId4" Type="http://schemas.openxmlformats.org/officeDocument/2006/relationships/hyperlink" Target="http://dl.acm.org/citation.cfm?id=139413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for performance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2018</a:t>
            </a:r>
          </a:p>
          <a:p>
            <a:r>
              <a:rPr lang="en-US" sz="2000" dirty="0"/>
              <a:t>Lars Ailo Bongo (larsab@cs.uit.no)</a:t>
            </a:r>
          </a:p>
        </p:txBody>
      </p:sp>
      <p:pic>
        <p:nvPicPr>
          <p:cNvPr id="5" name="Online Media 4" title="Ferrari F1 Pit Stop Perfection">
            <a:hlinkClick r:id="" action="ppaction://media"/>
            <a:extLst>
              <a:ext uri="{FF2B5EF4-FFF2-40B4-BE49-F238E27FC236}">
                <a16:creationId xmlns:a16="http://schemas.microsoft.com/office/drawing/2014/main" id="{0B0A5A66-984D-4CC4-9058-6F76BB1FEC7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35806" y="153347"/>
            <a:ext cx="4705152" cy="2646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enough concurrency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assignment</a:t>
            </a:r>
          </a:p>
          <a:p>
            <a:pPr lvl="1"/>
            <a:r>
              <a:rPr lang="en-US" dirty="0"/>
              <a:t>Algorithmic mapping</a:t>
            </a:r>
          </a:p>
          <a:p>
            <a:pPr lvl="1"/>
            <a:r>
              <a:rPr lang="en-US" dirty="0"/>
              <a:t>Depends on problem size, #cores, algorithm parameters,…</a:t>
            </a:r>
          </a:p>
          <a:p>
            <a:pPr lvl="1"/>
            <a:r>
              <a:rPr lang="en-US" dirty="0"/>
              <a:t>Low runtime overhead</a:t>
            </a:r>
          </a:p>
          <a:p>
            <a:pPr lvl="1"/>
            <a:r>
              <a:rPr lang="en-US" dirty="0"/>
              <a:t>Work per task must be predictable</a:t>
            </a:r>
          </a:p>
          <a:p>
            <a:pPr lvl="1"/>
            <a:r>
              <a:rPr lang="en-US" dirty="0"/>
              <a:t>Can be perturbed by other applications (or system workload)</a:t>
            </a:r>
          </a:p>
          <a:p>
            <a:r>
              <a:rPr lang="en-US" dirty="0"/>
              <a:t>Dynamic assignment</a:t>
            </a:r>
          </a:p>
          <a:p>
            <a:pPr lvl="1"/>
            <a:r>
              <a:rPr lang="en-US" dirty="0"/>
              <a:t>Pool (bag) of available tasks</a:t>
            </a:r>
          </a:p>
          <a:p>
            <a:r>
              <a:rPr lang="en-US" dirty="0" err="1"/>
              <a:t>Semistatic</a:t>
            </a:r>
            <a:endParaRPr lang="en-US" dirty="0"/>
          </a:p>
          <a:p>
            <a:pPr lvl="1"/>
            <a:r>
              <a:rPr lang="en-US" dirty="0"/>
              <a:t>Initially static assignment; then adjust dynamically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9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Seminal parallel programming approach</a:t>
            </a:r>
          </a:p>
          <a:p>
            <a:r>
              <a:rPr lang="en-US" dirty="0"/>
              <a:t>Library language</a:t>
            </a:r>
          </a:p>
          <a:p>
            <a:r>
              <a:rPr lang="en-US" dirty="0"/>
              <a:t>Uncoupled processes</a:t>
            </a:r>
          </a:p>
          <a:p>
            <a:pPr lvl="1"/>
            <a:r>
              <a:rPr lang="en-US" dirty="0"/>
              <a:t>Spatially and temporally</a:t>
            </a:r>
          </a:p>
          <a:p>
            <a:r>
              <a:rPr lang="en-US" dirty="0"/>
              <a:t>Tuple space (TS)</a:t>
            </a:r>
          </a:p>
          <a:p>
            <a:pPr lvl="1"/>
            <a:r>
              <a:rPr lang="en-US" dirty="0"/>
              <a:t>Tuple: arbitrary data</a:t>
            </a:r>
          </a:p>
          <a:p>
            <a:pPr lvl="1"/>
            <a:r>
              <a:rPr lang="en-US" dirty="0"/>
              <a:t>Tuples addressed by logical name (not address)</a:t>
            </a:r>
          </a:p>
          <a:p>
            <a:pPr lvl="1"/>
            <a:r>
              <a:rPr lang="en-US" dirty="0"/>
              <a:t>Tuples cannot be modified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out: insert tuple to TS</a:t>
            </a:r>
          </a:p>
          <a:p>
            <a:pPr lvl="1"/>
            <a:r>
              <a:rPr lang="en-US" dirty="0"/>
              <a:t>in: remove tuple from TS</a:t>
            </a:r>
          </a:p>
          <a:p>
            <a:pPr lvl="1"/>
            <a:r>
              <a:rPr lang="en-US" dirty="0"/>
              <a:t>read: read value from TS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eval</a:t>
            </a:r>
            <a:r>
              <a:rPr lang="en-US" dirty="0"/>
              <a:t>)</a:t>
            </a:r>
          </a:p>
          <a:p>
            <a:r>
              <a:rPr lang="en-US" dirty="0"/>
              <a:t>Read more: </a:t>
            </a:r>
            <a:r>
              <a:rPr lang="en-US" dirty="0" err="1"/>
              <a:t>Ahuja</a:t>
            </a:r>
            <a:r>
              <a:rPr lang="en-US" dirty="0"/>
              <a:t>, S.; </a:t>
            </a:r>
            <a:r>
              <a:rPr lang="en-US" dirty="0" err="1"/>
              <a:t>Carriero</a:t>
            </a:r>
            <a:r>
              <a:rPr lang="en-US" dirty="0"/>
              <a:t>, N.; Gelernter, D.,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Linda and Friends</a:t>
            </a:r>
            <a:r>
              <a:rPr lang="en-US" dirty="0"/>
              <a:t>, </a:t>
            </a:r>
            <a:r>
              <a:rPr lang="nl-NL" i="1" dirty="0"/>
              <a:t>Computer</a:t>
            </a:r>
            <a:r>
              <a:rPr lang="nl-NL" dirty="0"/>
              <a:t> , vol.19, no.8, pp.26,34, Aug. 1986.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2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Linda bag of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82" y="1751183"/>
            <a:ext cx="8357518" cy="4374980"/>
          </a:xfrm>
        </p:spPr>
        <p:txBody>
          <a:bodyPr/>
          <a:lstStyle/>
          <a:p>
            <a:r>
              <a:rPr lang="en-US" dirty="0"/>
              <a:t>Tuples: (“Task”, &lt;task descriptor&gt;)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/* withdraw a task from the bag 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in(“Task”, formal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NextTask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process “Next Task”;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(each new Task generated in the process)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drop task to bag 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out(“Task”,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NewTask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0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database (key-value store)</a:t>
            </a:r>
          </a:p>
          <a:p>
            <a:r>
              <a:rPr lang="en-US" dirty="0"/>
              <a:t>Similar approach as in Linda</a:t>
            </a:r>
          </a:p>
          <a:p>
            <a:r>
              <a:rPr lang="en-US" dirty="0"/>
              <a:t>Widely in use</a:t>
            </a:r>
          </a:p>
          <a:p>
            <a:r>
              <a:rPr lang="en-US" dirty="0"/>
              <a:t>Learn more: </a:t>
            </a:r>
            <a:r>
              <a:rPr lang="en-US" dirty="0">
                <a:hlinkClick r:id="rId2"/>
              </a:rPr>
              <a:t>http://www.mongodb.org/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http://api.mongodb.org/python/current/tutorial.html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6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@home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Embarrassingly parallel computations</a:t>
            </a:r>
          </a:p>
          <a:p>
            <a:r>
              <a:rPr lang="en-US" dirty="0"/>
              <a:t>Popularized by </a:t>
            </a:r>
            <a:r>
              <a:rPr lang="en-US" dirty="0" err="1"/>
              <a:t>SETI@home</a:t>
            </a:r>
            <a:endParaRPr lang="en-US" dirty="0"/>
          </a:p>
          <a:p>
            <a:pPr lvl="1"/>
            <a:r>
              <a:rPr lang="en-US" dirty="0"/>
              <a:t>Search for Extraterrestrial Intelligence</a:t>
            </a:r>
          </a:p>
          <a:p>
            <a:r>
              <a:rPr lang="en-US" dirty="0">
                <a:hlinkClick r:id="rId2"/>
              </a:rPr>
              <a:t>BOINC project</a:t>
            </a:r>
            <a:endParaRPr lang="en-US" dirty="0"/>
          </a:p>
          <a:p>
            <a:pPr lvl="1"/>
            <a:r>
              <a:rPr lang="en-US" dirty="0" err="1"/>
              <a:t>Oper</a:t>
            </a:r>
            <a:r>
              <a:rPr lang="en-US" dirty="0"/>
              <a:t>-source software for @home projects</a:t>
            </a:r>
          </a:p>
        </p:txBody>
      </p:sp>
    </p:spTree>
    <p:extLst>
      <p:ext uri="{BB962C8B-B14F-4D97-AF65-F5344CB8AC3E}">
        <p14:creationId xmlns:p14="http://schemas.microsoft.com/office/powerpoint/2010/main" val="27482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serialization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Coarse grained synchronization</a:t>
                </a:r>
              </a:p>
              <a:p>
                <a:pPr lvl="1"/>
                <a:r>
                  <a:rPr lang="en-US" dirty="0"/>
                  <a:t>Easy to implement</a:t>
                </a:r>
              </a:p>
              <a:p>
                <a:pPr lvl="1"/>
                <a:r>
                  <a:rPr lang="en-US" dirty="0"/>
                  <a:t>May have large overhead</a:t>
                </a:r>
              </a:p>
              <a:p>
                <a:r>
                  <a:rPr lang="en-US" dirty="0"/>
                  <a:t>Fine grained synchronization</a:t>
                </a:r>
              </a:p>
              <a:p>
                <a:pPr lvl="1"/>
                <a:r>
                  <a:rPr lang="en-US" dirty="0"/>
                  <a:t>More complicated to implement</a:t>
                </a:r>
              </a:p>
              <a:p>
                <a:pPr lvl="1"/>
                <a:r>
                  <a:rPr lang="en-US" dirty="0"/>
                  <a:t>Smaller overhead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9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communication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Optimal load balancing: small tasks + dynamic assignment</a:t>
                </a:r>
              </a:p>
              <a:p>
                <a:pPr lvl="1"/>
                <a:r>
                  <a:rPr lang="en-US" dirty="0"/>
                  <a:t>Typically huge communication overhead</a:t>
                </a:r>
              </a:p>
              <a:p>
                <a:r>
                  <a:rPr lang="en-US" dirty="0"/>
                  <a:t>Metric: communication-to-computation ratio</a:t>
                </a:r>
              </a:p>
              <a:p>
                <a:r>
                  <a:rPr lang="en-US" dirty="0"/>
                  <a:t>Domain decomposition</a:t>
                </a:r>
              </a:p>
              <a:p>
                <a:r>
                  <a:rPr lang="en-US" dirty="0"/>
                  <a:t>Communication must also be load balanced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15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economics (Jim Gray)</a:t>
            </a:r>
          </a:p>
          <a:p>
            <a:pPr lvl="1"/>
            <a:r>
              <a:rPr lang="en-US" dirty="0">
                <a:hlinkClick r:id="rId2"/>
              </a:rPr>
              <a:t>1999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2003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2008</a:t>
            </a:r>
            <a:endParaRPr lang="en-US" dirty="0"/>
          </a:p>
          <a:p>
            <a:r>
              <a:rPr lang="en-US" dirty="0"/>
              <a:t>Designing distributed systems:</a:t>
            </a:r>
          </a:p>
          <a:p>
            <a:pPr lvl="1"/>
            <a:r>
              <a:rPr lang="en-US" dirty="0">
                <a:hlinkClick r:id="rId5"/>
              </a:rPr>
              <a:t>Jeff Dean</a:t>
            </a:r>
            <a:r>
              <a:rPr lang="en-US" dirty="0"/>
              <a:t> (LADIS keynote)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3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Extra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𝑆𝑦𝑛𝑐h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𝑊𝑎𝑖𝑡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𝑇𝑖𝑚𝑒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𝐶𝑜𝑚𝑚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𝐶𝑜𝑠𝑡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𝐸𝑥𝑡𝑟𝑎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Extra work = overhead of parallelism</a:t>
                </a:r>
              </a:p>
              <a:p>
                <a:pPr lvl="1"/>
                <a:r>
                  <a:rPr lang="en-US" dirty="0"/>
                  <a:t>Time to partition</a:t>
                </a:r>
              </a:p>
              <a:p>
                <a:pPr lvl="1"/>
                <a:r>
                  <a:rPr lang="en-US" dirty="0"/>
                  <a:t>Redundant computation</a:t>
                </a:r>
              </a:p>
              <a:p>
                <a:pPr lvl="1"/>
                <a:r>
                  <a:rPr lang="en-US" dirty="0"/>
                  <a:t>Orchestration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85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for performance</a:t>
            </a:r>
          </a:p>
          <a:p>
            <a:r>
              <a:rPr lang="en-US" b="1" dirty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127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performance, good resource utilization </a:t>
            </a:r>
          </a:p>
          <a:p>
            <a:r>
              <a:rPr lang="en-US" dirty="0"/>
              <a:t>Task: piece of work</a:t>
            </a:r>
          </a:p>
          <a:p>
            <a:r>
              <a:rPr lang="en-US" dirty="0"/>
              <a:t>Process/thread: entity that performs the work</a:t>
            </a:r>
          </a:p>
          <a:p>
            <a:r>
              <a:rPr lang="en-US" dirty="0"/>
              <a:t>Processor/core: physical processor cores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Decomposition of the computation into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Assignment of tasks to processors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Orchestration of necessary data access, communication, and synchronization among processes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 of threads to cores</a:t>
            </a:r>
          </a:p>
        </p:txBody>
      </p:sp>
    </p:spTree>
    <p:extLst>
      <p:ext uri="{BB962C8B-B14F-4D97-AF65-F5344CB8AC3E}">
        <p14:creationId xmlns:p14="http://schemas.microsoft.com/office/powerpoint/2010/main" val="40388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inherit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 temporal locality (working set)</a:t>
            </a:r>
          </a:p>
          <a:p>
            <a:pPr lvl="1"/>
            <a:r>
              <a:rPr lang="en-US" dirty="0"/>
              <a:t>Blocking</a:t>
            </a:r>
          </a:p>
          <a:p>
            <a:pPr lvl="2"/>
            <a:r>
              <a:rPr lang="en-US" dirty="0"/>
              <a:t>E.g. matrix multiplication</a:t>
            </a:r>
          </a:p>
          <a:p>
            <a:r>
              <a:rPr lang="en-US" dirty="0"/>
              <a:t>Exploit spatial locality</a:t>
            </a:r>
          </a:p>
          <a:p>
            <a:r>
              <a:rPr lang="en-US" dirty="0"/>
              <a:t>Best strategy depends on problem size, algorithmic partitioning, implementation issues, parallel architecture…</a:t>
            </a:r>
          </a:p>
          <a:p>
            <a:r>
              <a:rPr lang="en-US" dirty="0"/>
              <a:t>Must be structured to fit underlying parallel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4776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reduce</a:t>
                </a:r>
              </a:p>
              <a:p>
                <a:pPr lvl="1"/>
                <a:r>
                  <a:rPr lang="en-US" dirty="0"/>
                  <a:t>Overhead: fewer larger messages</a:t>
                </a:r>
              </a:p>
              <a:p>
                <a:pPr lvl="1"/>
                <a:r>
                  <a:rPr lang="en-US" dirty="0"/>
                  <a:t>Delay: buy faster network, reduce OS overhead, exploit network/bus topology</a:t>
                </a:r>
              </a:p>
              <a:p>
                <a:pPr lvl="1"/>
                <a:r>
                  <a:rPr lang="en-US" dirty="0"/>
                  <a:t>Length/ bandwidth: buy fatter network</a:t>
                </a:r>
              </a:p>
              <a:p>
                <a:pPr lvl="1"/>
                <a:r>
                  <a:rPr lang="en-US" dirty="0"/>
                  <a:t>Contention: buy better switches or interconnect, reduce system overhead, reduce interference from other applications, restructure global communication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79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cost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/>
                      </a:rPr>
                      <m:t> ×(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𝑂𝑣𝑒𝑟h𝑒𝑎𝑑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𝐷𝑒𝑙𝑎𝑦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𝐵𝑎𝑛𝑑𝑤𝑖𝑑𝑡h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𝐶𝑜𝑛𝑡𝑒𝑛𝑡𝑖𝑜𝑛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𝑂𝑣𝑒𝑟𝑙𝑎𝑝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improve communication-computation overlap:</a:t>
                </a:r>
              </a:p>
              <a:p>
                <a:pPr lvl="1"/>
                <a:r>
                  <a:rPr lang="en-US" dirty="0"/>
                  <a:t>Make messages larger</a:t>
                </a:r>
              </a:p>
              <a:p>
                <a:pPr lvl="1"/>
                <a:r>
                  <a:rPr lang="en-US" dirty="0" err="1"/>
                  <a:t>Prefetch</a:t>
                </a:r>
                <a:r>
                  <a:rPr lang="en-US" dirty="0"/>
                  <a:t> data</a:t>
                </a:r>
              </a:p>
              <a:p>
                <a:pPr lvl="1"/>
                <a:r>
                  <a:rPr lang="en-US" dirty="0"/>
                  <a:t>Multithreading + </a:t>
                </a:r>
                <a:r>
                  <a:rPr lang="en-US" dirty="0" err="1"/>
                  <a:t>overdecompose</a:t>
                </a:r>
                <a:r>
                  <a:rPr lang="en-US" dirty="0"/>
                  <a:t> (extra concurrency)</a:t>
                </a:r>
              </a:p>
              <a:p>
                <a:pPr lvl="1"/>
                <a:r>
                  <a:rPr lang="en-US" dirty="0"/>
                  <a:t>Asynchronous operations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99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Uniprocessor: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𝐵𝑢𝑠𝑦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𝐷𝑎𝑡𝑎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𝐴𝑐𝑐𝑒𝑠𝑠</m:t>
                    </m:r>
                    <m:r>
                      <a:rPr lang="en-US" b="0" i="1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Parallel execution time</a:t>
                </a:r>
              </a:p>
              <a:p>
                <a:pPr lvl="1"/>
                <a:r>
                  <a:rPr lang="en-US" dirty="0"/>
                  <a:t>Busy-useful</a:t>
                </a:r>
              </a:p>
              <a:p>
                <a:pPr lvl="1"/>
                <a:r>
                  <a:rPr lang="en-US" dirty="0"/>
                  <a:t>Busy-overhead</a:t>
                </a:r>
              </a:p>
              <a:p>
                <a:pPr lvl="1"/>
                <a:r>
                  <a:rPr lang="en-US" dirty="0"/>
                  <a:t>Data-local</a:t>
                </a:r>
              </a:p>
              <a:p>
                <a:pPr lvl="1"/>
                <a:r>
                  <a:rPr lang="en-US" dirty="0"/>
                  <a:t>Data-remote</a:t>
                </a:r>
              </a:p>
              <a:p>
                <a:pPr lvl="1"/>
                <a:r>
                  <a:rPr lang="en-US" dirty="0"/>
                  <a:t>Synchronization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86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performance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𝑆𝑝𝑒𝑒𝑑𝑢𝑝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𝑝𝑟𝑜𝑏𝑙𝑒𝑚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𝐵𝑢𝑠𝑦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𝐷𝑎𝑡𝑎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𝑙𝑜𝑐𝑎𝑙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𝑢𝑠𝑒𝑓𝑢𝑙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𝑜𝑐𝑎𝑙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𝑆𝑦𝑛𝑐h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𝐷𝑎𝑡𝑎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𝑚𝑜𝑡𝑒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𝐵𝑢𝑠𝑦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𝑜𝑣𝑒𝑟h𝑒𝑎𝑑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572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larsab\Dropbox\Camera Uploads\2013-09-03 11.20.2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" t="11569" r="1765" b="10672"/>
          <a:stretch/>
        </p:blipFill>
        <p:spPr bwMode="auto">
          <a:xfrm>
            <a:off x="-20458" y="658906"/>
            <a:ext cx="9164458" cy="564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6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Partitioning for performance</a:t>
            </a:r>
          </a:p>
          <a:p>
            <a:pPr lvl="1"/>
            <a:r>
              <a:rPr lang="en-US" dirty="0"/>
              <a:t>Algorithmic</a:t>
            </a:r>
          </a:p>
          <a:p>
            <a:pPr lvl="1"/>
            <a:r>
              <a:rPr lang="en-US" dirty="0"/>
              <a:t>Commonly used design patterns</a:t>
            </a:r>
          </a:p>
          <a:p>
            <a:r>
              <a:rPr lang="en-US" dirty="0"/>
              <a:t>Orchestration for performance</a:t>
            </a:r>
          </a:p>
          <a:p>
            <a:r>
              <a:rPr lang="en-US" dirty="0"/>
              <a:t>Linda and </a:t>
            </a:r>
            <a:r>
              <a:rPr lang="en-US" dirty="0" err="1"/>
              <a:t>MongoDB</a:t>
            </a:r>
            <a:r>
              <a:rPr lang="en-US" dirty="0"/>
              <a:t> programming models</a:t>
            </a:r>
          </a:p>
          <a:p>
            <a:r>
              <a:rPr lang="en-US" dirty="0"/>
              <a:t>Rules of </a:t>
            </a:r>
            <a:r>
              <a:rPr lang="en-US"/>
              <a:t>thumb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abstraction</a:t>
            </a:r>
          </a:p>
          <a:p>
            <a:r>
              <a:rPr lang="en-US" dirty="0"/>
              <a:t>Programming model requirements</a:t>
            </a:r>
          </a:p>
          <a:p>
            <a:r>
              <a:rPr lang="en-US" dirty="0"/>
              <a:t>Naming</a:t>
            </a:r>
          </a:p>
          <a:p>
            <a:r>
              <a:rPr lang="en-US" dirty="0"/>
              <a:t>Ordering</a:t>
            </a:r>
          </a:p>
          <a:p>
            <a:r>
              <a:rPr lang="en-US" dirty="0"/>
              <a:t>Communication and replication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7682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Partitioning for performance</a:t>
            </a:r>
          </a:p>
          <a:p>
            <a:r>
              <a:rPr lang="en-US" dirty="0"/>
              <a:t>Orchestration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</a:t>
            </a:r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Split computation into tasks</a:t>
            </a:r>
          </a:p>
          <a:p>
            <a:pPr lvl="1"/>
            <a:r>
              <a:rPr lang="en-US" dirty="0"/>
              <a:t>Task granularity limits performance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Load balancing</a:t>
            </a:r>
          </a:p>
          <a:p>
            <a:pPr lvl="1"/>
            <a:r>
              <a:rPr lang="en-US" dirty="0"/>
              <a:t>Reduce communication volume</a:t>
            </a:r>
          </a:p>
          <a:p>
            <a:pPr lvl="1"/>
            <a:r>
              <a:rPr lang="en-US" dirty="0"/>
              <a:t>Send minimum amount of data</a:t>
            </a:r>
          </a:p>
          <a:p>
            <a:pPr lvl="1"/>
            <a:r>
              <a:rPr lang="en-US" dirty="0"/>
              <a:t>Static or dynamic</a:t>
            </a:r>
          </a:p>
        </p:txBody>
      </p:sp>
    </p:spTree>
    <p:extLst>
      <p:ext uri="{BB962C8B-B14F-4D97-AF65-F5344CB8AC3E}">
        <p14:creationId xmlns:p14="http://schemas.microsoft.com/office/powerpoint/2010/main" val="396827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algorithmic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workload to reduce time spent waiting at communication and synchronization events</a:t>
            </a:r>
          </a:p>
          <a:p>
            <a:r>
              <a:rPr lang="en-US" dirty="0"/>
              <a:t>Reduce communication</a:t>
            </a:r>
          </a:p>
          <a:p>
            <a:r>
              <a:rPr lang="en-US" dirty="0"/>
              <a:t>Reduce extra work for determining and managing a good assignment</a:t>
            </a:r>
          </a:p>
          <a:p>
            <a:endParaRPr lang="en-US" dirty="0"/>
          </a:p>
          <a:p>
            <a:r>
              <a:rPr lang="en-US" dirty="0"/>
              <a:t>At odds with each other: must find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37025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and synchronization wait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𝑝𝑟𝑜𝑏𝑙𝑒𝑚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𝑆𝑒𝑞𝑢𝑒𝑛𝑡𝑖𝑎𝑙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𝑊𝑜𝑟𝑘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𝑊𝑜𝑟𝑘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𝐴𝑛𝑦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𝐶𝑜𝑟𝑒</m:t>
                            </m:r>
                          </m:e>
                        </m:func>
                      </m:den>
                    </m:f>
                  </m:oMath>
                </a14:m>
                <a:endParaRPr lang="en-US" b="0" dirty="0">
                  <a:ea typeface="Cambria Math"/>
                </a:endParaRPr>
              </a:p>
              <a:p>
                <a:endParaRPr lang="en-US" dirty="0"/>
              </a:p>
              <a:p>
                <a:r>
                  <a:rPr lang="en-US" dirty="0"/>
                  <a:t>Issues:</a:t>
                </a:r>
              </a:p>
              <a:p>
                <a:pPr lvl="1"/>
                <a:r>
                  <a:rPr lang="en-US" dirty="0"/>
                  <a:t>Work involves data access and communication</a:t>
                </a:r>
              </a:p>
              <a:p>
                <a:pPr lvl="1"/>
                <a:r>
                  <a:rPr lang="en-US" dirty="0"/>
                  <a:t>All processors should be working at same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29" y="300207"/>
            <a:ext cx="7999087" cy="1216926"/>
          </a:xfrm>
        </p:spPr>
        <p:txBody>
          <a:bodyPr/>
          <a:lstStyle/>
          <a:p>
            <a:r>
              <a:rPr lang="en-US" dirty="0"/>
              <a:t>Load balancing and synchronization wait time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enough concurrency and overcome Amdahl’s law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Decide how to mange concurrency (statically or dynamically)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granularity at which to exploit concurrency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serialization and synchronization cost</a:t>
            </a:r>
          </a:p>
        </p:txBody>
      </p:sp>
    </p:spTree>
    <p:extLst>
      <p:ext uri="{BB962C8B-B14F-4D97-AF65-F5344CB8AC3E}">
        <p14:creationId xmlns:p14="http://schemas.microsoft.com/office/powerpoint/2010/main" val="1709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enough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parallelism:</a:t>
            </a:r>
          </a:p>
          <a:p>
            <a:pPr lvl="1"/>
            <a:r>
              <a:rPr lang="en-US" dirty="0"/>
              <a:t>Same computation on different parts</a:t>
            </a:r>
          </a:p>
          <a:p>
            <a:pPr lvl="1"/>
            <a:r>
              <a:rPr lang="en-US" dirty="0"/>
              <a:t>Grows with data size</a:t>
            </a:r>
          </a:p>
          <a:p>
            <a:pPr lvl="1"/>
            <a:r>
              <a:rPr lang="en-US" dirty="0"/>
              <a:t>Mostly used</a:t>
            </a:r>
          </a:p>
          <a:p>
            <a:r>
              <a:rPr lang="en-US" dirty="0"/>
              <a:t>Functional parallelism</a:t>
            </a:r>
          </a:p>
          <a:p>
            <a:pPr lvl="1"/>
            <a:r>
              <a:rPr lang="en-US" dirty="0"/>
              <a:t>Different computations</a:t>
            </a:r>
          </a:p>
          <a:p>
            <a:pPr lvl="2"/>
            <a:r>
              <a:rPr lang="en-US" dirty="0"/>
              <a:t>Task parallelism</a:t>
            </a:r>
          </a:p>
          <a:p>
            <a:pPr lvl="2"/>
            <a:r>
              <a:rPr lang="en-US" dirty="0"/>
              <a:t>Pipelined computation</a:t>
            </a:r>
          </a:p>
          <a:p>
            <a:pPr lvl="1"/>
            <a:r>
              <a:rPr lang="en-US" dirty="0"/>
              <a:t>Typically used in combination with data parallelism</a:t>
            </a:r>
          </a:p>
          <a:p>
            <a:pPr lvl="1"/>
            <a:r>
              <a:rPr lang="en-US" dirty="0"/>
              <a:t>Often modest amount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691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2C012-B972-4B0E-B5F7-84B6F0D2CE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63811E-FBB9-4A0B-9005-67B2749F8A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85EC925-51E5-43C0-9BAE-8C974C72D64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1780</TotalTime>
  <Words>765</Words>
  <Application>Microsoft Office PowerPoint</Application>
  <PresentationFormat>On-screen Show (4:3)</PresentationFormat>
  <Paragraphs>175</Paragraphs>
  <Slides>26</Slides>
  <Notes>1</Notes>
  <HiddenSlides>4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Open Sans</vt:lpstr>
      <vt:lpstr>Open Sans Light</vt:lpstr>
      <vt:lpstr>Mal_blaa_engelsk</vt:lpstr>
      <vt:lpstr>Programming for performance</vt:lpstr>
      <vt:lpstr>Parallelization process</vt:lpstr>
      <vt:lpstr>Fundamental design issues</vt:lpstr>
      <vt:lpstr>Outline</vt:lpstr>
      <vt:lpstr>Partitioning</vt:lpstr>
      <vt:lpstr>Primary algorithmic issues</vt:lpstr>
      <vt:lpstr>Load balancing and synchronization wait time</vt:lpstr>
      <vt:lpstr>Load balancing and synchronization wait time (2)</vt:lpstr>
      <vt:lpstr>Identify enough concurrency</vt:lpstr>
      <vt:lpstr>Identify enough concurrency (2)</vt:lpstr>
      <vt:lpstr>Linda</vt:lpstr>
      <vt:lpstr>Linda bag of tasks</vt:lpstr>
      <vt:lpstr>MongoDB</vt:lpstr>
      <vt:lpstr>@home computing</vt:lpstr>
      <vt:lpstr>Reducing serialization</vt:lpstr>
      <vt:lpstr>Reducing communication</vt:lpstr>
      <vt:lpstr>Rules of Thumb</vt:lpstr>
      <vt:lpstr>Reducing Extra Work</vt:lpstr>
      <vt:lpstr>Outline</vt:lpstr>
      <vt:lpstr>Reducing inherit communication</vt:lpstr>
      <vt:lpstr>Communication cost</vt:lpstr>
      <vt:lpstr>Communication cost (2)</vt:lpstr>
      <vt:lpstr>Processor view</vt:lpstr>
      <vt:lpstr>A performance model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67</cp:revision>
  <dcterms:created xsi:type="dcterms:W3CDTF">2013-08-07T10:42:41Z</dcterms:created>
  <dcterms:modified xsi:type="dcterms:W3CDTF">2018-09-27T13:43:31Z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