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3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18B22-50A6-4D11-B562-201BF9471942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F8055-E315-4C26-9F7B-1F2F1B742B4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c" descr="Nokia Internal Use Only"/>
          <p:cNvSpPr txBox="1"/>
          <p:nvPr/>
        </p:nvSpPr>
        <p:spPr>
          <a:xfrm>
            <a:off x="0" y="8928100"/>
            <a:ext cx="6858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1" smtClean="0">
                <a:solidFill>
                  <a:srgbClr val="3E8430"/>
                </a:solidFill>
                <a:latin typeface="arial"/>
              </a:rPr>
              <a:t>Nokia Internal Use Only</a:t>
            </a:r>
            <a:endParaRPr lang="en-US" sz="1000" b="1">
              <a:solidFill>
                <a:srgbClr val="3E843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6779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97C07F-8526-47E1-AB25-C71C3310F542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F9C52-4587-41CE-83C5-43D2E0E9E6E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c" descr="Nokia Internal Use Only"/>
          <p:cNvSpPr txBox="1"/>
          <p:nvPr/>
        </p:nvSpPr>
        <p:spPr>
          <a:xfrm>
            <a:off x="0" y="8928100"/>
            <a:ext cx="6858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1" i="0" u="none" baseline="0" smtClean="0">
                <a:solidFill>
                  <a:srgbClr val="3E8430"/>
                </a:solidFill>
                <a:latin typeface="arial"/>
              </a:rPr>
              <a:t>Nokia Internal Use Only</a:t>
            </a:r>
            <a:endParaRPr lang="en-US" sz="1000" b="1" i="0" u="none" baseline="0">
              <a:solidFill>
                <a:srgbClr val="3E843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6446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F9C52-4587-41CE-83C5-43D2E0E9E6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2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Nokia_ConnectingPeople_brandmark_logo_blue_vector_RGB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58148" y="6237312"/>
            <a:ext cx="973120" cy="363298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44971" y="2565077"/>
            <a:ext cx="4200525" cy="36933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rgbClr val="646464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44971" y="287890"/>
            <a:ext cx="8388000" cy="738664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sz="4800" baseline="0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449161"/>
            <a:ext cx="298376" cy="123111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395536" y="6426000"/>
            <a:ext cx="0" cy="432000"/>
          </a:xfrm>
          <a:prstGeom prst="line">
            <a:avLst/>
          </a:prstGeom>
          <a:ln>
            <a:solidFill>
              <a:srgbClr val="12419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857224" y="6426000"/>
            <a:ext cx="0" cy="432000"/>
          </a:xfrm>
          <a:prstGeom prst="line">
            <a:avLst/>
          </a:prstGeom>
          <a:ln>
            <a:solidFill>
              <a:srgbClr val="12419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8662" y="6449161"/>
            <a:ext cx="6572296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rgbClr val="124191"/>
                </a:solidFill>
                <a:latin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288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2Columns_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215073" y="1573448"/>
            <a:ext cx="2563801" cy="219355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646464"/>
                </a:soli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6215073" y="3890286"/>
            <a:ext cx="2563801" cy="219495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646464"/>
                </a:soli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344971" y="287890"/>
            <a:ext cx="8388000" cy="615553"/>
          </a:xfrm>
        </p:spPr>
        <p:txBody>
          <a:bodyPr>
            <a:sp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395536" y="6426000"/>
            <a:ext cx="0" cy="432000"/>
          </a:xfrm>
          <a:prstGeom prst="line">
            <a:avLst/>
          </a:prstGeom>
          <a:ln>
            <a:solidFill>
              <a:srgbClr val="12419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857224" y="6426000"/>
            <a:ext cx="0" cy="432000"/>
          </a:xfrm>
          <a:prstGeom prst="line">
            <a:avLst/>
          </a:prstGeom>
          <a:ln>
            <a:solidFill>
              <a:srgbClr val="12419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8662" y="6449161"/>
            <a:ext cx="6572296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rgbClr val="12419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344971" y="1571612"/>
            <a:ext cx="5798665" cy="47377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10" descr="Nokia_brandmark_logo_blue_vector_RGB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66974" y="6450034"/>
            <a:ext cx="619868" cy="10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398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7200" y="6449161"/>
            <a:ext cx="298376" cy="123111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348038" y="1571612"/>
            <a:ext cx="5430837" cy="4737708"/>
          </a:xfrm>
        </p:spPr>
        <p:txBody>
          <a:bodyPr/>
          <a:lstStyle>
            <a:lvl1pPr>
              <a:buNone/>
              <a:defRPr>
                <a:solidFill>
                  <a:srgbClr val="646464"/>
                </a:solidFill>
                <a:latin typeface="+mn-lt"/>
              </a:defRPr>
            </a:lvl1pPr>
            <a:lvl2pPr>
              <a:defRPr>
                <a:solidFill>
                  <a:srgbClr val="646464"/>
                </a:solidFill>
                <a:latin typeface="+mn-lt"/>
              </a:defRPr>
            </a:lvl2pPr>
            <a:lvl3pPr>
              <a:defRPr>
                <a:solidFill>
                  <a:srgbClr val="646464"/>
                </a:solidFill>
                <a:latin typeface="+mn-lt"/>
              </a:defRPr>
            </a:lvl3pPr>
            <a:lvl4pPr>
              <a:defRPr>
                <a:solidFill>
                  <a:srgbClr val="646464"/>
                </a:solidFill>
                <a:latin typeface="+mn-lt"/>
              </a:defRPr>
            </a:lvl4pPr>
            <a:lvl5pPr>
              <a:defRPr>
                <a:solidFill>
                  <a:srgbClr val="646464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344971" y="287890"/>
            <a:ext cx="8388000" cy="615553"/>
          </a:xfrm>
        </p:spPr>
        <p:txBody>
          <a:bodyPr>
            <a:sp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95536" y="6426000"/>
            <a:ext cx="0" cy="432000"/>
          </a:xfrm>
          <a:prstGeom prst="line">
            <a:avLst/>
          </a:prstGeom>
          <a:ln>
            <a:solidFill>
              <a:srgbClr val="12419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857224" y="6426000"/>
            <a:ext cx="0" cy="432000"/>
          </a:xfrm>
          <a:prstGeom prst="line">
            <a:avLst/>
          </a:prstGeom>
          <a:ln>
            <a:solidFill>
              <a:srgbClr val="12419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8662" y="6449161"/>
            <a:ext cx="6572296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rgbClr val="12419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344971" y="1571612"/>
            <a:ext cx="2941145" cy="4737708"/>
          </a:xfrm>
        </p:spPr>
        <p:txBody>
          <a:bodyPr>
            <a:normAutofit/>
          </a:bodyPr>
          <a:lstStyle>
            <a:lvl1pPr marL="0">
              <a:buNone/>
              <a:defRPr sz="20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 descr="Nokia_brandmark_logo_blue_vector_RGB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66974" y="6450034"/>
            <a:ext cx="619868" cy="10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375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5694" y="274638"/>
            <a:ext cx="1231106" cy="5851525"/>
          </a:xfrm>
        </p:spPr>
        <p:txBody>
          <a:bodyPr vert="eaVert">
            <a:sp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536" y="274638"/>
            <a:ext cx="6230749" cy="5851525"/>
          </a:xfrm>
        </p:spPr>
        <p:txBody>
          <a:bodyPr vert="eaVert">
            <a:norm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7200" y="6449161"/>
            <a:ext cx="298376" cy="123111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395536" y="6426000"/>
            <a:ext cx="0" cy="432000"/>
          </a:xfrm>
          <a:prstGeom prst="line">
            <a:avLst/>
          </a:prstGeom>
          <a:ln>
            <a:solidFill>
              <a:srgbClr val="12419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857224" y="6426000"/>
            <a:ext cx="0" cy="432000"/>
          </a:xfrm>
          <a:prstGeom prst="line">
            <a:avLst/>
          </a:prstGeom>
          <a:ln>
            <a:solidFill>
              <a:srgbClr val="12419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8662" y="6449161"/>
            <a:ext cx="6572296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rgbClr val="124191"/>
                </a:solidFill>
                <a:latin typeface="+mn-lt"/>
              </a:defRPr>
            </a:lvl1pPr>
          </a:lstStyle>
          <a:p>
            <a:endParaRPr lang="en-US"/>
          </a:p>
        </p:txBody>
      </p:sp>
      <p:pic>
        <p:nvPicPr>
          <p:cNvPr id="9" name="Picture 8" descr="Nokia_brandmark_logo_blue_vector_RGB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66974" y="6450034"/>
            <a:ext cx="619868" cy="1033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24191"/>
                </a:solidFill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95536" y="6426000"/>
            <a:ext cx="0" cy="432000"/>
          </a:xfrm>
          <a:prstGeom prst="line">
            <a:avLst/>
          </a:prstGeom>
          <a:ln>
            <a:solidFill>
              <a:srgbClr val="12419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57224" y="6426000"/>
            <a:ext cx="0" cy="432000"/>
          </a:xfrm>
          <a:prstGeom prst="line">
            <a:avLst/>
          </a:prstGeom>
          <a:ln>
            <a:solidFill>
              <a:srgbClr val="12419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8662" y="6449161"/>
            <a:ext cx="6572296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rgbClr val="124191"/>
                </a:solidFill>
                <a:latin typeface="+mn-lt"/>
              </a:defRPr>
            </a:lvl1pPr>
          </a:lstStyle>
          <a:p>
            <a:endParaRPr lang="en-US"/>
          </a:p>
        </p:txBody>
      </p:sp>
      <p:pic>
        <p:nvPicPr>
          <p:cNvPr id="7" name="Picture 6" descr="Nokia_brandmark_logo_blue_vector_RGB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66974" y="6450034"/>
            <a:ext cx="619868" cy="10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20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44971" y="2565077"/>
            <a:ext cx="4200525" cy="369332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44971" y="287890"/>
            <a:ext cx="8388000" cy="738664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sz="4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449161"/>
            <a:ext cx="298376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395536" y="6426000"/>
            <a:ext cx="0" cy="4320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857224" y="6426000"/>
            <a:ext cx="0" cy="4320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8662" y="6449161"/>
            <a:ext cx="6572296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pic>
        <p:nvPicPr>
          <p:cNvPr id="9" name="Picture 8" descr="Nokia_ConnectingPeople_brandmark_logo_white_vector_RGB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58148" y="6224933"/>
            <a:ext cx="973119" cy="36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94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GRADI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44971" y="2565077"/>
            <a:ext cx="4200525" cy="369332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44971" y="285728"/>
            <a:ext cx="8388000" cy="738664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sz="4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95536" y="6426000"/>
            <a:ext cx="0" cy="4320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857224" y="6426000"/>
            <a:ext cx="0" cy="4320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8662" y="6449161"/>
            <a:ext cx="6572296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pic>
        <p:nvPicPr>
          <p:cNvPr id="9" name="Picture 8" descr="Nokia_ConnectingPeople_brandmark_logo_white_vector_RGB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58148" y="6224933"/>
            <a:ext cx="973119" cy="36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28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7862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66469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dient Blank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55822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971" y="287890"/>
            <a:ext cx="8388000" cy="615553"/>
          </a:xfrm>
        </p:spPr>
        <p:txBody>
          <a:bodyPr/>
          <a:lstStyle>
            <a:lvl1pPr>
              <a:defRPr spc="-120" baseline="0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449161"/>
            <a:ext cx="298376" cy="123111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Nokia_brandmark_logo_blue_vector_RGB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66974" y="6450034"/>
            <a:ext cx="619868" cy="103311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395536" y="6426000"/>
            <a:ext cx="0" cy="432000"/>
          </a:xfrm>
          <a:prstGeom prst="line">
            <a:avLst/>
          </a:prstGeom>
          <a:ln>
            <a:solidFill>
              <a:srgbClr val="12419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857224" y="6426000"/>
            <a:ext cx="0" cy="432000"/>
          </a:xfrm>
          <a:prstGeom prst="line">
            <a:avLst/>
          </a:prstGeom>
          <a:ln>
            <a:solidFill>
              <a:srgbClr val="12419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8662" y="6449161"/>
            <a:ext cx="6572296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rgbClr val="12419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44971" y="1552562"/>
            <a:ext cx="8407400" cy="4737708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971" y="287890"/>
            <a:ext cx="8388000" cy="615553"/>
          </a:xfrm>
        </p:spPr>
        <p:txBody>
          <a:bodyPr/>
          <a:lstStyle>
            <a:lvl1pPr>
              <a:defRPr baseline="0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285" y="2714620"/>
            <a:ext cx="8156119" cy="3594700"/>
          </a:xfrm>
        </p:spPr>
        <p:txBody>
          <a:bodyPr>
            <a:norm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449161"/>
            <a:ext cx="298376" cy="123111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395536" y="6426000"/>
            <a:ext cx="0" cy="432000"/>
          </a:xfrm>
          <a:prstGeom prst="line">
            <a:avLst/>
          </a:prstGeom>
          <a:ln>
            <a:solidFill>
              <a:srgbClr val="12419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857224" y="6426000"/>
            <a:ext cx="0" cy="432000"/>
          </a:xfrm>
          <a:prstGeom prst="line">
            <a:avLst/>
          </a:prstGeom>
          <a:ln>
            <a:solidFill>
              <a:srgbClr val="12419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8662" y="6449161"/>
            <a:ext cx="6572296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rgbClr val="12419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1" name="Content Placeholder 2"/>
          <p:cNvSpPr>
            <a:spLocks noGrp="1"/>
          </p:cNvSpPr>
          <p:nvPr>
            <p:ph idx="13"/>
          </p:nvPr>
        </p:nvSpPr>
        <p:spPr>
          <a:xfrm>
            <a:off x="342578" y="1556792"/>
            <a:ext cx="8358246" cy="1152128"/>
          </a:xfrm>
        </p:spPr>
        <p:txBody>
          <a:bodyPr>
            <a:normAutofit/>
          </a:bodyPr>
          <a:lstStyle>
            <a:lvl1pPr marL="0" indent="0">
              <a:buFontTx/>
              <a:buNone/>
              <a:defRPr>
                <a:latin typeface="+mn-lt"/>
              </a:defRPr>
            </a:lvl1pPr>
            <a:lvl2pPr>
              <a:buFontTx/>
              <a:buNone/>
              <a:defRPr>
                <a:latin typeface="+mn-lt"/>
              </a:defRPr>
            </a:lvl2pPr>
            <a:lvl3pPr>
              <a:buFontTx/>
              <a:buNone/>
              <a:defRPr>
                <a:latin typeface="+mn-lt"/>
              </a:defRPr>
            </a:lvl3pPr>
            <a:lvl4pPr>
              <a:buFontTx/>
              <a:buNone/>
              <a:defRPr>
                <a:latin typeface="+mn-lt"/>
              </a:defRPr>
            </a:lvl4pPr>
            <a:lvl5pPr>
              <a:buFontTx/>
              <a:buNone/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 descr="Nokia_brandmark_logo_blue_vector_RGB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66974" y="6450034"/>
            <a:ext cx="619868" cy="1033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449161"/>
            <a:ext cx="298376" cy="123111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6748" y="360000"/>
            <a:ext cx="8368656" cy="369332"/>
          </a:xfrm>
        </p:spPr>
        <p:txBody>
          <a:bodyPr anchor="t">
            <a:normAutofit/>
          </a:bodyPr>
          <a:lstStyle>
            <a:lvl1pPr>
              <a:defRPr sz="2400">
                <a:solidFill>
                  <a:srgbClr val="12419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395536" y="6426000"/>
            <a:ext cx="0" cy="432000"/>
          </a:xfrm>
          <a:prstGeom prst="line">
            <a:avLst/>
          </a:prstGeom>
          <a:ln>
            <a:solidFill>
              <a:srgbClr val="12419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857224" y="6426000"/>
            <a:ext cx="0" cy="432000"/>
          </a:xfrm>
          <a:prstGeom prst="line">
            <a:avLst/>
          </a:prstGeom>
          <a:ln>
            <a:solidFill>
              <a:srgbClr val="12419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8662" y="6449161"/>
            <a:ext cx="6572296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rgbClr val="124191"/>
                </a:solidFill>
                <a:latin typeface="+mn-lt"/>
              </a:defRPr>
            </a:lvl1pPr>
          </a:lstStyle>
          <a:p>
            <a:endParaRPr lang="en-US"/>
          </a:p>
        </p:txBody>
      </p:sp>
      <p:pic>
        <p:nvPicPr>
          <p:cNvPr id="8" name="Picture 7" descr="Nokia_brandmark_logo_blue_vector_RGB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66974" y="6450034"/>
            <a:ext cx="619868" cy="10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47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7158" y="2861226"/>
            <a:ext cx="8388000" cy="738664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ctr">
              <a:defRPr sz="4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95536" y="6426000"/>
            <a:ext cx="0" cy="4320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857224" y="6426000"/>
            <a:ext cx="0" cy="4320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8662" y="6449161"/>
            <a:ext cx="6572296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pic>
        <p:nvPicPr>
          <p:cNvPr id="8" name="Picture 7" descr="Nokia_ConnectingPeople_brandmark_logo_white_vector_RGB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58148" y="6224933"/>
            <a:ext cx="973119" cy="36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28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7158" y="1571612"/>
            <a:ext cx="4038600" cy="4737708"/>
          </a:xfrm>
        </p:spPr>
        <p:txBody>
          <a:bodyPr>
            <a:normAutofit/>
          </a:bodyPr>
          <a:lstStyle>
            <a:lvl1pPr>
              <a:defRPr sz="2400">
                <a:latin typeface="+mn-lt"/>
              </a:defRPr>
            </a:lvl1pPr>
            <a:lvl2pPr>
              <a:defRPr sz="22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571612"/>
            <a:ext cx="4038600" cy="4737708"/>
          </a:xfrm>
        </p:spPr>
        <p:txBody>
          <a:bodyPr>
            <a:normAutofit/>
          </a:bodyPr>
          <a:lstStyle>
            <a:lvl1pPr>
              <a:defRPr sz="2400">
                <a:latin typeface="+mn-lt"/>
              </a:defRPr>
            </a:lvl1pPr>
            <a:lvl2pPr>
              <a:defRPr sz="22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449161"/>
            <a:ext cx="298376" cy="123111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95536" y="6426000"/>
            <a:ext cx="0" cy="432000"/>
          </a:xfrm>
          <a:prstGeom prst="line">
            <a:avLst/>
          </a:prstGeom>
          <a:ln>
            <a:solidFill>
              <a:srgbClr val="12419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857224" y="6426000"/>
            <a:ext cx="0" cy="432000"/>
          </a:xfrm>
          <a:prstGeom prst="line">
            <a:avLst/>
          </a:prstGeom>
          <a:ln>
            <a:solidFill>
              <a:srgbClr val="12419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8662" y="6449161"/>
            <a:ext cx="6572296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rgbClr val="124191"/>
                </a:solidFill>
                <a:latin typeface="+mn-lt"/>
              </a:defRPr>
            </a:lvl1pPr>
          </a:lstStyle>
          <a:p>
            <a:endParaRPr lang="en-US"/>
          </a:p>
        </p:txBody>
      </p:sp>
      <p:pic>
        <p:nvPicPr>
          <p:cNvPr id="10" name="Picture 9" descr="Nokia_brandmark_logo_blue_vector_RGB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66974" y="6450034"/>
            <a:ext cx="619868" cy="1033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571612"/>
            <a:ext cx="3960000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646464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748" y="2399612"/>
            <a:ext cx="3960000" cy="3960000"/>
          </a:xfrm>
        </p:spPr>
        <p:txBody>
          <a:bodyPr/>
          <a:lstStyle>
            <a:lvl1pPr>
              <a:defRPr sz="2200">
                <a:solidFill>
                  <a:srgbClr val="646464"/>
                </a:solidFill>
                <a:latin typeface="+mn-lt"/>
              </a:defRPr>
            </a:lvl1pPr>
            <a:lvl2pPr>
              <a:defRPr sz="2200">
                <a:solidFill>
                  <a:srgbClr val="646464"/>
                </a:solidFill>
                <a:latin typeface="+mn-lt"/>
              </a:defRPr>
            </a:lvl2pPr>
            <a:lvl3pPr>
              <a:defRPr sz="2000">
                <a:solidFill>
                  <a:srgbClr val="646464"/>
                </a:solidFill>
                <a:latin typeface="+mn-lt"/>
              </a:defRPr>
            </a:lvl3pPr>
            <a:lvl4pPr>
              <a:defRPr sz="1800" b="0">
                <a:solidFill>
                  <a:srgbClr val="646464"/>
                </a:solidFill>
                <a:latin typeface="+mn-lt"/>
              </a:defRPr>
            </a:lvl4pPr>
            <a:lvl5pPr>
              <a:defRPr sz="1600">
                <a:solidFill>
                  <a:srgbClr val="646464"/>
                </a:solidFill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3774" y="1571612"/>
            <a:ext cx="3911630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646464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3775" y="2399612"/>
            <a:ext cx="3911629" cy="3960000"/>
          </a:xfrm>
        </p:spPr>
        <p:txBody>
          <a:bodyPr/>
          <a:lstStyle>
            <a:lvl1pPr>
              <a:defRPr sz="2200">
                <a:solidFill>
                  <a:srgbClr val="646464"/>
                </a:solidFill>
                <a:latin typeface="+mn-lt"/>
              </a:defRPr>
            </a:lvl1pPr>
            <a:lvl2pPr>
              <a:defRPr sz="2200">
                <a:solidFill>
                  <a:srgbClr val="646464"/>
                </a:solidFill>
                <a:latin typeface="+mn-lt"/>
              </a:defRPr>
            </a:lvl2pPr>
            <a:lvl3pPr>
              <a:defRPr sz="2000" b="0">
                <a:solidFill>
                  <a:srgbClr val="646464"/>
                </a:solidFill>
                <a:latin typeface="+mn-lt"/>
              </a:defRPr>
            </a:lvl3pPr>
            <a:lvl4pPr>
              <a:defRPr sz="1800" b="0">
                <a:solidFill>
                  <a:srgbClr val="646464"/>
                </a:solidFill>
                <a:latin typeface="+mn-lt"/>
              </a:defRPr>
            </a:lvl4pPr>
            <a:lvl5pPr>
              <a:defRPr sz="1600" b="0">
                <a:solidFill>
                  <a:srgbClr val="646464"/>
                </a:solidFill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449161"/>
            <a:ext cx="298376" cy="123111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395536" y="6426000"/>
            <a:ext cx="0" cy="432000"/>
          </a:xfrm>
          <a:prstGeom prst="line">
            <a:avLst/>
          </a:prstGeom>
          <a:ln>
            <a:solidFill>
              <a:srgbClr val="12419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857224" y="6426000"/>
            <a:ext cx="0" cy="432000"/>
          </a:xfrm>
          <a:prstGeom prst="line">
            <a:avLst/>
          </a:prstGeom>
          <a:ln>
            <a:solidFill>
              <a:srgbClr val="12419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928662" y="6449161"/>
            <a:ext cx="6572296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rgbClr val="124191"/>
                </a:solidFill>
                <a:latin typeface="+mn-lt"/>
              </a:defRPr>
            </a:lvl1pPr>
          </a:lstStyle>
          <a:p>
            <a:endParaRPr lang="en-US"/>
          </a:p>
        </p:txBody>
      </p:sp>
      <p:pic>
        <p:nvPicPr>
          <p:cNvPr id="12" name="Picture 11" descr="Nokia_brandmark_logo_blue_vector_RGB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66974" y="6450034"/>
            <a:ext cx="619868" cy="103311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44971" y="287890"/>
            <a:ext cx="8388000" cy="61555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50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449161"/>
            <a:ext cx="298376" cy="123111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44971" y="287890"/>
            <a:ext cx="8388000" cy="615553"/>
          </a:xfrm>
        </p:spPr>
        <p:txBody>
          <a:bodyPr>
            <a:sp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395536" y="6426000"/>
            <a:ext cx="0" cy="432000"/>
          </a:xfrm>
          <a:prstGeom prst="line">
            <a:avLst/>
          </a:prstGeom>
          <a:ln>
            <a:solidFill>
              <a:srgbClr val="12419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857224" y="6426000"/>
            <a:ext cx="0" cy="432000"/>
          </a:xfrm>
          <a:prstGeom prst="line">
            <a:avLst/>
          </a:prstGeom>
          <a:ln>
            <a:solidFill>
              <a:srgbClr val="12419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8662" y="6449161"/>
            <a:ext cx="6572296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rgbClr val="124191"/>
                </a:solidFill>
                <a:latin typeface="+mn-lt"/>
              </a:defRPr>
            </a:lvl1pPr>
          </a:lstStyle>
          <a:p>
            <a:endParaRPr lang="en-US"/>
          </a:p>
        </p:txBody>
      </p:sp>
      <p:pic>
        <p:nvPicPr>
          <p:cNvPr id="8" name="Picture 7" descr="Nokia_brandmark_logo_blue_vector_RGB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66974" y="6450034"/>
            <a:ext cx="619868" cy="10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62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3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50939" y="1571612"/>
            <a:ext cx="8388000" cy="4737708"/>
          </a:xfrm>
        </p:spPr>
        <p:txBody>
          <a:bodyPr numCol="3" spcCol="180000">
            <a:normAutofit/>
          </a:bodyPr>
          <a:lstStyle>
            <a:lvl1pPr marL="0" indent="0">
              <a:spcAft>
                <a:spcPts val="0"/>
              </a:spcAft>
              <a:buNone/>
              <a:defRPr sz="1400">
                <a:solidFill>
                  <a:srgbClr val="646464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344971" y="287890"/>
            <a:ext cx="8388000" cy="615553"/>
          </a:xfrm>
        </p:spPr>
        <p:txBody>
          <a:bodyPr>
            <a:sp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395536" y="6426000"/>
            <a:ext cx="0" cy="432000"/>
          </a:xfrm>
          <a:prstGeom prst="line">
            <a:avLst/>
          </a:prstGeom>
          <a:ln>
            <a:solidFill>
              <a:srgbClr val="12419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857224" y="6426000"/>
            <a:ext cx="0" cy="432000"/>
          </a:xfrm>
          <a:prstGeom prst="line">
            <a:avLst/>
          </a:prstGeom>
          <a:ln>
            <a:solidFill>
              <a:srgbClr val="12419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8662" y="6449161"/>
            <a:ext cx="6572296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rgbClr val="124191"/>
                </a:solidFill>
                <a:latin typeface="+mn-lt"/>
              </a:defRPr>
            </a:lvl1pPr>
          </a:lstStyle>
          <a:p>
            <a:endParaRPr lang="en-US"/>
          </a:p>
        </p:txBody>
      </p:sp>
      <p:pic>
        <p:nvPicPr>
          <p:cNvPr id="9" name="Picture 8" descr="Nokia_brandmark_logo_blue_vector_RGB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66974" y="6450034"/>
            <a:ext cx="619868" cy="10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253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4971" y="287890"/>
            <a:ext cx="8388000" cy="615553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4971" y="1571612"/>
            <a:ext cx="8407400" cy="473770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452203"/>
            <a:ext cx="298376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rgbClr val="124191"/>
                </a:solidFill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8662" y="6449161"/>
            <a:ext cx="6572296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rgbClr val="12419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4" name="fc" descr="Nokia Internal Use Only"/>
          <p:cNvSpPr txBox="1"/>
          <p:nvPr/>
        </p:nvSpPr>
        <p:spPr>
          <a:xfrm>
            <a:off x="0" y="6642100"/>
            <a:ext cx="914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1" i="0" u="none" baseline="0" smtClean="0">
                <a:solidFill>
                  <a:srgbClr val="3E8430"/>
                </a:solidFill>
                <a:latin typeface="arial"/>
              </a:rPr>
              <a:t>Nokia Internal Use Only</a:t>
            </a:r>
            <a:endParaRPr lang="en-US" sz="1000" b="1" i="0" u="none" baseline="0">
              <a:solidFill>
                <a:srgbClr val="3E843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193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  <p:sldLayoutId id="2147483948" r:id="rId12"/>
    <p:sldLayoutId id="2147483949" r:id="rId13"/>
    <p:sldLayoutId id="2147483950" r:id="rId14"/>
    <p:sldLayoutId id="2147483951" r:id="rId15"/>
    <p:sldLayoutId id="2147483952" r:id="rId16"/>
    <p:sldLayoutId id="2147483953" r:id="rId17"/>
    <p:sldLayoutId id="2147483954" r:id="rId18"/>
    <p:sldLayoutId id="2147483955" r:id="rId19"/>
    <p:sldLayoutId id="2147483956" r:id="rId2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b="0" kern="2000" spc="-120" baseline="0">
          <a:solidFill>
            <a:srgbClr val="12419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ct val="100000"/>
        </a:lnSpc>
        <a:spcBef>
          <a:spcPts val="120"/>
        </a:spcBef>
        <a:spcAft>
          <a:spcPts val="120"/>
        </a:spcAft>
        <a:buFont typeface="Arial" pitchFamily="34" charset="0"/>
        <a:buChar char="•"/>
        <a:defRPr sz="2400" kern="1200">
          <a:solidFill>
            <a:srgbClr val="646464"/>
          </a:solidFill>
          <a:latin typeface="+mn-lt"/>
          <a:ea typeface="+mn-ea"/>
          <a:cs typeface="+mn-cs"/>
        </a:defRPr>
      </a:lvl1pPr>
      <a:lvl2pPr marL="627063" indent="-180000" algn="l" defTabSz="914400" rtl="0" eaLnBrk="1" latinLnBrk="0" hangingPunct="1">
        <a:lnSpc>
          <a:spcPct val="100000"/>
        </a:lnSpc>
        <a:spcBef>
          <a:spcPts val="110"/>
        </a:spcBef>
        <a:spcAft>
          <a:spcPts val="110"/>
        </a:spcAft>
        <a:buFont typeface="Nokia Pure Text" pitchFamily="34" charset="0"/>
        <a:buChar char="−"/>
        <a:defRPr sz="2200" kern="1200">
          <a:solidFill>
            <a:srgbClr val="646464"/>
          </a:solidFill>
          <a:latin typeface="+mn-lt"/>
          <a:ea typeface="+mn-ea"/>
          <a:cs typeface="+mn-cs"/>
        </a:defRPr>
      </a:lvl2pPr>
      <a:lvl3pPr marL="984250" indent="-179388" algn="l" defTabSz="914400" rtl="0" eaLnBrk="1" latinLnBrk="0" hangingPunct="1">
        <a:lnSpc>
          <a:spcPct val="100000"/>
        </a:lnSpc>
        <a:spcBef>
          <a:spcPts val="100"/>
        </a:spcBef>
        <a:spcAft>
          <a:spcPts val="100"/>
        </a:spcAft>
        <a:buFont typeface="Nokia Pure Text" pitchFamily="34" charset="0"/>
        <a:buChar char="−"/>
        <a:defRPr sz="2000" kern="1200">
          <a:solidFill>
            <a:srgbClr val="646464"/>
          </a:solidFill>
          <a:latin typeface="+mn-lt"/>
          <a:ea typeface="+mn-ea"/>
          <a:cs typeface="+mn-cs"/>
        </a:defRPr>
      </a:lvl3pPr>
      <a:lvl4pPr marL="1341438" indent="-179388" algn="l" defTabSz="914400" rtl="0" eaLnBrk="1" latinLnBrk="0" hangingPunct="1">
        <a:spcBef>
          <a:spcPts val="90"/>
        </a:spcBef>
        <a:spcAft>
          <a:spcPts val="90"/>
        </a:spcAft>
        <a:buFont typeface="Nokia Pure Text" pitchFamily="34" charset="0"/>
        <a:buChar char="−"/>
        <a:defRPr sz="1800" kern="1200">
          <a:solidFill>
            <a:srgbClr val="646464"/>
          </a:solidFill>
          <a:latin typeface="+mn-lt"/>
          <a:ea typeface="+mn-ea"/>
          <a:cs typeface="+mn-cs"/>
        </a:defRPr>
      </a:lvl4pPr>
      <a:lvl5pPr marL="1706563" indent="-179388" algn="l" defTabSz="914400" rtl="0" eaLnBrk="1" latinLnBrk="0" hangingPunct="1">
        <a:spcBef>
          <a:spcPts val="80"/>
        </a:spcBef>
        <a:spcAft>
          <a:spcPts val="80"/>
        </a:spcAft>
        <a:buFont typeface="Nokia Pure Text" pitchFamily="34" charset="0"/>
        <a:buChar char="−"/>
        <a:defRPr sz="1600" kern="1200" baseline="0">
          <a:solidFill>
            <a:srgbClr val="646464"/>
          </a:solidFill>
          <a:latin typeface="+mn-lt"/>
          <a:ea typeface="+mn-ea"/>
          <a:cs typeface="+mn-cs"/>
        </a:defRPr>
      </a:lvl5pPr>
      <a:lvl6pPr marL="2063750" indent="-179388" algn="l" defTabSz="914400" rtl="0" eaLnBrk="1" latinLnBrk="0" hangingPunct="1">
        <a:spcBef>
          <a:spcPts val="70"/>
        </a:spcBef>
        <a:spcAft>
          <a:spcPts val="70"/>
        </a:spcAft>
        <a:buFont typeface="Nokia Pure Text" pitchFamily="34" charset="0"/>
        <a:buChar char="−"/>
        <a:defRPr sz="1400" kern="1200" baseline="0">
          <a:solidFill>
            <a:srgbClr val="646464"/>
          </a:solidFill>
          <a:latin typeface="+mn-lt"/>
          <a:ea typeface="+mn-ea"/>
          <a:cs typeface="+mn-cs"/>
        </a:defRPr>
      </a:lvl6pPr>
      <a:lvl7pPr marL="2422525" indent="-180000" algn="l" defTabSz="914400" rtl="0" eaLnBrk="1" latinLnBrk="0" hangingPunct="1">
        <a:spcBef>
          <a:spcPts val="70"/>
        </a:spcBef>
        <a:spcAft>
          <a:spcPts val="70"/>
        </a:spcAft>
        <a:buFont typeface="Nokia Pure Text" pitchFamily="34" charset="0"/>
        <a:buChar char="−"/>
        <a:defRPr sz="1400" kern="1200" baseline="0">
          <a:solidFill>
            <a:srgbClr val="646464"/>
          </a:solidFill>
          <a:latin typeface="+mn-lt"/>
          <a:ea typeface="+mn-ea"/>
          <a:cs typeface="+mn-cs"/>
        </a:defRPr>
      </a:lvl7pPr>
      <a:lvl8pPr marL="2776538" indent="-180000" algn="l" defTabSz="914400" rtl="0" eaLnBrk="1" latinLnBrk="0" hangingPunct="1">
        <a:spcBef>
          <a:spcPts val="60"/>
        </a:spcBef>
        <a:spcAft>
          <a:spcPts val="60"/>
        </a:spcAft>
        <a:buFont typeface="Nokia Pure Text" pitchFamily="34" charset="0"/>
        <a:buChar char="−"/>
        <a:defRPr sz="1200" kern="1200" baseline="0">
          <a:solidFill>
            <a:srgbClr val="646464"/>
          </a:solidFill>
          <a:latin typeface="+mn-lt"/>
          <a:ea typeface="+mn-ea"/>
          <a:cs typeface="+mn-cs"/>
        </a:defRPr>
      </a:lvl8pPr>
      <a:lvl9pPr marL="3135313" indent="-174625" algn="l" defTabSz="914400" rtl="0" eaLnBrk="1" latinLnBrk="0" hangingPunct="1">
        <a:spcBef>
          <a:spcPts val="60"/>
        </a:spcBef>
        <a:spcAft>
          <a:spcPts val="60"/>
        </a:spcAft>
        <a:buFont typeface="Nokia Pure Text" pitchFamily="34" charset="0"/>
        <a:buChar char="−"/>
        <a:defRPr sz="1200" kern="1200" baseline="0">
          <a:solidFill>
            <a:srgbClr val="646464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1372" y="304800"/>
            <a:ext cx="3701255" cy="501676"/>
          </a:xfrm>
        </p:spPr>
        <p:txBody>
          <a:bodyPr/>
          <a:lstStyle/>
          <a:p>
            <a:r>
              <a:rPr lang="fi-FI" dirty="0" smtClean="0"/>
              <a:t>Clustering plan CI 2.0</a:t>
            </a:r>
            <a:endParaRPr lang="en-US" dirty="0"/>
          </a:p>
        </p:txBody>
      </p:sp>
      <p:pic>
        <p:nvPicPr>
          <p:cNvPr id="2050" name="Picture 2" descr="File:MEGWARE.CLI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90599"/>
            <a:ext cx="7620000" cy="517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00200" y="6324600"/>
            <a:ext cx="61734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 smtClean="0"/>
              <a:t>Image by Wikipedia commons, </a:t>
            </a:r>
            <a:r>
              <a:rPr lang="de-DE" sz="1000" dirty="0"/>
              <a:t>Chemnitzer Linux Cluster (CLIC) an der Technischen Universität Chemnitz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1130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History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9236975"/>
              </p:ext>
            </p:extLst>
          </p:nvPr>
        </p:nvGraphicFramePr>
        <p:xfrm>
          <a:off x="344488" y="1571625"/>
          <a:ext cx="84074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1850"/>
                <a:gridCol w="2101850"/>
                <a:gridCol w="2101850"/>
                <a:gridCol w="2101850"/>
              </a:tblGrid>
              <a:tr h="370840">
                <a:tc>
                  <a:txBody>
                    <a:bodyPr/>
                    <a:lstStyle/>
                    <a:p>
                      <a:r>
                        <a:rPr lang="fi-FI" dirty="0" smtClean="0"/>
                        <a:t>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5.3.2013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Jarno Juutinen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Created initial version.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279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Purpose of this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List requirements &amp; reasons for clustering</a:t>
            </a:r>
          </a:p>
          <a:p>
            <a:r>
              <a:rPr lang="fi-FI" dirty="0" smtClean="0"/>
              <a:t>List options for </a:t>
            </a:r>
            <a:r>
              <a:rPr lang="fi-FI" dirty="0" smtClean="0"/>
              <a:t>clustering with details</a:t>
            </a:r>
            <a:endParaRPr lang="fi-FI" dirty="0" smtClean="0"/>
          </a:p>
          <a:p>
            <a:r>
              <a:rPr lang="fi-FI" dirty="0" smtClean="0"/>
              <a:t>List conclusions</a:t>
            </a:r>
          </a:p>
          <a:p>
            <a:r>
              <a:rPr lang="fi-FI" dirty="0" smtClean="0"/>
              <a:t>Present recommended </a:t>
            </a:r>
            <a:r>
              <a:rPr lang="fi-FI" dirty="0" smtClean="0"/>
              <a:t>roadmap</a:t>
            </a:r>
            <a:endParaRPr lang="en-US" dirty="0" smtClean="0"/>
          </a:p>
          <a:p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251341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Reasons &amp;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Must have: high-availability</a:t>
            </a:r>
          </a:p>
          <a:p>
            <a:r>
              <a:rPr lang="fi-FI" dirty="0" smtClean="0"/>
              <a:t>Should have: minimal downtime during software update</a:t>
            </a:r>
          </a:p>
          <a:p>
            <a:r>
              <a:rPr lang="fi-FI" dirty="0" smtClean="0"/>
              <a:t>Could have: scalable performance</a:t>
            </a:r>
          </a:p>
        </p:txBody>
      </p:sp>
    </p:spTree>
    <p:extLst>
      <p:ext uri="{BB962C8B-B14F-4D97-AF65-F5344CB8AC3E}">
        <p14:creationId xmlns:p14="http://schemas.microsoft.com/office/powerpoint/2010/main" val="392659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62200"/>
            <a:ext cx="4953000" cy="615553"/>
          </a:xfrm>
        </p:spPr>
        <p:txBody>
          <a:bodyPr>
            <a:normAutofit fontScale="90000"/>
          </a:bodyPr>
          <a:lstStyle/>
          <a:p>
            <a:pPr algn="ctr"/>
            <a:r>
              <a:rPr lang="fi-FI" dirty="0" smtClean="0"/>
              <a:t>Options for </a:t>
            </a:r>
            <a:r>
              <a:rPr lang="fi-FI" dirty="0" smtClean="0"/>
              <a:t>clustering</a:t>
            </a:r>
            <a:br>
              <a:rPr lang="fi-FI" dirty="0" smtClean="0"/>
            </a:br>
            <a:r>
              <a:rPr lang="fi-FI" dirty="0" smtClean="0"/>
              <a:t>CI 2.0 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13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971" y="287890"/>
            <a:ext cx="8388000" cy="1231106"/>
          </a:xfrm>
        </p:spPr>
        <p:txBody>
          <a:bodyPr/>
          <a:lstStyle/>
          <a:p>
            <a:r>
              <a:rPr lang="fi-FI" dirty="0" smtClean="0"/>
              <a:t>Option 1:Jboss 7</a:t>
            </a:r>
            <a:br>
              <a:rPr lang="fi-FI" dirty="0" smtClean="0"/>
            </a:br>
            <a:r>
              <a:rPr lang="fi-FI" dirty="0" smtClean="0"/>
              <a:t>Master-Slave</a:t>
            </a:r>
            <a:r>
              <a:rPr lang="fi-FI" dirty="0"/>
              <a:t> </a:t>
            </a:r>
            <a:r>
              <a:rPr lang="fi-FI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971" y="3962400"/>
            <a:ext cx="8407400" cy="2346920"/>
          </a:xfrm>
        </p:spPr>
        <p:txBody>
          <a:bodyPr>
            <a:normAutofit fontScale="62500" lnSpcReduction="20000"/>
          </a:bodyPr>
          <a:lstStyle/>
          <a:p>
            <a:r>
              <a:rPr lang="fi-FI" b="1" dirty="0" smtClean="0"/>
              <a:t>Pros:</a:t>
            </a:r>
          </a:p>
          <a:p>
            <a:pPr lvl="1"/>
            <a:r>
              <a:rPr lang="fi-FI" dirty="0" smtClean="0"/>
              <a:t>high-availability</a:t>
            </a:r>
          </a:p>
          <a:p>
            <a:pPr lvl="1"/>
            <a:r>
              <a:rPr lang="fi-FI" dirty="0" smtClean="0"/>
              <a:t>performance improved.</a:t>
            </a:r>
          </a:p>
          <a:p>
            <a:pPr lvl="1"/>
            <a:r>
              <a:rPr lang="fi-FI" dirty="0" smtClean="0"/>
              <a:t>”Native” Jboss solution.</a:t>
            </a:r>
          </a:p>
          <a:p>
            <a:pPr lvl="1"/>
            <a:r>
              <a:rPr lang="fi-FI" dirty="0" smtClean="0"/>
              <a:t>Management system embedded into Jboss.</a:t>
            </a:r>
          </a:p>
          <a:p>
            <a:r>
              <a:rPr lang="fi-FI" b="1" dirty="0" smtClean="0"/>
              <a:t>Cons:</a:t>
            </a:r>
          </a:p>
          <a:p>
            <a:pPr lvl="1"/>
            <a:r>
              <a:rPr lang="fi-FI" dirty="0" smtClean="0"/>
              <a:t>CI </a:t>
            </a:r>
            <a:r>
              <a:rPr lang="fi-FI" dirty="0" smtClean="0"/>
              <a:t>BE 2.0 singleton sessions beans can only exist on one running server instance. </a:t>
            </a:r>
            <a:r>
              <a:rPr lang="fi-FI" dirty="0" smtClean="0"/>
              <a:t>This is problematic with clustering. Solutions</a:t>
            </a:r>
            <a:r>
              <a:rPr lang="fi-FI" dirty="0" smtClean="0"/>
              <a:t>: </a:t>
            </a:r>
          </a:p>
          <a:p>
            <a:pPr marL="1619250" lvl="3" indent="-457200">
              <a:buAutoNum type="arabicPeriod"/>
            </a:pPr>
            <a:r>
              <a:rPr lang="fi-FI" dirty="0" smtClean="0"/>
              <a:t>Use Jboss’ Singleton service </a:t>
            </a:r>
            <a:r>
              <a:rPr lang="fi-FI" dirty="0" smtClean="0"/>
              <a:t>for cluster aware singletons for Jboss AS7.</a:t>
            </a:r>
          </a:p>
          <a:p>
            <a:pPr marL="1619250" lvl="3" indent="-457200">
              <a:buAutoNum type="arabicPeriod"/>
            </a:pPr>
            <a:r>
              <a:rPr lang="fi-FI" dirty="0" smtClean="0"/>
              <a:t>Transfer singleton session beans into separate deployment that is only ran on single </a:t>
            </a:r>
            <a:r>
              <a:rPr lang="fi-FI" dirty="0" smtClean="0"/>
              <a:t>server. No </a:t>
            </a:r>
            <a:r>
              <a:rPr lang="fi-FI" dirty="0" smtClean="0"/>
              <a:t>clustering and HA for singleton-based </a:t>
            </a:r>
            <a:r>
              <a:rPr lang="fi-FI" dirty="0" smtClean="0"/>
              <a:t>services (Gerrit listener, Git listener, etc.) </a:t>
            </a:r>
            <a:r>
              <a:rPr lang="fi-FI" b="1" dirty="0" smtClean="0"/>
              <a:t>Is this acceptable</a:t>
            </a:r>
            <a:r>
              <a:rPr lang="fi-FI" b="1" dirty="0" smtClean="0"/>
              <a:t>?</a:t>
            </a:r>
            <a:r>
              <a:rPr lang="fi-FI" dirty="0" smtClean="0"/>
              <a:t>.</a:t>
            </a:r>
            <a:endParaRPr lang="fi-FI" dirty="0" smtClean="0"/>
          </a:p>
        </p:txBody>
      </p:sp>
      <p:pic>
        <p:nvPicPr>
          <p:cNvPr id="1026" name="Picture 2" descr="https://docs.jboss.org/author/download/attachments/21626956/Clustering.jpg?version=1&amp;modificationDate=13302780020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04800"/>
            <a:ext cx="35242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04800" y="2240972"/>
            <a:ext cx="83820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600" dirty="0"/>
              <a:t>Master running Apache httpd with mod_cluster module. The AS7 on master and slave will form a cluster and discovered by httpd.</a:t>
            </a:r>
          </a:p>
          <a:p>
            <a:r>
              <a:rPr lang="fi-FI" sz="1600" dirty="0"/>
              <a:t>Domain management provides single point to manage the deployments across multiple hosts in a single domain.</a:t>
            </a:r>
          </a:p>
        </p:txBody>
      </p:sp>
    </p:spTree>
    <p:extLst>
      <p:ext uri="{BB962C8B-B14F-4D97-AF65-F5344CB8AC3E}">
        <p14:creationId xmlns:p14="http://schemas.microsoft.com/office/powerpoint/2010/main" val="602490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Option 2: active passive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2286000"/>
            <a:ext cx="8407400" cy="2651720"/>
          </a:xfrm>
        </p:spPr>
        <p:txBody>
          <a:bodyPr>
            <a:normAutofit lnSpcReduction="10000"/>
          </a:bodyPr>
          <a:lstStyle/>
          <a:p>
            <a:r>
              <a:rPr lang="fi-FI" b="1" dirty="0" smtClean="0"/>
              <a:t>Pros:</a:t>
            </a:r>
          </a:p>
          <a:p>
            <a:pPr lvl="1"/>
            <a:r>
              <a:rPr lang="fi-FI" dirty="0" smtClean="0"/>
              <a:t>possibly </a:t>
            </a:r>
            <a:r>
              <a:rPr lang="fi-FI" dirty="0" smtClean="0"/>
              <a:t>less regression when taken into use: no effects to our jboss 7 AS configuration -&gt; more predictable behaviour.</a:t>
            </a:r>
          </a:p>
          <a:p>
            <a:r>
              <a:rPr lang="fi-FI" b="1" dirty="0" smtClean="0"/>
              <a:t>Cons: </a:t>
            </a:r>
            <a:endParaRPr lang="fi-FI" b="1" dirty="0" smtClean="0"/>
          </a:p>
          <a:p>
            <a:pPr lvl="1"/>
            <a:r>
              <a:rPr lang="fi-FI" dirty="0" smtClean="0"/>
              <a:t>possibly significantly slower to respond </a:t>
            </a:r>
            <a:r>
              <a:rPr lang="fi-FI" dirty="0" smtClean="0"/>
              <a:t>to malfunction than </a:t>
            </a:r>
            <a:r>
              <a:rPr lang="fi-FI" dirty="0" smtClean="0"/>
              <a:t>option </a:t>
            </a:r>
            <a:r>
              <a:rPr lang="fi-FI" dirty="0" smtClean="0"/>
              <a:t>1 </a:t>
            </a:r>
            <a:r>
              <a:rPr lang="fi-FI" dirty="0" smtClean="0"/>
              <a:t>(two </a:t>
            </a:r>
            <a:r>
              <a:rPr lang="fi-FI" dirty="0" smtClean="0"/>
              <a:t>deployments can not be ran </a:t>
            </a:r>
            <a:r>
              <a:rPr lang="fi-FI" dirty="0" smtClean="0"/>
              <a:t>simultaniously due to known issue with singletons).</a:t>
            </a:r>
          </a:p>
          <a:p>
            <a:pPr lvl="1"/>
            <a:r>
              <a:rPr lang="fi-FI" dirty="0" smtClean="0"/>
              <a:t>No performance improvement</a:t>
            </a:r>
            <a:endParaRPr lang="fi-FI" dirty="0" smtClean="0"/>
          </a:p>
          <a:p>
            <a:endParaRPr lang="fi-FI" dirty="0" smtClean="0"/>
          </a:p>
        </p:txBody>
      </p:sp>
      <p:sp>
        <p:nvSpPr>
          <p:cNvPr id="8" name="Rectangle 7"/>
          <p:cNvSpPr/>
          <p:nvPr/>
        </p:nvSpPr>
        <p:spPr>
          <a:xfrm>
            <a:off x="381000" y="1295400"/>
            <a:ext cx="83820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600" dirty="0" smtClean="0"/>
              <a:t>Load balancer (e.g. Apache httpd) distributes requests. </a:t>
            </a:r>
            <a:r>
              <a:rPr lang="fi-FI" sz="1600" dirty="0" smtClean="0"/>
              <a:t>Servers </a:t>
            </a:r>
            <a:r>
              <a:rPr lang="fi-FI" sz="1600" dirty="0" smtClean="0"/>
              <a:t>monitored </a:t>
            </a:r>
            <a:r>
              <a:rPr lang="fi-FI" sz="1600" dirty="0" smtClean="0"/>
              <a:t>and controlled by watchdog </a:t>
            </a:r>
            <a:r>
              <a:rPr lang="fi-FI" sz="1600" dirty="0" smtClean="0"/>
              <a:t>software(e.g. modjk</a:t>
            </a:r>
            <a:r>
              <a:rPr lang="fi-FI" sz="1600" dirty="0" smtClean="0"/>
              <a:t>).</a:t>
            </a:r>
            <a:endParaRPr lang="fi-FI" sz="1600" dirty="0"/>
          </a:p>
        </p:txBody>
      </p:sp>
    </p:spTree>
    <p:extLst>
      <p:ext uri="{BB962C8B-B14F-4D97-AF65-F5344CB8AC3E}">
        <p14:creationId xmlns:p14="http://schemas.microsoft.com/office/powerpoint/2010/main" val="1087518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 smtClean="0"/>
              <a:t>Suggesting following plan:</a:t>
            </a:r>
          </a:p>
          <a:p>
            <a:pPr>
              <a:buFontTx/>
              <a:buChar char="-"/>
            </a:pPr>
            <a:r>
              <a:rPr lang="fi-FI" dirty="0" smtClean="0"/>
              <a:t>Implement option 1: Jboss 7 Master Slave model</a:t>
            </a:r>
          </a:p>
          <a:p>
            <a:pPr>
              <a:buFontTx/>
              <a:buChar char="-"/>
            </a:pPr>
            <a:r>
              <a:rPr lang="fi-FI" dirty="0" smtClean="0"/>
              <a:t>Implement per-cluster singletons using singleton service</a:t>
            </a:r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r>
              <a:rPr lang="fi-FI" dirty="0" smtClean="0"/>
              <a:t>Use option 2: active passive model as fallback if first plan fails to unpredicted technical limitations.</a:t>
            </a:r>
          </a:p>
        </p:txBody>
      </p:sp>
    </p:spTree>
    <p:extLst>
      <p:ext uri="{BB962C8B-B14F-4D97-AF65-F5344CB8AC3E}">
        <p14:creationId xmlns:p14="http://schemas.microsoft.com/office/powerpoint/2010/main" val="2006386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333" y="152400"/>
            <a:ext cx="8388000" cy="615553"/>
          </a:xfrm>
        </p:spPr>
        <p:txBody>
          <a:bodyPr/>
          <a:lstStyle/>
          <a:p>
            <a:r>
              <a:rPr lang="fi-FI" dirty="0" smtClean="0"/>
              <a:t>Roadmap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25646" y="685800"/>
            <a:ext cx="12192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smtClean="0"/>
              <a:t>We are here.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2277011" y="1740003"/>
            <a:ext cx="1930249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smtClean="0"/>
              <a:t>Option 1: Use </a:t>
            </a:r>
            <a:r>
              <a:rPr lang="fi-FI" sz="1200" dirty="0" smtClean="0"/>
              <a:t>native JBoss clustering capabilities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4960587" y="1810535"/>
            <a:ext cx="1345685" cy="468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smtClean="0"/>
              <a:t>Option 2: Use active-passive</a:t>
            </a:r>
            <a:endParaRPr lang="fi-FI" sz="1200" dirty="0"/>
          </a:p>
        </p:txBody>
      </p: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 flipH="1">
            <a:off x="3242136" y="1143000"/>
            <a:ext cx="1293110" cy="5970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489535" y="2979094"/>
            <a:ext cx="1752600" cy="762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smtClean="0"/>
              <a:t>Implement cluster aware singletons using jboss’ singleton service.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4004770" y="5524500"/>
            <a:ext cx="1065068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smtClean="0"/>
              <a:t>Done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3593099" y="2987282"/>
            <a:ext cx="1113087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smtClean="0"/>
              <a:t>Separate</a:t>
            </a:r>
          </a:p>
          <a:p>
            <a:pPr algn="ctr"/>
            <a:r>
              <a:rPr lang="fi-FI" sz="1200" dirty="0"/>
              <a:t>s</a:t>
            </a:r>
            <a:r>
              <a:rPr lang="fi-FI" sz="1200" dirty="0" smtClean="0"/>
              <a:t>ingletons to</a:t>
            </a:r>
          </a:p>
          <a:p>
            <a:pPr algn="ctr"/>
            <a:r>
              <a:rPr lang="fi-FI" sz="1200" dirty="0" smtClean="0"/>
              <a:t>Own EAR</a:t>
            </a:r>
          </a:p>
        </p:txBody>
      </p:sp>
      <p:cxnSp>
        <p:nvCxnSpPr>
          <p:cNvPr id="15" name="Straight Arrow Connector 14"/>
          <p:cNvCxnSpPr>
            <a:stCxn id="7" idx="2"/>
            <a:endCxn id="12" idx="0"/>
          </p:cNvCxnSpPr>
          <p:nvPr/>
        </p:nvCxnSpPr>
        <p:spPr>
          <a:xfrm flipH="1">
            <a:off x="2365835" y="2349603"/>
            <a:ext cx="876301" cy="62949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2"/>
            <a:endCxn id="13" idx="0"/>
          </p:cNvCxnSpPr>
          <p:nvPr/>
        </p:nvCxnSpPr>
        <p:spPr>
          <a:xfrm>
            <a:off x="2365835" y="3741094"/>
            <a:ext cx="2171469" cy="178340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2"/>
            <a:endCxn id="13" idx="0"/>
          </p:cNvCxnSpPr>
          <p:nvPr/>
        </p:nvCxnSpPr>
        <p:spPr>
          <a:xfrm>
            <a:off x="4149643" y="3749282"/>
            <a:ext cx="387661" cy="177521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2"/>
            <a:endCxn id="8" idx="0"/>
          </p:cNvCxnSpPr>
          <p:nvPr/>
        </p:nvCxnSpPr>
        <p:spPr>
          <a:xfrm>
            <a:off x="4535246" y="1143000"/>
            <a:ext cx="1098184" cy="6675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134901" y="2593568"/>
            <a:ext cx="1031138" cy="468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smtClean="0"/>
              <a:t>Select technology</a:t>
            </a:r>
            <a:endParaRPr lang="fi-FI" sz="1200" dirty="0"/>
          </a:p>
        </p:txBody>
      </p:sp>
      <p:sp>
        <p:nvSpPr>
          <p:cNvPr id="52" name="Rectangle 51"/>
          <p:cNvSpPr/>
          <p:nvPr/>
        </p:nvSpPr>
        <p:spPr>
          <a:xfrm>
            <a:off x="5077575" y="3575101"/>
            <a:ext cx="1128750" cy="60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smtClean="0"/>
              <a:t>Implement</a:t>
            </a:r>
          </a:p>
          <a:p>
            <a:pPr algn="ctr"/>
            <a:r>
              <a:rPr lang="fi-FI" sz="1200" dirty="0" smtClean="0"/>
              <a:t>solution</a:t>
            </a:r>
            <a:endParaRPr lang="fi-FI" sz="1200" dirty="0"/>
          </a:p>
        </p:txBody>
      </p:sp>
      <p:cxnSp>
        <p:nvCxnSpPr>
          <p:cNvPr id="58" name="Straight Arrow Connector 57"/>
          <p:cNvCxnSpPr>
            <a:stCxn id="8" idx="2"/>
            <a:endCxn id="51" idx="0"/>
          </p:cNvCxnSpPr>
          <p:nvPr/>
        </p:nvCxnSpPr>
        <p:spPr>
          <a:xfrm>
            <a:off x="5633430" y="2279071"/>
            <a:ext cx="17040" cy="31449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1" idx="2"/>
            <a:endCxn id="52" idx="0"/>
          </p:cNvCxnSpPr>
          <p:nvPr/>
        </p:nvCxnSpPr>
        <p:spPr>
          <a:xfrm flipH="1">
            <a:off x="5641950" y="3062104"/>
            <a:ext cx="8520" cy="51299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2" idx="2"/>
            <a:endCxn id="13" idx="0"/>
          </p:cNvCxnSpPr>
          <p:nvPr/>
        </p:nvCxnSpPr>
        <p:spPr>
          <a:xfrm flipH="1">
            <a:off x="4537304" y="4175886"/>
            <a:ext cx="1104646" cy="134861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ight Arrow 150"/>
          <p:cNvSpPr/>
          <p:nvPr/>
        </p:nvSpPr>
        <p:spPr>
          <a:xfrm rot="10800000">
            <a:off x="6264393" y="2593568"/>
            <a:ext cx="533400" cy="466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6934200" y="2522342"/>
            <a:ext cx="1088841" cy="608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smtClean="0"/>
              <a:t>Apache modjk, Linux HA...?</a:t>
            </a:r>
            <a:endParaRPr lang="en-US" sz="1200" dirty="0"/>
          </a:p>
        </p:txBody>
      </p:sp>
      <p:cxnSp>
        <p:nvCxnSpPr>
          <p:cNvPr id="41" name="Straight Arrow Connector 40"/>
          <p:cNvCxnSpPr>
            <a:stCxn id="7" idx="2"/>
            <a:endCxn id="14" idx="0"/>
          </p:cNvCxnSpPr>
          <p:nvPr/>
        </p:nvCxnSpPr>
        <p:spPr>
          <a:xfrm>
            <a:off x="3242136" y="2349603"/>
            <a:ext cx="907507" cy="63767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85800" y="4858434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Recommended path</a:t>
            </a:r>
          </a:p>
          <a:p>
            <a:r>
              <a:rPr lang="fi-FI" dirty="0"/>
              <a:t>m</a:t>
            </a:r>
            <a:r>
              <a:rPr lang="fi-FI" dirty="0" smtClean="0"/>
              <a:t>arked with green</a:t>
            </a:r>
            <a:r>
              <a:rPr lang="en-US" dirty="0" smtClean="0"/>
              <a:t>.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2567749735"/>
      </p:ext>
    </p:extLst>
  </p:cSld>
  <p:clrMapOvr>
    <a:masterClrMapping/>
  </p:clrMapOvr>
</p:sld>
</file>

<file path=ppt/theme/theme1.xml><?xml version="1.0" encoding="utf-8"?>
<a:theme xmlns:a="http://schemas.openxmlformats.org/drawingml/2006/main" name="Nokia-2">
  <a:themeElements>
    <a:clrScheme name="Nokia-2">
      <a:dk1>
        <a:srgbClr val="124191"/>
      </a:dk1>
      <a:lt1>
        <a:sysClr val="window" lastClr="FFFFFF"/>
      </a:lt1>
      <a:dk2>
        <a:srgbClr val="000000"/>
      </a:dk2>
      <a:lt2>
        <a:srgbClr val="E3DED1"/>
      </a:lt2>
      <a:accent1>
        <a:srgbClr val="0000FF"/>
      </a:accent1>
      <a:accent2>
        <a:srgbClr val="5D752E"/>
      </a:accent2>
      <a:accent3>
        <a:srgbClr val="DC3C00"/>
      </a:accent3>
      <a:accent4>
        <a:srgbClr val="CA8406"/>
      </a:accent4>
      <a:accent5>
        <a:srgbClr val="DE0CCE"/>
      </a:accent5>
      <a:accent6>
        <a:srgbClr val="996633"/>
      </a:accent6>
      <a:hlink>
        <a:srgbClr val="00B26E"/>
      </a:hlink>
      <a:folHlink>
        <a:srgbClr val="A829FF"/>
      </a:folHlink>
    </a:clrScheme>
    <a:fontScheme name="Nokia Pure font">
      <a:majorFont>
        <a:latin typeface="Nokia Pure Text"/>
        <a:ea typeface=""/>
        <a:cs typeface=""/>
      </a:majorFont>
      <a:minorFont>
        <a:latin typeface="Nokia Pure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Nokia-2</Template>
  <TotalTime>508</TotalTime>
  <Words>380</Words>
  <Application>Microsoft Office PowerPoint</Application>
  <PresentationFormat>On-screen Show (4:3)</PresentationFormat>
  <Paragraphs>62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Nokia-2</vt:lpstr>
      <vt:lpstr>Clustering plan CI 2.0</vt:lpstr>
      <vt:lpstr>History</vt:lpstr>
      <vt:lpstr>Purpose of this document</vt:lpstr>
      <vt:lpstr>Reasons &amp; requirements</vt:lpstr>
      <vt:lpstr>Options for clustering CI 2.0 BE</vt:lpstr>
      <vt:lpstr>Option 1:Jboss 7 Master-Slave model</vt:lpstr>
      <vt:lpstr>Option 2: active passive model</vt:lpstr>
      <vt:lpstr>Conclusions</vt:lpstr>
      <vt:lpstr>Roadmap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plan</dc:title>
  <dc:creator>Juutinen Jarno.M (EXT-Ixonos/Oulu)</dc:creator>
  <cp:lastModifiedBy>Juutinen Jarno.M (EXT-Ixonos/Oulu)</cp:lastModifiedBy>
  <cp:revision>54</cp:revision>
  <dcterms:created xsi:type="dcterms:W3CDTF">2006-08-16T00:00:00Z</dcterms:created>
  <dcterms:modified xsi:type="dcterms:W3CDTF">2013-03-05T14:24:44Z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2db57112-bc24-4ccc-93c1-eea375ae3ddc</vt:lpwstr>
  </property>
  <property fmtid="{D5CDD505-2E9C-101B-9397-08002B2CF9AE}" pid="3" name="NokiaConfidentiality">
    <vt:lpwstr>Company Confidential</vt:lpwstr>
  </property>
</Properties>
</file>