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11"/>
  </p:notesMasterIdLst>
  <p:handoutMasterIdLst>
    <p:handoutMasterId r:id="rId12"/>
  </p:handoutMasterIdLst>
  <p:sldIdLst>
    <p:sldId id="376" r:id="rId2"/>
    <p:sldId id="382" r:id="rId3"/>
    <p:sldId id="380" r:id="rId4"/>
    <p:sldId id="378" r:id="rId5"/>
    <p:sldId id="379" r:id="rId6"/>
    <p:sldId id="381" r:id="rId7"/>
    <p:sldId id="377" r:id="rId8"/>
    <p:sldId id="383" r:id="rId9"/>
    <p:sldId id="3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91"/>
    <a:srgbClr val="646464"/>
    <a:srgbClr val="C9C9C9"/>
    <a:srgbClr val="11357C"/>
    <a:srgbClr val="196FB0"/>
    <a:srgbClr val="6D32BC"/>
    <a:srgbClr val="122DA5"/>
    <a:srgbClr val="FFFFFF"/>
    <a:srgbClr val="122D9C"/>
    <a:srgbClr val="EB6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5879" autoAdjust="0"/>
  </p:normalViewPr>
  <p:slideViewPr>
    <p:cSldViewPr>
      <p:cViewPr>
        <p:scale>
          <a:sx n="100" d="100"/>
          <a:sy n="100" d="100"/>
        </p:scale>
        <p:origin x="-1176" y="204"/>
      </p:cViewPr>
      <p:guideLst>
        <p:guide orient="horz" pos="2115"/>
        <p:guide orient="horz" pos="4065"/>
        <p:guide orient="horz" pos="255"/>
        <p:guide orient="horz" pos="4110"/>
        <p:guide orient="horz" pos="1389"/>
        <p:guide orient="horz" pos="3430"/>
        <p:guide orient="horz" pos="2931"/>
        <p:guide orient="horz" pos="706"/>
        <p:guide pos="851"/>
        <p:guide pos="3742"/>
        <p:guide pos="2263"/>
        <p:guide pos="5103"/>
        <p:guide pos="227"/>
        <p:guide pos="5530"/>
        <p:guide pos="44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2EB77-41BB-4337-A5FA-21FC14E53CB9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FA322-2F99-4F26-BACF-66C8F91E6D3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582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BB1AE-3CDD-429F-A939-F512855FD3A0}" type="datetimeFigureOut">
              <a:rPr lang="en-GB" smtClean="0"/>
              <a:pPr/>
              <a:t>27/03/2013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84AA1-161C-47F5-99EB-4CEEC9C8BC0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78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84AA1-161C-47F5-99EB-4CEEC9C8BC0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84AA1-161C-47F5-99EB-4CEEC9C8BC0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2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84AA1-161C-47F5-99EB-4CEEC9C8BC0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9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84AA1-161C-47F5-99EB-4CEEC9C8BC0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9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okia_ConnectingPeople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148" y="6237312"/>
            <a:ext cx="973120" cy="3632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44971" y="2565077"/>
            <a:ext cx="4200525" cy="3693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64646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sz="480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12" name="Picture 11" descr="Nokia_ConnectingPeople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8148" y="6237312"/>
            <a:ext cx="973120" cy="36329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88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2Columns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15073" y="1573448"/>
            <a:ext cx="2563801" cy="21935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64646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215073" y="3890286"/>
            <a:ext cx="2563801" cy="21949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64646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44971" y="1571612"/>
            <a:ext cx="5798665" cy="47377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348038" y="1571612"/>
            <a:ext cx="5430837" cy="4737708"/>
          </a:xfrm>
        </p:spPr>
        <p:txBody>
          <a:bodyPr/>
          <a:lstStyle>
            <a:lvl1pPr>
              <a:buNone/>
              <a:defRPr>
                <a:solidFill>
                  <a:srgbClr val="646464"/>
                </a:solidFill>
                <a:latin typeface="+mn-lt"/>
              </a:defRPr>
            </a:lvl1pPr>
            <a:lvl2pPr>
              <a:defRPr>
                <a:solidFill>
                  <a:srgbClr val="646464"/>
                </a:solidFill>
                <a:latin typeface="+mn-lt"/>
              </a:defRPr>
            </a:lvl2pPr>
            <a:lvl3pPr>
              <a:defRPr>
                <a:solidFill>
                  <a:srgbClr val="646464"/>
                </a:solidFill>
                <a:latin typeface="+mn-lt"/>
              </a:defRPr>
            </a:lvl3pPr>
            <a:lvl4pPr>
              <a:defRPr>
                <a:solidFill>
                  <a:srgbClr val="646464"/>
                </a:solidFill>
                <a:latin typeface="+mn-lt"/>
              </a:defRPr>
            </a:lvl4pPr>
            <a:lvl5pPr>
              <a:defRPr>
                <a:solidFill>
                  <a:srgbClr val="64646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44971" y="1571612"/>
            <a:ext cx="2941145" cy="4737708"/>
          </a:xfrm>
        </p:spPr>
        <p:txBody>
          <a:bodyPr>
            <a:normAutofit/>
          </a:bodyPr>
          <a:lstStyle>
            <a:lvl1pPr marL="0">
              <a:buNone/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7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5694" y="274638"/>
            <a:ext cx="1231106" cy="5851525"/>
          </a:xfrm>
        </p:spPr>
        <p:txBody>
          <a:bodyPr vert="eaVert"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274638"/>
            <a:ext cx="6230749" cy="5851525"/>
          </a:xfrm>
        </p:spPr>
        <p:txBody>
          <a:bodyPr vert="eaVert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9" name="Picture 8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24191"/>
                </a:solidFill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7" name="Picture 6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2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44971" y="2565077"/>
            <a:ext cx="4200525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9" name="Picture 8" descr="Nokia_ConnectingPeople_brandmark_logo_whit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kia_ConnectingPeople_brandmark_logo_whit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94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GRADI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44971" y="2565077"/>
            <a:ext cx="4200525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44971" y="285728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9" name="Picture 8" descr="Nokia_ConnectingPeople_brandmark_logo_white_vector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okia_ConnectingPeople_brandmark_logo_white_vector_RGB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862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646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dient 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58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 spc="-12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44971" y="1552562"/>
            <a:ext cx="8407400" cy="4737708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 spc="-12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44971" y="1552562"/>
            <a:ext cx="8407400" cy="4737708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85" y="2714620"/>
            <a:ext cx="8156119" cy="3594700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342578" y="1556792"/>
            <a:ext cx="8358246" cy="1152128"/>
          </a:xfrm>
        </p:spPr>
        <p:txBody>
          <a:bodyPr>
            <a:normAutofit/>
          </a:bodyPr>
          <a:lstStyle>
            <a:lvl1pPr marL="0" indent="0">
              <a:buFontTx/>
              <a:buNone/>
              <a:defRPr>
                <a:latin typeface="+mn-lt"/>
              </a:defRPr>
            </a:lvl1pPr>
            <a:lvl2pPr>
              <a:buFontTx/>
              <a:buNone/>
              <a:defRPr>
                <a:latin typeface="+mn-lt"/>
              </a:defRPr>
            </a:lvl2pPr>
            <a:lvl3pPr>
              <a:buFontTx/>
              <a:buNone/>
              <a:defRPr>
                <a:latin typeface="+mn-lt"/>
              </a:defRPr>
            </a:lvl3pPr>
            <a:lvl4pPr>
              <a:buFontTx/>
              <a:buNone/>
              <a:defRPr>
                <a:latin typeface="+mn-lt"/>
              </a:defRPr>
            </a:lvl4pPr>
            <a:lvl5pPr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7158" y="2861226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8" name="Picture 7" descr="Nokia_ConnectingPeople_brandmark_logo_white_vector_RGB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571612"/>
            <a:ext cx="3960000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646464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748" y="2399612"/>
            <a:ext cx="3960000" cy="3960000"/>
          </a:xfr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+mn-lt"/>
              </a:defRPr>
            </a:lvl1pPr>
            <a:lvl2pPr>
              <a:defRPr sz="2200">
                <a:solidFill>
                  <a:srgbClr val="646464"/>
                </a:solidFill>
                <a:latin typeface="+mn-lt"/>
              </a:defRPr>
            </a:lvl2pPr>
            <a:lvl3pPr>
              <a:defRPr sz="2000">
                <a:solidFill>
                  <a:srgbClr val="646464"/>
                </a:solidFill>
                <a:latin typeface="+mn-lt"/>
              </a:defRPr>
            </a:lvl3pPr>
            <a:lvl4pPr>
              <a:defRPr sz="1800" b="0">
                <a:solidFill>
                  <a:srgbClr val="646464"/>
                </a:solidFill>
                <a:latin typeface="+mn-lt"/>
              </a:defRPr>
            </a:lvl4pPr>
            <a:lvl5pPr>
              <a:defRPr sz="1600">
                <a:solidFill>
                  <a:srgbClr val="64646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774" y="1571612"/>
            <a:ext cx="3911630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646464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775" y="2399612"/>
            <a:ext cx="3911629" cy="3960000"/>
          </a:xfr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+mn-lt"/>
              </a:defRPr>
            </a:lvl1pPr>
            <a:lvl2pPr>
              <a:defRPr sz="2200">
                <a:solidFill>
                  <a:srgbClr val="646464"/>
                </a:solidFill>
                <a:latin typeface="+mn-lt"/>
              </a:defRPr>
            </a:lvl2pPr>
            <a:lvl3pPr>
              <a:defRPr sz="2000" b="0">
                <a:solidFill>
                  <a:srgbClr val="646464"/>
                </a:solidFill>
                <a:latin typeface="+mn-lt"/>
              </a:defRPr>
            </a:lvl3pPr>
            <a:lvl4pPr>
              <a:defRPr sz="1800" b="0">
                <a:solidFill>
                  <a:srgbClr val="646464"/>
                </a:solidFill>
                <a:latin typeface="+mn-lt"/>
              </a:defRPr>
            </a:lvl4pPr>
            <a:lvl5pPr>
              <a:defRPr sz="1600" b="0">
                <a:solidFill>
                  <a:srgbClr val="64646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12" name="Picture 11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0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8" name="Picture 7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9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939" y="1571612"/>
            <a:ext cx="8388000" cy="4737708"/>
          </a:xfrm>
        </p:spPr>
        <p:txBody>
          <a:bodyPr numCol="3" spcCol="180000">
            <a:normAutofit/>
          </a:bodyPr>
          <a:lstStyle>
            <a:lvl1pPr marL="0" indent="0">
              <a:spcAft>
                <a:spcPts val="0"/>
              </a:spcAft>
              <a:buNone/>
              <a:defRPr sz="1400">
                <a:solidFill>
                  <a:srgbClr val="64646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9" name="Picture 8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53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2Columns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15073" y="1573448"/>
            <a:ext cx="2563801" cy="21935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64646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215073" y="3890286"/>
            <a:ext cx="2563801" cy="21949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64646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44971" y="1571612"/>
            <a:ext cx="5798665" cy="47377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8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348038" y="1571612"/>
            <a:ext cx="5430837" cy="4737708"/>
          </a:xfrm>
        </p:spPr>
        <p:txBody>
          <a:bodyPr/>
          <a:lstStyle>
            <a:lvl1pPr>
              <a:buNone/>
              <a:defRPr>
                <a:solidFill>
                  <a:srgbClr val="646464"/>
                </a:solidFill>
                <a:latin typeface="+mn-lt"/>
              </a:defRPr>
            </a:lvl1pPr>
            <a:lvl2pPr>
              <a:defRPr>
                <a:solidFill>
                  <a:srgbClr val="646464"/>
                </a:solidFill>
                <a:latin typeface="+mn-lt"/>
              </a:defRPr>
            </a:lvl2pPr>
            <a:lvl3pPr>
              <a:defRPr>
                <a:solidFill>
                  <a:srgbClr val="646464"/>
                </a:solidFill>
                <a:latin typeface="+mn-lt"/>
              </a:defRPr>
            </a:lvl3pPr>
            <a:lvl4pPr>
              <a:defRPr>
                <a:solidFill>
                  <a:srgbClr val="646464"/>
                </a:solidFill>
                <a:latin typeface="+mn-lt"/>
              </a:defRPr>
            </a:lvl4pPr>
            <a:lvl5pPr>
              <a:defRPr>
                <a:solidFill>
                  <a:srgbClr val="64646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44971" y="1571612"/>
            <a:ext cx="2941145" cy="4737708"/>
          </a:xfrm>
        </p:spPr>
        <p:txBody>
          <a:bodyPr>
            <a:normAutofit/>
          </a:bodyPr>
          <a:lstStyle>
            <a:lvl1pPr marL="0">
              <a:buNone/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75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646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dient 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5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85" y="2714620"/>
            <a:ext cx="8156119" cy="3594700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342578" y="1556792"/>
            <a:ext cx="8358246" cy="1152128"/>
          </a:xfrm>
        </p:spPr>
        <p:txBody>
          <a:bodyPr>
            <a:normAutofit/>
          </a:bodyPr>
          <a:lstStyle>
            <a:lvl1pPr marL="0" indent="0">
              <a:buFontTx/>
              <a:buNone/>
              <a:defRPr>
                <a:latin typeface="+mn-lt"/>
              </a:defRPr>
            </a:lvl1pPr>
            <a:lvl2pPr>
              <a:buFontTx/>
              <a:buNone/>
              <a:defRPr>
                <a:latin typeface="+mn-lt"/>
              </a:defRPr>
            </a:lvl2pPr>
            <a:lvl3pPr>
              <a:buFontTx/>
              <a:buNone/>
              <a:defRPr>
                <a:latin typeface="+mn-lt"/>
              </a:defRPr>
            </a:lvl3pPr>
            <a:lvl4pPr>
              <a:buFontTx/>
              <a:buNone/>
              <a:defRPr>
                <a:latin typeface="+mn-lt"/>
              </a:defRPr>
            </a:lvl4pPr>
            <a:lvl5pPr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748" y="360000"/>
            <a:ext cx="8368656" cy="369332"/>
          </a:xfrm>
        </p:spPr>
        <p:txBody>
          <a:bodyPr anchor="t">
            <a:normAutofit/>
          </a:bodyPr>
          <a:lstStyle>
            <a:lvl1pPr>
              <a:defRPr sz="24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8" name="Picture 7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7158" y="2861226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8" name="Picture 7" descr="Nokia_ConnectingPeople_brandmark_logo_white_vector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okia_ConnectingPeople_brandmark_logo_white_vector_RGB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737708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71612"/>
            <a:ext cx="4038600" cy="4737708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10" name="Picture 9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571612"/>
            <a:ext cx="3960000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646464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748" y="2399612"/>
            <a:ext cx="3960000" cy="3960000"/>
          </a:xfr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+mn-lt"/>
              </a:defRPr>
            </a:lvl1pPr>
            <a:lvl2pPr>
              <a:defRPr sz="2200">
                <a:solidFill>
                  <a:srgbClr val="646464"/>
                </a:solidFill>
                <a:latin typeface="+mn-lt"/>
              </a:defRPr>
            </a:lvl2pPr>
            <a:lvl3pPr>
              <a:defRPr sz="2000">
                <a:solidFill>
                  <a:srgbClr val="646464"/>
                </a:solidFill>
                <a:latin typeface="+mn-lt"/>
              </a:defRPr>
            </a:lvl3pPr>
            <a:lvl4pPr>
              <a:defRPr sz="1800" b="0">
                <a:solidFill>
                  <a:srgbClr val="646464"/>
                </a:solidFill>
                <a:latin typeface="+mn-lt"/>
              </a:defRPr>
            </a:lvl4pPr>
            <a:lvl5pPr>
              <a:defRPr sz="1600">
                <a:solidFill>
                  <a:srgbClr val="64646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774" y="1571612"/>
            <a:ext cx="3911630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646464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775" y="2399612"/>
            <a:ext cx="3911629" cy="3960000"/>
          </a:xfr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+mn-lt"/>
              </a:defRPr>
            </a:lvl1pPr>
            <a:lvl2pPr>
              <a:defRPr sz="2200">
                <a:solidFill>
                  <a:srgbClr val="646464"/>
                </a:solidFill>
                <a:latin typeface="+mn-lt"/>
              </a:defRPr>
            </a:lvl2pPr>
            <a:lvl3pPr>
              <a:defRPr sz="2000" b="0">
                <a:solidFill>
                  <a:srgbClr val="646464"/>
                </a:solidFill>
                <a:latin typeface="+mn-lt"/>
              </a:defRPr>
            </a:lvl3pPr>
            <a:lvl4pPr>
              <a:defRPr sz="1800" b="0">
                <a:solidFill>
                  <a:srgbClr val="646464"/>
                </a:solidFill>
                <a:latin typeface="+mn-lt"/>
              </a:defRPr>
            </a:lvl4pPr>
            <a:lvl5pPr>
              <a:defRPr sz="1600" b="0">
                <a:solidFill>
                  <a:srgbClr val="64646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12" name="Picture 11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8" name="Picture 7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939" y="1571612"/>
            <a:ext cx="8388000" cy="4737708"/>
          </a:xfrm>
        </p:spPr>
        <p:txBody>
          <a:bodyPr numCol="3" spcCol="180000">
            <a:normAutofit/>
          </a:bodyPr>
          <a:lstStyle>
            <a:lvl1pPr marL="0" indent="0">
              <a:spcAft>
                <a:spcPts val="0"/>
              </a:spcAft>
              <a:buNone/>
              <a:defRPr sz="1400">
                <a:solidFill>
                  <a:srgbClr val="64646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pic>
        <p:nvPicPr>
          <p:cNvPr id="9" name="Picture 8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okia_brandmark_logo_blue_vecto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971" y="1571612"/>
            <a:ext cx="8407400" cy="4737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52203"/>
            <a:ext cx="29837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fld id="{1DFF4ECC-2EB9-4399-B072-B53D46A7B7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8" name="fc" descr="Nokia Internal Use Only"/>
          <p:cNvSpPr txBox="1"/>
          <p:nvPr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93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56" r:id="rId19"/>
    <p:sldLayoutId id="2147483855" r:id="rId20"/>
    <p:sldLayoutId id="214748384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57" r:id="rId27"/>
    <p:sldLayoutId id="2147483859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b="0" kern="2000" spc="-120" baseline="0">
          <a:solidFill>
            <a:srgbClr val="12419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120"/>
        </a:spcBef>
        <a:spcAft>
          <a:spcPts val="120"/>
        </a:spcAft>
        <a:buFont typeface="Arial" pitchFamily="34" charset="0"/>
        <a:buChar char="•"/>
        <a:defRPr sz="2400" kern="1200">
          <a:solidFill>
            <a:srgbClr val="646464"/>
          </a:solidFill>
          <a:latin typeface="+mn-lt"/>
          <a:ea typeface="+mn-ea"/>
          <a:cs typeface="+mn-cs"/>
        </a:defRPr>
      </a:lvl1pPr>
      <a:lvl2pPr marL="627063" indent="-180000" algn="l" defTabSz="914400" rtl="0" eaLnBrk="1" latinLnBrk="0" hangingPunct="1">
        <a:lnSpc>
          <a:spcPct val="100000"/>
        </a:lnSpc>
        <a:spcBef>
          <a:spcPts val="110"/>
        </a:spcBef>
        <a:spcAft>
          <a:spcPts val="110"/>
        </a:spcAft>
        <a:buFont typeface="Nokia Pure Text" pitchFamily="34" charset="0"/>
        <a:buChar char="−"/>
        <a:defRPr sz="2200" kern="1200">
          <a:solidFill>
            <a:srgbClr val="646464"/>
          </a:solidFill>
          <a:latin typeface="+mn-lt"/>
          <a:ea typeface="+mn-ea"/>
          <a:cs typeface="+mn-cs"/>
        </a:defRPr>
      </a:lvl2pPr>
      <a:lvl3pPr marL="984250" indent="-179388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Font typeface="Nokia Pure Text" pitchFamily="34" charset="0"/>
        <a:buChar char="−"/>
        <a:defRPr sz="2000" kern="1200">
          <a:solidFill>
            <a:srgbClr val="646464"/>
          </a:solidFill>
          <a:latin typeface="+mn-lt"/>
          <a:ea typeface="+mn-ea"/>
          <a:cs typeface="+mn-cs"/>
        </a:defRPr>
      </a:lvl3pPr>
      <a:lvl4pPr marL="1341438" indent="-179388" algn="l" defTabSz="914400" rtl="0" eaLnBrk="1" latinLnBrk="0" hangingPunct="1">
        <a:spcBef>
          <a:spcPts val="90"/>
        </a:spcBef>
        <a:spcAft>
          <a:spcPts val="90"/>
        </a:spcAft>
        <a:buFont typeface="Nokia Pure Text" pitchFamily="34" charset="0"/>
        <a:buChar char="−"/>
        <a:defRPr sz="1800" kern="1200">
          <a:solidFill>
            <a:srgbClr val="646464"/>
          </a:solidFill>
          <a:latin typeface="+mn-lt"/>
          <a:ea typeface="+mn-ea"/>
          <a:cs typeface="+mn-cs"/>
        </a:defRPr>
      </a:lvl4pPr>
      <a:lvl5pPr marL="1706563" indent="-179388" algn="l" defTabSz="914400" rtl="0" eaLnBrk="1" latinLnBrk="0" hangingPunct="1">
        <a:spcBef>
          <a:spcPts val="80"/>
        </a:spcBef>
        <a:spcAft>
          <a:spcPts val="80"/>
        </a:spcAft>
        <a:buFont typeface="Nokia Pure Text" pitchFamily="34" charset="0"/>
        <a:buChar char="−"/>
        <a:defRPr sz="1600" kern="1200" baseline="0">
          <a:solidFill>
            <a:srgbClr val="646464"/>
          </a:solidFill>
          <a:latin typeface="+mn-lt"/>
          <a:ea typeface="+mn-ea"/>
          <a:cs typeface="+mn-cs"/>
        </a:defRPr>
      </a:lvl5pPr>
      <a:lvl6pPr marL="2063750" indent="-179388" algn="l" defTabSz="914400" rtl="0" eaLnBrk="1" latinLnBrk="0" hangingPunct="1">
        <a:spcBef>
          <a:spcPts val="70"/>
        </a:spcBef>
        <a:spcAft>
          <a:spcPts val="70"/>
        </a:spcAft>
        <a:buFont typeface="Nokia Pure Text" pitchFamily="34" charset="0"/>
        <a:buChar char="−"/>
        <a:defRPr sz="1400" kern="1200" baseline="0">
          <a:solidFill>
            <a:srgbClr val="646464"/>
          </a:solidFill>
          <a:latin typeface="+mn-lt"/>
          <a:ea typeface="+mn-ea"/>
          <a:cs typeface="+mn-cs"/>
        </a:defRPr>
      </a:lvl6pPr>
      <a:lvl7pPr marL="2422525" indent="-180000" algn="l" defTabSz="914400" rtl="0" eaLnBrk="1" latinLnBrk="0" hangingPunct="1">
        <a:spcBef>
          <a:spcPts val="70"/>
        </a:spcBef>
        <a:spcAft>
          <a:spcPts val="70"/>
        </a:spcAft>
        <a:buFont typeface="Nokia Pure Text" pitchFamily="34" charset="0"/>
        <a:buChar char="−"/>
        <a:defRPr sz="1400" kern="1200" baseline="0">
          <a:solidFill>
            <a:srgbClr val="646464"/>
          </a:solidFill>
          <a:latin typeface="+mn-lt"/>
          <a:ea typeface="+mn-ea"/>
          <a:cs typeface="+mn-cs"/>
        </a:defRPr>
      </a:lvl7pPr>
      <a:lvl8pPr marL="2776538" indent="-180000" algn="l" defTabSz="914400" rtl="0" eaLnBrk="1" latinLnBrk="0" hangingPunct="1">
        <a:spcBef>
          <a:spcPts val="60"/>
        </a:spcBef>
        <a:spcAft>
          <a:spcPts val="60"/>
        </a:spcAft>
        <a:buFont typeface="Nokia Pure Text" pitchFamily="34" charset="0"/>
        <a:buChar char="−"/>
        <a:defRPr sz="1200" kern="1200" baseline="0">
          <a:solidFill>
            <a:srgbClr val="646464"/>
          </a:solidFill>
          <a:latin typeface="+mn-lt"/>
          <a:ea typeface="+mn-ea"/>
          <a:cs typeface="+mn-cs"/>
        </a:defRPr>
      </a:lvl8pPr>
      <a:lvl9pPr marL="3135313" indent="-174625" algn="l" defTabSz="914400" rtl="0" eaLnBrk="1" latinLnBrk="0" hangingPunct="1">
        <a:spcBef>
          <a:spcPts val="60"/>
        </a:spcBef>
        <a:spcAft>
          <a:spcPts val="60"/>
        </a:spcAft>
        <a:buFont typeface="Nokia Pure Text" pitchFamily="34" charset="0"/>
        <a:buChar char="−"/>
        <a:defRPr sz="1200" kern="1200" baseline="0">
          <a:solidFill>
            <a:srgbClr val="64646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4971" y="2565077"/>
            <a:ext cx="4200525" cy="751488"/>
          </a:xfrm>
        </p:spPr>
        <p:txBody>
          <a:bodyPr/>
          <a:lstStyle/>
          <a:p>
            <a:r>
              <a:rPr lang="fi-FI" dirty="0" smtClean="0"/>
              <a:t>Miikka Andersson</a:t>
            </a:r>
          </a:p>
          <a:p>
            <a:r>
              <a:rPr lang="fi-FI" dirty="0" smtClean="0"/>
              <a:t>2.1.2013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CI2.0 Logging plug-in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981415">
            <a:off x="7308802" y="62997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accent3"/>
                </a:solidFill>
              </a:rPr>
              <a:t>Draft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307582"/>
              </p:ext>
            </p:extLst>
          </p:nvPr>
        </p:nvGraphicFramePr>
        <p:xfrm>
          <a:off x="344488" y="1552575"/>
          <a:ext cx="8407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248"/>
                <a:gridCol w="2232248"/>
                <a:gridCol w="4323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2013w01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Miikka</a:t>
                      </a:r>
                      <a:r>
                        <a:rPr lang="en-US" sz="1400" dirty="0" smtClean="0"/>
                        <a:t> Andersson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2013w11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Silja Tirronen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Updated (test metrics)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4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CI2.0 logging in brief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There are four types of data exposed by CI verifications: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Status notifications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Verification started/stopped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i-FI" b="1" dirty="0" smtClean="0">
                <a:solidFill>
                  <a:schemeClr val="tx2"/>
                </a:solidFill>
              </a:rPr>
              <a:t>Logging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>
                <a:solidFill>
                  <a:schemeClr val="tx2"/>
                </a:solidFill>
              </a:rPr>
              <a:t>High level information about a verification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>
                <a:solidFill>
                  <a:schemeClr val="tx2"/>
                </a:solidFill>
              </a:rPr>
              <a:t>Used mainly to capture durations of different steps done during a verification, later referred to as EVENTS.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>
                <a:solidFill>
                  <a:schemeClr val="tx2"/>
                </a:solidFill>
              </a:rPr>
              <a:t>Also used to collect statistical data of test results (unit test, memory consumption, coverage...), later referred to as TEST METRICS.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Generated reports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Detailed information of some part of a verification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Mainly test 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Console output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Very verbose&amp;detailed information of whole verification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Contains everything printed to STDOUT/ERR during a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213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Requirements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Must be possible to log: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Duration of operations (phases), e.g. how long it took to clone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Free text comments (support environment variables)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Via job configuration (contribute to UI/conf page)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Via plug-ins (via exposed logging interface, API)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Log to a job execution specific file, i.e. one file per build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Strict naming convention for files using build ID (from BE)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Phase types must be enforced and easily kept up-to-date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Processing/sending logs shouldn’t increase CI verification duration (a separate log processing job)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Only one BE REST call by a processor job, i.e. </a:t>
            </a:r>
            <a:r>
              <a:rPr lang="fi-FI" dirty="0"/>
              <a:t>a</a:t>
            </a:r>
            <a:r>
              <a:rPr lang="fi-FI" dirty="0" smtClean="0"/>
              <a:t>ll log rows must be sent in one request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Fault tolerant; log processing must continue after system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60000" y="2204864"/>
            <a:ext cx="3960000" cy="432048"/>
          </a:xfrm>
        </p:spPr>
        <p:txBody>
          <a:bodyPr/>
          <a:lstStyle/>
          <a:p>
            <a:r>
              <a:rPr lang="fi-FI" b="1" dirty="0" smtClean="0">
                <a:solidFill>
                  <a:schemeClr val="accent6"/>
                </a:solidFill>
              </a:rPr>
              <a:t>CI Logger </a:t>
            </a:r>
            <a:r>
              <a:rPr lang="fi-FI" b="1" i="1" dirty="0" smtClean="0">
                <a:solidFill>
                  <a:schemeClr val="accent6"/>
                </a:solidFill>
              </a:rPr>
              <a:t>(producer)</a:t>
            </a:r>
            <a:endParaRPr lang="en-US" b="1" i="1" dirty="0">
              <a:solidFill>
                <a:schemeClr val="accent6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46748" y="2708920"/>
            <a:ext cx="3960000" cy="3650692"/>
          </a:xfrm>
        </p:spPr>
        <p:txBody>
          <a:bodyPr/>
          <a:lstStyle/>
          <a:p>
            <a:r>
              <a:rPr lang="fi-FI" dirty="0"/>
              <a:t>Responsible of </a:t>
            </a:r>
            <a:r>
              <a:rPr lang="fi-FI" dirty="0" smtClean="0"/>
              <a:t>creating and writing entries </a:t>
            </a:r>
            <a:r>
              <a:rPr lang="fi-FI" dirty="0"/>
              <a:t>into </a:t>
            </a:r>
            <a:r>
              <a:rPr lang="fi-FI" dirty="0" smtClean="0"/>
              <a:t>log files</a:t>
            </a:r>
          </a:p>
          <a:p>
            <a:r>
              <a:rPr lang="fi-FI" dirty="0" smtClean="0"/>
              <a:t>Provides means to log </a:t>
            </a:r>
            <a:r>
              <a:rPr lang="fi-FI" dirty="0"/>
              <a:t>job execution (</a:t>
            </a:r>
            <a:r>
              <a:rPr lang="fi-FI" dirty="0" smtClean="0"/>
              <a:t>build) related data</a:t>
            </a:r>
          </a:p>
          <a:p>
            <a:pPr lvl="1"/>
            <a:r>
              <a:rPr lang="fi-FI" dirty="0" smtClean="0"/>
              <a:t>From job configuration page as a build step</a:t>
            </a:r>
          </a:p>
          <a:p>
            <a:pPr lvl="1"/>
            <a:r>
              <a:rPr lang="fi-FI" dirty="0" smtClean="0"/>
              <a:t>By plug-ins via exposed logging methods</a:t>
            </a:r>
          </a:p>
          <a:p>
            <a:pPr lvl="1"/>
            <a:endParaRPr lang="fi-FI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803774" y="2204864"/>
            <a:ext cx="3911630" cy="432048"/>
          </a:xfrm>
        </p:spPr>
        <p:txBody>
          <a:bodyPr/>
          <a:lstStyle/>
          <a:p>
            <a:r>
              <a:rPr lang="fi-FI" b="1" dirty="0" smtClean="0">
                <a:solidFill>
                  <a:schemeClr val="accent6"/>
                </a:solidFill>
              </a:rPr>
              <a:t>Log pump </a:t>
            </a:r>
            <a:r>
              <a:rPr lang="fi-FI" b="1" i="1" dirty="0" smtClean="0">
                <a:solidFill>
                  <a:schemeClr val="accent6"/>
                </a:solidFill>
              </a:rPr>
              <a:t>(consumer)</a:t>
            </a:r>
            <a:endParaRPr lang="en-US" b="1" i="1" dirty="0">
              <a:solidFill>
                <a:schemeClr val="accent6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803775" y="2708920"/>
            <a:ext cx="3911629" cy="3650692"/>
          </a:xfrm>
        </p:spPr>
        <p:txBody>
          <a:bodyPr/>
          <a:lstStyle/>
          <a:p>
            <a:r>
              <a:rPr lang="fi-FI" dirty="0" smtClean="0"/>
              <a:t>Responsible of processing log files</a:t>
            </a:r>
          </a:p>
          <a:p>
            <a:r>
              <a:rPr lang="fi-FI" dirty="0" smtClean="0"/>
              <a:t>Composes meaningful REST objects based on log entries</a:t>
            </a:r>
          </a:p>
          <a:p>
            <a:r>
              <a:rPr lang="fi-FI" dirty="0" smtClean="0"/>
              <a:t>Sends log entries to CI Backend using its REST API</a:t>
            </a:r>
          </a:p>
          <a:p>
            <a:r>
              <a:rPr lang="fi-FI" dirty="0" smtClean="0"/>
              <a:t>Removes processed log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Main components</a:t>
            </a:r>
            <a:endParaRPr lang="en-US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344971" y="1552562"/>
            <a:ext cx="8407400" cy="5802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100000"/>
              </a:lnSpc>
              <a:spcBef>
                <a:spcPts val="120"/>
              </a:spcBef>
              <a:spcAft>
                <a:spcPts val="120"/>
              </a:spcAft>
              <a:buFont typeface="Arial" pitchFamily="34" charset="0"/>
              <a:buChar char="•"/>
              <a:defRPr sz="24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627063" indent="-180000" algn="l" defTabSz="914400" rtl="0" eaLnBrk="1" latinLnBrk="0" hangingPunct="1">
              <a:lnSpc>
                <a:spcPct val="100000"/>
              </a:lnSpc>
              <a:spcBef>
                <a:spcPts val="110"/>
              </a:spcBef>
              <a:spcAft>
                <a:spcPts val="110"/>
              </a:spcAft>
              <a:buFont typeface="Nokia Pure Text" pitchFamily="34" charset="0"/>
              <a:buChar char="−"/>
              <a:defRPr sz="22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2pPr>
            <a:lvl3pPr marL="984250" indent="-179388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Nokia Pure Text" pitchFamily="34" charset="0"/>
              <a:buChar char="−"/>
              <a:defRPr sz="20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3pPr>
            <a:lvl4pPr marL="1341438" indent="-179388" algn="l" defTabSz="914400" rtl="0" eaLnBrk="1" latinLnBrk="0" hangingPunct="1">
              <a:spcBef>
                <a:spcPts val="90"/>
              </a:spcBef>
              <a:spcAft>
                <a:spcPts val="90"/>
              </a:spcAft>
              <a:buFont typeface="Nokia Pure Text" pitchFamily="34" charset="0"/>
              <a:buChar char="−"/>
              <a:defRPr sz="18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4pPr>
            <a:lvl5pPr marL="1706563" indent="-179388" algn="l" defTabSz="914400" rtl="0" eaLnBrk="1" latinLnBrk="0" hangingPunct="1">
              <a:spcBef>
                <a:spcPts val="80"/>
              </a:spcBef>
              <a:spcAft>
                <a:spcPts val="80"/>
              </a:spcAft>
              <a:buFont typeface="Nokia Pure Text" pitchFamily="34" charset="0"/>
              <a:buChar char="−"/>
              <a:defRPr sz="1600" kern="120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2063750" indent="-179388" algn="l" defTabSz="914400" rtl="0" eaLnBrk="1" latinLnBrk="0" hangingPunct="1">
              <a:spcBef>
                <a:spcPts val="70"/>
              </a:spcBef>
              <a:spcAft>
                <a:spcPts val="70"/>
              </a:spcAft>
              <a:buFont typeface="Nokia Pure Text" pitchFamily="34" charset="0"/>
              <a:buChar char="−"/>
              <a:defRPr sz="1800" kern="120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6pPr>
            <a:lvl7pPr marL="2422525" indent="-180000" algn="l" defTabSz="914400" rtl="0" eaLnBrk="1" latinLnBrk="0" hangingPunct="1">
              <a:spcBef>
                <a:spcPts val="70"/>
              </a:spcBef>
              <a:spcAft>
                <a:spcPts val="70"/>
              </a:spcAft>
              <a:buFont typeface="Nokia Pure Text" pitchFamily="34" charset="0"/>
              <a:buChar char="−"/>
              <a:defRPr sz="1800" kern="120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7pPr>
            <a:lvl8pPr marL="2776538" indent="-180000" algn="l" defTabSz="914400" rtl="0" eaLnBrk="1" latinLnBrk="0" hangingPunct="1">
              <a:spcBef>
                <a:spcPts val="60"/>
              </a:spcBef>
              <a:spcAft>
                <a:spcPts val="60"/>
              </a:spcAft>
              <a:buFont typeface="Nokia Pure Text" pitchFamily="34" charset="0"/>
              <a:buChar char="−"/>
              <a:defRPr sz="1800" kern="120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8pPr>
            <a:lvl9pPr marL="3135313" indent="-174625" algn="l" defTabSz="914400" rtl="0" eaLnBrk="1" latinLnBrk="0" hangingPunct="1">
              <a:spcBef>
                <a:spcPts val="60"/>
              </a:spcBef>
              <a:spcAft>
                <a:spcPts val="60"/>
              </a:spcAft>
              <a:buFont typeface="Nokia Pure Text" pitchFamily="34" charset="0"/>
              <a:buChar char="−"/>
              <a:defRPr sz="1800" kern="120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dirty="0" smtClean="0"/>
              <a:t>Logging system consists of two independent components:</a:t>
            </a:r>
          </a:p>
        </p:txBody>
      </p:sp>
    </p:spTree>
    <p:extLst>
      <p:ext uri="{BB962C8B-B14F-4D97-AF65-F5344CB8AC3E}">
        <p14:creationId xmlns:p14="http://schemas.microsoft.com/office/powerpoint/2010/main" val="3695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log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3rd party plug-ins, e.g. GIT plug-in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Surround phase-to-be-logged with two log build steps to get the duration of that phase logged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Not possible to get detailed data, only duration of whole step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In-house plug-ins, e.g. ISA_TTCN, CPPUnit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Logging directly from plug-in code using logging plug-in’s exposed methods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Possible to get very detailed data, e.g. on method level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Shell scripts, e.g. build/SCM scripts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Divide a script into separate phases you want to log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Surround phases with log steps, like with 3rd party plug-ins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Possible to get somewhat detailed data depending on how well the script can be split into loggable pieces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i-FI" dirty="0" smtClean="0"/>
              <a:t>General logging from a job</a:t>
            </a:r>
          </a:p>
          <a:p>
            <a:pPr marL="969963" lvl="1" indent="-342900">
              <a:buFont typeface="Arial" pitchFamily="34" charset="0"/>
              <a:buChar char="•"/>
            </a:pPr>
            <a:r>
              <a:rPr lang="fi-FI" dirty="0" smtClean="0"/>
              <a:t>Include a log build step to a job configuration in wanted position and define some log note</a:t>
            </a:r>
          </a:p>
        </p:txBody>
      </p:sp>
    </p:spTree>
    <p:extLst>
      <p:ext uri="{BB962C8B-B14F-4D97-AF65-F5344CB8AC3E}">
        <p14:creationId xmlns:p14="http://schemas.microsoft.com/office/powerpoint/2010/main" val="23053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2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Events functional</a:t>
            </a:r>
            <a:r>
              <a:rPr lang="fi-FI" dirty="0" smtClean="0"/>
              <a:t> </a:t>
            </a:r>
            <a:r>
              <a:rPr lang="fi-FI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3528" y="1124744"/>
            <a:ext cx="352839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 smtClean="0">
                <a:solidFill>
                  <a:schemeClr val="bg1"/>
                </a:solidFill>
              </a:rPr>
              <a:t>Jenkins Job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649" y="1883770"/>
            <a:ext cx="108012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CI BE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86985" y="1079157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 smtClean="0"/>
              <a:t>Triggers job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395536" y="1543946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67544" y="1609479"/>
            <a:ext cx="864096" cy="220867"/>
            <a:chOff x="827584" y="1246497"/>
            <a:chExt cx="864096" cy="220867"/>
          </a:xfrm>
        </p:grpSpPr>
        <p:sp>
          <p:nvSpPr>
            <p:cNvPr id="24" name="Rectangle 23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SCM</a:t>
              </a:r>
              <a:endParaRPr lang="en-US" sz="1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4040" y="1251341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475656" y="1609479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Starting cloning YAPAS...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95536" y="2018310"/>
            <a:ext cx="2808312" cy="3758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SCM section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95536" y="2538318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67544" y="2603851"/>
            <a:ext cx="864096" cy="220867"/>
            <a:chOff x="827584" y="1246497"/>
            <a:chExt cx="864096" cy="220867"/>
          </a:xfrm>
        </p:grpSpPr>
        <p:sp>
          <p:nvSpPr>
            <p:cNvPr id="38" name="Rectangle 37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SCM</a:t>
              </a:r>
              <a:endParaRPr lang="en-US" sz="1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84040" y="1251341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75656" y="2603851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Cloning finished...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95536" y="2980844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67544" y="3046377"/>
            <a:ext cx="864096" cy="222499"/>
            <a:chOff x="827584" y="1246497"/>
            <a:chExt cx="864096" cy="222499"/>
          </a:xfrm>
        </p:grpSpPr>
        <p:sp>
          <p:nvSpPr>
            <p:cNvPr id="44" name="Rectangle 43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Build</a:t>
              </a:r>
              <a:endParaRPr lang="en-US" sz="1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475656" y="3046377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Depend build starting...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95536" y="3484900"/>
            <a:ext cx="2808312" cy="3758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Build happens here...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395536" y="3982295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67544" y="4047828"/>
            <a:ext cx="864096" cy="222499"/>
            <a:chOff x="827584" y="1246497"/>
            <a:chExt cx="864096" cy="222499"/>
          </a:xfrm>
        </p:grpSpPr>
        <p:sp>
          <p:nvSpPr>
            <p:cNvPr id="51" name="Rectangle 50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Build</a:t>
              </a:r>
              <a:endParaRPr lang="en-US" sz="1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475656" y="4047828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Depend build was done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395536" y="4421004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7544" y="4486537"/>
            <a:ext cx="864096" cy="222499"/>
            <a:chOff x="827584" y="1246497"/>
            <a:chExt cx="864096" cy="222499"/>
          </a:xfrm>
        </p:grpSpPr>
        <p:sp>
          <p:nvSpPr>
            <p:cNvPr id="57" name="Rectangle 56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Build</a:t>
              </a:r>
              <a:endParaRPr lang="en-US" sz="1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475656" y="4486537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All phase starting...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95536" y="4925060"/>
            <a:ext cx="2808312" cy="3758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Build continues here...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395536" y="5422455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67544" y="5487988"/>
            <a:ext cx="864096" cy="222499"/>
            <a:chOff x="827584" y="1246497"/>
            <a:chExt cx="864096" cy="222499"/>
          </a:xfrm>
        </p:grpSpPr>
        <p:sp>
          <p:nvSpPr>
            <p:cNvPr id="64" name="Rectangle 63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Build</a:t>
              </a:r>
              <a:endParaRPr lang="en-US" sz="1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1475656" y="5487988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All done!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95536" y="5861484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67544" y="5927017"/>
            <a:ext cx="864096" cy="222499"/>
            <a:chOff x="827584" y="1246497"/>
            <a:chExt cx="864096" cy="222499"/>
          </a:xfrm>
        </p:grpSpPr>
        <p:sp>
          <p:nvSpPr>
            <p:cNvPr id="70" name="Rectangle 69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General</a:t>
              </a:r>
              <a:endParaRPr lang="en-US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1475656" y="5927017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This job is fully done!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55" idx="3"/>
            <a:endCxn id="168" idx="2"/>
          </p:cNvCxnSpPr>
          <p:nvPr/>
        </p:nvCxnSpPr>
        <p:spPr>
          <a:xfrm flipV="1">
            <a:off x="3203848" y="3892080"/>
            <a:ext cx="900100" cy="716838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9" idx="3"/>
            <a:endCxn id="168" idx="2"/>
          </p:cNvCxnSpPr>
          <p:nvPr/>
        </p:nvCxnSpPr>
        <p:spPr>
          <a:xfrm flipV="1">
            <a:off x="3203848" y="3892080"/>
            <a:ext cx="900100" cy="278129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2" idx="3"/>
            <a:endCxn id="168" idx="0"/>
          </p:cNvCxnSpPr>
          <p:nvPr/>
        </p:nvCxnSpPr>
        <p:spPr>
          <a:xfrm>
            <a:off x="3203848" y="3168758"/>
            <a:ext cx="900100" cy="332250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3"/>
            <a:endCxn id="168" idx="0"/>
          </p:cNvCxnSpPr>
          <p:nvPr/>
        </p:nvCxnSpPr>
        <p:spPr>
          <a:xfrm>
            <a:off x="3203848" y="2726232"/>
            <a:ext cx="900100" cy="774776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2" idx="3"/>
            <a:endCxn id="168" idx="2"/>
          </p:cNvCxnSpPr>
          <p:nvPr/>
        </p:nvCxnSpPr>
        <p:spPr>
          <a:xfrm flipV="1">
            <a:off x="3203848" y="3892080"/>
            <a:ext cx="900100" cy="1718289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Flowchart: Document 98"/>
          <p:cNvSpPr/>
          <p:nvPr/>
        </p:nvSpPr>
        <p:spPr>
          <a:xfrm>
            <a:off x="4954649" y="5330285"/>
            <a:ext cx="936104" cy="741739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Log file</a:t>
            </a:r>
          </a:p>
          <a:p>
            <a:pPr algn="ctr"/>
            <a:r>
              <a:rPr lang="fi-FI" sz="1000" i="1" dirty="0" smtClean="0"/>
              <a:t>(on NFS)</a:t>
            </a:r>
            <a:endParaRPr lang="en-US" sz="1000" i="1" dirty="0"/>
          </a:p>
        </p:txBody>
      </p:sp>
      <p:cxnSp>
        <p:nvCxnSpPr>
          <p:cNvPr id="100" name="Straight Arrow Connector 99"/>
          <p:cNvCxnSpPr>
            <a:stCxn id="168" idx="3"/>
            <a:endCxn id="99" idx="0"/>
          </p:cNvCxnSpPr>
          <p:nvPr/>
        </p:nvCxnSpPr>
        <p:spPr>
          <a:xfrm>
            <a:off x="4860032" y="3696544"/>
            <a:ext cx="562669" cy="1633741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0"/>
          </p:cNvCxnSpPr>
          <p:nvPr/>
        </p:nvCxnSpPr>
        <p:spPr>
          <a:xfrm rot="16200000" flipV="1">
            <a:off x="4401814" y="790874"/>
            <a:ext cx="543002" cy="1642789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3347864" y="3501008"/>
            <a:ext cx="1512168" cy="391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Logger plug-in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68" idx="3"/>
            <a:endCxn id="168" idx="2"/>
          </p:cNvCxnSpPr>
          <p:nvPr/>
        </p:nvCxnSpPr>
        <p:spPr>
          <a:xfrm flipV="1">
            <a:off x="3203848" y="3892080"/>
            <a:ext cx="900100" cy="2157318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3" idx="3"/>
            <a:endCxn id="168" idx="0"/>
          </p:cNvCxnSpPr>
          <p:nvPr/>
        </p:nvCxnSpPr>
        <p:spPr>
          <a:xfrm>
            <a:off x="3203848" y="1731860"/>
            <a:ext cx="900100" cy="1769148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6516216" y="1124743"/>
            <a:ext cx="2232248" cy="270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 smtClean="0">
                <a:solidFill>
                  <a:schemeClr val="bg1"/>
                </a:solidFill>
              </a:rPr>
              <a:t>Log Processor Job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sz="1200" dirty="0" smtClean="0">
                <a:solidFill>
                  <a:schemeClr val="bg1"/>
                </a:solidFill>
              </a:rPr>
              <a:t>Executed periodically every X minutes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sz="1200" dirty="0" smtClean="0">
                <a:solidFill>
                  <a:schemeClr val="bg1"/>
                </a:solidFill>
              </a:rPr>
              <a:t>One log processor job per site/region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sz="1200" dirty="0" smtClean="0">
                <a:solidFill>
                  <a:schemeClr val="bg1"/>
                </a:solidFill>
              </a:rPr>
              <a:t>Reads all available log files from NFS, generates log objects and pushes them to CI BE Rest API in one go</a:t>
            </a:r>
          </a:p>
        </p:txBody>
      </p:sp>
      <p:sp>
        <p:nvSpPr>
          <p:cNvPr id="190" name="Rounded Rectangle 189"/>
          <p:cNvSpPr/>
          <p:nvPr/>
        </p:nvSpPr>
        <p:spPr>
          <a:xfrm>
            <a:off x="6876256" y="3284984"/>
            <a:ext cx="1512168" cy="391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Logger plug-in</a:t>
            </a:r>
            <a:endParaRPr lang="en-US" sz="1400" dirty="0"/>
          </a:p>
        </p:txBody>
      </p:sp>
      <p:cxnSp>
        <p:nvCxnSpPr>
          <p:cNvPr id="191" name="Straight Arrow Connector 99"/>
          <p:cNvCxnSpPr>
            <a:stCxn id="190" idx="2"/>
            <a:endCxn id="99" idx="3"/>
          </p:cNvCxnSpPr>
          <p:nvPr/>
        </p:nvCxnSpPr>
        <p:spPr>
          <a:xfrm rot="5400000">
            <a:off x="5748998" y="3817812"/>
            <a:ext cx="2025099" cy="1741587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99"/>
          <p:cNvCxnSpPr>
            <a:stCxn id="190" idx="1"/>
            <a:endCxn id="8" idx="2"/>
          </p:cNvCxnSpPr>
          <p:nvPr/>
        </p:nvCxnSpPr>
        <p:spPr>
          <a:xfrm rot="10800000">
            <a:off x="5494710" y="2819874"/>
            <a:ext cx="1381547" cy="660646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494710" y="3191814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 smtClean="0"/>
              <a:t>Sends data</a:t>
            </a:r>
            <a:endParaRPr lang="en-US" sz="1050" dirty="0"/>
          </a:p>
        </p:txBody>
      </p:sp>
      <p:sp>
        <p:nvSpPr>
          <p:cNvPr id="234" name="TextBox 233"/>
          <p:cNvSpPr txBox="1"/>
          <p:nvPr/>
        </p:nvSpPr>
        <p:spPr>
          <a:xfrm>
            <a:off x="6327154" y="5422455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 smtClean="0"/>
              <a:t>Reads log files</a:t>
            </a:r>
            <a:endParaRPr lang="en-US" sz="1050" dirty="0"/>
          </a:p>
        </p:txBody>
      </p:sp>
      <p:sp>
        <p:nvSpPr>
          <p:cNvPr id="235" name="TextBox 234"/>
          <p:cNvSpPr txBox="1"/>
          <p:nvPr/>
        </p:nvSpPr>
        <p:spPr>
          <a:xfrm rot="5400000">
            <a:off x="5010889" y="4303892"/>
            <a:ext cx="1077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 smtClean="0"/>
              <a:t>Writes log files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744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log t</a:t>
            </a:r>
            <a:r>
              <a:rPr lang="en-US" dirty="0" smtClean="0"/>
              <a:t>est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Test metrics = statistical data from test execution, such as memory consumption trend, coverage trend, unit test run/pass rate etc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Test execution reports are generated by test plugins or scripts, and logging plugin will extract the metrics data from these reports.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To log test metrics, place test metrics build step in the job configuration AFTER the build step that produces the test reports.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After parsing test reports, logging plugin will send the data to CI </a:t>
            </a:r>
            <a:r>
              <a:rPr lang="en-US" smtClean="0"/>
              <a:t>BE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2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 metrics functional</a:t>
            </a:r>
            <a:r>
              <a:rPr lang="fi-FI" dirty="0" smtClean="0"/>
              <a:t> </a:t>
            </a:r>
            <a:r>
              <a:rPr lang="fi-FI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4ECC-2EB9-4399-B072-B53D46A7B74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Nokia 2011  Filename.pptx   v. 0.1  YYYY-MM-DD   Author  Document ID   [Edit via Insert &gt; Header &amp; Footer]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3528" y="1124744"/>
            <a:ext cx="352839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 smtClean="0">
                <a:solidFill>
                  <a:schemeClr val="bg1"/>
                </a:solidFill>
              </a:rPr>
              <a:t>Jenkins Job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649" y="1883770"/>
            <a:ext cx="108012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CI BE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86985" y="1079157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 smtClean="0"/>
              <a:t>Triggers job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395536" y="1543946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67544" y="1609479"/>
            <a:ext cx="864096" cy="220867"/>
            <a:chOff x="827584" y="1246497"/>
            <a:chExt cx="864096" cy="220867"/>
          </a:xfrm>
        </p:grpSpPr>
        <p:sp>
          <p:nvSpPr>
            <p:cNvPr id="24" name="Rectangle 23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SCM</a:t>
              </a:r>
              <a:endParaRPr lang="en-US" sz="1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4040" y="1251341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475656" y="1609479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Start cloning...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95536" y="2018310"/>
            <a:ext cx="2808312" cy="3758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SCM section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95536" y="2538318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67544" y="2603851"/>
            <a:ext cx="864096" cy="220867"/>
            <a:chOff x="827584" y="1246497"/>
            <a:chExt cx="864096" cy="220867"/>
          </a:xfrm>
        </p:grpSpPr>
        <p:sp>
          <p:nvSpPr>
            <p:cNvPr id="38" name="Rectangle 37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SCM</a:t>
              </a:r>
              <a:endParaRPr lang="en-US" sz="1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84040" y="1251341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75656" y="2603851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Cloning finished...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95536" y="2980844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67544" y="3046377"/>
            <a:ext cx="864096" cy="222499"/>
            <a:chOff x="827584" y="1246497"/>
            <a:chExt cx="864096" cy="222499"/>
          </a:xfrm>
        </p:grpSpPr>
        <p:sp>
          <p:nvSpPr>
            <p:cNvPr id="44" name="Rectangle 43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Build</a:t>
              </a:r>
              <a:endParaRPr lang="en-US" sz="1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475656" y="3046377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/>
              <a:t>B</a:t>
            </a:r>
            <a:r>
              <a:rPr lang="fi-FI" sz="1000" dirty="0" smtClean="0"/>
              <a:t>uild </a:t>
            </a:r>
            <a:r>
              <a:rPr lang="fi-FI" sz="1000" dirty="0" smtClean="0"/>
              <a:t>starting...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95536" y="3484900"/>
            <a:ext cx="2808312" cy="3758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Build happens here...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395536" y="3982295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67544" y="4047828"/>
            <a:ext cx="864096" cy="222499"/>
            <a:chOff x="827584" y="1246497"/>
            <a:chExt cx="864096" cy="222499"/>
          </a:xfrm>
        </p:grpSpPr>
        <p:sp>
          <p:nvSpPr>
            <p:cNvPr id="51" name="Rectangle 50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Build</a:t>
              </a:r>
              <a:endParaRPr lang="en-US" sz="1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475656" y="4047828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Build finished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395536" y="4421004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7544" y="4486537"/>
            <a:ext cx="864096" cy="222499"/>
            <a:chOff x="827584" y="1246497"/>
            <a:chExt cx="864096" cy="222499"/>
          </a:xfrm>
        </p:grpSpPr>
        <p:sp>
          <p:nvSpPr>
            <p:cNvPr id="57" name="Rectangle 56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Test</a:t>
              </a:r>
              <a:endParaRPr lang="en-US" sz="1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475656" y="4486537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Test</a:t>
            </a:r>
            <a:r>
              <a:rPr lang="fi-FI" sz="1000" dirty="0" smtClean="0"/>
              <a:t> </a:t>
            </a:r>
            <a:r>
              <a:rPr lang="fi-FI" sz="1000" dirty="0" smtClean="0"/>
              <a:t>starting...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95536" y="4925060"/>
            <a:ext cx="2808312" cy="3758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Test execution happens here (produces some kind of test report)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395536" y="5422455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67544" y="5487988"/>
            <a:ext cx="864096" cy="222499"/>
            <a:chOff x="827584" y="1246497"/>
            <a:chExt cx="864096" cy="222499"/>
          </a:xfrm>
        </p:grpSpPr>
        <p:sp>
          <p:nvSpPr>
            <p:cNvPr id="64" name="Rectangle 63"/>
            <p:cNvSpPr/>
            <p:nvPr/>
          </p:nvSpPr>
          <p:spPr>
            <a:xfrm>
              <a:off x="827584" y="1246497"/>
              <a:ext cx="864096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i-FI" sz="1000" dirty="0" smtClean="0"/>
                <a:t>Test</a:t>
              </a:r>
              <a:endParaRPr lang="en-US" sz="1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84040" y="1252973"/>
              <a:ext cx="207640" cy="21602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1484040" y="1293948"/>
              <a:ext cx="207640" cy="13080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1475656" y="5487988"/>
            <a:ext cx="1656183" cy="2160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/>
              <a:t>Test finished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95536" y="5861484"/>
            <a:ext cx="2808312" cy="375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7544" y="5861485"/>
            <a:ext cx="2664295" cy="3758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Test metrics build step</a:t>
            </a:r>
            <a:r>
              <a:rPr lang="en-US" sz="1000" dirty="0" smtClean="0"/>
              <a:t>, parses data from test reports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55" idx="3"/>
            <a:endCxn id="168" idx="2"/>
          </p:cNvCxnSpPr>
          <p:nvPr/>
        </p:nvCxnSpPr>
        <p:spPr>
          <a:xfrm flipV="1">
            <a:off x="3203848" y="3892080"/>
            <a:ext cx="900100" cy="716838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9" idx="3"/>
            <a:endCxn id="168" idx="2"/>
          </p:cNvCxnSpPr>
          <p:nvPr/>
        </p:nvCxnSpPr>
        <p:spPr>
          <a:xfrm flipV="1">
            <a:off x="3203848" y="3892080"/>
            <a:ext cx="900100" cy="278129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2" idx="3"/>
            <a:endCxn id="168" idx="0"/>
          </p:cNvCxnSpPr>
          <p:nvPr/>
        </p:nvCxnSpPr>
        <p:spPr>
          <a:xfrm>
            <a:off x="3203848" y="3168758"/>
            <a:ext cx="900100" cy="332250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3"/>
            <a:endCxn id="168" idx="0"/>
          </p:cNvCxnSpPr>
          <p:nvPr/>
        </p:nvCxnSpPr>
        <p:spPr>
          <a:xfrm>
            <a:off x="3203848" y="2726232"/>
            <a:ext cx="900100" cy="774776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2" idx="3"/>
            <a:endCxn id="168" idx="2"/>
          </p:cNvCxnSpPr>
          <p:nvPr/>
        </p:nvCxnSpPr>
        <p:spPr>
          <a:xfrm flipV="1">
            <a:off x="3203848" y="3892080"/>
            <a:ext cx="900100" cy="1718289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Flowchart: Document 98"/>
          <p:cNvSpPr/>
          <p:nvPr/>
        </p:nvSpPr>
        <p:spPr>
          <a:xfrm>
            <a:off x="4954649" y="5330285"/>
            <a:ext cx="936104" cy="741739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Log file</a:t>
            </a:r>
          </a:p>
          <a:p>
            <a:pPr algn="ctr"/>
            <a:r>
              <a:rPr lang="fi-FI" sz="1000" i="1" dirty="0" smtClean="0"/>
              <a:t>(on NFS)</a:t>
            </a:r>
            <a:endParaRPr lang="en-US" sz="1000" i="1" dirty="0"/>
          </a:p>
        </p:txBody>
      </p:sp>
      <p:cxnSp>
        <p:nvCxnSpPr>
          <p:cNvPr id="100" name="Straight Arrow Connector 99"/>
          <p:cNvCxnSpPr>
            <a:stCxn id="168" idx="3"/>
            <a:endCxn id="99" idx="0"/>
          </p:cNvCxnSpPr>
          <p:nvPr/>
        </p:nvCxnSpPr>
        <p:spPr>
          <a:xfrm>
            <a:off x="4860032" y="3696544"/>
            <a:ext cx="562669" cy="1633741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0"/>
          </p:cNvCxnSpPr>
          <p:nvPr/>
        </p:nvCxnSpPr>
        <p:spPr>
          <a:xfrm rot="16200000" flipV="1">
            <a:off x="4401814" y="790874"/>
            <a:ext cx="543002" cy="1642789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3347864" y="3501008"/>
            <a:ext cx="1512168" cy="391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Logger plug-in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68" idx="3"/>
            <a:endCxn id="168" idx="2"/>
          </p:cNvCxnSpPr>
          <p:nvPr/>
        </p:nvCxnSpPr>
        <p:spPr>
          <a:xfrm flipV="1">
            <a:off x="3203848" y="3892080"/>
            <a:ext cx="900100" cy="2157318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3" idx="3"/>
            <a:endCxn id="168" idx="0"/>
          </p:cNvCxnSpPr>
          <p:nvPr/>
        </p:nvCxnSpPr>
        <p:spPr>
          <a:xfrm>
            <a:off x="3203848" y="1731860"/>
            <a:ext cx="900100" cy="1769148"/>
          </a:xfrm>
          <a:prstGeom prst="bentConnector2">
            <a:avLst/>
          </a:prstGeom>
          <a:ln>
            <a:solidFill>
              <a:schemeClr val="accent5"/>
            </a:solidFill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6516216" y="1124743"/>
            <a:ext cx="2232248" cy="270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 smtClean="0">
                <a:solidFill>
                  <a:schemeClr val="bg1"/>
                </a:solidFill>
              </a:rPr>
              <a:t>Log Processor Job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sz="1200" dirty="0" smtClean="0">
                <a:solidFill>
                  <a:schemeClr val="bg1"/>
                </a:solidFill>
              </a:rPr>
              <a:t>Executed periodically every X minutes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sz="1200" dirty="0" smtClean="0">
                <a:solidFill>
                  <a:schemeClr val="bg1"/>
                </a:solidFill>
              </a:rPr>
              <a:t>One log processor job per site/region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sz="1200" dirty="0" smtClean="0">
                <a:solidFill>
                  <a:schemeClr val="bg1"/>
                </a:solidFill>
              </a:rPr>
              <a:t>Reads all available log files from NFS, generates log objects and pushes them to CI BE Rest API in one go</a:t>
            </a:r>
          </a:p>
        </p:txBody>
      </p:sp>
      <p:sp>
        <p:nvSpPr>
          <p:cNvPr id="190" name="Rounded Rectangle 189"/>
          <p:cNvSpPr/>
          <p:nvPr/>
        </p:nvSpPr>
        <p:spPr>
          <a:xfrm>
            <a:off x="6876256" y="3284984"/>
            <a:ext cx="1512168" cy="391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Logger plug-in</a:t>
            </a:r>
            <a:endParaRPr lang="en-US" sz="1400" dirty="0"/>
          </a:p>
        </p:txBody>
      </p:sp>
      <p:cxnSp>
        <p:nvCxnSpPr>
          <p:cNvPr id="191" name="Straight Arrow Connector 99"/>
          <p:cNvCxnSpPr>
            <a:stCxn id="190" idx="2"/>
            <a:endCxn id="99" idx="3"/>
          </p:cNvCxnSpPr>
          <p:nvPr/>
        </p:nvCxnSpPr>
        <p:spPr>
          <a:xfrm rot="5400000">
            <a:off x="5748998" y="3817812"/>
            <a:ext cx="2025099" cy="1741587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99"/>
          <p:cNvCxnSpPr>
            <a:stCxn id="190" idx="1"/>
            <a:endCxn id="8" idx="2"/>
          </p:cNvCxnSpPr>
          <p:nvPr/>
        </p:nvCxnSpPr>
        <p:spPr>
          <a:xfrm rot="10800000">
            <a:off x="5494710" y="2819874"/>
            <a:ext cx="1381547" cy="660646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494710" y="3191814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 smtClean="0"/>
              <a:t>Sends data</a:t>
            </a:r>
            <a:endParaRPr lang="en-US" sz="1050" dirty="0"/>
          </a:p>
        </p:txBody>
      </p:sp>
      <p:sp>
        <p:nvSpPr>
          <p:cNvPr id="234" name="TextBox 233"/>
          <p:cNvSpPr txBox="1"/>
          <p:nvPr/>
        </p:nvSpPr>
        <p:spPr>
          <a:xfrm>
            <a:off x="6327154" y="5422455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 smtClean="0"/>
              <a:t>Reads log files</a:t>
            </a:r>
            <a:endParaRPr lang="en-US" sz="1050" dirty="0"/>
          </a:p>
        </p:txBody>
      </p:sp>
      <p:sp>
        <p:nvSpPr>
          <p:cNvPr id="235" name="TextBox 234"/>
          <p:cNvSpPr txBox="1"/>
          <p:nvPr/>
        </p:nvSpPr>
        <p:spPr>
          <a:xfrm>
            <a:off x="5438677" y="4386456"/>
            <a:ext cx="18245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dirty="0"/>
              <a:t>C</a:t>
            </a:r>
            <a:r>
              <a:rPr lang="fi-FI" sz="1050" dirty="0" smtClean="0"/>
              <a:t>ollects all the parsed data</a:t>
            </a:r>
          </a:p>
          <a:p>
            <a:r>
              <a:rPr lang="fi-FI" sz="1050" dirty="0" smtClean="0"/>
              <a:t>and writes it into </a:t>
            </a:r>
            <a:r>
              <a:rPr lang="fi-FI" sz="1050" dirty="0" smtClean="0"/>
              <a:t>log </a:t>
            </a:r>
            <a:r>
              <a:rPr lang="fi-FI" sz="1050" dirty="0" smtClean="0"/>
              <a:t>files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229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okia-1">
      <a:dk1>
        <a:srgbClr val="124191"/>
      </a:dk1>
      <a:lt1>
        <a:srgbClr val="FFFFFF"/>
      </a:lt1>
      <a:dk2>
        <a:srgbClr val="646464"/>
      </a:dk2>
      <a:lt2>
        <a:srgbClr val="FFFFFF"/>
      </a:lt2>
      <a:accent1>
        <a:srgbClr val="2187B0"/>
      </a:accent1>
      <a:accent2>
        <a:srgbClr val="1F843E"/>
      </a:accent2>
      <a:accent3>
        <a:srgbClr val="E32C18"/>
      </a:accent3>
      <a:accent4>
        <a:srgbClr val="F39000"/>
      </a:accent4>
      <a:accent5>
        <a:srgbClr val="4D2383"/>
      </a:accent5>
      <a:accent6>
        <a:srgbClr val="196FB0"/>
      </a:accent6>
      <a:hlink>
        <a:srgbClr val="279FCE"/>
      </a:hlink>
      <a:folHlink>
        <a:srgbClr val="B592E1"/>
      </a:folHlink>
    </a:clrScheme>
    <a:fontScheme name="Nokia Pure font">
      <a:majorFont>
        <a:latin typeface="Nokia Pure Text"/>
        <a:ea typeface=""/>
        <a:cs typeface=""/>
      </a:majorFont>
      <a:minorFont>
        <a:latin typeface="Nokia Pur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4404</TotalTime>
  <Words>983</Words>
  <Application>Microsoft Office PowerPoint</Application>
  <PresentationFormat>On-screen Show (4:3)</PresentationFormat>
  <Paragraphs>156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CI2.0 Logging plug-in</vt:lpstr>
      <vt:lpstr>History</vt:lpstr>
      <vt:lpstr>CI2.0 logging in brief</vt:lpstr>
      <vt:lpstr>Requirements</vt:lpstr>
      <vt:lpstr>Main components</vt:lpstr>
      <vt:lpstr>How to log events</vt:lpstr>
      <vt:lpstr>Events functional overview</vt:lpstr>
      <vt:lpstr>How to log test metrics</vt:lpstr>
      <vt:lpstr>Test metrics functional overview</vt:lpstr>
    </vt:vector>
  </TitlesOfParts>
  <Company>NOKIA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Andersson Miikka.1 (Nokia-MP/Oulu)</dc:creator>
  <cp:lastModifiedBy>Tirronen Silja (Nokia-MP/Beijing)</cp:lastModifiedBy>
  <cp:revision>63</cp:revision>
  <dcterms:created xsi:type="dcterms:W3CDTF">2012-12-31T11:10:10Z</dcterms:created>
  <dcterms:modified xsi:type="dcterms:W3CDTF">2013-03-28T02:47:04Z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8b4a3f61-947a-46dd-81d8-ce6e8d375f4a</vt:lpwstr>
  </property>
  <property fmtid="{D5CDD505-2E9C-101B-9397-08002B2CF9AE}" pid="3" name="NokiaConfidentiality">
    <vt:lpwstr>Company Confidential</vt:lpwstr>
  </property>
</Properties>
</file>