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77" r:id="rId5"/>
    <p:sldId id="276" r:id="rId6"/>
    <p:sldId id="261" r:id="rId7"/>
    <p:sldId id="264" r:id="rId8"/>
    <p:sldId id="265" r:id="rId9"/>
    <p:sldId id="266" r:id="rId10"/>
    <p:sldId id="268" r:id="rId11"/>
    <p:sldId id="271" r:id="rId12"/>
    <p:sldId id="278" r:id="rId13"/>
    <p:sldId id="273" r:id="rId14"/>
    <p:sldId id="272" r:id="rId15"/>
    <p:sldId id="267" r:id="rId16"/>
    <p:sldId id="269" r:id="rId17"/>
    <p:sldId id="270" r:id="rId18"/>
    <p:sldId id="274" r:id="rId19"/>
    <p:sldId id="281" r:id="rId20"/>
    <p:sldId id="280" r:id="rId21"/>
    <p:sldId id="283" r:id="rId22"/>
    <p:sldId id="284" r:id="rId23"/>
    <p:sldId id="295" r:id="rId24"/>
    <p:sldId id="285" r:id="rId25"/>
    <p:sldId id="286" r:id="rId26"/>
    <p:sldId id="287" r:id="rId27"/>
    <p:sldId id="289" r:id="rId28"/>
    <p:sldId id="288" r:id="rId29"/>
    <p:sldId id="290" r:id="rId30"/>
    <p:sldId id="291" r:id="rId31"/>
    <p:sldId id="292" r:id="rId32"/>
    <p:sldId id="293" r:id="rId33"/>
    <p:sldId id="294" r:id="rId34"/>
    <p:sldId id="296" r:id="rId35"/>
  </p:sldIdLst>
  <p:sldSz cx="9144000" cy="6858000" type="screen4x3"/>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5" autoAdjust="0"/>
    <p:restoredTop sz="94660"/>
  </p:normalViewPr>
  <p:slideViewPr>
    <p:cSldViewPr>
      <p:cViewPr>
        <p:scale>
          <a:sx n="100" d="100"/>
          <a:sy n="100" d="100"/>
        </p:scale>
        <p:origin x="-108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a:defRPr sz="1200"/>
            </a:lvl1pPr>
          </a:lstStyle>
          <a:p>
            <a:fld id="{9B145AA9-E53F-4FCE-8B77-26408BA30880}" type="datetimeFigureOut">
              <a:rPr lang="en-US" smtClean="0"/>
              <a:t>4/18/2013</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a:defRPr sz="1200"/>
            </a:lvl1pPr>
          </a:lstStyle>
          <a:p>
            <a:fld id="{97C8F65B-63D9-4B45-B366-9752656397FF}" type="slidenum">
              <a:rPr lang="en-US" smtClean="0"/>
              <a:t>‹#›</a:t>
            </a:fld>
            <a:endParaRPr lang="en-US"/>
          </a:p>
        </p:txBody>
      </p:sp>
      <p:sp>
        <p:nvSpPr>
          <p:cNvPr id="6" name="fc" descr="Nokia Internal Use Only"/>
          <p:cNvSpPr txBox="1"/>
          <p:nvPr/>
        </p:nvSpPr>
        <p:spPr>
          <a:xfrm>
            <a:off x="0" y="9726613"/>
            <a:ext cx="6810375" cy="246221"/>
          </a:xfrm>
          <a:prstGeom prst="rect">
            <a:avLst/>
          </a:prstGeom>
          <a:noFill/>
        </p:spPr>
        <p:txBody>
          <a:bodyPr vert="horz" rtlCol="0">
            <a:spAutoFit/>
          </a:bodyPr>
          <a:lstStyle/>
          <a:p>
            <a:pPr algn="ctr"/>
            <a:r>
              <a:rPr lang="en-US" sz="1000" b="1" smtClean="0">
                <a:solidFill>
                  <a:srgbClr val="3E8430"/>
                </a:solidFill>
                <a:latin typeface="arial"/>
              </a:rPr>
              <a:t>Nokia Internal Use Only</a:t>
            </a:r>
            <a:endParaRPr lang="en-US" sz="1000" b="1">
              <a:solidFill>
                <a:srgbClr val="3E8430"/>
              </a:solidFill>
              <a:latin typeface="arial"/>
            </a:endParaRPr>
          </a:p>
        </p:txBody>
      </p:sp>
    </p:spTree>
    <p:extLst>
      <p:ext uri="{BB962C8B-B14F-4D97-AF65-F5344CB8AC3E}">
        <p14:creationId xmlns:p14="http://schemas.microsoft.com/office/powerpoint/2010/main" val="4013061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E3DF2148-2F6F-4934-993E-8EBAC9BD49D1}" type="datetimeFigureOut">
              <a:rPr lang="en-US" smtClean="0"/>
              <a:t>4/18/2013</a:t>
            </a:fld>
            <a:endParaRPr lang="en-US"/>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a:defRPr sz="1200"/>
            </a:lvl1pPr>
          </a:lstStyle>
          <a:p>
            <a:fld id="{86A31698-1752-40F1-85EA-ACD79EE923FB}" type="slidenum">
              <a:rPr lang="en-US" smtClean="0"/>
              <a:t>‹#›</a:t>
            </a:fld>
            <a:endParaRPr lang="en-US"/>
          </a:p>
        </p:txBody>
      </p:sp>
      <p:sp>
        <p:nvSpPr>
          <p:cNvPr id="8" name="fc" descr="Nokia Internal Use Only"/>
          <p:cNvSpPr txBox="1"/>
          <p:nvPr/>
        </p:nvSpPr>
        <p:spPr>
          <a:xfrm>
            <a:off x="0" y="9726613"/>
            <a:ext cx="6810375" cy="246221"/>
          </a:xfrm>
          <a:prstGeom prst="rect">
            <a:avLst/>
          </a:prstGeom>
          <a:noFill/>
        </p:spPr>
        <p:txBody>
          <a:bodyPr vert="horz" rtlCol="0">
            <a:spAutoFit/>
          </a:bodyPr>
          <a:lstStyle/>
          <a:p>
            <a:pPr algn="ctr"/>
            <a:r>
              <a:rPr lang="en-US" sz="1000" b="1" i="0" u="none" baseline="0" smtClean="0">
                <a:solidFill>
                  <a:srgbClr val="3E8430"/>
                </a:solidFill>
                <a:latin typeface="arial"/>
              </a:rPr>
              <a:t>Nokia Internal Use Only</a:t>
            </a:r>
            <a:endParaRPr lang="en-US" sz="1000" b="1" i="0" u="none" baseline="0">
              <a:solidFill>
                <a:srgbClr val="3E8430"/>
              </a:solidFill>
              <a:latin typeface="arial"/>
            </a:endParaRPr>
          </a:p>
        </p:txBody>
      </p:sp>
    </p:spTree>
    <p:extLst>
      <p:ext uri="{BB962C8B-B14F-4D97-AF65-F5344CB8AC3E}">
        <p14:creationId xmlns:p14="http://schemas.microsoft.com/office/powerpoint/2010/main" val="72447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A31698-1752-40F1-85EA-ACD79EE923FB}" type="slidenum">
              <a:rPr lang="en-US" smtClean="0"/>
              <a:t>2</a:t>
            </a:fld>
            <a:endParaRPr lang="en-US"/>
          </a:p>
        </p:txBody>
      </p:sp>
    </p:spTree>
    <p:extLst>
      <p:ext uri="{BB962C8B-B14F-4D97-AF65-F5344CB8AC3E}">
        <p14:creationId xmlns:p14="http://schemas.microsoft.com/office/powerpoint/2010/main" val="360785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A31698-1752-40F1-85EA-ACD79EE923FB}" type="slidenum">
              <a:rPr lang="en-US" smtClean="0"/>
              <a:t>10</a:t>
            </a:fld>
            <a:endParaRPr lang="en-US"/>
          </a:p>
        </p:txBody>
      </p:sp>
    </p:spTree>
    <p:extLst>
      <p:ext uri="{BB962C8B-B14F-4D97-AF65-F5344CB8AC3E}">
        <p14:creationId xmlns:p14="http://schemas.microsoft.com/office/powerpoint/2010/main" val="328821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384AA1-161C-47F5-99EB-4CEEC9C8BC05}" type="slidenum">
              <a:rPr lang="en-GB" smtClean="0"/>
              <a:pPr/>
              <a:t>21</a:t>
            </a:fld>
            <a:endParaRPr lang="en-GB"/>
          </a:p>
        </p:txBody>
      </p:sp>
    </p:spTree>
    <p:extLst>
      <p:ext uri="{BB962C8B-B14F-4D97-AF65-F5344CB8AC3E}">
        <p14:creationId xmlns:p14="http://schemas.microsoft.com/office/powerpoint/2010/main" val="332409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84BD22-98A2-428E-85B2-4ACDC5E1973E}" type="datetimeFigureOut">
              <a:rPr lang="en-US" smtClean="0"/>
              <a:t>4/18/2013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9F7E-75B5-40B4-9AA7-4672839C85C4}" type="slidenum">
              <a:rPr lang="en-US" smtClean="0"/>
              <a:t>‹#›</a:t>
            </a:fld>
            <a:endParaRPr lang="en-US"/>
          </a:p>
        </p:txBody>
      </p:sp>
      <p:sp>
        <p:nvSpPr>
          <p:cNvPr id="7" name="fc" descr="Nokia Internal Use Only"/>
          <p:cNvSpPr txBox="1"/>
          <p:nvPr userDrawn="1"/>
        </p:nvSpPr>
        <p:spPr>
          <a:xfrm>
            <a:off x="0" y="6642100"/>
            <a:ext cx="9144000" cy="246221"/>
          </a:xfrm>
          <a:prstGeom prst="rect">
            <a:avLst/>
          </a:prstGeom>
          <a:noFill/>
        </p:spPr>
        <p:txBody>
          <a:bodyPr vert="horz" rtlCol="0">
            <a:spAutoFit/>
          </a:bodyPr>
          <a:lstStyle/>
          <a:p>
            <a:pPr algn="ctr"/>
            <a:r>
              <a:rPr lang="en-US" sz="1000" b="1" i="0" u="none" baseline="0" smtClean="0">
                <a:solidFill>
                  <a:srgbClr val="3E8430"/>
                </a:solidFill>
                <a:latin typeface="arial"/>
              </a:rPr>
              <a:t>Nokia Internal Use Only</a:t>
            </a:r>
            <a:endParaRPr lang="en-US" sz="1000" b="1" i="0" u="none" baseline="0">
              <a:solidFill>
                <a:srgbClr val="3E8430"/>
              </a:solidFill>
              <a:latin typeface="arial"/>
            </a:endParaRPr>
          </a:p>
        </p:txBody>
      </p:sp>
    </p:spTree>
    <p:extLst>
      <p:ext uri="{BB962C8B-B14F-4D97-AF65-F5344CB8AC3E}">
        <p14:creationId xmlns:p14="http://schemas.microsoft.com/office/powerpoint/2010/main" val="136718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4BD22-98A2-428E-85B2-4ACDC5E1973E}" type="datetimeFigureOut">
              <a:rPr lang="en-US" smtClean="0"/>
              <a:t>4/18/2013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398939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4BD22-98A2-428E-85B2-4ACDC5E1973E}" type="datetimeFigureOut">
              <a:rPr lang="en-US" smtClean="0"/>
              <a:t>4/18/2013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330877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a:xfrm>
            <a:off x="344971" y="287890"/>
            <a:ext cx="8388000" cy="615553"/>
          </a:xfrm>
        </p:spPr>
        <p:txBody>
          <a:bodyPr/>
          <a:lstStyle>
            <a:lvl1pPr>
              <a:defRPr spc="-120" baseline="0">
                <a:latin typeface="+mn-lt"/>
              </a:defRPr>
            </a:lvl1pPr>
          </a:lstStyle>
          <a:p>
            <a:r>
              <a:rPr lang="en-US" smtClean="0"/>
              <a:t>Click to edit Master title style</a:t>
            </a:r>
            <a:endParaRPr lang="en-US" dirty="0"/>
          </a:p>
        </p:txBody>
      </p:sp>
      <p:sp>
        <p:nvSpPr>
          <p:cNvPr id="7" name="Slide Number Placeholder 5"/>
          <p:cNvSpPr>
            <a:spLocks noGrp="1"/>
          </p:cNvSpPr>
          <p:nvPr>
            <p:ph type="sldNum" sz="quarter" idx="12"/>
          </p:nvPr>
        </p:nvSpPr>
        <p:spPr>
          <a:xfrm>
            <a:off x="457200" y="6449161"/>
            <a:ext cx="298376" cy="123111"/>
          </a:xfrm>
        </p:spPr>
        <p:txBody>
          <a:bodyPr/>
          <a:lstStyle>
            <a:lvl1pPr>
              <a:defRPr>
                <a:latin typeface="+mn-lt"/>
              </a:defRPr>
            </a:lvl1pPr>
          </a:lstStyle>
          <a:p>
            <a:fld id="{1DFF4ECC-2EB9-4399-B072-B53D46A7B74E}" type="slidenum">
              <a:rPr lang="en-GB" smtClean="0"/>
              <a:pPr/>
              <a:t>‹#›</a:t>
            </a:fld>
            <a:endParaRPr lang="en-GB"/>
          </a:p>
        </p:txBody>
      </p:sp>
      <p:pic>
        <p:nvPicPr>
          <p:cNvPr id="11" name="Picture 10" descr="Nokia_brandmark_logo_blue_vector_RGB.emf"/>
          <p:cNvPicPr>
            <a:picLocks noChangeAspect="1"/>
          </p:cNvPicPr>
          <p:nvPr/>
        </p:nvPicPr>
        <p:blipFill>
          <a:blip r:embed="rId2" cstate="print"/>
          <a:stretch>
            <a:fillRect/>
          </a:stretch>
        </p:blipFill>
        <p:spPr>
          <a:xfrm>
            <a:off x="8166974" y="6450034"/>
            <a:ext cx="619868" cy="103311"/>
          </a:xfrm>
          <a:prstGeom prst="rect">
            <a:avLst/>
          </a:prstGeom>
        </p:spPr>
      </p:pic>
      <p:cxnSp>
        <p:nvCxnSpPr>
          <p:cNvPr id="14" name="Straight Connector 13"/>
          <p:cNvCxnSpPr/>
          <p:nvPr/>
        </p:nvCxnSpPr>
        <p:spPr>
          <a:xfrm flipV="1">
            <a:off x="395536" y="6426000"/>
            <a:ext cx="0" cy="432000"/>
          </a:xfrm>
          <a:prstGeom prst="line">
            <a:avLst/>
          </a:prstGeom>
          <a:ln>
            <a:solidFill>
              <a:srgbClr val="12419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57224" y="6426000"/>
            <a:ext cx="0" cy="432000"/>
          </a:xfrm>
          <a:prstGeom prst="line">
            <a:avLst/>
          </a:prstGeom>
          <a:ln>
            <a:solidFill>
              <a:srgbClr val="124191"/>
            </a:solidFill>
          </a:ln>
          <a:effectLst/>
        </p:spPr>
        <p:style>
          <a:lnRef idx="1">
            <a:schemeClr val="accent1"/>
          </a:lnRef>
          <a:fillRef idx="0">
            <a:schemeClr val="accent1"/>
          </a:fillRef>
          <a:effectRef idx="0">
            <a:schemeClr val="accent1"/>
          </a:effectRef>
          <a:fontRef idx="minor">
            <a:schemeClr val="tx1"/>
          </a:fontRef>
        </p:style>
      </p:cxnSp>
      <p:sp>
        <p:nvSpPr>
          <p:cNvPr id="17" name="Footer Placeholder 4"/>
          <p:cNvSpPr>
            <a:spLocks noGrp="1"/>
          </p:cNvSpPr>
          <p:nvPr>
            <p:ph type="ftr" sz="quarter" idx="3"/>
          </p:nvPr>
        </p:nvSpPr>
        <p:spPr>
          <a:xfrm>
            <a:off x="928662" y="6449161"/>
            <a:ext cx="6572296" cy="123111"/>
          </a:xfrm>
          <a:prstGeom prst="rect">
            <a:avLst/>
          </a:prstGeom>
        </p:spPr>
        <p:txBody>
          <a:bodyPr vert="horz" wrap="square" lIns="0" tIns="0" rIns="0" bIns="0" rtlCol="0" anchor="ctr">
            <a:spAutoFit/>
          </a:bodyPr>
          <a:lstStyle>
            <a:lvl1pPr algn="l">
              <a:defRPr sz="800">
                <a:solidFill>
                  <a:srgbClr val="124191"/>
                </a:solidFill>
                <a:latin typeface="+mn-lt"/>
              </a:defRPr>
            </a:lvl1pPr>
          </a:lstStyle>
          <a:p>
            <a:r>
              <a:rPr lang="en-US" smtClean="0"/>
              <a:t>© Nokia 2011  Filename.pptx   v. 0.1  YYYY-MM-DD   Author  Document ID   [Edit via Insert &gt; Header &amp; Footer]</a:t>
            </a:r>
            <a:endParaRPr lang="en-GB" dirty="0"/>
          </a:p>
        </p:txBody>
      </p:sp>
      <p:sp>
        <p:nvSpPr>
          <p:cNvPr id="9" name="Content Placeholder 2"/>
          <p:cNvSpPr>
            <a:spLocks noGrp="1"/>
          </p:cNvSpPr>
          <p:nvPr>
            <p:ph idx="1"/>
          </p:nvPr>
        </p:nvSpPr>
        <p:spPr>
          <a:xfrm>
            <a:off x="344971" y="1552562"/>
            <a:ext cx="8407400" cy="4737708"/>
          </a:xfrm>
        </p:spPr>
        <p:txBody>
          <a:bodyPr>
            <a:normAutofit/>
          </a:bodyPr>
          <a:lstStyle>
            <a:lvl1pPr marL="0" indent="0">
              <a:buNone/>
              <a:defRPr>
                <a:latin typeface="+mn-lt"/>
              </a:defRPr>
            </a:lvl1pPr>
          </a:lstStyle>
          <a:p>
            <a:pPr lvl="0"/>
            <a:r>
              <a:rPr lang="en-US" smtClean="0"/>
              <a:t>Click to edit Master text styles</a:t>
            </a:r>
          </a:p>
        </p:txBody>
      </p:sp>
      <p:pic>
        <p:nvPicPr>
          <p:cNvPr id="10" name="Picture 9" descr="Nokia_brandmark_logo_blue_vector_RGB.emf"/>
          <p:cNvPicPr>
            <a:picLocks noChangeAspect="1"/>
          </p:cNvPicPr>
          <p:nvPr userDrawn="1"/>
        </p:nvPicPr>
        <p:blipFill>
          <a:blip r:embed="rId2" cstate="print"/>
          <a:stretch>
            <a:fillRect/>
          </a:stretch>
        </p:blipFill>
        <p:spPr>
          <a:xfrm>
            <a:off x="8166974" y="6450034"/>
            <a:ext cx="619868" cy="103311"/>
          </a:xfrm>
          <a:prstGeom prst="rect">
            <a:avLst/>
          </a:prstGeom>
        </p:spPr>
      </p:pic>
      <p:cxnSp>
        <p:nvCxnSpPr>
          <p:cNvPr id="12" name="Straight Connector 11"/>
          <p:cNvCxnSpPr/>
          <p:nvPr userDrawn="1"/>
        </p:nvCxnSpPr>
        <p:spPr>
          <a:xfrm flipV="1">
            <a:off x="395536" y="6426000"/>
            <a:ext cx="0" cy="432000"/>
          </a:xfrm>
          <a:prstGeom prst="line">
            <a:avLst/>
          </a:prstGeom>
          <a:ln>
            <a:solidFill>
              <a:srgbClr val="12419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857224" y="6426000"/>
            <a:ext cx="0" cy="432000"/>
          </a:xfrm>
          <a:prstGeom prst="line">
            <a:avLst/>
          </a:prstGeom>
          <a:ln>
            <a:solidFill>
              <a:srgbClr val="12419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22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4BD22-98A2-428E-85B2-4ACDC5E1973E}" type="datetimeFigureOut">
              <a:rPr lang="en-US" smtClean="0"/>
              <a:t>4/18/2013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416376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84BD22-98A2-428E-85B2-4ACDC5E1973E}" type="datetimeFigureOut">
              <a:rPr lang="en-US" smtClean="0"/>
              <a:t>4/18/2013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8019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84BD22-98A2-428E-85B2-4ACDC5E1973E}" type="datetimeFigureOut">
              <a:rPr lang="en-US" smtClean="0"/>
              <a:t>4/18/2013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215371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84BD22-98A2-428E-85B2-4ACDC5E1973E}" type="datetimeFigureOut">
              <a:rPr lang="en-US" smtClean="0"/>
              <a:t>4/18/2013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416792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84BD22-98A2-428E-85B2-4ACDC5E1973E}" type="datetimeFigureOut">
              <a:rPr lang="en-US" smtClean="0"/>
              <a:t>4/18/2013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228040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BD22-98A2-428E-85B2-4ACDC5E1973E}" type="datetimeFigureOut">
              <a:rPr lang="en-US" smtClean="0"/>
              <a:t>4/18/2013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7606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4BD22-98A2-428E-85B2-4ACDC5E1973E}" type="datetimeFigureOut">
              <a:rPr lang="en-US" smtClean="0"/>
              <a:t>4/18/2013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412133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4BD22-98A2-428E-85B2-4ACDC5E1973E}" type="datetimeFigureOut">
              <a:rPr lang="en-US" smtClean="0"/>
              <a:t>4/18/2013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9F7E-75B5-40B4-9AA7-4672839C85C4}" type="slidenum">
              <a:rPr lang="en-US" smtClean="0"/>
              <a:t>‹#›</a:t>
            </a:fld>
            <a:endParaRPr lang="en-US"/>
          </a:p>
        </p:txBody>
      </p:sp>
    </p:spTree>
    <p:extLst>
      <p:ext uri="{BB962C8B-B14F-4D97-AF65-F5344CB8AC3E}">
        <p14:creationId xmlns:p14="http://schemas.microsoft.com/office/powerpoint/2010/main" val="371237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4BD22-98A2-428E-85B2-4ACDC5E1973E}" type="datetimeFigureOut">
              <a:rPr lang="en-US" smtClean="0"/>
              <a:t>4/18/2013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9F7E-75B5-40B4-9AA7-4672839C85C4}" type="slidenum">
              <a:rPr lang="en-US" smtClean="0"/>
              <a:t>‹#›</a:t>
            </a:fld>
            <a:endParaRPr lang="en-US"/>
          </a:p>
        </p:txBody>
      </p:sp>
      <p:sp>
        <p:nvSpPr>
          <p:cNvPr id="7" name="fc" descr="Nokia Internal Use Only"/>
          <p:cNvSpPr txBox="1"/>
          <p:nvPr userDrawn="1"/>
        </p:nvSpPr>
        <p:spPr>
          <a:xfrm>
            <a:off x="0" y="6642100"/>
            <a:ext cx="9144000" cy="246221"/>
          </a:xfrm>
          <a:prstGeom prst="rect">
            <a:avLst/>
          </a:prstGeom>
          <a:noFill/>
        </p:spPr>
        <p:txBody>
          <a:bodyPr vert="horz" rtlCol="0">
            <a:spAutoFit/>
          </a:bodyPr>
          <a:lstStyle/>
          <a:p>
            <a:pPr algn="ctr"/>
            <a:r>
              <a:rPr lang="en-US" sz="1000" b="1" i="0" u="none" baseline="0" smtClean="0">
                <a:solidFill>
                  <a:srgbClr val="3E8430"/>
                </a:solidFill>
                <a:latin typeface="arial"/>
              </a:rPr>
              <a:t>Nokia Internal Use Only</a:t>
            </a:r>
            <a:endParaRPr lang="en-US" sz="1000" b="1" i="0" u="none" baseline="0">
              <a:solidFill>
                <a:srgbClr val="3E8430"/>
              </a:solidFill>
              <a:latin typeface="arial"/>
            </a:endParaRPr>
          </a:p>
        </p:txBody>
      </p:sp>
    </p:spTree>
    <p:extLst>
      <p:ext uri="{BB962C8B-B14F-4D97-AF65-F5344CB8AC3E}">
        <p14:creationId xmlns:p14="http://schemas.microsoft.com/office/powerpoint/2010/main" val="897489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i-FI" dirty="0" smtClean="0"/>
              <a:t>Metrics roadmap</a:t>
            </a:r>
            <a:endParaRPr lang="en-US" dirty="0"/>
          </a:p>
        </p:txBody>
      </p:sp>
      <p:sp>
        <p:nvSpPr>
          <p:cNvPr id="3" name="Subtitle 2"/>
          <p:cNvSpPr>
            <a:spLocks noGrp="1"/>
          </p:cNvSpPr>
          <p:nvPr>
            <p:ph type="subTitle" idx="1"/>
          </p:nvPr>
        </p:nvSpPr>
        <p:spPr/>
        <p:txBody>
          <a:bodyPr/>
          <a:lstStyle/>
          <a:p>
            <a:r>
              <a:rPr lang="fi-FI" dirty="0" smtClean="0"/>
              <a:t>DRAFT</a:t>
            </a:r>
            <a:endParaRPr lang="en-US" dirty="0"/>
          </a:p>
        </p:txBody>
      </p:sp>
    </p:spTree>
    <p:extLst>
      <p:ext uri="{BB962C8B-B14F-4D97-AF65-F5344CB8AC3E}">
        <p14:creationId xmlns:p14="http://schemas.microsoft.com/office/powerpoint/2010/main" val="3296659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Branch Break </a:t>
            </a:r>
            <a:r>
              <a:rPr lang="fi-FI" dirty="0" smtClean="0"/>
              <a:t>Time illustrated</a:t>
            </a:r>
            <a:endParaRPr lang="en-US" dirty="0"/>
          </a:p>
        </p:txBody>
      </p:sp>
      <p:sp>
        <p:nvSpPr>
          <p:cNvPr id="17" name="TextBox 16"/>
          <p:cNvSpPr txBox="1"/>
          <p:nvPr/>
        </p:nvSpPr>
        <p:spPr>
          <a:xfrm>
            <a:off x="899592" y="2100081"/>
            <a:ext cx="540533" cy="276999"/>
          </a:xfrm>
          <a:prstGeom prst="rect">
            <a:avLst/>
          </a:prstGeom>
          <a:noFill/>
        </p:spPr>
        <p:txBody>
          <a:bodyPr wrap="none" rtlCol="0">
            <a:spAutoFit/>
          </a:bodyPr>
          <a:lstStyle/>
          <a:p>
            <a:r>
              <a:rPr lang="fi-FI" sz="1200" dirty="0" smtClean="0"/>
              <a:t>00:00</a:t>
            </a:r>
            <a:endParaRPr lang="en-US" sz="1200" dirty="0"/>
          </a:p>
        </p:txBody>
      </p:sp>
      <p:sp>
        <p:nvSpPr>
          <p:cNvPr id="18" name="TextBox 17"/>
          <p:cNvSpPr txBox="1"/>
          <p:nvPr/>
        </p:nvSpPr>
        <p:spPr>
          <a:xfrm>
            <a:off x="6551747" y="2100081"/>
            <a:ext cx="540533" cy="276999"/>
          </a:xfrm>
          <a:prstGeom prst="rect">
            <a:avLst/>
          </a:prstGeom>
          <a:noFill/>
        </p:spPr>
        <p:txBody>
          <a:bodyPr wrap="none" rtlCol="0">
            <a:spAutoFit/>
          </a:bodyPr>
          <a:lstStyle/>
          <a:p>
            <a:r>
              <a:rPr lang="fi-FI" sz="1200" dirty="0" smtClean="0"/>
              <a:t>24:00</a:t>
            </a:r>
            <a:endParaRPr lang="en-US" sz="1200" dirty="0"/>
          </a:p>
        </p:txBody>
      </p:sp>
      <p:sp>
        <p:nvSpPr>
          <p:cNvPr id="19" name="TextBox 18"/>
          <p:cNvSpPr txBox="1"/>
          <p:nvPr/>
        </p:nvSpPr>
        <p:spPr>
          <a:xfrm>
            <a:off x="3725669" y="2100081"/>
            <a:ext cx="540533" cy="276999"/>
          </a:xfrm>
          <a:prstGeom prst="rect">
            <a:avLst/>
          </a:prstGeom>
          <a:noFill/>
        </p:spPr>
        <p:txBody>
          <a:bodyPr wrap="none" rtlCol="0">
            <a:spAutoFit/>
          </a:bodyPr>
          <a:lstStyle/>
          <a:p>
            <a:r>
              <a:rPr lang="fi-FI" sz="1200" dirty="0" smtClean="0"/>
              <a:t>12:00</a:t>
            </a:r>
            <a:endParaRPr lang="en-US" sz="1200" dirty="0"/>
          </a:p>
        </p:txBody>
      </p:sp>
      <p:sp>
        <p:nvSpPr>
          <p:cNvPr id="22" name="TextBox 21"/>
          <p:cNvSpPr txBox="1"/>
          <p:nvPr/>
        </p:nvSpPr>
        <p:spPr>
          <a:xfrm>
            <a:off x="179512" y="2377080"/>
            <a:ext cx="732893" cy="276999"/>
          </a:xfrm>
          <a:prstGeom prst="rect">
            <a:avLst/>
          </a:prstGeom>
          <a:noFill/>
        </p:spPr>
        <p:txBody>
          <a:bodyPr wrap="none" rtlCol="0">
            <a:spAutoFit/>
          </a:bodyPr>
          <a:lstStyle/>
          <a:p>
            <a:r>
              <a:rPr lang="fi-FI" sz="1200" dirty="0" smtClean="0"/>
              <a:t>1.1.2013</a:t>
            </a:r>
            <a:endParaRPr lang="en-US" sz="1200" dirty="0"/>
          </a:p>
        </p:txBody>
      </p:sp>
      <p:sp>
        <p:nvSpPr>
          <p:cNvPr id="23" name="TextBox 22"/>
          <p:cNvSpPr txBox="1"/>
          <p:nvPr/>
        </p:nvSpPr>
        <p:spPr>
          <a:xfrm>
            <a:off x="179512" y="2665112"/>
            <a:ext cx="732893" cy="276999"/>
          </a:xfrm>
          <a:prstGeom prst="rect">
            <a:avLst/>
          </a:prstGeom>
          <a:noFill/>
        </p:spPr>
        <p:txBody>
          <a:bodyPr wrap="none" rtlCol="0">
            <a:spAutoFit/>
          </a:bodyPr>
          <a:lstStyle/>
          <a:p>
            <a:r>
              <a:rPr lang="fi-FI" sz="1200" dirty="0" smtClean="0"/>
              <a:t>2.1.2013</a:t>
            </a:r>
            <a:endParaRPr lang="en-US" sz="1200" dirty="0"/>
          </a:p>
        </p:txBody>
      </p:sp>
      <p:sp>
        <p:nvSpPr>
          <p:cNvPr id="24" name="TextBox 23"/>
          <p:cNvSpPr txBox="1"/>
          <p:nvPr/>
        </p:nvSpPr>
        <p:spPr>
          <a:xfrm>
            <a:off x="179512" y="2953144"/>
            <a:ext cx="732893" cy="276999"/>
          </a:xfrm>
          <a:prstGeom prst="rect">
            <a:avLst/>
          </a:prstGeom>
          <a:noFill/>
        </p:spPr>
        <p:txBody>
          <a:bodyPr wrap="none" rtlCol="0">
            <a:spAutoFit/>
          </a:bodyPr>
          <a:lstStyle/>
          <a:p>
            <a:r>
              <a:rPr lang="fi-FI" sz="1200" dirty="0" smtClean="0"/>
              <a:t>3.1.2013</a:t>
            </a:r>
            <a:endParaRPr lang="en-US" sz="1200" dirty="0"/>
          </a:p>
        </p:txBody>
      </p:sp>
      <p:sp>
        <p:nvSpPr>
          <p:cNvPr id="25" name="TextBox 24"/>
          <p:cNvSpPr txBox="1"/>
          <p:nvPr/>
        </p:nvSpPr>
        <p:spPr>
          <a:xfrm>
            <a:off x="179512" y="3241176"/>
            <a:ext cx="732893" cy="276999"/>
          </a:xfrm>
          <a:prstGeom prst="rect">
            <a:avLst/>
          </a:prstGeom>
          <a:noFill/>
        </p:spPr>
        <p:txBody>
          <a:bodyPr wrap="none" rtlCol="0">
            <a:spAutoFit/>
          </a:bodyPr>
          <a:lstStyle/>
          <a:p>
            <a:r>
              <a:rPr lang="fi-FI" sz="1200" dirty="0" smtClean="0"/>
              <a:t>4.1.2013</a:t>
            </a:r>
            <a:endParaRPr lang="en-US" sz="1200" dirty="0"/>
          </a:p>
        </p:txBody>
      </p:sp>
      <p:sp>
        <p:nvSpPr>
          <p:cNvPr id="26" name="TextBox 25"/>
          <p:cNvSpPr txBox="1"/>
          <p:nvPr/>
        </p:nvSpPr>
        <p:spPr>
          <a:xfrm>
            <a:off x="179512" y="3529208"/>
            <a:ext cx="732893" cy="276999"/>
          </a:xfrm>
          <a:prstGeom prst="rect">
            <a:avLst/>
          </a:prstGeom>
          <a:noFill/>
        </p:spPr>
        <p:txBody>
          <a:bodyPr wrap="none" rtlCol="0">
            <a:spAutoFit/>
          </a:bodyPr>
          <a:lstStyle/>
          <a:p>
            <a:r>
              <a:rPr lang="fi-FI" sz="1200" dirty="0" smtClean="0"/>
              <a:t>5.1.2013</a:t>
            </a:r>
            <a:endParaRPr lang="en-US" sz="1200" dirty="0"/>
          </a:p>
        </p:txBody>
      </p:sp>
      <p:sp>
        <p:nvSpPr>
          <p:cNvPr id="27" name="TextBox 26"/>
          <p:cNvSpPr txBox="1"/>
          <p:nvPr/>
        </p:nvSpPr>
        <p:spPr>
          <a:xfrm>
            <a:off x="179512" y="3817240"/>
            <a:ext cx="732893" cy="276999"/>
          </a:xfrm>
          <a:prstGeom prst="rect">
            <a:avLst/>
          </a:prstGeom>
          <a:noFill/>
        </p:spPr>
        <p:txBody>
          <a:bodyPr wrap="none" rtlCol="0">
            <a:spAutoFit/>
          </a:bodyPr>
          <a:lstStyle/>
          <a:p>
            <a:r>
              <a:rPr lang="fi-FI" sz="1200" dirty="0" smtClean="0"/>
              <a:t>6.1.2013</a:t>
            </a:r>
            <a:endParaRPr lang="en-US" sz="1200" dirty="0"/>
          </a:p>
        </p:txBody>
      </p:sp>
      <p:grpSp>
        <p:nvGrpSpPr>
          <p:cNvPr id="42" name="Group 41"/>
          <p:cNvGrpSpPr/>
          <p:nvPr/>
        </p:nvGrpSpPr>
        <p:grpSpPr>
          <a:xfrm>
            <a:off x="899592" y="2377080"/>
            <a:ext cx="6192688" cy="1728192"/>
            <a:chOff x="899592" y="2377080"/>
            <a:chExt cx="7488832" cy="1728192"/>
          </a:xfrm>
        </p:grpSpPr>
        <p:sp>
          <p:nvSpPr>
            <p:cNvPr id="28" name="Rectangle 27"/>
            <p:cNvSpPr/>
            <p:nvPr/>
          </p:nvSpPr>
          <p:spPr>
            <a:xfrm>
              <a:off x="899592" y="2377080"/>
              <a:ext cx="7488832" cy="17281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99592" y="2377080"/>
              <a:ext cx="7488832" cy="1728192"/>
              <a:chOff x="971600" y="2420888"/>
              <a:chExt cx="7488832" cy="1728192"/>
            </a:xfrm>
          </p:grpSpPr>
          <p:cxnSp>
            <p:nvCxnSpPr>
              <p:cNvPr id="6" name="Straight Connector 5"/>
              <p:cNvCxnSpPr/>
              <p:nvPr/>
            </p:nvCxnSpPr>
            <p:spPr>
              <a:xfrm>
                <a:off x="971600" y="242088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1600" y="270892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2996952"/>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1600" y="3284984"/>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71600" y="3573016"/>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71600" y="386104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1600" y="414908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60432"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1691680" y="2388842"/>
              <a:ext cx="792088"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p:cNvSpPr/>
            <p:nvPr/>
          </p:nvSpPr>
          <p:spPr>
            <a:xfrm>
              <a:off x="4157842" y="2388842"/>
              <a:ext cx="1566285"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flipH="1">
              <a:off x="3091215" y="2676873"/>
              <a:ext cx="45720"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flipH="1">
              <a:off x="3419872" y="2676873"/>
              <a:ext cx="45720"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Rectangle 33"/>
            <p:cNvSpPr/>
            <p:nvPr/>
          </p:nvSpPr>
          <p:spPr>
            <a:xfrm flipH="1">
              <a:off x="5076056" y="2676873"/>
              <a:ext cx="936104"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Rectangle 34"/>
            <p:cNvSpPr/>
            <p:nvPr/>
          </p:nvSpPr>
          <p:spPr>
            <a:xfrm flipH="1">
              <a:off x="6660232" y="2964349"/>
              <a:ext cx="1728192"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p:cNvSpPr/>
            <p:nvPr/>
          </p:nvSpPr>
          <p:spPr>
            <a:xfrm flipH="1">
              <a:off x="912405" y="3252937"/>
              <a:ext cx="995299"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36"/>
            <p:cNvSpPr/>
            <p:nvPr/>
          </p:nvSpPr>
          <p:spPr>
            <a:xfrm flipH="1">
              <a:off x="3995935" y="3252937"/>
              <a:ext cx="377806"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p:cNvSpPr/>
            <p:nvPr/>
          </p:nvSpPr>
          <p:spPr>
            <a:xfrm flipH="1">
              <a:off x="6201812" y="3252937"/>
              <a:ext cx="188903"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tangle 38"/>
            <p:cNvSpPr/>
            <p:nvPr/>
          </p:nvSpPr>
          <p:spPr>
            <a:xfrm flipH="1">
              <a:off x="7164287" y="3540969"/>
              <a:ext cx="683603"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tangle 39"/>
            <p:cNvSpPr/>
            <p:nvPr/>
          </p:nvSpPr>
          <p:spPr>
            <a:xfrm flipH="1">
              <a:off x="4788023" y="3829001"/>
              <a:ext cx="836563"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p:cNvSpPr/>
            <p:nvPr/>
          </p:nvSpPr>
          <p:spPr>
            <a:xfrm flipH="1">
              <a:off x="2530722" y="3829001"/>
              <a:ext cx="367327" cy="265238"/>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3" name="TextBox 42"/>
          <p:cNvSpPr txBox="1"/>
          <p:nvPr/>
        </p:nvSpPr>
        <p:spPr>
          <a:xfrm>
            <a:off x="5122665" y="2100081"/>
            <a:ext cx="540533" cy="276999"/>
          </a:xfrm>
          <a:prstGeom prst="rect">
            <a:avLst/>
          </a:prstGeom>
          <a:noFill/>
        </p:spPr>
        <p:txBody>
          <a:bodyPr wrap="none" rtlCol="0">
            <a:spAutoFit/>
          </a:bodyPr>
          <a:lstStyle/>
          <a:p>
            <a:r>
              <a:rPr lang="fi-FI" sz="1200" dirty="0" smtClean="0"/>
              <a:t>18:00</a:t>
            </a:r>
            <a:endParaRPr lang="en-US" sz="1200" dirty="0"/>
          </a:p>
        </p:txBody>
      </p:sp>
      <p:sp>
        <p:nvSpPr>
          <p:cNvPr id="44" name="TextBox 43"/>
          <p:cNvSpPr txBox="1"/>
          <p:nvPr/>
        </p:nvSpPr>
        <p:spPr>
          <a:xfrm>
            <a:off x="2248411" y="2100081"/>
            <a:ext cx="540533" cy="276999"/>
          </a:xfrm>
          <a:prstGeom prst="rect">
            <a:avLst/>
          </a:prstGeom>
          <a:noFill/>
        </p:spPr>
        <p:txBody>
          <a:bodyPr wrap="none" rtlCol="0">
            <a:spAutoFit/>
          </a:bodyPr>
          <a:lstStyle/>
          <a:p>
            <a:r>
              <a:rPr lang="fi-FI" sz="1200" dirty="0" smtClean="0"/>
              <a:t>06:00</a:t>
            </a:r>
            <a:endParaRPr lang="en-US" sz="1200" dirty="0"/>
          </a:p>
        </p:txBody>
      </p:sp>
      <p:grpSp>
        <p:nvGrpSpPr>
          <p:cNvPr id="93" name="Group 92"/>
          <p:cNvGrpSpPr/>
          <p:nvPr/>
        </p:nvGrpSpPr>
        <p:grpSpPr>
          <a:xfrm>
            <a:off x="8100392" y="2100081"/>
            <a:ext cx="599588" cy="2005191"/>
            <a:chOff x="7192863" y="2100081"/>
            <a:chExt cx="599588" cy="2005191"/>
          </a:xfrm>
        </p:grpSpPr>
        <p:grpSp>
          <p:nvGrpSpPr>
            <p:cNvPr id="69" name="Group 68"/>
            <p:cNvGrpSpPr/>
            <p:nvPr/>
          </p:nvGrpSpPr>
          <p:grpSpPr>
            <a:xfrm>
              <a:off x="7236296" y="2377080"/>
              <a:ext cx="504056" cy="1728192"/>
              <a:chOff x="971600" y="2420888"/>
              <a:chExt cx="7488832" cy="1728192"/>
            </a:xfrm>
          </p:grpSpPr>
          <p:cxnSp>
            <p:nvCxnSpPr>
              <p:cNvPr id="70" name="Straight Connector 69"/>
              <p:cNvCxnSpPr/>
              <p:nvPr/>
            </p:nvCxnSpPr>
            <p:spPr>
              <a:xfrm>
                <a:off x="971600" y="242088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1600" y="270892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1600" y="2996952"/>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71600" y="3284984"/>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1600" y="3573016"/>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71600" y="386104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1600" y="414908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71600"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460432"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7192863" y="2100081"/>
              <a:ext cx="599588" cy="276999"/>
            </a:xfrm>
            <a:prstGeom prst="rect">
              <a:avLst/>
            </a:prstGeom>
            <a:noFill/>
          </p:spPr>
          <p:txBody>
            <a:bodyPr wrap="none" rtlCol="0">
              <a:spAutoFit/>
            </a:bodyPr>
            <a:lstStyle/>
            <a:p>
              <a:r>
                <a:rPr lang="fi-FI" sz="1200" dirty="0" smtClean="0"/>
                <a:t>Breaks</a:t>
              </a:r>
              <a:endParaRPr lang="en-US" sz="1200" dirty="0"/>
            </a:p>
          </p:txBody>
        </p:sp>
      </p:grpSp>
      <p:grpSp>
        <p:nvGrpSpPr>
          <p:cNvPr id="92" name="Group 91"/>
          <p:cNvGrpSpPr/>
          <p:nvPr/>
        </p:nvGrpSpPr>
        <p:grpSpPr>
          <a:xfrm>
            <a:off x="7164288" y="2100080"/>
            <a:ext cx="936104" cy="2005192"/>
            <a:chOff x="7956376" y="2100080"/>
            <a:chExt cx="936104" cy="2005192"/>
          </a:xfrm>
        </p:grpSpPr>
        <p:grpSp>
          <p:nvGrpSpPr>
            <p:cNvPr id="81" name="Group 80"/>
            <p:cNvGrpSpPr/>
            <p:nvPr/>
          </p:nvGrpSpPr>
          <p:grpSpPr>
            <a:xfrm>
              <a:off x="7956376" y="2377080"/>
              <a:ext cx="936104" cy="1728192"/>
              <a:chOff x="971600" y="2420888"/>
              <a:chExt cx="7488832" cy="1728192"/>
            </a:xfrm>
          </p:grpSpPr>
          <p:cxnSp>
            <p:nvCxnSpPr>
              <p:cNvPr id="82" name="Straight Connector 81"/>
              <p:cNvCxnSpPr/>
              <p:nvPr/>
            </p:nvCxnSpPr>
            <p:spPr>
              <a:xfrm>
                <a:off x="971600" y="242088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971600" y="270892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71600" y="2996952"/>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71600" y="3284984"/>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1600" y="3573016"/>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71600" y="3861048"/>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971600" y="4149080"/>
                <a:ext cx="7488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71600"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60432" y="2420888"/>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7993284" y="2100080"/>
              <a:ext cx="862287" cy="276999"/>
            </a:xfrm>
            <a:prstGeom prst="rect">
              <a:avLst/>
            </a:prstGeom>
            <a:noFill/>
          </p:spPr>
          <p:txBody>
            <a:bodyPr wrap="none" rtlCol="0">
              <a:spAutoFit/>
            </a:bodyPr>
            <a:lstStyle/>
            <a:p>
              <a:r>
                <a:rPr lang="fi-FI" sz="1200" dirty="0" smtClean="0"/>
                <a:t>Break time</a:t>
              </a:r>
              <a:endParaRPr lang="en-US" sz="1200" dirty="0"/>
            </a:p>
          </p:txBody>
        </p:sp>
      </p:grpSp>
      <p:sp>
        <p:nvSpPr>
          <p:cNvPr id="106" name="TextBox 105"/>
          <p:cNvSpPr txBox="1"/>
          <p:nvPr/>
        </p:nvSpPr>
        <p:spPr>
          <a:xfrm>
            <a:off x="7164288" y="2388113"/>
            <a:ext cx="899195" cy="276999"/>
          </a:xfrm>
          <a:prstGeom prst="rect">
            <a:avLst/>
          </a:prstGeom>
          <a:noFill/>
        </p:spPr>
        <p:txBody>
          <a:bodyPr wrap="square" rtlCol="0">
            <a:spAutoFit/>
          </a:bodyPr>
          <a:lstStyle/>
          <a:p>
            <a:pPr algn="ctr"/>
            <a:r>
              <a:rPr lang="fi-FI" sz="1200" dirty="0" smtClean="0"/>
              <a:t>3h24min</a:t>
            </a:r>
            <a:endParaRPr lang="en-US" sz="1200" dirty="0"/>
          </a:p>
        </p:txBody>
      </p:sp>
      <p:sp>
        <p:nvSpPr>
          <p:cNvPr id="107" name="TextBox 106"/>
          <p:cNvSpPr txBox="1"/>
          <p:nvPr/>
        </p:nvSpPr>
        <p:spPr>
          <a:xfrm>
            <a:off x="7164288" y="2676145"/>
            <a:ext cx="899195" cy="276999"/>
          </a:xfrm>
          <a:prstGeom prst="rect">
            <a:avLst/>
          </a:prstGeom>
          <a:noFill/>
        </p:spPr>
        <p:txBody>
          <a:bodyPr wrap="square" rtlCol="0">
            <a:spAutoFit/>
          </a:bodyPr>
          <a:lstStyle/>
          <a:p>
            <a:pPr algn="ctr"/>
            <a:r>
              <a:rPr lang="fi-FI" sz="1200" dirty="0" smtClean="0"/>
              <a:t>2h15min</a:t>
            </a:r>
            <a:endParaRPr lang="en-US" sz="1200" dirty="0"/>
          </a:p>
        </p:txBody>
      </p:sp>
      <p:sp>
        <p:nvSpPr>
          <p:cNvPr id="108" name="TextBox 107"/>
          <p:cNvSpPr txBox="1"/>
          <p:nvPr/>
        </p:nvSpPr>
        <p:spPr>
          <a:xfrm>
            <a:off x="7164288" y="2942111"/>
            <a:ext cx="899195" cy="276999"/>
          </a:xfrm>
          <a:prstGeom prst="rect">
            <a:avLst/>
          </a:prstGeom>
          <a:noFill/>
        </p:spPr>
        <p:txBody>
          <a:bodyPr wrap="square" rtlCol="0">
            <a:spAutoFit/>
          </a:bodyPr>
          <a:lstStyle/>
          <a:p>
            <a:pPr algn="ctr"/>
            <a:r>
              <a:rPr lang="fi-FI" sz="1200" dirty="0" smtClean="0"/>
              <a:t>1h59min</a:t>
            </a:r>
            <a:endParaRPr lang="en-US" sz="1200" dirty="0"/>
          </a:p>
        </p:txBody>
      </p:sp>
      <p:sp>
        <p:nvSpPr>
          <p:cNvPr id="109" name="TextBox 108"/>
          <p:cNvSpPr txBox="1"/>
          <p:nvPr/>
        </p:nvSpPr>
        <p:spPr>
          <a:xfrm>
            <a:off x="7164288" y="3247056"/>
            <a:ext cx="899195" cy="276999"/>
          </a:xfrm>
          <a:prstGeom prst="rect">
            <a:avLst/>
          </a:prstGeom>
          <a:noFill/>
        </p:spPr>
        <p:txBody>
          <a:bodyPr wrap="square" rtlCol="0">
            <a:spAutoFit/>
          </a:bodyPr>
          <a:lstStyle/>
          <a:p>
            <a:pPr algn="ctr"/>
            <a:r>
              <a:rPr lang="fi-FI" sz="1200" dirty="0" smtClean="0"/>
              <a:t>0h53min</a:t>
            </a:r>
            <a:endParaRPr lang="en-US" sz="1200" dirty="0"/>
          </a:p>
        </p:txBody>
      </p:sp>
      <p:sp>
        <p:nvSpPr>
          <p:cNvPr id="110" name="TextBox 109"/>
          <p:cNvSpPr txBox="1"/>
          <p:nvPr/>
        </p:nvSpPr>
        <p:spPr>
          <a:xfrm>
            <a:off x="7164288" y="3535088"/>
            <a:ext cx="899195" cy="276999"/>
          </a:xfrm>
          <a:prstGeom prst="rect">
            <a:avLst/>
          </a:prstGeom>
          <a:noFill/>
        </p:spPr>
        <p:txBody>
          <a:bodyPr wrap="square" rtlCol="0">
            <a:spAutoFit/>
          </a:bodyPr>
          <a:lstStyle/>
          <a:p>
            <a:pPr algn="ctr"/>
            <a:r>
              <a:rPr lang="fi-FI" sz="1200" dirty="0" smtClean="0"/>
              <a:t>0h37min</a:t>
            </a:r>
            <a:endParaRPr lang="en-US" sz="1200" dirty="0"/>
          </a:p>
        </p:txBody>
      </p:sp>
      <p:sp>
        <p:nvSpPr>
          <p:cNvPr id="111" name="TextBox 110"/>
          <p:cNvSpPr txBox="1"/>
          <p:nvPr/>
        </p:nvSpPr>
        <p:spPr>
          <a:xfrm>
            <a:off x="7164288" y="3823120"/>
            <a:ext cx="899195" cy="276999"/>
          </a:xfrm>
          <a:prstGeom prst="rect">
            <a:avLst/>
          </a:prstGeom>
          <a:noFill/>
        </p:spPr>
        <p:txBody>
          <a:bodyPr wrap="square" rtlCol="0">
            <a:spAutoFit/>
          </a:bodyPr>
          <a:lstStyle/>
          <a:p>
            <a:pPr algn="ctr"/>
            <a:r>
              <a:rPr lang="fi-FI" sz="1200" dirty="0" smtClean="0"/>
              <a:t>0h44min</a:t>
            </a:r>
            <a:endParaRPr lang="en-US" sz="1200" dirty="0"/>
          </a:p>
        </p:txBody>
      </p:sp>
      <p:sp>
        <p:nvSpPr>
          <p:cNvPr id="112" name="TextBox 111"/>
          <p:cNvSpPr txBox="1"/>
          <p:nvPr/>
        </p:nvSpPr>
        <p:spPr>
          <a:xfrm>
            <a:off x="8143826" y="2388113"/>
            <a:ext cx="504056" cy="276999"/>
          </a:xfrm>
          <a:prstGeom prst="rect">
            <a:avLst/>
          </a:prstGeom>
          <a:noFill/>
        </p:spPr>
        <p:txBody>
          <a:bodyPr wrap="square" rtlCol="0">
            <a:spAutoFit/>
          </a:bodyPr>
          <a:lstStyle/>
          <a:p>
            <a:pPr algn="ctr"/>
            <a:r>
              <a:rPr lang="fi-FI" sz="1200" dirty="0" smtClean="0"/>
              <a:t>2</a:t>
            </a:r>
            <a:endParaRPr lang="en-US" sz="1200" dirty="0"/>
          </a:p>
        </p:txBody>
      </p:sp>
      <p:sp>
        <p:nvSpPr>
          <p:cNvPr id="113" name="TextBox 112"/>
          <p:cNvSpPr txBox="1"/>
          <p:nvPr/>
        </p:nvSpPr>
        <p:spPr>
          <a:xfrm>
            <a:off x="8143826" y="2676145"/>
            <a:ext cx="504056" cy="276999"/>
          </a:xfrm>
          <a:prstGeom prst="rect">
            <a:avLst/>
          </a:prstGeom>
          <a:noFill/>
        </p:spPr>
        <p:txBody>
          <a:bodyPr wrap="square" rtlCol="0">
            <a:spAutoFit/>
          </a:bodyPr>
          <a:lstStyle/>
          <a:p>
            <a:pPr algn="ctr"/>
            <a:r>
              <a:rPr lang="fi-FI" sz="1200" dirty="0" smtClean="0"/>
              <a:t>3</a:t>
            </a:r>
            <a:endParaRPr lang="en-US" sz="1200" dirty="0"/>
          </a:p>
        </p:txBody>
      </p:sp>
      <p:sp>
        <p:nvSpPr>
          <p:cNvPr id="114" name="TextBox 113"/>
          <p:cNvSpPr txBox="1"/>
          <p:nvPr/>
        </p:nvSpPr>
        <p:spPr>
          <a:xfrm>
            <a:off x="8143826" y="2942111"/>
            <a:ext cx="504056" cy="276999"/>
          </a:xfrm>
          <a:prstGeom prst="rect">
            <a:avLst/>
          </a:prstGeom>
          <a:noFill/>
        </p:spPr>
        <p:txBody>
          <a:bodyPr wrap="square" rtlCol="0">
            <a:spAutoFit/>
          </a:bodyPr>
          <a:lstStyle/>
          <a:p>
            <a:pPr algn="ctr"/>
            <a:r>
              <a:rPr lang="fi-FI" sz="1200" dirty="0" smtClean="0"/>
              <a:t>1</a:t>
            </a:r>
            <a:endParaRPr lang="en-US" sz="1200" dirty="0"/>
          </a:p>
        </p:txBody>
      </p:sp>
      <p:sp>
        <p:nvSpPr>
          <p:cNvPr id="115" name="TextBox 114"/>
          <p:cNvSpPr txBox="1"/>
          <p:nvPr/>
        </p:nvSpPr>
        <p:spPr>
          <a:xfrm>
            <a:off x="8143826" y="3247056"/>
            <a:ext cx="504056" cy="276999"/>
          </a:xfrm>
          <a:prstGeom prst="rect">
            <a:avLst/>
          </a:prstGeom>
          <a:noFill/>
        </p:spPr>
        <p:txBody>
          <a:bodyPr wrap="square" rtlCol="0">
            <a:spAutoFit/>
          </a:bodyPr>
          <a:lstStyle/>
          <a:p>
            <a:pPr algn="ctr"/>
            <a:r>
              <a:rPr lang="fi-FI" sz="1200" dirty="0" smtClean="0"/>
              <a:t>2</a:t>
            </a:r>
            <a:endParaRPr lang="en-US" sz="1200" dirty="0"/>
          </a:p>
        </p:txBody>
      </p:sp>
      <p:sp>
        <p:nvSpPr>
          <p:cNvPr id="116" name="TextBox 115"/>
          <p:cNvSpPr txBox="1"/>
          <p:nvPr/>
        </p:nvSpPr>
        <p:spPr>
          <a:xfrm>
            <a:off x="8143826" y="3535088"/>
            <a:ext cx="504056" cy="276999"/>
          </a:xfrm>
          <a:prstGeom prst="rect">
            <a:avLst/>
          </a:prstGeom>
          <a:noFill/>
        </p:spPr>
        <p:txBody>
          <a:bodyPr wrap="square" rtlCol="0">
            <a:spAutoFit/>
          </a:bodyPr>
          <a:lstStyle/>
          <a:p>
            <a:pPr algn="ctr"/>
            <a:r>
              <a:rPr lang="fi-FI" sz="1200" dirty="0" smtClean="0"/>
              <a:t>1</a:t>
            </a:r>
            <a:endParaRPr lang="en-US" sz="1200" dirty="0"/>
          </a:p>
        </p:txBody>
      </p:sp>
      <p:sp>
        <p:nvSpPr>
          <p:cNvPr id="117" name="TextBox 116"/>
          <p:cNvSpPr txBox="1"/>
          <p:nvPr/>
        </p:nvSpPr>
        <p:spPr>
          <a:xfrm>
            <a:off x="8143826" y="3823120"/>
            <a:ext cx="504056" cy="276999"/>
          </a:xfrm>
          <a:prstGeom prst="rect">
            <a:avLst/>
          </a:prstGeom>
          <a:noFill/>
        </p:spPr>
        <p:txBody>
          <a:bodyPr wrap="square" rtlCol="0">
            <a:spAutoFit/>
          </a:bodyPr>
          <a:lstStyle/>
          <a:p>
            <a:pPr algn="ctr"/>
            <a:r>
              <a:rPr lang="fi-FI" sz="1200" dirty="0" smtClean="0"/>
              <a:t>2</a:t>
            </a:r>
            <a:endParaRPr lang="en-US" sz="1200" dirty="0"/>
          </a:p>
        </p:txBody>
      </p:sp>
      <p:sp>
        <p:nvSpPr>
          <p:cNvPr id="130" name="TextBox 129"/>
          <p:cNvSpPr txBox="1"/>
          <p:nvPr/>
        </p:nvSpPr>
        <p:spPr>
          <a:xfrm>
            <a:off x="2948530" y="4365104"/>
            <a:ext cx="2585964" cy="1015663"/>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i-FI" sz="1200" b="1" dirty="0" smtClean="0"/>
              <a:t>Summary</a:t>
            </a:r>
          </a:p>
          <a:p>
            <a:r>
              <a:rPr lang="fi-FI" sz="1200" dirty="0" smtClean="0"/>
              <a:t>Total break time:</a:t>
            </a:r>
            <a:r>
              <a:rPr lang="en-US" sz="1200" dirty="0" smtClean="0"/>
              <a:t>	8h28min</a:t>
            </a:r>
          </a:p>
          <a:p>
            <a:r>
              <a:rPr lang="fi-FI" sz="1200" dirty="0"/>
              <a:t>Avg break time:	</a:t>
            </a:r>
            <a:r>
              <a:rPr lang="fi-FI" sz="1200" dirty="0" smtClean="0"/>
              <a:t>48min</a:t>
            </a:r>
          </a:p>
          <a:p>
            <a:r>
              <a:rPr lang="fi-FI" sz="1200" dirty="0" smtClean="0"/>
              <a:t>Break count:		11</a:t>
            </a:r>
          </a:p>
          <a:p>
            <a:r>
              <a:rPr lang="fi-FI" sz="1200" dirty="0" smtClean="0"/>
              <a:t>Avg break count:	1.8</a:t>
            </a:r>
          </a:p>
        </p:txBody>
      </p:sp>
      <p:cxnSp>
        <p:nvCxnSpPr>
          <p:cNvPr id="134" name="Straight Connector 133"/>
          <p:cNvCxnSpPr/>
          <p:nvPr/>
        </p:nvCxnSpPr>
        <p:spPr>
          <a:xfrm>
            <a:off x="2862858" y="2377080"/>
            <a:ext cx="0" cy="1728192"/>
          </a:xfrm>
          <a:prstGeom prst="line">
            <a:avLst/>
          </a:prstGeom>
          <a:ln w="19050">
            <a:solidFill>
              <a:schemeClr val="tx1">
                <a:lumMod val="85000"/>
                <a:lumOff val="15000"/>
              </a:schemeClr>
            </a:solidFill>
            <a:prstDash val="sysDot"/>
          </a:ln>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5004048" y="2377080"/>
            <a:ext cx="0" cy="1728192"/>
          </a:xfrm>
          <a:prstGeom prst="line">
            <a:avLst/>
          </a:prstGeom>
          <a:ln w="19050">
            <a:solidFill>
              <a:schemeClr val="tx1">
                <a:lumMod val="85000"/>
                <a:lumOff val="15000"/>
              </a:schemeClr>
            </a:solidFill>
            <a:prstDash val="sysDot"/>
          </a:ln>
        </p:spPr>
        <p:style>
          <a:lnRef idx="2">
            <a:schemeClr val="dk1"/>
          </a:lnRef>
          <a:fillRef idx="0">
            <a:schemeClr val="dk1"/>
          </a:fillRef>
          <a:effectRef idx="1">
            <a:schemeClr val="dk1"/>
          </a:effectRef>
          <a:fontRef idx="minor">
            <a:schemeClr val="tx1"/>
          </a:fontRef>
        </p:style>
      </p:cxnSp>
      <p:sp>
        <p:nvSpPr>
          <p:cNvPr id="136" name="Rectangle 135"/>
          <p:cNvSpPr/>
          <p:nvPr/>
        </p:nvSpPr>
        <p:spPr>
          <a:xfrm>
            <a:off x="909117" y="2386604"/>
            <a:ext cx="1963266" cy="1717160"/>
          </a:xfrm>
          <a:prstGeom prst="rect">
            <a:avLst/>
          </a:prstGeom>
          <a:solidFill>
            <a:schemeClr val="tx1">
              <a:lumMod val="50000"/>
              <a:lumOff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5004048" y="2386604"/>
            <a:ext cx="2081883" cy="1717160"/>
          </a:xfrm>
          <a:prstGeom prst="rect">
            <a:avLst/>
          </a:prstGeom>
          <a:solidFill>
            <a:schemeClr val="tx1">
              <a:lumMod val="50000"/>
              <a:lumOff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33223" y="1390611"/>
            <a:ext cx="5788764" cy="369332"/>
          </a:xfrm>
          <a:prstGeom prst="rect">
            <a:avLst/>
          </a:prstGeom>
          <a:noFill/>
        </p:spPr>
        <p:txBody>
          <a:bodyPr wrap="none" rtlCol="0">
            <a:spAutoFit/>
          </a:bodyPr>
          <a:lstStyle/>
          <a:p>
            <a:r>
              <a:rPr lang="fi-FI" dirty="0" smtClean="0">
                <a:solidFill>
                  <a:srgbClr val="FFC000"/>
                </a:solidFill>
              </a:rPr>
              <a:t>STATUS:DONE: IMPLEMENTED USING PRIMEFACES TIMELINE</a:t>
            </a:r>
            <a:endParaRPr lang="en-US" dirty="0">
              <a:solidFill>
                <a:srgbClr val="FFC000"/>
              </a:solidFill>
            </a:endParaRPr>
          </a:p>
        </p:txBody>
      </p:sp>
    </p:spTree>
    <p:extLst>
      <p:ext uri="{BB962C8B-B14F-4D97-AF65-F5344CB8AC3E}">
        <p14:creationId xmlns:p14="http://schemas.microsoft.com/office/powerpoint/2010/main" val="91624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Verification History</a:t>
            </a:r>
            <a:br>
              <a:rPr lang="fi-FI" dirty="0" smtClean="0"/>
            </a:br>
            <a:r>
              <a:rPr lang="fi-FI" dirty="0">
                <a:solidFill>
                  <a:srgbClr val="FFC000"/>
                </a:solidFill>
              </a:rPr>
              <a:t>STATUS:DONE</a:t>
            </a:r>
            <a:endParaRPr lang="en-US" dirty="0">
              <a:solidFill>
                <a:srgbClr val="92D05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fi-FI" b="1" dirty="0" smtClean="0"/>
              <a:t>What: </a:t>
            </a:r>
            <a:r>
              <a:rPr lang="fi-FI" dirty="0" smtClean="0"/>
              <a:t>Display all finished builds from specified range of time for current verification using timeline primefaces extension (box style, buildId in box text).</a:t>
            </a:r>
            <a:r>
              <a:rPr lang="fi-FI" dirty="0"/>
              <a:t> </a:t>
            </a:r>
            <a:r>
              <a:rPr lang="fi-FI" dirty="0" smtClean="0"/>
              <a:t>Indicate result with box background color</a:t>
            </a:r>
            <a:r>
              <a:rPr lang="fi-FI" dirty="0" smtClean="0">
                <a:sym typeface="Wingdings" pitchFamily="2" charset="2"/>
              </a:rPr>
              <a:t>(success=green, failure=red, aborted=gray, unstable=yellow, not build=gray). Use </a:t>
            </a:r>
            <a:r>
              <a:rPr lang="fi-FI" i="1" dirty="0" smtClean="0">
                <a:sym typeface="Wingdings" pitchFamily="2" charset="2"/>
              </a:rPr>
              <a:t>break time timeline </a:t>
            </a:r>
            <a:r>
              <a:rPr lang="fi-FI" dirty="0" smtClean="0">
                <a:sym typeface="Wingdings" pitchFamily="2" charset="2"/>
              </a:rPr>
              <a:t>implementation as a reference.</a:t>
            </a:r>
            <a:endParaRPr lang="fi-FI" dirty="0" smtClean="0"/>
          </a:p>
          <a:p>
            <a:pPr marL="0" indent="0">
              <a:buNone/>
            </a:pPr>
            <a:r>
              <a:rPr lang="fi-FI" b="1" dirty="0" smtClean="0"/>
              <a:t>How: </a:t>
            </a:r>
            <a:r>
              <a:rPr lang="fi-FI" dirty="0" smtClean="0"/>
              <a:t>Timer starts when verification is triggered by BE. Timer stops when verification result is known by BE.</a:t>
            </a:r>
          </a:p>
          <a:p>
            <a:pPr marL="0" indent="0">
              <a:buNone/>
            </a:pPr>
            <a:r>
              <a:rPr lang="fi-FI" b="1" dirty="0"/>
              <a:t>For:</a:t>
            </a:r>
            <a:r>
              <a:rPr lang="fi-FI" dirty="0"/>
              <a:t> All CI verificatio levels; SCV, DBV, MBV</a:t>
            </a:r>
          </a:p>
          <a:p>
            <a:pPr marL="0" indent="0">
              <a:buNone/>
            </a:pPr>
            <a:r>
              <a:rPr lang="fi-FI" b="1" dirty="0"/>
              <a:t>Scale</a:t>
            </a:r>
            <a:r>
              <a:rPr lang="fi-FI" dirty="0"/>
              <a:t>: </a:t>
            </a:r>
            <a:r>
              <a:rPr lang="fi-FI" dirty="0" smtClean="0"/>
              <a:t>Individual</a:t>
            </a:r>
            <a:endParaRPr lang="en-US" dirty="0"/>
          </a:p>
        </p:txBody>
      </p:sp>
    </p:spTree>
    <p:extLst>
      <p:ext uri="{BB962C8B-B14F-4D97-AF65-F5344CB8AC3E}">
        <p14:creationId xmlns:p14="http://schemas.microsoft.com/office/powerpoint/2010/main" val="60902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fi-FI" dirty="0" smtClean="0"/>
              <a:t>FEBRUARY 2013</a:t>
            </a:r>
            <a:endParaRPr lang="en-US" dirty="0"/>
          </a:p>
        </p:txBody>
      </p:sp>
    </p:spTree>
    <p:extLst>
      <p:ext uri="{BB962C8B-B14F-4D97-AF65-F5344CB8AC3E}">
        <p14:creationId xmlns:p14="http://schemas.microsoft.com/office/powerpoint/2010/main" val="177461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Targets for Feb 2013 release</a:t>
            </a:r>
            <a:endParaRPr lang="en-US" dirty="0"/>
          </a:p>
        </p:txBody>
      </p:sp>
      <p:sp>
        <p:nvSpPr>
          <p:cNvPr id="3" name="Content Placeholder 2"/>
          <p:cNvSpPr>
            <a:spLocks noGrp="1"/>
          </p:cNvSpPr>
          <p:nvPr>
            <p:ph idx="1"/>
          </p:nvPr>
        </p:nvSpPr>
        <p:spPr>
          <a:xfrm>
            <a:off x="457200" y="1600200"/>
            <a:ext cx="8291264" cy="4565103"/>
          </a:xfrm>
        </p:spPr>
        <p:txBody>
          <a:bodyPr>
            <a:noAutofit/>
          </a:bodyPr>
          <a:lstStyle/>
          <a:p>
            <a:r>
              <a:rPr lang="fi-FI" sz="1600" dirty="0" smtClean="0"/>
              <a:t>COMMIT TREND metrics (admin and users with special rights)</a:t>
            </a:r>
          </a:p>
          <a:p>
            <a:r>
              <a:rPr lang="fi-FI" sz="1600" dirty="0" smtClean="0"/>
              <a:t>SUBVERIFICATION TREND metrics (admin and users with special rights)</a:t>
            </a:r>
          </a:p>
          <a:p>
            <a:r>
              <a:rPr lang="fi-FI" sz="1600" dirty="0" smtClean="0"/>
              <a:t>Build event metrics</a:t>
            </a:r>
          </a:p>
          <a:p>
            <a:pPr lvl="1"/>
            <a:r>
              <a:rPr lang="fi-FI" sz="1600" dirty="0" smtClean="0"/>
              <a:t>How to represent data in UI? Requirements not yet done.</a:t>
            </a:r>
          </a:p>
          <a:p>
            <a:pPr lvl="1"/>
            <a:r>
              <a:rPr lang="fi-FI" sz="1600" dirty="0" smtClean="0"/>
              <a:t>Is this project level metrics?</a:t>
            </a:r>
          </a:p>
          <a:p>
            <a:r>
              <a:rPr lang="fi-FI" sz="1600" dirty="0" smtClean="0"/>
              <a:t>Hangtime metrics</a:t>
            </a:r>
          </a:p>
          <a:p>
            <a:pPr lvl="1"/>
            <a:r>
              <a:rPr lang="fi-FI" sz="1600" dirty="0" smtClean="0"/>
              <a:t>Requires several complex enablers and some refactoring to BE core</a:t>
            </a:r>
          </a:p>
          <a:p>
            <a:pPr lvl="1"/>
            <a:r>
              <a:rPr lang="fi-FI" sz="1600" dirty="0" smtClean="0"/>
              <a:t>Is this project level metrics?</a:t>
            </a:r>
          </a:p>
          <a:p>
            <a:r>
              <a:rPr lang="fi-FI" sz="1600" dirty="0" smtClean="0"/>
              <a:t>PERMALINK support to metrics</a:t>
            </a:r>
          </a:p>
          <a:p>
            <a:pPr marL="0" indent="0">
              <a:buNone/>
            </a:pPr>
            <a:endParaRPr lang="fi-FI" sz="1600" b="1" dirty="0" smtClean="0"/>
          </a:p>
          <a:p>
            <a:pPr marL="0" indent="0">
              <a:buNone/>
            </a:pPr>
            <a:r>
              <a:rPr lang="fi-FI" sz="1600" b="1" dirty="0" smtClean="0"/>
              <a:t>NOTE: hangtime metrics is prioritized high.</a:t>
            </a:r>
          </a:p>
          <a:p>
            <a:pPr marL="0" indent="0">
              <a:buNone/>
            </a:pPr>
            <a:r>
              <a:rPr lang="fi-FI" sz="1600" b="1" dirty="0" smtClean="0"/>
              <a:t>NOTE: permalink is prioritized high.</a:t>
            </a:r>
          </a:p>
          <a:p>
            <a:pPr marL="0" indent="0">
              <a:buNone/>
            </a:pPr>
            <a:r>
              <a:rPr lang="fi-FI" sz="1600" b="1" dirty="0" smtClean="0"/>
              <a:t>NOTE: </a:t>
            </a:r>
            <a:r>
              <a:rPr lang="fi-FI" sz="1600" b="1" dirty="0"/>
              <a:t>First-gen metrics UI &amp; server is still developed to provide required features while new system is being </a:t>
            </a:r>
            <a:r>
              <a:rPr lang="fi-FI" sz="1600" b="1" dirty="0" smtClean="0"/>
              <a:t>developed</a:t>
            </a:r>
          </a:p>
        </p:txBody>
      </p:sp>
    </p:spTree>
    <p:extLst>
      <p:ext uri="{BB962C8B-B14F-4D97-AF65-F5344CB8AC3E}">
        <p14:creationId xmlns:p14="http://schemas.microsoft.com/office/powerpoint/2010/main" val="33378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68" y="-172464"/>
            <a:ext cx="3301831" cy="1877189"/>
          </a:xfrm>
        </p:spPr>
        <p:txBody>
          <a:bodyPr>
            <a:normAutofit/>
          </a:bodyPr>
          <a:lstStyle/>
          <a:p>
            <a:r>
              <a:rPr lang="fi-FI" sz="2000" b="1" dirty="0" smtClean="0"/>
              <a:t>Roadmap for</a:t>
            </a:r>
            <a:br>
              <a:rPr lang="fi-FI" sz="2000" b="1" dirty="0" smtClean="0"/>
            </a:br>
            <a:r>
              <a:rPr lang="fi-FI" sz="2000" b="1" dirty="0" smtClean="0"/>
              <a:t>Feb 2013 -</a:t>
            </a:r>
            <a:br>
              <a:rPr lang="fi-FI" sz="2000" b="1" dirty="0" smtClean="0"/>
            </a:br>
            <a:r>
              <a:rPr lang="fi-FI" sz="2000" b="1" dirty="0" smtClean="0"/>
              <a:t>(green = done,</a:t>
            </a:r>
            <a:br>
              <a:rPr lang="fi-FI" sz="2000" b="1" dirty="0" smtClean="0"/>
            </a:br>
            <a:r>
              <a:rPr lang="fi-FI" sz="2000" b="1" dirty="0" smtClean="0"/>
              <a:t>gray = in progress</a:t>
            </a:r>
            <a:br>
              <a:rPr lang="fi-FI" sz="2000" b="1" dirty="0" smtClean="0"/>
            </a:br>
            <a:r>
              <a:rPr lang="fi-FI" sz="2000" b="1" dirty="0" smtClean="0"/>
              <a:t>blue = not yet done)</a:t>
            </a:r>
            <a:endParaRPr lang="en-US" sz="2000" b="1" dirty="0"/>
          </a:p>
        </p:txBody>
      </p:sp>
      <p:sp>
        <p:nvSpPr>
          <p:cNvPr id="175" name="Rectangle 174"/>
          <p:cNvSpPr/>
          <p:nvPr/>
        </p:nvSpPr>
        <p:spPr>
          <a:xfrm>
            <a:off x="4240393" y="5839512"/>
            <a:ext cx="1307874" cy="436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Release with February 2013 BE Release</a:t>
            </a:r>
            <a:endParaRPr lang="en-US" sz="900" dirty="0" smtClean="0"/>
          </a:p>
        </p:txBody>
      </p:sp>
      <p:sp>
        <p:nvSpPr>
          <p:cNvPr id="496" name="TextBox 495"/>
          <p:cNvSpPr txBox="1"/>
          <p:nvPr/>
        </p:nvSpPr>
        <p:spPr>
          <a:xfrm>
            <a:off x="-42438" y="6541497"/>
            <a:ext cx="2878801" cy="369332"/>
          </a:xfrm>
          <a:prstGeom prst="rect">
            <a:avLst/>
          </a:prstGeom>
          <a:noFill/>
        </p:spPr>
        <p:txBody>
          <a:bodyPr wrap="none" rtlCol="0">
            <a:spAutoFit/>
          </a:bodyPr>
          <a:lstStyle/>
          <a:p>
            <a:r>
              <a:rPr lang="fi-FI" i="1" dirty="0" smtClean="0"/>
              <a:t>D&amp;I = Design and implement</a:t>
            </a:r>
            <a:endParaRPr lang="en-US" i="1" dirty="0"/>
          </a:p>
        </p:txBody>
      </p:sp>
      <p:cxnSp>
        <p:nvCxnSpPr>
          <p:cNvPr id="533" name="Straight Arrow Connector 532"/>
          <p:cNvCxnSpPr>
            <a:stCxn id="25" idx="2"/>
            <a:endCxn id="175" idx="0"/>
          </p:cNvCxnSpPr>
          <p:nvPr/>
        </p:nvCxnSpPr>
        <p:spPr>
          <a:xfrm flipH="1">
            <a:off x="4894330" y="2734217"/>
            <a:ext cx="1729898" cy="310529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39" name="Straight Arrow Connector 538"/>
          <p:cNvCxnSpPr/>
          <p:nvPr/>
        </p:nvCxnSpPr>
        <p:spPr>
          <a:xfrm>
            <a:off x="7659287" y="0"/>
            <a:ext cx="0" cy="6801029"/>
          </a:xfrm>
          <a:prstGeom prst="straightConnector1">
            <a:avLst/>
          </a:prstGeom>
          <a:ln w="111125">
            <a:solidFill>
              <a:schemeClr val="tx1">
                <a:lumMod val="85000"/>
                <a:lumOff val="15000"/>
                <a:alpha val="47000"/>
              </a:schemeClr>
            </a:solidFill>
            <a:tailEnd type="arrow"/>
          </a:ln>
        </p:spPr>
        <p:style>
          <a:lnRef idx="1">
            <a:schemeClr val="accent1"/>
          </a:lnRef>
          <a:fillRef idx="0">
            <a:schemeClr val="accent1"/>
          </a:fillRef>
          <a:effectRef idx="0">
            <a:schemeClr val="accent1"/>
          </a:effectRef>
          <a:fontRef idx="minor">
            <a:schemeClr val="tx1"/>
          </a:fontRef>
        </p:style>
      </p:cxnSp>
      <p:sp>
        <p:nvSpPr>
          <p:cNvPr id="540" name="TextBox 539"/>
          <p:cNvSpPr txBox="1"/>
          <p:nvPr/>
        </p:nvSpPr>
        <p:spPr>
          <a:xfrm>
            <a:off x="7428455" y="2716841"/>
            <a:ext cx="461665" cy="571631"/>
          </a:xfrm>
          <a:prstGeom prst="rect">
            <a:avLst/>
          </a:prstGeom>
          <a:noFill/>
        </p:spPr>
        <p:txBody>
          <a:bodyPr vert="vert" wrap="none" rtlCol="0">
            <a:spAutoFit/>
          </a:bodyPr>
          <a:lstStyle/>
          <a:p>
            <a:r>
              <a:rPr lang="fi-FI" dirty="0" smtClean="0"/>
              <a:t>TIME</a:t>
            </a:r>
            <a:endParaRPr lang="en-US" dirty="0"/>
          </a:p>
        </p:txBody>
      </p:sp>
      <p:sp>
        <p:nvSpPr>
          <p:cNvPr id="571" name="TextBox 570"/>
          <p:cNvSpPr txBox="1"/>
          <p:nvPr/>
        </p:nvSpPr>
        <p:spPr>
          <a:xfrm>
            <a:off x="7890120" y="104697"/>
            <a:ext cx="1045286" cy="369332"/>
          </a:xfrm>
          <a:prstGeom prst="rect">
            <a:avLst/>
          </a:prstGeom>
          <a:noFill/>
        </p:spPr>
        <p:txBody>
          <a:bodyPr wrap="none" rtlCol="0">
            <a:spAutoFit/>
          </a:bodyPr>
          <a:lstStyle/>
          <a:p>
            <a:r>
              <a:rPr lang="fi-FI" dirty="0" smtClean="0"/>
              <a:t>Feb 2013</a:t>
            </a:r>
            <a:endParaRPr lang="en-US" dirty="0"/>
          </a:p>
        </p:txBody>
      </p:sp>
      <p:cxnSp>
        <p:nvCxnSpPr>
          <p:cNvPr id="171" name="Straight Arrow Connector 170"/>
          <p:cNvCxnSpPr>
            <a:stCxn id="59" idx="2"/>
            <a:endCxn id="53" idx="0"/>
          </p:cNvCxnSpPr>
          <p:nvPr/>
        </p:nvCxnSpPr>
        <p:spPr>
          <a:xfrm flipH="1">
            <a:off x="4992170" y="1042262"/>
            <a:ext cx="1504" cy="26079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391249" y="3355602"/>
            <a:ext cx="1204850" cy="5635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hangtime metrics  EJB data mining methods on top of enablers</a:t>
            </a:r>
          </a:p>
        </p:txBody>
      </p:sp>
      <p:cxnSp>
        <p:nvCxnSpPr>
          <p:cNvPr id="52" name="Straight Arrow Connector 51"/>
          <p:cNvCxnSpPr>
            <a:stCxn id="82" idx="2"/>
            <a:endCxn id="175" idx="0"/>
          </p:cNvCxnSpPr>
          <p:nvPr/>
        </p:nvCxnSpPr>
        <p:spPr>
          <a:xfrm flipH="1">
            <a:off x="4894330" y="4626328"/>
            <a:ext cx="63560" cy="121318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08094" y="1303061"/>
            <a:ext cx="1368152" cy="9114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hangtime metrics</a:t>
            </a:r>
          </a:p>
          <a:p>
            <a:pPr algn="ctr"/>
            <a:r>
              <a:rPr lang="fi-FI" sz="900" dirty="0" smtClean="0"/>
              <a:t>Enablers:</a:t>
            </a:r>
          </a:p>
          <a:p>
            <a:pPr algn="ctr"/>
            <a:r>
              <a:rPr lang="fi-FI" sz="900" dirty="0" smtClean="0"/>
              <a:t>-Change-BuildGroup relation as Many ToMany</a:t>
            </a:r>
          </a:p>
          <a:p>
            <a:pPr algn="ctr"/>
            <a:r>
              <a:rPr lang="fi-FI" sz="900" dirty="0" smtClean="0"/>
              <a:t>- Store last successfull HEAD to Job.</a:t>
            </a:r>
          </a:p>
        </p:txBody>
      </p:sp>
      <p:cxnSp>
        <p:nvCxnSpPr>
          <p:cNvPr id="58" name="Straight Arrow Connector 57"/>
          <p:cNvCxnSpPr>
            <a:stCxn id="53" idx="2"/>
            <a:endCxn id="30" idx="0"/>
          </p:cNvCxnSpPr>
          <p:nvPr/>
        </p:nvCxnSpPr>
        <p:spPr>
          <a:xfrm>
            <a:off x="4992170" y="2214483"/>
            <a:ext cx="0" cy="27084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11102" y="104697"/>
            <a:ext cx="1365144" cy="93756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hangtime metrics</a:t>
            </a:r>
          </a:p>
          <a:p>
            <a:pPr algn="ctr"/>
            <a:r>
              <a:rPr lang="fi-FI" sz="900" dirty="0" smtClean="0"/>
              <a:t>Enablers:</a:t>
            </a:r>
          </a:p>
          <a:p>
            <a:pPr algn="ctr"/>
            <a:r>
              <a:rPr lang="fi-FI" sz="900" dirty="0" smtClean="0"/>
              <a:t>-remove root build and transfer it’s responsibilities to BuildGroup</a:t>
            </a:r>
          </a:p>
        </p:txBody>
      </p:sp>
      <p:sp>
        <p:nvSpPr>
          <p:cNvPr id="82" name="Rectangle 81"/>
          <p:cNvSpPr/>
          <p:nvPr/>
        </p:nvSpPr>
        <p:spPr>
          <a:xfrm>
            <a:off x="4355465" y="4149080"/>
            <a:ext cx="1204850" cy="4772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hangtime metrics  UI</a:t>
            </a:r>
          </a:p>
        </p:txBody>
      </p:sp>
      <p:cxnSp>
        <p:nvCxnSpPr>
          <p:cNvPr id="84" name="Straight Arrow Connector 83"/>
          <p:cNvCxnSpPr>
            <a:stCxn id="48" idx="2"/>
            <a:endCxn id="82" idx="0"/>
          </p:cNvCxnSpPr>
          <p:nvPr/>
        </p:nvCxnSpPr>
        <p:spPr>
          <a:xfrm flipH="1">
            <a:off x="4957890" y="3919150"/>
            <a:ext cx="35784" cy="2299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2774880" y="542760"/>
            <a:ext cx="1204850" cy="7603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”COMMIT TREND” system graph data mining methods to EJB layer</a:t>
            </a:r>
          </a:p>
        </p:txBody>
      </p:sp>
      <p:sp>
        <p:nvSpPr>
          <p:cNvPr id="96" name="Rectangle 95"/>
          <p:cNvSpPr/>
          <p:nvPr/>
        </p:nvSpPr>
        <p:spPr>
          <a:xfrm>
            <a:off x="2774880" y="1809304"/>
            <a:ext cx="1204850" cy="4772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”COMMIT TREND” system graph UI</a:t>
            </a:r>
          </a:p>
        </p:txBody>
      </p:sp>
      <p:cxnSp>
        <p:nvCxnSpPr>
          <p:cNvPr id="97" name="Straight Arrow Connector 96"/>
          <p:cNvCxnSpPr>
            <a:stCxn id="95" idx="2"/>
            <a:endCxn id="96" idx="0"/>
          </p:cNvCxnSpPr>
          <p:nvPr/>
        </p:nvCxnSpPr>
        <p:spPr>
          <a:xfrm>
            <a:off x="3377305" y="1303061"/>
            <a:ext cx="0" cy="5062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6" idx="2"/>
            <a:endCxn id="175" idx="0"/>
          </p:cNvCxnSpPr>
          <p:nvPr/>
        </p:nvCxnSpPr>
        <p:spPr>
          <a:xfrm>
            <a:off x="3377305" y="2286552"/>
            <a:ext cx="1517025" cy="355296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0152" y="554596"/>
            <a:ext cx="1368152" cy="9114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Design Build event metrics UI / graphical </a:t>
            </a:r>
            <a:r>
              <a:rPr lang="fi-FI" sz="900" dirty="0"/>
              <a:t> </a:t>
            </a:r>
            <a:r>
              <a:rPr lang="fi-FI" sz="900" dirty="0" smtClean="0"/>
              <a:t>statistics</a:t>
            </a:r>
          </a:p>
        </p:txBody>
      </p:sp>
      <p:sp>
        <p:nvSpPr>
          <p:cNvPr id="25" name="Rectangle 24"/>
          <p:cNvSpPr/>
          <p:nvPr/>
        </p:nvSpPr>
        <p:spPr>
          <a:xfrm>
            <a:off x="5940152" y="1822795"/>
            <a:ext cx="1368152" cy="9114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Implement Build </a:t>
            </a:r>
            <a:r>
              <a:rPr lang="fi-FI" sz="900" dirty="0"/>
              <a:t>event metrics UI / graphical  statistics</a:t>
            </a:r>
          </a:p>
        </p:txBody>
      </p:sp>
      <p:cxnSp>
        <p:nvCxnSpPr>
          <p:cNvPr id="28" name="Straight Arrow Connector 27"/>
          <p:cNvCxnSpPr>
            <a:stCxn id="24" idx="2"/>
            <a:endCxn id="25" idx="0"/>
          </p:cNvCxnSpPr>
          <p:nvPr/>
        </p:nvCxnSpPr>
        <p:spPr>
          <a:xfrm>
            <a:off x="6624228" y="1466018"/>
            <a:ext cx="0" cy="35677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67544" y="3441901"/>
            <a:ext cx="1204850" cy="4772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PERMALINKS to metrics</a:t>
            </a:r>
          </a:p>
        </p:txBody>
      </p:sp>
      <p:cxnSp>
        <p:nvCxnSpPr>
          <p:cNvPr id="42" name="Straight Arrow Connector 41"/>
          <p:cNvCxnSpPr>
            <a:stCxn id="41" idx="2"/>
            <a:endCxn id="175" idx="0"/>
          </p:cNvCxnSpPr>
          <p:nvPr/>
        </p:nvCxnSpPr>
        <p:spPr>
          <a:xfrm>
            <a:off x="1069969" y="3919149"/>
            <a:ext cx="3824361" cy="192036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971876" y="1884864"/>
            <a:ext cx="1204850" cy="7603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”SUBVERIFICATION TREND” system graph data mining methods to EJB layer</a:t>
            </a:r>
          </a:p>
        </p:txBody>
      </p:sp>
      <p:sp>
        <p:nvSpPr>
          <p:cNvPr id="55" name="Rectangle 54"/>
          <p:cNvSpPr/>
          <p:nvPr/>
        </p:nvSpPr>
        <p:spPr>
          <a:xfrm>
            <a:off x="2143370" y="3083413"/>
            <a:ext cx="1263019" cy="6389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”SUBVERIFICATION TREND” system graph UI</a:t>
            </a:r>
          </a:p>
        </p:txBody>
      </p:sp>
      <p:cxnSp>
        <p:nvCxnSpPr>
          <p:cNvPr id="56" name="Straight Arrow Connector 55"/>
          <p:cNvCxnSpPr>
            <a:stCxn id="51" idx="2"/>
            <a:endCxn id="55" idx="0"/>
          </p:cNvCxnSpPr>
          <p:nvPr/>
        </p:nvCxnSpPr>
        <p:spPr>
          <a:xfrm>
            <a:off x="1574301" y="2645165"/>
            <a:ext cx="1200579" cy="43824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2"/>
            <a:endCxn id="175" idx="0"/>
          </p:cNvCxnSpPr>
          <p:nvPr/>
        </p:nvCxnSpPr>
        <p:spPr>
          <a:xfrm>
            <a:off x="2774880" y="3722397"/>
            <a:ext cx="2119450" cy="211711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308094" y="2485327"/>
            <a:ext cx="1368152" cy="5980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hangtime metrics</a:t>
            </a:r>
          </a:p>
          <a:p>
            <a:pPr algn="ctr"/>
            <a:r>
              <a:rPr lang="fi-FI" sz="900" dirty="0" smtClean="0"/>
              <a:t>Enablers:</a:t>
            </a:r>
          </a:p>
          <a:p>
            <a:pPr algn="ctr"/>
            <a:r>
              <a:rPr lang="fi-FI" sz="900" dirty="0" smtClean="0"/>
              <a:t>Collect hangtime data during verifications runs.</a:t>
            </a:r>
          </a:p>
        </p:txBody>
      </p:sp>
      <p:cxnSp>
        <p:nvCxnSpPr>
          <p:cNvPr id="32" name="Straight Arrow Connector 31"/>
          <p:cNvCxnSpPr>
            <a:stCxn id="30" idx="2"/>
            <a:endCxn id="48" idx="0"/>
          </p:cNvCxnSpPr>
          <p:nvPr/>
        </p:nvCxnSpPr>
        <p:spPr>
          <a:xfrm>
            <a:off x="4992170" y="3083413"/>
            <a:ext cx="1504" cy="27218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00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SW Develoment </a:t>
            </a:r>
            <a:r>
              <a:rPr lang="fi-FI" dirty="0" smtClean="0"/>
              <a:t>Hangtime</a:t>
            </a:r>
            <a:br>
              <a:rPr lang="fi-FI" dirty="0" smtClean="0"/>
            </a:br>
            <a:r>
              <a:rPr lang="fi-FI" dirty="0" smtClean="0">
                <a:solidFill>
                  <a:srgbClr val="92D050"/>
                </a:solidFill>
              </a:rPr>
              <a:t>STATUS: DONE</a:t>
            </a:r>
            <a:endParaRPr lang="en-US" dirty="0">
              <a:solidFill>
                <a:srgbClr val="92D050"/>
              </a:solidFill>
            </a:endParaRPr>
          </a:p>
        </p:txBody>
      </p:sp>
      <p:sp>
        <p:nvSpPr>
          <p:cNvPr id="3" name="Content Placeholder 2"/>
          <p:cNvSpPr>
            <a:spLocks noGrp="1"/>
          </p:cNvSpPr>
          <p:nvPr>
            <p:ph idx="1"/>
          </p:nvPr>
        </p:nvSpPr>
        <p:spPr/>
        <p:txBody>
          <a:bodyPr>
            <a:normAutofit fontScale="92500" lnSpcReduction="20000"/>
          </a:bodyPr>
          <a:lstStyle/>
          <a:p>
            <a:pPr marL="0" indent="0" fontAlgn="ctr">
              <a:buNone/>
            </a:pPr>
            <a:r>
              <a:rPr lang="fi-FI" b="1" dirty="0"/>
              <a:t>What:</a:t>
            </a:r>
            <a:r>
              <a:rPr lang="fi-FI" dirty="0"/>
              <a:t> Measures the total time how long </a:t>
            </a:r>
            <a:r>
              <a:rPr lang="fi-FI" dirty="0" smtClean="0"/>
              <a:t>time it </a:t>
            </a:r>
            <a:r>
              <a:rPr lang="fi-FI" dirty="0"/>
              <a:t>takes </a:t>
            </a:r>
            <a:r>
              <a:rPr lang="fi-FI" dirty="0" smtClean="0"/>
              <a:t>from a push until a </a:t>
            </a:r>
            <a:r>
              <a:rPr lang="fi-FI" dirty="0"/>
              <a:t>code change is merged </a:t>
            </a:r>
            <a:r>
              <a:rPr lang="fi-FI" dirty="0" smtClean="0"/>
              <a:t>to master branch</a:t>
            </a:r>
            <a:endParaRPr lang="fi-FI" dirty="0"/>
          </a:p>
          <a:p>
            <a:pPr marL="0" indent="0" fontAlgn="ctr">
              <a:buNone/>
            </a:pPr>
            <a:r>
              <a:rPr lang="fi-FI" b="1" dirty="0"/>
              <a:t>How:</a:t>
            </a:r>
            <a:r>
              <a:rPr lang="fi-FI" dirty="0"/>
              <a:t> The timer start when a code change is pushed to </a:t>
            </a:r>
            <a:r>
              <a:rPr lang="fi-FI" dirty="0" smtClean="0"/>
              <a:t>gerrit (develop branch). </a:t>
            </a:r>
            <a:r>
              <a:rPr lang="fi-FI" dirty="0"/>
              <a:t>The timer will stop when that same code change has been merged into master </a:t>
            </a:r>
            <a:r>
              <a:rPr lang="fi-FI" dirty="0" smtClean="0"/>
              <a:t>branch, i.e. first successful DBV containing the change</a:t>
            </a:r>
          </a:p>
          <a:p>
            <a:pPr marL="0" indent="0" fontAlgn="ctr">
              <a:buNone/>
            </a:pPr>
            <a:r>
              <a:rPr lang="fi-FI" b="1" dirty="0" smtClean="0"/>
              <a:t>For:</a:t>
            </a:r>
            <a:r>
              <a:rPr lang="fi-FI" dirty="0" smtClean="0"/>
              <a:t> No need for branch selection as we are always combining SCV + DBV for this metric</a:t>
            </a:r>
          </a:p>
          <a:p>
            <a:pPr marL="0" indent="0" fontAlgn="ctr">
              <a:buNone/>
            </a:pPr>
            <a:r>
              <a:rPr lang="fi-FI" b="1" dirty="0" smtClean="0"/>
              <a:t>Scale:</a:t>
            </a:r>
            <a:r>
              <a:rPr lang="fi-FI" dirty="0" smtClean="0"/>
              <a:t> individual, daily avg, weekly avg, monthly avg</a:t>
            </a:r>
            <a:endParaRPr lang="fi-FI" dirty="0"/>
          </a:p>
        </p:txBody>
      </p:sp>
    </p:spTree>
    <p:extLst>
      <p:ext uri="{BB962C8B-B14F-4D97-AF65-F5344CB8AC3E}">
        <p14:creationId xmlns:p14="http://schemas.microsoft.com/office/powerpoint/2010/main" val="145710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SW Integration </a:t>
            </a:r>
            <a:r>
              <a:rPr lang="fi-FI" dirty="0" smtClean="0"/>
              <a:t>Hangtime</a:t>
            </a:r>
            <a:br>
              <a:rPr lang="fi-FI" dirty="0" smtClean="0"/>
            </a:br>
            <a:r>
              <a:rPr lang="fi-FI" dirty="0">
                <a:solidFill>
                  <a:srgbClr val="92D050"/>
                </a:solidFill>
              </a:rPr>
              <a:t>STATUS: </a:t>
            </a:r>
            <a:r>
              <a:rPr lang="fi-FI" dirty="0" smtClean="0">
                <a:solidFill>
                  <a:srgbClr val="92D050"/>
                </a:solidFill>
              </a:rPr>
              <a:t>DONE</a:t>
            </a:r>
            <a:endParaRPr lang="en-US" dirty="0">
              <a:solidFill>
                <a:srgbClr val="92D050"/>
              </a:solidFill>
            </a:endParaRPr>
          </a:p>
        </p:txBody>
      </p:sp>
      <p:sp>
        <p:nvSpPr>
          <p:cNvPr id="3" name="Content Placeholder 2"/>
          <p:cNvSpPr>
            <a:spLocks noGrp="1"/>
          </p:cNvSpPr>
          <p:nvPr>
            <p:ph idx="1"/>
          </p:nvPr>
        </p:nvSpPr>
        <p:spPr/>
        <p:txBody>
          <a:bodyPr>
            <a:normAutofit fontScale="85000" lnSpcReduction="20000"/>
          </a:bodyPr>
          <a:lstStyle/>
          <a:p>
            <a:pPr marL="0" indent="0" fontAlgn="ctr">
              <a:buNone/>
            </a:pPr>
            <a:r>
              <a:rPr lang="fi-FI" b="1" dirty="0"/>
              <a:t>What:</a:t>
            </a:r>
            <a:r>
              <a:rPr lang="fi-FI" dirty="0"/>
              <a:t> Measures the time used for integration work</a:t>
            </a:r>
          </a:p>
          <a:p>
            <a:pPr marL="0" indent="0" fontAlgn="ctr">
              <a:buNone/>
            </a:pPr>
            <a:r>
              <a:rPr lang="fi-FI" b="1" dirty="0"/>
              <a:t>How:</a:t>
            </a:r>
            <a:r>
              <a:rPr lang="fi-FI" dirty="0"/>
              <a:t> The timer starts when a code change is merged into CI Merge </a:t>
            </a:r>
            <a:r>
              <a:rPr lang="fi-FI" dirty="0" smtClean="0"/>
              <a:t>Branch (MBV uses this branch). </a:t>
            </a:r>
            <a:r>
              <a:rPr lang="fi-FI" dirty="0"/>
              <a:t>The timer stops when that same code change is published as part of SW Update done by </a:t>
            </a:r>
            <a:r>
              <a:rPr lang="fi-FI" dirty="0" smtClean="0"/>
              <a:t>IRS. </a:t>
            </a:r>
            <a:r>
              <a:rPr lang="fi-FI" b="1" dirty="0" smtClean="0"/>
              <a:t>NB! </a:t>
            </a:r>
            <a:r>
              <a:rPr lang="fi-FI" dirty="0" smtClean="0"/>
              <a:t>This one is a bit tricky as we will need to figure out how to get a notification when IRS makes a release; we’ll also need to know changes in that release.</a:t>
            </a:r>
          </a:p>
          <a:p>
            <a:pPr marL="0" indent="0" fontAlgn="ctr">
              <a:buNone/>
            </a:pPr>
            <a:r>
              <a:rPr lang="fi-FI" b="1" dirty="0" smtClean="0"/>
              <a:t>For: </a:t>
            </a:r>
            <a:r>
              <a:rPr lang="fi-FI" dirty="0" smtClean="0"/>
              <a:t>No need for branch selection as we are only interested in integration activities, i.e. not about SCV nor DBV phases.</a:t>
            </a:r>
          </a:p>
          <a:p>
            <a:pPr marL="0" indent="0" fontAlgn="ctr">
              <a:buNone/>
            </a:pPr>
            <a:r>
              <a:rPr lang="fi-FI" b="1" dirty="0" smtClean="0"/>
              <a:t>Scale: </a:t>
            </a:r>
            <a:r>
              <a:rPr lang="fi-FI" dirty="0" smtClean="0"/>
              <a:t>individual, daily avg, weekly avg, monthly avg</a:t>
            </a:r>
            <a:endParaRPr lang="fi-FI" dirty="0"/>
          </a:p>
        </p:txBody>
      </p:sp>
    </p:spTree>
    <p:extLst>
      <p:ext uri="{BB962C8B-B14F-4D97-AF65-F5344CB8AC3E}">
        <p14:creationId xmlns:p14="http://schemas.microsoft.com/office/powerpoint/2010/main" val="130751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SW Delivery Chain </a:t>
            </a:r>
            <a:r>
              <a:rPr lang="fi-FI" dirty="0" smtClean="0"/>
              <a:t>Hangtime</a:t>
            </a:r>
            <a:br>
              <a:rPr lang="fi-FI" dirty="0" smtClean="0"/>
            </a:br>
            <a:r>
              <a:rPr lang="fi-FI" dirty="0">
                <a:solidFill>
                  <a:srgbClr val="92D050"/>
                </a:solidFill>
              </a:rPr>
              <a:t>STATUS: </a:t>
            </a:r>
            <a:r>
              <a:rPr lang="fi-FI" dirty="0" smtClean="0">
                <a:solidFill>
                  <a:srgbClr val="92D050"/>
                </a:solidFill>
              </a:rPr>
              <a:t>DONE</a:t>
            </a:r>
            <a:endParaRPr lang="en-US" dirty="0">
              <a:solidFill>
                <a:srgbClr val="92D050"/>
              </a:solidFill>
            </a:endParaRPr>
          </a:p>
        </p:txBody>
      </p:sp>
      <p:sp>
        <p:nvSpPr>
          <p:cNvPr id="3" name="Content Placeholder 2"/>
          <p:cNvSpPr>
            <a:spLocks noGrp="1"/>
          </p:cNvSpPr>
          <p:nvPr>
            <p:ph idx="1"/>
          </p:nvPr>
        </p:nvSpPr>
        <p:spPr/>
        <p:txBody>
          <a:bodyPr>
            <a:normAutofit fontScale="77500" lnSpcReduction="20000"/>
          </a:bodyPr>
          <a:lstStyle/>
          <a:p>
            <a:pPr marL="0" indent="0" fontAlgn="ctr">
              <a:buNone/>
            </a:pPr>
            <a:r>
              <a:rPr lang="fi-FI" b="1" dirty="0"/>
              <a:t>What:</a:t>
            </a:r>
            <a:r>
              <a:rPr lang="fi-FI" dirty="0"/>
              <a:t> Measures the time it takes for a code change to go through the whole CI based delivery </a:t>
            </a:r>
            <a:r>
              <a:rPr lang="fi-FI" dirty="0" smtClean="0"/>
              <a:t>chain</a:t>
            </a:r>
            <a:endParaRPr lang="fi-FI" dirty="0"/>
          </a:p>
          <a:p>
            <a:pPr marL="0" indent="0" fontAlgn="ctr">
              <a:buNone/>
            </a:pPr>
            <a:r>
              <a:rPr lang="fi-FI" b="1" dirty="0"/>
              <a:t>How:</a:t>
            </a:r>
            <a:r>
              <a:rPr lang="fi-FI" dirty="0"/>
              <a:t> When a code change is pushed to </a:t>
            </a:r>
            <a:r>
              <a:rPr lang="fi-FI" dirty="0" smtClean="0"/>
              <a:t>gerrit, </a:t>
            </a:r>
            <a:r>
              <a:rPr lang="fi-FI" dirty="0"/>
              <a:t>a single commit verification will start. That's the moment when we will start to measure the hangtime for that code change. The clock will stop when that same code change has been published in a daily snapshot release done by IRS, i.e. </a:t>
            </a:r>
            <a:r>
              <a:rPr lang="fi-FI" dirty="0" smtClean="0"/>
              <a:t>when </a:t>
            </a:r>
            <a:r>
              <a:rPr lang="fi-FI" dirty="0"/>
              <a:t>the change has gone through the whole delivery chain</a:t>
            </a:r>
            <a:r>
              <a:rPr lang="fi-FI" dirty="0" smtClean="0"/>
              <a:t>.</a:t>
            </a:r>
          </a:p>
          <a:p>
            <a:pPr marL="0" indent="0" fontAlgn="ctr">
              <a:buNone/>
            </a:pPr>
            <a:r>
              <a:rPr lang="fi-FI" b="1" dirty="0"/>
              <a:t>For: </a:t>
            </a:r>
            <a:r>
              <a:rPr lang="fi-FI" dirty="0"/>
              <a:t>No need for branch selection as we are only interested in integration activities, i.e. not about SCV nor DBV phases.</a:t>
            </a:r>
          </a:p>
          <a:p>
            <a:pPr marL="0" indent="0" fontAlgn="ctr">
              <a:buNone/>
            </a:pPr>
            <a:r>
              <a:rPr lang="fi-FI" b="1" dirty="0"/>
              <a:t>Scale: </a:t>
            </a:r>
            <a:r>
              <a:rPr lang="fi-FI" dirty="0" smtClean="0"/>
              <a:t>individual, daily </a:t>
            </a:r>
            <a:r>
              <a:rPr lang="fi-FI" dirty="0"/>
              <a:t>avg, weekly avg, monthly </a:t>
            </a:r>
            <a:r>
              <a:rPr lang="fi-FI" dirty="0" smtClean="0"/>
              <a:t>avg</a:t>
            </a:r>
            <a:endParaRPr lang="fi-FI" dirty="0"/>
          </a:p>
          <a:p>
            <a:pPr marL="0" indent="0">
              <a:buNone/>
            </a:pPr>
            <a:endParaRPr lang="en-US" dirty="0"/>
          </a:p>
        </p:txBody>
      </p:sp>
    </p:spTree>
    <p:extLst>
      <p:ext uri="{BB962C8B-B14F-4D97-AF65-F5344CB8AC3E}">
        <p14:creationId xmlns:p14="http://schemas.microsoft.com/office/powerpoint/2010/main" val="4212534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COMMIT TREND</a:t>
            </a:r>
            <a:br>
              <a:rPr lang="fi-FI" dirty="0" smtClean="0"/>
            </a:br>
            <a:r>
              <a:rPr lang="fi-FI" dirty="0">
                <a:solidFill>
                  <a:srgbClr val="92D050"/>
                </a:solidFill>
              </a:rPr>
              <a:t>STATUS: DONE</a:t>
            </a:r>
            <a:endParaRPr lang="en-US" dirty="0"/>
          </a:p>
        </p:txBody>
      </p:sp>
      <p:sp>
        <p:nvSpPr>
          <p:cNvPr id="3" name="Content Placeholder 2"/>
          <p:cNvSpPr>
            <a:spLocks noGrp="1"/>
          </p:cNvSpPr>
          <p:nvPr>
            <p:ph idx="1"/>
          </p:nvPr>
        </p:nvSpPr>
        <p:spPr/>
        <p:txBody>
          <a:bodyPr>
            <a:normAutofit fontScale="77500" lnSpcReduction="20000"/>
          </a:bodyPr>
          <a:lstStyle/>
          <a:p>
            <a:pPr marL="0" indent="0" fontAlgn="ctr">
              <a:buNone/>
            </a:pPr>
            <a:r>
              <a:rPr lang="fi-FI" b="1" dirty="0"/>
              <a:t>What:</a:t>
            </a:r>
            <a:r>
              <a:rPr lang="fi-FI" dirty="0"/>
              <a:t> Measures </a:t>
            </a:r>
            <a:r>
              <a:rPr lang="fi-FI" dirty="0" smtClean="0"/>
              <a:t>the amount of SCV runs during specified time interval.</a:t>
            </a:r>
          </a:p>
          <a:p>
            <a:pPr marL="0" indent="0" fontAlgn="ctr">
              <a:buNone/>
            </a:pPr>
            <a:r>
              <a:rPr lang="fi-FI" b="1" dirty="0" smtClean="0"/>
              <a:t>How:</a:t>
            </a:r>
            <a:r>
              <a:rPr lang="fi-FI" dirty="0" smtClean="0"/>
              <a:t> Use linechart as graph style</a:t>
            </a:r>
            <a:r>
              <a:rPr lang="fi-FI" dirty="0"/>
              <a:t>. Projects are grouped. Projects </a:t>
            </a:r>
            <a:r>
              <a:rPr lang="fi-FI" dirty="0" smtClean="0"/>
              <a:t>included in results are selectable with check boxes. One project selection will produce one line to linechart(number of SCV builds for specified time). There is also a checkbox ”Show SUM”. If this checkbox is checked then sum of all lines is also shown in graph. UI has also following components: start time, endtime, refresh button and scale selection.</a:t>
            </a:r>
          </a:p>
          <a:p>
            <a:pPr marL="0" indent="0" fontAlgn="ctr">
              <a:buNone/>
            </a:pPr>
            <a:r>
              <a:rPr lang="fi-FI" b="1" dirty="0" smtClean="0"/>
              <a:t>For: </a:t>
            </a:r>
            <a:r>
              <a:rPr lang="fi-FI" dirty="0"/>
              <a:t>I</a:t>
            </a:r>
            <a:r>
              <a:rPr lang="fi-FI" dirty="0" smtClean="0"/>
              <a:t>n first version this </a:t>
            </a:r>
            <a:r>
              <a:rPr lang="fi-FI" dirty="0"/>
              <a:t>is visible only for </a:t>
            </a:r>
            <a:r>
              <a:rPr lang="fi-FI" dirty="0" smtClean="0"/>
              <a:t>admin and special users.</a:t>
            </a:r>
          </a:p>
          <a:p>
            <a:pPr marL="0" indent="0" fontAlgn="ctr">
              <a:buNone/>
            </a:pPr>
            <a:r>
              <a:rPr lang="fi-FI" b="1" dirty="0" smtClean="0"/>
              <a:t>Scale: </a:t>
            </a:r>
            <a:r>
              <a:rPr lang="fi-FI" dirty="0" smtClean="0"/>
              <a:t>DAILY, </a:t>
            </a:r>
            <a:r>
              <a:rPr lang="fi-FI" dirty="0"/>
              <a:t>WEEKLY, MONTHLY (NO AVERAGES)</a:t>
            </a:r>
            <a:endParaRPr lang="en-US" dirty="0"/>
          </a:p>
        </p:txBody>
      </p:sp>
    </p:spTree>
    <p:extLst>
      <p:ext uri="{BB962C8B-B14F-4D97-AF65-F5344CB8AC3E}">
        <p14:creationId xmlns:p14="http://schemas.microsoft.com/office/powerpoint/2010/main" val="2611459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SUBVERIFICATION TREND</a:t>
            </a:r>
            <a:br>
              <a:rPr lang="fi-FI" dirty="0" smtClean="0"/>
            </a:br>
            <a:r>
              <a:rPr lang="fi-FI" dirty="0">
                <a:solidFill>
                  <a:srgbClr val="92D050"/>
                </a:solidFill>
              </a:rPr>
              <a:t>STATUS: DONE</a:t>
            </a:r>
            <a:endParaRPr lang="en-US" dirty="0"/>
          </a:p>
        </p:txBody>
      </p:sp>
      <p:sp>
        <p:nvSpPr>
          <p:cNvPr id="3" name="Content Placeholder 2"/>
          <p:cNvSpPr>
            <a:spLocks noGrp="1"/>
          </p:cNvSpPr>
          <p:nvPr>
            <p:ph idx="1"/>
          </p:nvPr>
        </p:nvSpPr>
        <p:spPr/>
        <p:txBody>
          <a:bodyPr>
            <a:normAutofit fontScale="70000" lnSpcReduction="20000"/>
          </a:bodyPr>
          <a:lstStyle/>
          <a:p>
            <a:pPr marL="0" indent="0" fontAlgn="ctr">
              <a:buNone/>
            </a:pPr>
            <a:r>
              <a:rPr lang="fi-FI" b="1" dirty="0"/>
              <a:t>What:</a:t>
            </a:r>
            <a:r>
              <a:rPr lang="fi-FI" dirty="0"/>
              <a:t> Measures </a:t>
            </a:r>
            <a:r>
              <a:rPr lang="fi-FI" dirty="0" smtClean="0"/>
              <a:t>the amount of subverifications during specified time interval.</a:t>
            </a:r>
          </a:p>
          <a:p>
            <a:pPr marL="0" indent="0" fontAlgn="ctr">
              <a:buNone/>
            </a:pPr>
            <a:r>
              <a:rPr lang="fi-FI" b="1" dirty="0" smtClean="0"/>
              <a:t>How:</a:t>
            </a:r>
            <a:r>
              <a:rPr lang="fi-FI" dirty="0" smtClean="0"/>
              <a:t> Use linechart as graph style. Projects included in results are selectable with check boxes</a:t>
            </a:r>
            <a:r>
              <a:rPr lang="fi-FI" dirty="0"/>
              <a:t>. Projects are grouped. One </a:t>
            </a:r>
            <a:r>
              <a:rPr lang="fi-FI" dirty="0" smtClean="0"/>
              <a:t>project selection will produce one line to linechart. There is also a checkbox ”Show SUM”. If this checkbox is checked then sum of all lines is also shown in graph. UI has also following components: start time, endtime, refresh button, scale selection and checkboxes for verification type(TOOLBOX, SCV, DBV, MASTER)</a:t>
            </a:r>
          </a:p>
          <a:p>
            <a:pPr marL="0" indent="0" fontAlgn="ctr">
              <a:buNone/>
            </a:pPr>
            <a:r>
              <a:rPr lang="fi-FI" b="1" dirty="0" smtClean="0"/>
              <a:t>For: </a:t>
            </a:r>
            <a:r>
              <a:rPr lang="fi-FI" dirty="0"/>
              <a:t>I</a:t>
            </a:r>
            <a:r>
              <a:rPr lang="fi-FI" dirty="0" smtClean="0"/>
              <a:t>n first version this </a:t>
            </a:r>
            <a:r>
              <a:rPr lang="fi-FI" dirty="0"/>
              <a:t>is visible only for </a:t>
            </a:r>
            <a:r>
              <a:rPr lang="fi-FI" dirty="0" smtClean="0"/>
              <a:t>admin and special users. Insert to same page as ”COMMIT TREND”.</a:t>
            </a:r>
          </a:p>
          <a:p>
            <a:pPr marL="0" indent="0" fontAlgn="ctr">
              <a:buNone/>
            </a:pPr>
            <a:r>
              <a:rPr lang="fi-FI" b="1" dirty="0" smtClean="0"/>
              <a:t>Scale: </a:t>
            </a:r>
            <a:r>
              <a:rPr lang="fi-FI" dirty="0" smtClean="0"/>
              <a:t>DAILY, WEEKLY, MONTHLY (NO AVERAGES)</a:t>
            </a:r>
          </a:p>
          <a:p>
            <a:pPr marL="0" indent="0" fontAlgn="ctr">
              <a:buNone/>
            </a:pPr>
            <a:r>
              <a:rPr lang="fi-FI" b="1" dirty="0" smtClean="0"/>
              <a:t>NOTE: </a:t>
            </a:r>
            <a:r>
              <a:rPr lang="fi-FI" dirty="0" smtClean="0"/>
              <a:t>This is quite similar to ”COMMIT TREND”, but provides verification type selection and counts all subverifications.</a:t>
            </a:r>
            <a:endParaRPr lang="en-US" dirty="0"/>
          </a:p>
        </p:txBody>
      </p:sp>
    </p:spTree>
    <p:extLst>
      <p:ext uri="{BB962C8B-B14F-4D97-AF65-F5344CB8AC3E}">
        <p14:creationId xmlns:p14="http://schemas.microsoft.com/office/powerpoint/2010/main" val="268800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4940116"/>
              </p:ext>
            </p:extLst>
          </p:nvPr>
        </p:nvGraphicFramePr>
        <p:xfrm>
          <a:off x="467544" y="1397000"/>
          <a:ext cx="8208912" cy="4968240"/>
        </p:xfrm>
        <a:graphic>
          <a:graphicData uri="http://schemas.openxmlformats.org/drawingml/2006/table">
            <a:tbl>
              <a:tblPr firstRow="1" bandRow="1">
                <a:tableStyleId>{5C22544A-7EE6-4342-B048-85BDC9FD1C3A}</a:tableStyleId>
              </a:tblPr>
              <a:tblGrid>
                <a:gridCol w="792088"/>
                <a:gridCol w="1224136"/>
                <a:gridCol w="1656184"/>
                <a:gridCol w="4536504"/>
              </a:tblGrid>
              <a:tr h="370840">
                <a:tc>
                  <a:txBody>
                    <a:bodyPr/>
                    <a:lstStyle/>
                    <a:p>
                      <a:pPr algn="ctr"/>
                      <a:r>
                        <a:rPr lang="fi-FI" sz="1400" dirty="0" smtClean="0"/>
                        <a:t>Version</a:t>
                      </a:r>
                      <a:endParaRPr lang="en-US" sz="1400" dirty="0"/>
                    </a:p>
                  </a:txBody>
                  <a:tcPr/>
                </a:tc>
                <a:tc>
                  <a:txBody>
                    <a:bodyPr/>
                    <a:lstStyle/>
                    <a:p>
                      <a:pPr algn="ctr"/>
                      <a:r>
                        <a:rPr lang="fi-FI" sz="1400" dirty="0" smtClean="0"/>
                        <a:t>Date</a:t>
                      </a:r>
                      <a:endParaRPr lang="en-US" sz="1400" dirty="0"/>
                    </a:p>
                  </a:txBody>
                  <a:tcPr/>
                </a:tc>
                <a:tc>
                  <a:txBody>
                    <a:bodyPr/>
                    <a:lstStyle/>
                    <a:p>
                      <a:r>
                        <a:rPr lang="fi-FI" sz="1400" dirty="0" smtClean="0"/>
                        <a:t>Author</a:t>
                      </a:r>
                      <a:endParaRPr lang="en-US" sz="1400" dirty="0"/>
                    </a:p>
                  </a:txBody>
                  <a:tcPr/>
                </a:tc>
                <a:tc>
                  <a:txBody>
                    <a:bodyPr/>
                    <a:lstStyle/>
                    <a:p>
                      <a:r>
                        <a:rPr lang="fi-FI" sz="1400" dirty="0" smtClean="0"/>
                        <a:t>Description</a:t>
                      </a:r>
                      <a:endParaRPr lang="en-US" sz="1400" dirty="0"/>
                    </a:p>
                  </a:txBody>
                  <a:tcPr/>
                </a:tc>
              </a:tr>
              <a:tr h="370840">
                <a:tc>
                  <a:txBody>
                    <a:bodyPr/>
                    <a:lstStyle/>
                    <a:p>
                      <a:pPr algn="ctr"/>
                      <a:r>
                        <a:rPr lang="fi-FI" sz="1400" dirty="0" smtClean="0"/>
                        <a:t>0.1</a:t>
                      </a:r>
                      <a:endParaRPr lang="en-US" sz="1400" dirty="0"/>
                    </a:p>
                  </a:txBody>
                  <a:tcPr/>
                </a:tc>
                <a:tc>
                  <a:txBody>
                    <a:bodyPr/>
                    <a:lstStyle/>
                    <a:p>
                      <a:pPr algn="ctr"/>
                      <a:r>
                        <a:rPr lang="fi-FI" sz="1400" dirty="0" smtClean="0"/>
                        <a:t>W49/2012</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Created</a:t>
                      </a:r>
                      <a:endParaRPr lang="en-US" sz="1400" dirty="0"/>
                    </a:p>
                  </a:txBody>
                  <a:tcPr/>
                </a:tc>
              </a:tr>
              <a:tr h="370840">
                <a:tc>
                  <a:txBody>
                    <a:bodyPr/>
                    <a:lstStyle/>
                    <a:p>
                      <a:pPr algn="ctr"/>
                      <a:r>
                        <a:rPr lang="fi-FI" sz="1400" dirty="0" smtClean="0"/>
                        <a:t>0.2</a:t>
                      </a:r>
                      <a:endParaRPr lang="en-US" sz="1400" dirty="0"/>
                    </a:p>
                  </a:txBody>
                  <a:tcPr/>
                </a:tc>
                <a:tc>
                  <a:txBody>
                    <a:bodyPr/>
                    <a:lstStyle/>
                    <a:p>
                      <a:pPr algn="ctr"/>
                      <a:r>
                        <a:rPr lang="fi-FI" sz="1400" dirty="0" smtClean="0"/>
                        <a:t>W51/2012</a:t>
                      </a:r>
                      <a:endParaRPr lang="en-US" sz="1400" dirty="0"/>
                    </a:p>
                  </a:txBody>
                  <a:tcPr/>
                </a:tc>
                <a:tc>
                  <a:txBody>
                    <a:bodyPr/>
                    <a:lstStyle/>
                    <a:p>
                      <a:r>
                        <a:rPr lang="fi-FI" sz="1400" dirty="0" smtClean="0"/>
                        <a:t>Jarno</a:t>
                      </a:r>
                      <a:r>
                        <a:rPr lang="fi-FI" sz="1400" baseline="0" dirty="0" smtClean="0"/>
                        <a:t> Juutinen</a:t>
                      </a:r>
                      <a:endParaRPr lang="en-US" sz="1400" dirty="0"/>
                    </a:p>
                  </a:txBody>
                  <a:tcPr/>
                </a:tc>
                <a:tc>
                  <a:txBody>
                    <a:bodyPr/>
                    <a:lstStyle/>
                    <a:p>
                      <a:r>
                        <a:rPr lang="fi-FI" sz="1400" dirty="0" smtClean="0"/>
                        <a:t>Updated</a:t>
                      </a:r>
                      <a:endParaRPr lang="en-US" sz="1400" dirty="0"/>
                    </a:p>
                  </a:txBody>
                  <a:tcPr/>
                </a:tc>
              </a:tr>
              <a:tr h="370840">
                <a:tc>
                  <a:txBody>
                    <a:bodyPr/>
                    <a:lstStyle/>
                    <a:p>
                      <a:pPr algn="ctr"/>
                      <a:r>
                        <a:rPr lang="fi-FI" sz="1400" dirty="0" smtClean="0"/>
                        <a:t>0.3</a:t>
                      </a:r>
                      <a:endParaRPr lang="en-US" sz="1400" dirty="0"/>
                    </a:p>
                  </a:txBody>
                  <a:tcPr/>
                </a:tc>
                <a:tc>
                  <a:txBody>
                    <a:bodyPr/>
                    <a:lstStyle/>
                    <a:p>
                      <a:pPr algn="ctr"/>
                      <a:r>
                        <a:rPr lang="fi-FI" sz="1400" dirty="0" smtClean="0"/>
                        <a:t>W51/2012</a:t>
                      </a:r>
                      <a:endParaRPr lang="en-US" sz="1400" dirty="0"/>
                    </a:p>
                  </a:txBody>
                  <a:tcPr/>
                </a:tc>
                <a:tc>
                  <a:txBody>
                    <a:bodyPr/>
                    <a:lstStyle/>
                    <a:p>
                      <a:r>
                        <a:rPr lang="fi-FI" sz="1400" dirty="0" smtClean="0"/>
                        <a:t>Miikka Andersson</a:t>
                      </a:r>
                      <a:endParaRPr lang="en-US" sz="1400" dirty="0"/>
                    </a:p>
                  </a:txBody>
                  <a:tcPr/>
                </a:tc>
                <a:tc>
                  <a:txBody>
                    <a:bodyPr/>
                    <a:lstStyle/>
                    <a:p>
                      <a:r>
                        <a:rPr lang="fi-FI" sz="1400" dirty="0" smtClean="0"/>
                        <a:t>Updated</a:t>
                      </a:r>
                      <a:endParaRPr lang="en-US" sz="1400" dirty="0"/>
                    </a:p>
                  </a:txBody>
                  <a:tcPr/>
                </a:tc>
              </a:tr>
              <a:tr h="370840">
                <a:tc>
                  <a:txBody>
                    <a:bodyPr/>
                    <a:lstStyle/>
                    <a:p>
                      <a:pPr algn="ctr"/>
                      <a:r>
                        <a:rPr lang="fi-FI" sz="1400" dirty="0" smtClean="0"/>
                        <a:t>0.4</a:t>
                      </a:r>
                      <a:endParaRPr lang="en-US" sz="1400" dirty="0"/>
                    </a:p>
                  </a:txBody>
                  <a:tcPr/>
                </a:tc>
                <a:tc>
                  <a:txBody>
                    <a:bodyPr/>
                    <a:lstStyle/>
                    <a:p>
                      <a:pPr algn="ctr"/>
                      <a:r>
                        <a:rPr lang="fi-FI" sz="1400" dirty="0" smtClean="0"/>
                        <a:t>W52/2012</a:t>
                      </a:r>
                      <a:endParaRPr lang="en-US" sz="1400" dirty="0"/>
                    </a:p>
                  </a:txBody>
                  <a:tcPr/>
                </a:tc>
                <a:tc>
                  <a:txBody>
                    <a:bodyPr/>
                    <a:lstStyle/>
                    <a:p>
                      <a:r>
                        <a:rPr lang="fi-FI" sz="1400" dirty="0" smtClean="0"/>
                        <a:t>Miikka Andersson</a:t>
                      </a:r>
                      <a:endParaRPr lang="en-US" sz="1400" dirty="0"/>
                    </a:p>
                  </a:txBody>
                  <a:tcPr/>
                </a:tc>
                <a:tc>
                  <a:txBody>
                    <a:bodyPr/>
                    <a:lstStyle/>
                    <a:p>
                      <a:r>
                        <a:rPr lang="fi-FI" sz="1400" dirty="0" smtClean="0"/>
                        <a:t>Added</a:t>
                      </a:r>
                      <a:r>
                        <a:rPr lang="fi-FI" sz="1400" baseline="0" dirty="0" smtClean="0"/>
                        <a:t> metrics requirements and initial logging architecture</a:t>
                      </a:r>
                      <a:endParaRPr lang="en-US" sz="1400" dirty="0"/>
                    </a:p>
                  </a:txBody>
                  <a:tcPr/>
                </a:tc>
              </a:tr>
              <a:tr h="370840">
                <a:tc>
                  <a:txBody>
                    <a:bodyPr/>
                    <a:lstStyle/>
                    <a:p>
                      <a:pPr algn="ctr"/>
                      <a:r>
                        <a:rPr lang="fi-FI" sz="1400" dirty="0" smtClean="0"/>
                        <a:t>0.5</a:t>
                      </a:r>
                      <a:endParaRPr lang="en-US" sz="1400" dirty="0"/>
                    </a:p>
                  </a:txBody>
                  <a:tcPr/>
                </a:tc>
                <a:tc>
                  <a:txBody>
                    <a:bodyPr/>
                    <a:lstStyle/>
                    <a:p>
                      <a:pPr algn="ctr"/>
                      <a:r>
                        <a:rPr lang="fi-FI" sz="1400" dirty="0" smtClean="0"/>
                        <a:t>W52/2012</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Updated as discussed with Miikka</a:t>
                      </a:r>
                      <a:r>
                        <a:rPr lang="fi-FI" sz="1400" baseline="0" dirty="0" smtClean="0"/>
                        <a:t> A and Teemu T.</a:t>
                      </a:r>
                      <a:endParaRPr lang="en-US" sz="1400" dirty="0"/>
                    </a:p>
                  </a:txBody>
                  <a:tcPr/>
                </a:tc>
              </a:tr>
              <a:tr h="370840">
                <a:tc>
                  <a:txBody>
                    <a:bodyPr/>
                    <a:lstStyle/>
                    <a:p>
                      <a:pPr algn="ctr"/>
                      <a:r>
                        <a:rPr lang="fi-FI" sz="1400" dirty="0" smtClean="0"/>
                        <a:t>0.6</a:t>
                      </a:r>
                      <a:endParaRPr lang="en-US" sz="1400" dirty="0"/>
                    </a:p>
                  </a:txBody>
                  <a:tcPr/>
                </a:tc>
                <a:tc>
                  <a:txBody>
                    <a:bodyPr/>
                    <a:lstStyle/>
                    <a:p>
                      <a:pPr algn="ctr"/>
                      <a:r>
                        <a:rPr lang="fi-FI" sz="1400" dirty="0" smtClean="0"/>
                        <a:t>W01/2013</a:t>
                      </a:r>
                      <a:endParaRPr lang="en-US" sz="1400" dirty="0"/>
                    </a:p>
                  </a:txBody>
                  <a:tcPr/>
                </a:tc>
                <a:tc>
                  <a:txBody>
                    <a:bodyPr/>
                    <a:lstStyle/>
                    <a:p>
                      <a:r>
                        <a:rPr lang="fi-FI" sz="1400" dirty="0" smtClean="0"/>
                        <a:t>Miikka Andersson</a:t>
                      </a:r>
                      <a:endParaRPr lang="en-US" sz="1400" dirty="0"/>
                    </a:p>
                  </a:txBody>
                  <a:tcPr/>
                </a:tc>
                <a:tc>
                  <a:txBody>
                    <a:bodyPr/>
                    <a:lstStyle/>
                    <a:p>
                      <a:r>
                        <a:rPr lang="fi-FI" sz="1400" dirty="0" smtClean="0"/>
                        <a:t>Added ”hangtime” metrics requirements</a:t>
                      </a:r>
                      <a:endParaRPr lang="en-US" sz="1400" dirty="0"/>
                    </a:p>
                  </a:txBody>
                  <a:tcPr/>
                </a:tc>
              </a:tr>
              <a:tr h="370840">
                <a:tc>
                  <a:txBody>
                    <a:bodyPr/>
                    <a:lstStyle/>
                    <a:p>
                      <a:pPr algn="ctr"/>
                      <a:r>
                        <a:rPr lang="fi-FI" sz="1400" dirty="0" smtClean="0"/>
                        <a:t>0.7</a:t>
                      </a:r>
                      <a:endParaRPr lang="en-US" sz="1400" dirty="0"/>
                    </a:p>
                  </a:txBody>
                  <a:tcPr/>
                </a:tc>
                <a:tc>
                  <a:txBody>
                    <a:bodyPr/>
                    <a:lstStyle/>
                    <a:p>
                      <a:pPr algn="ctr"/>
                      <a:r>
                        <a:rPr lang="fi-FI" sz="1400" dirty="0" smtClean="0"/>
                        <a:t>W03/2013</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Added ”verification history” requirements. Updated status.</a:t>
                      </a:r>
                      <a:endParaRPr lang="en-US" sz="1400" dirty="0"/>
                    </a:p>
                  </a:txBody>
                  <a:tcPr/>
                </a:tc>
              </a:tr>
              <a:tr h="370840">
                <a:tc>
                  <a:txBody>
                    <a:bodyPr/>
                    <a:lstStyle/>
                    <a:p>
                      <a:pPr algn="ctr"/>
                      <a:r>
                        <a:rPr lang="fi-FI" sz="1400" dirty="0" smtClean="0"/>
                        <a:t>0.8</a:t>
                      </a:r>
                      <a:endParaRPr lang="en-US" sz="1400" dirty="0"/>
                    </a:p>
                  </a:txBody>
                  <a:tcPr/>
                </a:tc>
                <a:tc>
                  <a:txBody>
                    <a:bodyPr/>
                    <a:lstStyle/>
                    <a:p>
                      <a:pPr algn="ctr"/>
                      <a:r>
                        <a:rPr lang="fi-FI" sz="1400" dirty="0" smtClean="0"/>
                        <a:t>W04/2013</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Updated roadmap</a:t>
                      </a:r>
                      <a:r>
                        <a:rPr lang="fi-FI" sz="1400" baseline="0" dirty="0" smtClean="0"/>
                        <a:t> and status of requirements. Added new requirements. Inserted plan for Feb 2012.</a:t>
                      </a:r>
                      <a:endParaRPr lang="en-US" sz="1400" dirty="0"/>
                    </a:p>
                  </a:txBody>
                  <a:tcPr/>
                </a:tc>
              </a:tr>
              <a:tr h="370840">
                <a:tc>
                  <a:txBody>
                    <a:bodyPr/>
                    <a:lstStyle/>
                    <a:p>
                      <a:pPr algn="ctr"/>
                      <a:r>
                        <a:rPr lang="fi-FI" sz="1400" dirty="0" smtClean="0"/>
                        <a:t>0.9</a:t>
                      </a:r>
                      <a:endParaRPr lang="en-US" sz="1400" dirty="0"/>
                    </a:p>
                  </a:txBody>
                  <a:tcPr/>
                </a:tc>
                <a:tc>
                  <a:txBody>
                    <a:bodyPr/>
                    <a:lstStyle/>
                    <a:p>
                      <a:pPr algn="ctr"/>
                      <a:r>
                        <a:rPr lang="fi-FI" sz="1400" dirty="0" smtClean="0"/>
                        <a:t>W04/2013</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Quick</a:t>
                      </a:r>
                      <a:r>
                        <a:rPr lang="fi-FI" sz="1400" baseline="0" dirty="0" smtClean="0"/>
                        <a:t> fix to requirements.</a:t>
                      </a:r>
                      <a:endParaRPr lang="en-US" sz="1400" dirty="0"/>
                    </a:p>
                  </a:txBody>
                  <a:tcPr/>
                </a:tc>
              </a:tr>
              <a:tr h="370840">
                <a:tc>
                  <a:txBody>
                    <a:bodyPr/>
                    <a:lstStyle/>
                    <a:p>
                      <a:pPr algn="ctr"/>
                      <a:r>
                        <a:rPr lang="fi-FI" sz="1400" dirty="0" smtClean="0"/>
                        <a:t>0.10</a:t>
                      </a:r>
                      <a:endParaRPr lang="en-US" sz="1400" dirty="0"/>
                    </a:p>
                  </a:txBody>
                  <a:tcPr/>
                </a:tc>
                <a:tc>
                  <a:txBody>
                    <a:bodyPr/>
                    <a:lstStyle/>
                    <a:p>
                      <a:pPr algn="ctr"/>
                      <a:r>
                        <a:rPr lang="fi-FI" sz="1400" dirty="0" smtClean="0"/>
                        <a:t>W05/2013</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Minor</a:t>
                      </a:r>
                      <a:r>
                        <a:rPr lang="fi-FI" sz="1400" baseline="0" dirty="0" smtClean="0"/>
                        <a:t> tweaks.</a:t>
                      </a:r>
                      <a:endParaRPr lang="en-US" sz="1400" dirty="0"/>
                    </a:p>
                  </a:txBody>
                  <a:tcPr/>
                </a:tc>
              </a:tr>
              <a:tr h="370840">
                <a:tc>
                  <a:txBody>
                    <a:bodyPr/>
                    <a:lstStyle/>
                    <a:p>
                      <a:pPr algn="ctr"/>
                      <a:r>
                        <a:rPr lang="fi-FI" sz="1400" dirty="0" smtClean="0"/>
                        <a:t>0.11</a:t>
                      </a:r>
                      <a:endParaRPr lang="en-US" sz="1400" dirty="0"/>
                    </a:p>
                  </a:txBody>
                  <a:tcPr/>
                </a:tc>
                <a:tc>
                  <a:txBody>
                    <a:bodyPr/>
                    <a:lstStyle/>
                    <a:p>
                      <a:pPr algn="ctr"/>
                      <a:r>
                        <a:rPr lang="fi-FI" sz="1400" dirty="0" smtClean="0"/>
                        <a:t>W11/2013</a:t>
                      </a:r>
                      <a:endParaRPr lang="en-US" sz="1400" dirty="0"/>
                    </a:p>
                  </a:txBody>
                  <a:tcPr/>
                </a:tc>
                <a:tc>
                  <a:txBody>
                    <a:bodyPr/>
                    <a:lstStyle/>
                    <a:p>
                      <a:r>
                        <a:rPr lang="fi-FI" sz="1400" dirty="0" smtClean="0"/>
                        <a:t>Jarno Juutinen</a:t>
                      </a:r>
                      <a:endParaRPr lang="en-US" sz="1400" dirty="0"/>
                    </a:p>
                  </a:txBody>
                  <a:tcPr/>
                </a:tc>
                <a:tc>
                  <a:txBody>
                    <a:bodyPr/>
                    <a:lstStyle/>
                    <a:p>
                      <a:r>
                        <a:rPr lang="fi-FI" sz="1400" dirty="0" smtClean="0"/>
                        <a:t>Update to match current progress.</a:t>
                      </a:r>
                      <a:endParaRPr lang="en-US" sz="1400" dirty="0"/>
                    </a:p>
                  </a:txBody>
                  <a:tcPr/>
                </a:tc>
              </a:tr>
              <a:tr h="370840">
                <a:tc>
                  <a:txBody>
                    <a:bodyPr/>
                    <a:lstStyle/>
                    <a:p>
                      <a:pPr algn="ctr"/>
                      <a:r>
                        <a:rPr lang="en-US" sz="1400" dirty="0" smtClean="0"/>
                        <a:t>0.12</a:t>
                      </a:r>
                      <a:endParaRPr lang="en-US" sz="1400" dirty="0"/>
                    </a:p>
                  </a:txBody>
                  <a:tcPr/>
                </a:tc>
                <a:tc>
                  <a:txBody>
                    <a:bodyPr/>
                    <a:lstStyle/>
                    <a:p>
                      <a:pPr algn="ctr"/>
                      <a:r>
                        <a:rPr lang="en-US" sz="1400" dirty="0" smtClean="0"/>
                        <a:t>W13/2013</a:t>
                      </a:r>
                      <a:endParaRPr lang="en-US" sz="1400" dirty="0"/>
                    </a:p>
                  </a:txBody>
                  <a:tcPr/>
                </a:tc>
                <a:tc>
                  <a:txBody>
                    <a:bodyPr/>
                    <a:lstStyle/>
                    <a:p>
                      <a:r>
                        <a:rPr lang="en-US" sz="1400" dirty="0" smtClean="0"/>
                        <a:t>Larry</a:t>
                      </a:r>
                      <a:r>
                        <a:rPr lang="en-US" sz="1400" baseline="0" dirty="0" smtClean="0"/>
                        <a:t> Yang</a:t>
                      </a:r>
                      <a:endParaRPr lang="en-US" sz="1400" dirty="0"/>
                    </a:p>
                  </a:txBody>
                  <a:tcPr/>
                </a:tc>
                <a:tc>
                  <a:txBody>
                    <a:bodyPr/>
                    <a:lstStyle/>
                    <a:p>
                      <a:r>
                        <a:rPr lang="en-US" sz="1400" dirty="0" smtClean="0"/>
                        <a:t>Test and verification result related</a:t>
                      </a:r>
                      <a:r>
                        <a:rPr lang="en-US" sz="1400" baseline="0" dirty="0" smtClean="0"/>
                        <a:t> metrics.</a:t>
                      </a:r>
                      <a:endParaRPr lang="en-US" sz="1400" dirty="0"/>
                    </a:p>
                  </a:txBody>
                  <a:tcPr/>
                </a:tc>
              </a:tr>
            </a:tbl>
          </a:graphicData>
        </a:graphic>
      </p:graphicFrame>
    </p:spTree>
    <p:extLst>
      <p:ext uri="{BB962C8B-B14F-4D97-AF65-F5344CB8AC3E}">
        <p14:creationId xmlns:p14="http://schemas.microsoft.com/office/powerpoint/2010/main" val="340296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PERMALINKS TO METRICS</a:t>
            </a:r>
            <a:br>
              <a:rPr lang="fi-FI" dirty="0" smtClean="0"/>
            </a:br>
            <a:r>
              <a:rPr lang="fi-FI" dirty="0">
                <a:solidFill>
                  <a:srgbClr val="92D050"/>
                </a:solidFill>
              </a:rPr>
              <a:t>STATUS: DONE</a:t>
            </a:r>
            <a:endParaRPr lang="en-US" dirty="0"/>
          </a:p>
        </p:txBody>
      </p:sp>
      <p:sp>
        <p:nvSpPr>
          <p:cNvPr id="3" name="Content Placeholder 2"/>
          <p:cNvSpPr>
            <a:spLocks noGrp="1"/>
          </p:cNvSpPr>
          <p:nvPr>
            <p:ph idx="1"/>
          </p:nvPr>
        </p:nvSpPr>
        <p:spPr/>
        <p:txBody>
          <a:bodyPr>
            <a:normAutofit/>
          </a:bodyPr>
          <a:lstStyle/>
          <a:p>
            <a:pPr marL="0" indent="0" fontAlgn="ctr">
              <a:buNone/>
            </a:pPr>
            <a:r>
              <a:rPr lang="fi-FI" b="1" dirty="0"/>
              <a:t>What:</a:t>
            </a:r>
            <a:r>
              <a:rPr lang="fi-FI" dirty="0"/>
              <a:t> </a:t>
            </a:r>
            <a:r>
              <a:rPr lang="fi-FI" dirty="0" smtClean="0"/>
              <a:t>when a metrics query is done and result is returned the ui should provide ”permalink” (see gerrit for reference implementation). When this link is used afterwards, related metrics unit is filled with same input data and result is shown.</a:t>
            </a:r>
            <a:endParaRPr lang="fi-FI" dirty="0"/>
          </a:p>
          <a:p>
            <a:pPr marL="0" indent="0" fontAlgn="ctr">
              <a:buNone/>
            </a:pPr>
            <a:r>
              <a:rPr lang="fi-FI" b="1" dirty="0" smtClean="0"/>
              <a:t>How: </a:t>
            </a:r>
            <a:r>
              <a:rPr lang="fi-FI" dirty="0" smtClean="0"/>
              <a:t>This issue requires research.</a:t>
            </a:r>
          </a:p>
        </p:txBody>
      </p:sp>
    </p:spTree>
    <p:extLst>
      <p:ext uri="{BB962C8B-B14F-4D97-AF65-F5344CB8AC3E}">
        <p14:creationId xmlns:p14="http://schemas.microsoft.com/office/powerpoint/2010/main" val="151887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21" y="188640"/>
            <a:ext cx="8388000" cy="615553"/>
          </a:xfrm>
        </p:spPr>
        <p:txBody>
          <a:bodyPr>
            <a:normAutofit fontScale="90000"/>
          </a:bodyPr>
          <a:lstStyle/>
          <a:p>
            <a:r>
              <a:rPr lang="fi-FI" dirty="0" smtClean="0"/>
              <a:t>Verification Event Metrics</a:t>
            </a:r>
            <a:br>
              <a:rPr lang="fi-FI" dirty="0" smtClean="0"/>
            </a:br>
            <a:r>
              <a:rPr lang="fi-FI" dirty="0">
                <a:solidFill>
                  <a:srgbClr val="92D050"/>
                </a:solidFill>
              </a:rPr>
              <a:t>STATUS: DONE</a:t>
            </a:r>
            <a:endParaRPr lang="en-US" dirty="0"/>
          </a:p>
        </p:txBody>
      </p:sp>
      <p:sp>
        <p:nvSpPr>
          <p:cNvPr id="3" name="Slide Number Placeholder 2"/>
          <p:cNvSpPr>
            <a:spLocks noGrp="1"/>
          </p:cNvSpPr>
          <p:nvPr>
            <p:ph type="sldNum" sz="quarter" idx="12"/>
          </p:nvPr>
        </p:nvSpPr>
        <p:spPr/>
        <p:txBody>
          <a:bodyPr/>
          <a:lstStyle/>
          <a:p>
            <a:fld id="{1DFF4ECC-2EB9-4399-B072-B53D46A7B74E}" type="slidenum">
              <a:rPr lang="en-GB" smtClean="0"/>
              <a:pPr/>
              <a:t>21</a:t>
            </a:fld>
            <a:endParaRPr lang="en-GB"/>
          </a:p>
        </p:txBody>
      </p:sp>
      <p:sp>
        <p:nvSpPr>
          <p:cNvPr id="4" name="Footer Placeholder 3"/>
          <p:cNvSpPr>
            <a:spLocks noGrp="1"/>
          </p:cNvSpPr>
          <p:nvPr>
            <p:ph type="ftr" sz="quarter" idx="3"/>
          </p:nvPr>
        </p:nvSpPr>
        <p:spPr/>
        <p:txBody>
          <a:bodyPr/>
          <a:lstStyle/>
          <a:p>
            <a:r>
              <a:rPr lang="en-US" smtClean="0"/>
              <a:t>© Nokia 2011  Filename.pptx   v. 0.1  YYYY-MM-DD   Author  Document ID   [Edit via Insert &gt; Header &amp; Footer]</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47825428"/>
              </p:ext>
            </p:extLst>
          </p:nvPr>
        </p:nvGraphicFramePr>
        <p:xfrm>
          <a:off x="323526" y="2062589"/>
          <a:ext cx="8352930" cy="1854200"/>
        </p:xfrm>
        <a:graphic>
          <a:graphicData uri="http://schemas.openxmlformats.org/drawingml/2006/table">
            <a:tbl>
              <a:tblPr firstRow="1" bandRow="1">
                <a:tableStyleId>{5C22544A-7EE6-4342-B048-85BDC9FD1C3A}</a:tableStyleId>
              </a:tblPr>
              <a:tblGrid>
                <a:gridCol w="792088"/>
                <a:gridCol w="1080120"/>
                <a:gridCol w="1766666"/>
                <a:gridCol w="1545704"/>
                <a:gridCol w="1549921"/>
                <a:gridCol w="1618431"/>
              </a:tblGrid>
              <a:tr h="370840">
                <a:tc>
                  <a:txBody>
                    <a:bodyPr/>
                    <a:lstStyle/>
                    <a:p>
                      <a:r>
                        <a:rPr lang="fi-FI" dirty="0" smtClean="0"/>
                        <a:t>Job</a:t>
                      </a:r>
                      <a:endParaRPr lang="en-US" dirty="0"/>
                    </a:p>
                  </a:txBody>
                  <a:tcPr/>
                </a:tc>
                <a:tc>
                  <a:txBody>
                    <a:bodyPr/>
                    <a:lstStyle/>
                    <a:p>
                      <a:r>
                        <a:rPr lang="fi-FI" dirty="0" smtClean="0"/>
                        <a:t>Host</a:t>
                      </a:r>
                      <a:endParaRPr lang="en-US" dirty="0"/>
                    </a:p>
                  </a:txBody>
                  <a:tcPr/>
                </a:tc>
                <a:tc>
                  <a:txBody>
                    <a:bodyPr/>
                    <a:lstStyle/>
                    <a:p>
                      <a:r>
                        <a:rPr lang="fi-FI" dirty="0" smtClean="0"/>
                        <a:t>Total</a:t>
                      </a:r>
                      <a:endParaRPr lang="en-US" dirty="0"/>
                    </a:p>
                  </a:txBody>
                  <a:tcPr/>
                </a:tc>
                <a:tc>
                  <a:txBody>
                    <a:bodyPr/>
                    <a:lstStyle/>
                    <a:p>
                      <a:r>
                        <a:rPr lang="fi-FI" dirty="0" smtClean="0"/>
                        <a:t>SCM</a:t>
                      </a:r>
                      <a:endParaRPr lang="en-US" dirty="0"/>
                    </a:p>
                  </a:txBody>
                  <a:tcPr/>
                </a:tc>
                <a:tc>
                  <a:txBody>
                    <a:bodyPr/>
                    <a:lstStyle/>
                    <a:p>
                      <a:r>
                        <a:rPr lang="fi-FI" dirty="0" smtClean="0"/>
                        <a:t>Build</a:t>
                      </a:r>
                      <a:endParaRPr lang="en-US" dirty="0"/>
                    </a:p>
                  </a:txBody>
                  <a:tcPr/>
                </a:tc>
                <a:tc>
                  <a:txBody>
                    <a:bodyPr/>
                    <a:lstStyle/>
                    <a:p>
                      <a:r>
                        <a:rPr lang="fi-FI" dirty="0" smtClean="0"/>
                        <a:t>Test</a:t>
                      </a:r>
                      <a:endParaRPr lang="en-US" dirty="0"/>
                    </a:p>
                  </a:txBody>
                  <a:tcPr/>
                </a:tc>
              </a:tr>
              <a:tr h="370840">
                <a:tc>
                  <a:txBody>
                    <a:bodyPr/>
                    <a:lstStyle/>
                    <a:p>
                      <a:r>
                        <a:rPr lang="fi-FI" sz="1400" dirty="0" smtClean="0"/>
                        <a:t>Job 1</a:t>
                      </a:r>
                      <a:endParaRPr lang="en-US" sz="1400" dirty="0"/>
                    </a:p>
                  </a:txBody>
                  <a:tcPr anchor="ctr"/>
                </a:tc>
                <a:tc>
                  <a:txBody>
                    <a:bodyPr/>
                    <a:lstStyle/>
                    <a:p>
                      <a:r>
                        <a:rPr lang="fi-FI" sz="1400" dirty="0" smtClean="0"/>
                        <a:t>Oucis034</a:t>
                      </a:r>
                      <a:endParaRPr lang="en-US" sz="1400" dirty="0"/>
                    </a:p>
                  </a:txBody>
                  <a:tcPr anchor="ctr"/>
                </a:tc>
                <a:tc>
                  <a:txBody>
                    <a:bodyPr/>
                    <a:lstStyle/>
                    <a:p>
                      <a:endParaRPr lang="en-US" sz="1400"/>
                    </a:p>
                  </a:txBody>
                  <a:tcPr anchor="ctr"/>
                </a:tc>
                <a:tc>
                  <a:txBody>
                    <a:bodyPr/>
                    <a:lstStyle/>
                    <a:p>
                      <a:endParaRPr lang="en-US" sz="1400"/>
                    </a:p>
                  </a:txBody>
                  <a:tcPr anchor="ctr"/>
                </a:tc>
                <a:tc>
                  <a:txBody>
                    <a:bodyPr/>
                    <a:lstStyle/>
                    <a:p>
                      <a:endParaRPr lang="en-US" sz="1400"/>
                    </a:p>
                  </a:txBody>
                  <a:tcPr anchor="ctr"/>
                </a:tc>
                <a:tc>
                  <a:txBody>
                    <a:bodyPr/>
                    <a:lstStyle/>
                    <a:p>
                      <a:endParaRPr lang="en-US" sz="1400"/>
                    </a:p>
                  </a:txBody>
                  <a:tcPr anchor="ctr"/>
                </a:tc>
              </a:tr>
              <a:tr h="370840">
                <a:tc>
                  <a:txBody>
                    <a:bodyPr/>
                    <a:lstStyle/>
                    <a:p>
                      <a:r>
                        <a:rPr lang="fi-FI" sz="1400" dirty="0" smtClean="0"/>
                        <a:t>Job 2</a:t>
                      </a:r>
                      <a:endParaRPr lang="en-US" sz="1400" dirty="0"/>
                    </a:p>
                  </a:txBody>
                  <a:tcPr anchor="ctr"/>
                </a:tc>
                <a:tc>
                  <a:txBody>
                    <a:bodyPr/>
                    <a:lstStyle/>
                    <a:p>
                      <a:r>
                        <a:rPr lang="fi-FI" sz="1400" dirty="0" smtClean="0"/>
                        <a:t>Oucis021</a:t>
                      </a:r>
                      <a:endParaRPr lang="en-US" sz="1400" dirty="0"/>
                    </a:p>
                  </a:txBody>
                  <a:tcPr anchor="ctr"/>
                </a:tc>
                <a:tc>
                  <a:txBody>
                    <a:bodyPr/>
                    <a:lstStyle/>
                    <a:p>
                      <a:endParaRPr lang="en-US" sz="1400" dirty="0"/>
                    </a:p>
                  </a:txBody>
                  <a:tcPr anchor="ctr"/>
                </a:tc>
                <a:tc>
                  <a:txBody>
                    <a:bodyPr/>
                    <a:lstStyle/>
                    <a:p>
                      <a:endParaRPr lang="en-US" sz="1400"/>
                    </a:p>
                  </a:txBody>
                  <a:tcPr anchor="ctr"/>
                </a:tc>
                <a:tc>
                  <a:txBody>
                    <a:bodyPr/>
                    <a:lstStyle/>
                    <a:p>
                      <a:endParaRPr lang="en-US" sz="1400"/>
                    </a:p>
                  </a:txBody>
                  <a:tcPr anchor="ctr"/>
                </a:tc>
                <a:tc>
                  <a:txBody>
                    <a:bodyPr/>
                    <a:lstStyle/>
                    <a:p>
                      <a:endParaRPr lang="en-US" sz="1400"/>
                    </a:p>
                  </a:txBody>
                  <a:tcPr anchor="ctr"/>
                </a:tc>
              </a:tr>
              <a:tr h="370840">
                <a:tc>
                  <a:txBody>
                    <a:bodyPr/>
                    <a:lstStyle/>
                    <a:p>
                      <a:r>
                        <a:rPr lang="fi-FI" sz="1400" dirty="0" smtClean="0"/>
                        <a:t>Job 3</a:t>
                      </a:r>
                      <a:endParaRPr lang="en-US" sz="1400" dirty="0"/>
                    </a:p>
                  </a:txBody>
                  <a:tcPr anchor="ctr"/>
                </a:tc>
                <a:tc>
                  <a:txBody>
                    <a:bodyPr/>
                    <a:lstStyle/>
                    <a:p>
                      <a:r>
                        <a:rPr lang="fi-FI" sz="1400" dirty="0" smtClean="0"/>
                        <a:t>Becis034</a:t>
                      </a:r>
                      <a:endParaRPr lang="en-US" sz="1400"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a:p>
                  </a:txBody>
                  <a:tcPr anchor="ctr"/>
                </a:tc>
              </a:tr>
              <a:tr h="370840">
                <a:tc>
                  <a:txBody>
                    <a:bodyPr/>
                    <a:lstStyle/>
                    <a:p>
                      <a:r>
                        <a:rPr lang="fi-FI" sz="1400" dirty="0" smtClean="0"/>
                        <a:t>Job 4</a:t>
                      </a:r>
                      <a:endParaRPr lang="en-US" sz="1400" dirty="0"/>
                    </a:p>
                  </a:txBody>
                  <a:tcPr anchor="ctr"/>
                </a:tc>
                <a:tc>
                  <a:txBody>
                    <a:bodyPr/>
                    <a:lstStyle/>
                    <a:p>
                      <a:r>
                        <a:rPr lang="fi-FI" sz="1400" dirty="0" smtClean="0"/>
                        <a:t>Sacis029</a:t>
                      </a:r>
                      <a:endParaRPr lang="en-US" sz="1400" dirty="0"/>
                    </a:p>
                  </a:txBody>
                  <a:tcPr anchor="ctr"/>
                </a:tc>
                <a:tc>
                  <a:txBody>
                    <a:bodyPr/>
                    <a:lstStyle/>
                    <a:p>
                      <a:endParaRPr lang="en-US" sz="1400"/>
                    </a:p>
                  </a:txBody>
                  <a:tcPr anchor="ctr"/>
                </a:tc>
                <a:tc>
                  <a:txBody>
                    <a:bodyPr/>
                    <a:lstStyle/>
                    <a:p>
                      <a:endParaRPr lang="en-US" sz="1400"/>
                    </a:p>
                  </a:txBody>
                  <a:tcPr anchor="ctr"/>
                </a:tc>
                <a:tc>
                  <a:txBody>
                    <a:bodyPr/>
                    <a:lstStyle/>
                    <a:p>
                      <a:endParaRPr lang="en-US" sz="1400" dirty="0"/>
                    </a:p>
                  </a:txBody>
                  <a:tcPr anchor="ctr"/>
                </a:tc>
                <a:tc>
                  <a:txBody>
                    <a:bodyPr/>
                    <a:lstStyle/>
                    <a:p>
                      <a:endParaRPr lang="en-US" sz="1400" dirty="0"/>
                    </a:p>
                  </a:txBody>
                  <a:tcPr anchor="ctr"/>
                </a:tc>
              </a:tr>
            </a:tbl>
          </a:graphicData>
        </a:graphic>
      </p:graphicFrame>
      <p:sp>
        <p:nvSpPr>
          <p:cNvPr id="7" name="Rectangle 6"/>
          <p:cNvSpPr/>
          <p:nvPr/>
        </p:nvSpPr>
        <p:spPr>
          <a:xfrm>
            <a:off x="2214786" y="2485112"/>
            <a:ext cx="1728192" cy="2880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21min 45s (100%)</a:t>
            </a:r>
            <a:endParaRPr lang="en-US" sz="1000" dirty="0"/>
          </a:p>
        </p:txBody>
      </p:sp>
      <p:sp>
        <p:nvSpPr>
          <p:cNvPr id="8" name="Rectangle 7"/>
          <p:cNvSpPr/>
          <p:nvPr/>
        </p:nvSpPr>
        <p:spPr>
          <a:xfrm>
            <a:off x="2214786" y="3574757"/>
            <a:ext cx="1622276" cy="2880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19min 05s (94%)</a:t>
            </a:r>
            <a:endParaRPr lang="en-US" sz="1000" dirty="0"/>
          </a:p>
        </p:txBody>
      </p:sp>
      <p:sp>
        <p:nvSpPr>
          <p:cNvPr id="9" name="Rectangle 8"/>
          <p:cNvSpPr/>
          <p:nvPr/>
        </p:nvSpPr>
        <p:spPr>
          <a:xfrm>
            <a:off x="2214786" y="3214717"/>
            <a:ext cx="1262236" cy="2880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15min 25s (75%)</a:t>
            </a:r>
            <a:endParaRPr lang="en-US" sz="1000" dirty="0"/>
          </a:p>
        </p:txBody>
      </p:sp>
      <p:sp>
        <p:nvSpPr>
          <p:cNvPr id="10" name="Rectangle 9"/>
          <p:cNvSpPr/>
          <p:nvPr/>
        </p:nvSpPr>
        <p:spPr>
          <a:xfrm>
            <a:off x="2214786" y="2854677"/>
            <a:ext cx="811138" cy="2880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12min 18s (55%)</a:t>
            </a:r>
            <a:endParaRPr lang="en-US" sz="1000" dirty="0"/>
          </a:p>
        </p:txBody>
      </p:sp>
      <p:sp>
        <p:nvSpPr>
          <p:cNvPr id="11" name="Rectangle 10"/>
          <p:cNvSpPr/>
          <p:nvPr/>
        </p:nvSpPr>
        <p:spPr>
          <a:xfrm>
            <a:off x="3967386" y="2485112"/>
            <a:ext cx="1108670" cy="288032"/>
          </a:xfrm>
          <a:prstGeom prst="rect">
            <a:avLst/>
          </a:prstGeom>
          <a:solidFill>
            <a:schemeClr val="accent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5min 13s (70%)</a:t>
            </a:r>
            <a:endParaRPr lang="en-US" sz="1000" dirty="0"/>
          </a:p>
        </p:txBody>
      </p:sp>
      <p:sp>
        <p:nvSpPr>
          <p:cNvPr id="12" name="Rectangle 11"/>
          <p:cNvSpPr/>
          <p:nvPr/>
        </p:nvSpPr>
        <p:spPr>
          <a:xfrm>
            <a:off x="3967386" y="2854677"/>
            <a:ext cx="757014" cy="288032"/>
          </a:xfrm>
          <a:prstGeom prst="rect">
            <a:avLst/>
          </a:prstGeom>
          <a:solidFill>
            <a:schemeClr val="accent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3min 53s (38%)</a:t>
            </a:r>
            <a:endParaRPr lang="en-US" sz="1000" dirty="0"/>
          </a:p>
        </p:txBody>
      </p:sp>
      <p:sp>
        <p:nvSpPr>
          <p:cNvPr id="13" name="Rectangle 12"/>
          <p:cNvSpPr/>
          <p:nvPr/>
        </p:nvSpPr>
        <p:spPr>
          <a:xfrm>
            <a:off x="3967386" y="3214717"/>
            <a:ext cx="1519014" cy="288032"/>
          </a:xfrm>
          <a:prstGeom prst="rect">
            <a:avLst/>
          </a:prstGeom>
          <a:solidFill>
            <a:schemeClr val="accent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9min 03s (100%)</a:t>
            </a:r>
            <a:endParaRPr lang="en-US" sz="1000" dirty="0"/>
          </a:p>
        </p:txBody>
      </p:sp>
      <p:sp>
        <p:nvSpPr>
          <p:cNvPr id="14" name="Rectangle 13"/>
          <p:cNvSpPr/>
          <p:nvPr/>
        </p:nvSpPr>
        <p:spPr>
          <a:xfrm>
            <a:off x="3967386" y="3574757"/>
            <a:ext cx="1396702" cy="288032"/>
          </a:xfrm>
          <a:prstGeom prst="rect">
            <a:avLst/>
          </a:prstGeom>
          <a:solidFill>
            <a:schemeClr val="accent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8min 13s (95%)</a:t>
            </a:r>
            <a:endParaRPr lang="en-US" sz="1000" dirty="0"/>
          </a:p>
        </p:txBody>
      </p:sp>
      <p:sp>
        <p:nvSpPr>
          <p:cNvPr id="15" name="Rectangle 14"/>
          <p:cNvSpPr/>
          <p:nvPr/>
        </p:nvSpPr>
        <p:spPr>
          <a:xfrm>
            <a:off x="5519961" y="2485112"/>
            <a:ext cx="1108670" cy="288032"/>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5min 13s (70%)</a:t>
            </a:r>
            <a:endParaRPr lang="en-US" sz="1000" dirty="0"/>
          </a:p>
        </p:txBody>
      </p:sp>
      <p:sp>
        <p:nvSpPr>
          <p:cNvPr id="17" name="Rectangle 16"/>
          <p:cNvSpPr/>
          <p:nvPr/>
        </p:nvSpPr>
        <p:spPr>
          <a:xfrm>
            <a:off x="5519961" y="3214717"/>
            <a:ext cx="1519014" cy="288032"/>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9min 03s (100%)</a:t>
            </a:r>
            <a:endParaRPr lang="en-US" sz="1000" dirty="0"/>
          </a:p>
        </p:txBody>
      </p:sp>
      <p:sp>
        <p:nvSpPr>
          <p:cNvPr id="18" name="Rectangle 17"/>
          <p:cNvSpPr/>
          <p:nvPr/>
        </p:nvSpPr>
        <p:spPr>
          <a:xfrm>
            <a:off x="5519961" y="3574757"/>
            <a:ext cx="1396702" cy="288032"/>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8min 13s (95%)</a:t>
            </a:r>
            <a:endParaRPr lang="en-US" sz="1000" dirty="0"/>
          </a:p>
        </p:txBody>
      </p:sp>
      <p:sp>
        <p:nvSpPr>
          <p:cNvPr id="19" name="Rectangle 18"/>
          <p:cNvSpPr/>
          <p:nvPr/>
        </p:nvSpPr>
        <p:spPr>
          <a:xfrm>
            <a:off x="7072536" y="2485112"/>
            <a:ext cx="1557114" cy="288032"/>
          </a:xfrm>
          <a:prstGeom prst="rect">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smtClean="0"/>
              <a:t>10min 27s (100%)</a:t>
            </a:r>
            <a:endParaRPr lang="en-US" sz="1000" dirty="0"/>
          </a:p>
        </p:txBody>
      </p:sp>
      <p:sp>
        <p:nvSpPr>
          <p:cNvPr id="20" name="Rectangle 19"/>
          <p:cNvSpPr/>
          <p:nvPr/>
        </p:nvSpPr>
        <p:spPr>
          <a:xfrm>
            <a:off x="7072536" y="3574757"/>
            <a:ext cx="871314" cy="288032"/>
          </a:xfrm>
          <a:prstGeom prst="rect">
            <a:avLst/>
          </a:prstGeom>
          <a:solidFill>
            <a:schemeClr val="accent5"/>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t>5</a:t>
            </a:r>
            <a:r>
              <a:rPr lang="fi-FI" sz="1000" dirty="0" smtClean="0"/>
              <a:t>min 52s (51%)</a:t>
            </a:r>
            <a:endParaRPr lang="en-US" sz="1000" dirty="0"/>
          </a:p>
        </p:txBody>
      </p:sp>
      <p:sp>
        <p:nvSpPr>
          <p:cNvPr id="22" name="TextBox 21"/>
          <p:cNvSpPr txBox="1"/>
          <p:nvPr/>
        </p:nvSpPr>
        <p:spPr>
          <a:xfrm>
            <a:off x="179512" y="4690881"/>
            <a:ext cx="1141659" cy="276999"/>
          </a:xfrm>
          <a:prstGeom prst="rect">
            <a:avLst/>
          </a:prstGeom>
          <a:noFill/>
        </p:spPr>
        <p:txBody>
          <a:bodyPr wrap="none" rtlCol="0">
            <a:spAutoFit/>
          </a:bodyPr>
          <a:lstStyle/>
          <a:p>
            <a:r>
              <a:rPr lang="fi-FI" sz="1200" dirty="0" smtClean="0"/>
              <a:t>Name of a job</a:t>
            </a:r>
            <a:endParaRPr lang="en-US" sz="1200" dirty="0"/>
          </a:p>
        </p:txBody>
      </p:sp>
      <p:cxnSp>
        <p:nvCxnSpPr>
          <p:cNvPr id="24" name="Straight Arrow Connector 23"/>
          <p:cNvCxnSpPr/>
          <p:nvPr/>
        </p:nvCxnSpPr>
        <p:spPr>
          <a:xfrm flipV="1">
            <a:off x="750342" y="4006805"/>
            <a:ext cx="0" cy="68407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TextBox 25"/>
          <p:cNvSpPr txBox="1"/>
          <p:nvPr/>
        </p:nvSpPr>
        <p:spPr>
          <a:xfrm>
            <a:off x="645134" y="5590981"/>
            <a:ext cx="1975221" cy="461665"/>
          </a:xfrm>
          <a:prstGeom prst="rect">
            <a:avLst/>
          </a:prstGeom>
          <a:noFill/>
        </p:spPr>
        <p:txBody>
          <a:bodyPr wrap="none" rtlCol="0">
            <a:spAutoFit/>
          </a:bodyPr>
          <a:lstStyle/>
          <a:p>
            <a:r>
              <a:rPr lang="fi-FI" sz="1200" dirty="0" smtClean="0"/>
              <a:t>On which host the job was</a:t>
            </a:r>
          </a:p>
          <a:p>
            <a:r>
              <a:rPr lang="fi-FI" sz="1200" dirty="0" smtClean="0"/>
              <a:t>Executed (CI slave)</a:t>
            </a:r>
            <a:endParaRPr lang="en-US" sz="1200" dirty="0"/>
          </a:p>
        </p:txBody>
      </p:sp>
      <p:cxnSp>
        <p:nvCxnSpPr>
          <p:cNvPr id="27" name="Straight Arrow Connector 26"/>
          <p:cNvCxnSpPr/>
          <p:nvPr/>
        </p:nvCxnSpPr>
        <p:spPr>
          <a:xfrm flipV="1">
            <a:off x="1547664" y="4006806"/>
            <a:ext cx="0" cy="156713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9" name="TextBox 28"/>
          <p:cNvSpPr txBox="1"/>
          <p:nvPr/>
        </p:nvSpPr>
        <p:spPr>
          <a:xfrm>
            <a:off x="6014835" y="5446965"/>
            <a:ext cx="2986715" cy="646331"/>
          </a:xfrm>
          <a:prstGeom prst="rect">
            <a:avLst/>
          </a:prstGeom>
          <a:noFill/>
        </p:spPr>
        <p:txBody>
          <a:bodyPr wrap="none" rtlCol="0">
            <a:spAutoFit/>
          </a:bodyPr>
          <a:lstStyle/>
          <a:p>
            <a:r>
              <a:rPr lang="fi-FI" sz="1200" dirty="0" smtClean="0"/>
              <a:t>If a job doesn’t expose any phase/timing</a:t>
            </a:r>
          </a:p>
          <a:p>
            <a:r>
              <a:rPr lang="fi-FI" sz="1200" dirty="0" smtClean="0"/>
              <a:t>data, corresponding column can be left</a:t>
            </a:r>
          </a:p>
          <a:p>
            <a:r>
              <a:rPr lang="fi-FI" sz="1200" dirty="0" smtClean="0"/>
              <a:t>empty</a:t>
            </a:r>
            <a:endParaRPr lang="en-US" sz="1200" dirty="0"/>
          </a:p>
        </p:txBody>
      </p:sp>
      <p:cxnSp>
        <p:nvCxnSpPr>
          <p:cNvPr id="30" name="Straight Arrow Connector 29"/>
          <p:cNvCxnSpPr/>
          <p:nvPr/>
        </p:nvCxnSpPr>
        <p:spPr>
          <a:xfrm flipV="1">
            <a:off x="7884368" y="3358733"/>
            <a:ext cx="0" cy="208823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8316416" y="2998695"/>
            <a:ext cx="0" cy="244827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p:nvPr/>
        </p:nvCxnSpPr>
        <p:spPr>
          <a:xfrm flipV="1">
            <a:off x="6444208" y="2998694"/>
            <a:ext cx="0" cy="244827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398044" y="4644714"/>
            <a:ext cx="3634328" cy="646331"/>
          </a:xfrm>
          <a:prstGeom prst="rect">
            <a:avLst/>
          </a:prstGeom>
          <a:noFill/>
        </p:spPr>
        <p:txBody>
          <a:bodyPr wrap="none" rtlCol="0">
            <a:spAutoFit/>
          </a:bodyPr>
          <a:lstStyle/>
          <a:p>
            <a:r>
              <a:rPr lang="fi-FI" sz="1200" dirty="0" smtClean="0"/>
              <a:t>Longest run on column == 100% of column width.</a:t>
            </a:r>
          </a:p>
          <a:p>
            <a:r>
              <a:rPr lang="fi-FI" sz="1200" dirty="0" smtClean="0"/>
              <a:t>All other runs on same column are relative to the</a:t>
            </a:r>
          </a:p>
          <a:p>
            <a:r>
              <a:rPr lang="fi-FI" sz="1200" dirty="0" smtClean="0"/>
              <a:t>longest one.</a:t>
            </a:r>
            <a:endParaRPr lang="en-US" sz="1200" dirty="0"/>
          </a:p>
        </p:txBody>
      </p:sp>
      <p:cxnSp>
        <p:nvCxnSpPr>
          <p:cNvPr id="37" name="Straight Arrow Connector 36"/>
          <p:cNvCxnSpPr/>
          <p:nvPr/>
        </p:nvCxnSpPr>
        <p:spPr>
          <a:xfrm flipV="1">
            <a:off x="3347864" y="2678638"/>
            <a:ext cx="0" cy="201224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7" name="TextBox 66"/>
          <p:cNvSpPr txBox="1"/>
          <p:nvPr/>
        </p:nvSpPr>
        <p:spPr>
          <a:xfrm>
            <a:off x="1619672" y="1052736"/>
            <a:ext cx="5751364" cy="830997"/>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fi-FI" sz="1200" b="1" dirty="0" smtClean="0">
                <a:solidFill>
                  <a:schemeClr val="tx1"/>
                </a:solidFill>
              </a:rPr>
              <a:t>Visual look’n’feel is just for illustration purposes NOT representing the actual design!</a:t>
            </a:r>
          </a:p>
          <a:p>
            <a:endParaRPr lang="fi-FI" sz="1200" b="1" dirty="0">
              <a:solidFill>
                <a:schemeClr val="tx1"/>
              </a:solidFill>
            </a:endParaRPr>
          </a:p>
          <a:p>
            <a:r>
              <a:rPr lang="fi-FI" sz="1200" dirty="0"/>
              <a:t>Implement to verificationDetails.xhtml. See new ui and consult Heikki Hellgren for UI details</a:t>
            </a:r>
            <a:r>
              <a:rPr lang="fi-FI" sz="1200" dirty="0" smtClean="0"/>
              <a:t>.</a:t>
            </a:r>
            <a:endParaRPr lang="fi-FI" sz="1200" dirty="0"/>
          </a:p>
        </p:txBody>
      </p:sp>
      <p:sp>
        <p:nvSpPr>
          <p:cNvPr id="21" name="Rounded Rectangle 20"/>
          <p:cNvSpPr/>
          <p:nvPr/>
        </p:nvSpPr>
        <p:spPr>
          <a:xfrm>
            <a:off x="2152303" y="1988840"/>
            <a:ext cx="1790675" cy="201796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8450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1364" y="2132856"/>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spc="-120" baseline="0">
                <a:solidFill>
                  <a:schemeClr val="tx1"/>
                </a:solidFill>
                <a:latin typeface="+mn-lt"/>
                <a:ea typeface="+mj-ea"/>
                <a:cs typeface="+mj-cs"/>
              </a:defRPr>
            </a:lvl1pPr>
          </a:lstStyle>
          <a:p>
            <a:r>
              <a:rPr lang="fi-FI" dirty="0" smtClean="0"/>
              <a:t>Test &amp; Verification result analysis metrics</a:t>
            </a:r>
          </a:p>
          <a:p>
            <a:r>
              <a:rPr lang="fi-FI" dirty="0" smtClean="0"/>
              <a:t> Requirement</a:t>
            </a:r>
            <a:endParaRPr lang="en-US" dirty="0"/>
          </a:p>
        </p:txBody>
      </p:sp>
    </p:spTree>
    <p:extLst>
      <p:ext uri="{BB962C8B-B14F-4D97-AF65-F5344CB8AC3E}">
        <p14:creationId xmlns:p14="http://schemas.microsoft.com/office/powerpoint/2010/main" val="3289152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Original user requirements</a:t>
            </a:r>
            <a:endParaRPr lang="en-US" dirty="0"/>
          </a:p>
        </p:txBody>
      </p:sp>
      <p:sp>
        <p:nvSpPr>
          <p:cNvPr id="3" name="Content Placeholder 2"/>
          <p:cNvSpPr>
            <a:spLocks noGrp="1"/>
          </p:cNvSpPr>
          <p:nvPr>
            <p:ph idx="1"/>
          </p:nvPr>
        </p:nvSpPr>
        <p:spPr>
          <a:xfrm>
            <a:off x="344971" y="1124744"/>
            <a:ext cx="8407400" cy="5165526"/>
          </a:xfrm>
        </p:spPr>
        <p:txBody>
          <a:bodyPr>
            <a:normAutofit/>
          </a:bodyPr>
          <a:lstStyle/>
          <a:p>
            <a:pPr marL="342900" indent="-342900">
              <a:buAutoNum type="arabicPeriod"/>
            </a:pPr>
            <a:r>
              <a:rPr lang="en-US" sz="1600" dirty="0" smtClean="0"/>
              <a:t>For </a:t>
            </a:r>
            <a:r>
              <a:rPr lang="en-US" sz="1600" dirty="0"/>
              <a:t>verifications containing RFA: Success Vs. Unstable Vs. Failed diagram (daily, weekly, monthly</a:t>
            </a:r>
            <a:r>
              <a:rPr lang="en-US" sz="1600" dirty="0" smtClean="0"/>
              <a:t>)</a:t>
            </a:r>
          </a:p>
          <a:p>
            <a:pPr marL="342900" lvl="0" indent="-342900">
              <a:buFont typeface="Arial" pitchFamily="34" charset="0"/>
              <a:buAutoNum type="arabicPeriod"/>
            </a:pPr>
            <a:r>
              <a:rPr lang="en-US" sz="1600" dirty="0" err="1" smtClean="0"/>
              <a:t>Percentual</a:t>
            </a:r>
            <a:r>
              <a:rPr lang="en-US" sz="1600" dirty="0" smtClean="0"/>
              <a:t> </a:t>
            </a:r>
            <a:r>
              <a:rPr lang="en-US" sz="1600" dirty="0"/>
              <a:t>pass rate of RFA verifications (daily, weekly, monthly)</a:t>
            </a:r>
          </a:p>
          <a:p>
            <a:pPr marL="342900" indent="-342900">
              <a:buAutoNum type="arabicPeriod"/>
            </a:pPr>
            <a:r>
              <a:rPr lang="en-US" sz="1600" dirty="0" smtClean="0"/>
              <a:t>Test case count, how many TC's for each code change (individual, daily, weekly, monthly)</a:t>
            </a:r>
          </a:p>
          <a:p>
            <a:pPr marL="342900" lvl="0" indent="-342900">
              <a:buFont typeface="Arial" pitchFamily="34" charset="0"/>
              <a:buAutoNum type="arabicPeriod"/>
            </a:pPr>
            <a:r>
              <a:rPr lang="en-US" sz="1600" dirty="0" smtClean="0"/>
              <a:t>Verifications </a:t>
            </a:r>
            <a:r>
              <a:rPr lang="en-US" sz="1600" dirty="0"/>
              <a:t>containing RFA test cases Vs. code changes which didn't have any test cases (daily, weekly, monthly)</a:t>
            </a:r>
          </a:p>
          <a:p>
            <a:pPr marL="342900" lvl="0" indent="-342900">
              <a:buFont typeface="Arial" pitchFamily="34" charset="0"/>
              <a:buAutoNum type="arabicPeriod"/>
            </a:pPr>
            <a:r>
              <a:rPr lang="en-US" sz="1600" dirty="0"/>
              <a:t>Pass rate of RFA verifications (daily, weekly, monthly)</a:t>
            </a:r>
          </a:p>
          <a:p>
            <a:pPr marL="342900" lvl="0" indent="-342900">
              <a:buFont typeface="Arial" pitchFamily="34" charset="0"/>
              <a:buAutoNum type="arabicPeriod"/>
            </a:pPr>
            <a:r>
              <a:rPr lang="en-US" sz="1600" dirty="0"/>
              <a:t>Test case </a:t>
            </a:r>
            <a:r>
              <a:rPr lang="en-US" sz="1600" dirty="0" smtClean="0"/>
              <a:t>count for RFA </a:t>
            </a:r>
            <a:r>
              <a:rPr lang="en-US" sz="1600" dirty="0"/>
              <a:t>(individual, daily, weekly, monthly</a:t>
            </a:r>
            <a:r>
              <a:rPr lang="en-US" sz="1600" dirty="0" smtClean="0"/>
              <a:t>). </a:t>
            </a:r>
            <a:r>
              <a:rPr lang="en-US" sz="1600" dirty="0">
                <a:solidFill>
                  <a:srgbClr val="FF0000"/>
                </a:solidFill>
              </a:rPr>
              <a:t>Per Kevin, it should be feature </a:t>
            </a:r>
            <a:r>
              <a:rPr lang="en-US" sz="1600" dirty="0" smtClean="0">
                <a:solidFill>
                  <a:srgbClr val="FF0000"/>
                </a:solidFill>
              </a:rPr>
              <a:t>based, feature is different with component?</a:t>
            </a:r>
            <a:endParaRPr lang="en-US" sz="1600" dirty="0">
              <a:solidFill>
                <a:srgbClr val="FF0000"/>
              </a:solidFill>
            </a:endParaRPr>
          </a:p>
          <a:p>
            <a:pPr marL="342900" lvl="0" indent="-342900">
              <a:buFont typeface="Arial" pitchFamily="34" charset="0"/>
              <a:buAutoNum type="arabicPeriod"/>
            </a:pPr>
            <a:r>
              <a:rPr lang="en-US" sz="1600" dirty="0"/>
              <a:t>How many code changes were part of DBV which had a unstable/failed RFA on SCV</a:t>
            </a:r>
          </a:p>
          <a:p>
            <a:pPr marL="342900" lvl="0" indent="-342900">
              <a:buFont typeface="Arial" pitchFamily="34" charset="0"/>
              <a:buAutoNum type="arabicPeriod"/>
            </a:pPr>
            <a:r>
              <a:rPr lang="en-US" sz="1600" dirty="0"/>
              <a:t>Component based case </a:t>
            </a:r>
            <a:r>
              <a:rPr lang="en-US" sz="1600" dirty="0" smtClean="0"/>
              <a:t>count for RFA. </a:t>
            </a:r>
            <a:r>
              <a:rPr lang="en-US" sz="1600" dirty="0"/>
              <a:t>(This is what I newly discussed with Kelvin</a:t>
            </a:r>
            <a:r>
              <a:rPr lang="en-US" sz="1600" dirty="0" smtClean="0"/>
              <a:t>)</a:t>
            </a:r>
          </a:p>
          <a:p>
            <a:pPr marL="342900" lvl="0" indent="-342900">
              <a:buFont typeface="Arial" pitchFamily="34" charset="0"/>
              <a:buAutoNum type="arabicPeriod"/>
            </a:pPr>
            <a:r>
              <a:rPr lang="en-US" sz="1600" dirty="0"/>
              <a:t>Out of failed/unstable RFA executions, what was the reason, e.g. pie chart of </a:t>
            </a:r>
            <a:r>
              <a:rPr lang="en-US" sz="1600" dirty="0" smtClean="0"/>
              <a:t>reasons/classifications</a:t>
            </a:r>
          </a:p>
          <a:p>
            <a:pPr marL="342900" indent="-342900">
              <a:buFont typeface="Arial" pitchFamily="34" charset="0"/>
              <a:buAutoNum type="arabicPeriod"/>
            </a:pPr>
            <a:r>
              <a:rPr lang="en-US" sz="1600" dirty="0"/>
              <a:t>Component based </a:t>
            </a:r>
            <a:r>
              <a:rPr lang="en-US" sz="1600" dirty="0" smtClean="0"/>
              <a:t>coverage for UT.</a:t>
            </a:r>
            <a:endParaRPr lang="en-US" sz="1600" dirty="0"/>
          </a:p>
          <a:p>
            <a:pPr marL="342900" indent="-342900">
              <a:buFont typeface="Arial" pitchFamily="34" charset="0"/>
              <a:buAutoNum type="arabicPeriod"/>
            </a:pPr>
            <a:r>
              <a:rPr lang="en-US" sz="1600" dirty="0"/>
              <a:t>Component based case </a:t>
            </a:r>
            <a:r>
              <a:rPr lang="en-US" sz="1600" dirty="0" smtClean="0"/>
              <a:t>count for UT (ISATTCN, </a:t>
            </a:r>
            <a:r>
              <a:rPr lang="en-US" sz="1600" dirty="0" err="1" smtClean="0"/>
              <a:t>CPPUnit</a:t>
            </a:r>
            <a:r>
              <a:rPr lang="en-US" sz="1600" dirty="0" smtClean="0"/>
              <a:t>…). </a:t>
            </a:r>
            <a:r>
              <a:rPr lang="en-US" sz="1600" dirty="0" smtClean="0">
                <a:solidFill>
                  <a:srgbClr val="FF0000"/>
                </a:solidFill>
              </a:rPr>
              <a:t>For UT, it should be component based.</a:t>
            </a:r>
            <a:endParaRPr lang="en-US" sz="1600" dirty="0">
              <a:solidFill>
                <a:srgbClr val="FF0000"/>
              </a:solidFill>
            </a:endParaRPr>
          </a:p>
          <a:p>
            <a:pPr marL="342900" indent="-342900">
              <a:buFont typeface="Arial" pitchFamily="34" charset="0"/>
              <a:buAutoNum type="arabicPeriod"/>
            </a:pPr>
            <a:r>
              <a:rPr lang="en-US" sz="1600" dirty="0"/>
              <a:t>Memory consumption trend from target build</a:t>
            </a:r>
            <a:r>
              <a:rPr lang="en-US" sz="1600" dirty="0" smtClean="0"/>
              <a:t>.</a:t>
            </a: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3617672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fi-FI" dirty="0" smtClean="0"/>
              <a:t>Test pass rate (Unit Test&amp;RFA)</a:t>
            </a:r>
            <a:br>
              <a:rPr lang="fi-FI" dirty="0" smtClean="0"/>
            </a:br>
            <a:r>
              <a:rPr lang="fi-FI" dirty="0" smtClean="0">
                <a:solidFill>
                  <a:srgbClr val="00B050"/>
                </a:solidFill>
              </a:rPr>
              <a:t>STATUS: </a:t>
            </a:r>
            <a:r>
              <a:rPr lang="fi-FI" dirty="0" smtClean="0">
                <a:solidFill>
                  <a:srgbClr val="00B050"/>
                </a:solidFill>
              </a:rPr>
              <a:t>Done</a:t>
            </a:r>
            <a:endParaRPr lang="en-US" dirty="0">
              <a:solidFill>
                <a:srgbClr val="00B050"/>
              </a:solidFill>
            </a:endParaRP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pPr lvl="0"/>
            <a:r>
              <a:rPr lang="fi-FI" b="1" dirty="0" smtClean="0"/>
              <a:t>What</a:t>
            </a:r>
            <a:r>
              <a:rPr lang="fi-FI" dirty="0" smtClean="0"/>
              <a:t>: </a:t>
            </a:r>
            <a:r>
              <a:rPr lang="en-US" dirty="0"/>
              <a:t>Success Vs. Unstable Vs. Failed diagram (daily, weekly, monthly</a:t>
            </a:r>
            <a:r>
              <a:rPr lang="en-US" dirty="0" smtClean="0"/>
              <a:t>) for all kinds of test builds.</a:t>
            </a:r>
            <a:endParaRPr lang="en-US" dirty="0"/>
          </a:p>
          <a:p>
            <a:r>
              <a:rPr lang="fi-FI" b="1" dirty="0" smtClean="0"/>
              <a:t>How:</a:t>
            </a:r>
            <a:r>
              <a:rPr lang="fi-FI" dirty="0" smtClean="0"/>
              <a:t> e.g. a stacked&amp;filled area chart(y-axis: total amount of test subverifications for a chosen test verification type, x-axis: time). </a:t>
            </a:r>
            <a:r>
              <a:rPr lang="fi-FI" dirty="0"/>
              <a:t>There should be a selection for verification type like isattcn, cppunit, granite etc.</a:t>
            </a:r>
          </a:p>
          <a:p>
            <a:pPr marL="0" indent="0">
              <a:buNone/>
            </a:pPr>
            <a:r>
              <a:rPr lang="fi-FI" b="1" dirty="0" smtClean="0"/>
              <a:t>For:</a:t>
            </a:r>
            <a:r>
              <a:rPr lang="fi-FI" dirty="0" smtClean="0"/>
              <a:t> Verification level, all the test related subverifications (isattcn, cppunit, granite etc.).</a:t>
            </a:r>
          </a:p>
          <a:p>
            <a:pPr marL="0" indent="0">
              <a:buNone/>
            </a:pPr>
            <a:r>
              <a:rPr lang="fi-FI" b="1" dirty="0" smtClean="0"/>
              <a:t>Scale</a:t>
            </a:r>
            <a:r>
              <a:rPr lang="fi-FI" dirty="0" smtClean="0"/>
              <a:t>: daily avg, weekly avg, monthly avg</a:t>
            </a:r>
          </a:p>
          <a:p>
            <a:pPr marL="0" indent="0">
              <a:buNone/>
            </a:pPr>
            <a:r>
              <a:rPr lang="fi-FI" b="1" dirty="0" smtClean="0"/>
              <a:t>Req No.: </a:t>
            </a:r>
            <a:r>
              <a:rPr lang="fi-FI" dirty="0" smtClean="0"/>
              <a:t>1, 5, 7</a:t>
            </a:r>
            <a:endParaRPr lang="fi-FI" dirty="0"/>
          </a:p>
          <a:p>
            <a:pPr marL="0" indent="0">
              <a:buNone/>
            </a:pPr>
            <a:r>
              <a:rPr lang="fi-FI" b="1" dirty="0"/>
              <a:t>Note: </a:t>
            </a:r>
            <a:r>
              <a:rPr lang="fi-FI" dirty="0" smtClean="0"/>
              <a:t>Might be combined into existing verification passrate.</a:t>
            </a:r>
            <a:endParaRPr lang="fi-FI" dirty="0"/>
          </a:p>
          <a:p>
            <a:pPr marL="0" indent="0">
              <a:buNone/>
            </a:pPr>
            <a:endParaRPr lang="fi-FI" dirty="0" smtClean="0"/>
          </a:p>
          <a:p>
            <a:pPr marL="0" indent="0">
              <a:buNone/>
            </a:pPr>
            <a:endParaRPr lang="en-US" dirty="0"/>
          </a:p>
        </p:txBody>
      </p:sp>
    </p:spTree>
    <p:extLst>
      <p:ext uri="{BB962C8B-B14F-4D97-AF65-F5344CB8AC3E}">
        <p14:creationId xmlns:p14="http://schemas.microsoft.com/office/powerpoint/2010/main" val="1691576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fontScale="90000"/>
          </a:bodyPr>
          <a:lstStyle/>
          <a:p>
            <a:r>
              <a:rPr lang="fi-FI" dirty="0" smtClean="0"/>
              <a:t>Test pass rate percentage pie </a:t>
            </a:r>
            <a:r>
              <a:rPr lang="fi-FI" dirty="0"/>
              <a:t>chart (</a:t>
            </a:r>
            <a:r>
              <a:rPr lang="fi-FI" dirty="0" smtClean="0"/>
              <a:t>Unit Test&amp;RFA)</a:t>
            </a:r>
            <a:br>
              <a:rPr lang="fi-FI" dirty="0" smtClean="0"/>
            </a:br>
            <a:r>
              <a:rPr lang="fi-FI" dirty="0">
                <a:solidFill>
                  <a:srgbClr val="00B050"/>
                </a:solidFill>
              </a:rPr>
              <a:t>STATUS: Done</a:t>
            </a:r>
            <a:endParaRPr lang="en-US" dirty="0">
              <a:solidFill>
                <a:srgbClr val="00B050"/>
              </a:solidFill>
            </a:endParaRPr>
          </a:p>
        </p:txBody>
      </p:sp>
      <p:sp>
        <p:nvSpPr>
          <p:cNvPr id="7" name="Content Placeholder 2"/>
          <p:cNvSpPr>
            <a:spLocks noGrp="1"/>
          </p:cNvSpPr>
          <p:nvPr>
            <p:ph idx="1"/>
          </p:nvPr>
        </p:nvSpPr>
        <p:spPr>
          <a:xfrm>
            <a:off x="457200" y="1916832"/>
            <a:ext cx="8229600" cy="4209331"/>
          </a:xfrm>
        </p:spPr>
        <p:txBody>
          <a:bodyPr>
            <a:normAutofit fontScale="77500" lnSpcReduction="20000"/>
          </a:bodyPr>
          <a:lstStyle/>
          <a:p>
            <a:pPr lvl="0"/>
            <a:r>
              <a:rPr lang="fi-FI" b="1" dirty="0" smtClean="0"/>
              <a:t>What</a:t>
            </a:r>
            <a:r>
              <a:rPr lang="fi-FI" dirty="0" smtClean="0"/>
              <a:t>: </a:t>
            </a:r>
            <a:r>
              <a:rPr lang="en-US" dirty="0"/>
              <a:t>Success Vs. Unstable Vs. Failed </a:t>
            </a:r>
            <a:r>
              <a:rPr lang="en-US" dirty="0" smtClean="0"/>
              <a:t>percentage pie diagram </a:t>
            </a:r>
            <a:r>
              <a:rPr lang="en-US" dirty="0"/>
              <a:t>(daily, weekly, monthly</a:t>
            </a:r>
            <a:r>
              <a:rPr lang="en-US" dirty="0" smtClean="0"/>
              <a:t>) for all kinds of test builds.</a:t>
            </a:r>
            <a:endParaRPr lang="en-US" dirty="0"/>
          </a:p>
          <a:p>
            <a:pPr marL="0" indent="0">
              <a:buNone/>
            </a:pPr>
            <a:r>
              <a:rPr lang="fi-FI" b="1" dirty="0" smtClean="0"/>
              <a:t>How:</a:t>
            </a:r>
            <a:r>
              <a:rPr lang="fi-FI" dirty="0" smtClean="0"/>
              <a:t> e.g. provide pie chart for passed/unstable/failed ratio and related amount. There should be a selection for verification type like isattcn, cppunit, granite etc.</a:t>
            </a:r>
          </a:p>
          <a:p>
            <a:pPr marL="0" indent="0">
              <a:buNone/>
            </a:pPr>
            <a:r>
              <a:rPr lang="fi-FI" b="1" dirty="0" smtClean="0"/>
              <a:t>For:</a:t>
            </a:r>
            <a:r>
              <a:rPr lang="fi-FI" dirty="0" smtClean="0"/>
              <a:t> Verification level, all the test related subverifications (isattcn, cppunit, granite etc.).</a:t>
            </a:r>
          </a:p>
          <a:p>
            <a:pPr marL="0" indent="0">
              <a:buNone/>
            </a:pPr>
            <a:r>
              <a:rPr lang="fi-FI" b="1" dirty="0" smtClean="0"/>
              <a:t>Scale</a:t>
            </a:r>
            <a:r>
              <a:rPr lang="fi-FI" dirty="0" smtClean="0"/>
              <a:t>: no scale</a:t>
            </a:r>
          </a:p>
          <a:p>
            <a:pPr marL="0" indent="0">
              <a:buNone/>
            </a:pPr>
            <a:r>
              <a:rPr lang="fi-FI" b="1" dirty="0" smtClean="0"/>
              <a:t>Req No.: </a:t>
            </a:r>
            <a:r>
              <a:rPr lang="fi-FI" dirty="0" smtClean="0"/>
              <a:t>2</a:t>
            </a:r>
          </a:p>
          <a:p>
            <a:pPr marL="0" indent="0">
              <a:buNone/>
            </a:pPr>
            <a:r>
              <a:rPr lang="fi-FI" b="1" dirty="0" smtClean="0"/>
              <a:t>Note: </a:t>
            </a:r>
            <a:r>
              <a:rPr lang="fi-FI" dirty="0" smtClean="0"/>
              <a:t>Might be combined into existing verification passrage percentage pie chart.</a:t>
            </a:r>
            <a:endParaRPr lang="en-US" dirty="0"/>
          </a:p>
        </p:txBody>
      </p:sp>
    </p:spTree>
    <p:extLst>
      <p:ext uri="{BB962C8B-B14F-4D97-AF65-F5344CB8AC3E}">
        <p14:creationId xmlns:p14="http://schemas.microsoft.com/office/powerpoint/2010/main" val="20057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fi-FI" dirty="0" smtClean="0"/>
              <a:t>RFA trigger rate (Unit Test&amp;RFA)</a:t>
            </a:r>
            <a:br>
              <a:rPr lang="fi-FI" dirty="0" smtClean="0"/>
            </a:br>
            <a:r>
              <a:rPr lang="fi-FI" dirty="0">
                <a:solidFill>
                  <a:srgbClr val="00B050"/>
                </a:solidFill>
              </a:rPr>
              <a:t>STATUS: Done</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lnSpcReduction="10000"/>
          </a:bodyPr>
          <a:lstStyle/>
          <a:p>
            <a:r>
              <a:rPr lang="fi-FI" b="1" dirty="0" smtClean="0"/>
              <a:t>What</a:t>
            </a:r>
            <a:r>
              <a:rPr lang="fi-FI" dirty="0" smtClean="0"/>
              <a:t>: </a:t>
            </a:r>
            <a:r>
              <a:rPr lang="en-US" dirty="0"/>
              <a:t>Verifications containing RFA test cases Vs. code changes </a:t>
            </a:r>
            <a:r>
              <a:rPr lang="en-US" dirty="0" smtClean="0"/>
              <a:t>without any </a:t>
            </a:r>
            <a:r>
              <a:rPr lang="en-US" dirty="0"/>
              <a:t>test </a:t>
            </a:r>
            <a:r>
              <a:rPr lang="en-US" dirty="0" smtClean="0"/>
              <a:t>cases triggered. </a:t>
            </a:r>
            <a:r>
              <a:rPr lang="fi-FI" b="1" dirty="0" smtClean="0"/>
              <a:t>How:</a:t>
            </a:r>
            <a:r>
              <a:rPr lang="fi-FI" dirty="0" smtClean="0"/>
              <a:t> e.g. a stacked&amp;filled area chart(y-axis: amount of subverifications </a:t>
            </a:r>
            <a:r>
              <a:rPr lang="fi-FI" dirty="0"/>
              <a:t>with RFA tests triggered and </a:t>
            </a:r>
            <a:r>
              <a:rPr lang="fi-FI" dirty="0" smtClean="0"/>
              <a:t>amount of subverifications without any RFA test triggered, x-axis: time). </a:t>
            </a:r>
          </a:p>
          <a:p>
            <a:r>
              <a:rPr lang="fi-FI" b="1" dirty="0" smtClean="0"/>
              <a:t>For:</a:t>
            </a:r>
            <a:r>
              <a:rPr lang="fi-FI" dirty="0" smtClean="0"/>
              <a:t> Just for RFA test and on SCV</a:t>
            </a:r>
          </a:p>
          <a:p>
            <a:pPr marL="0" indent="0">
              <a:buNone/>
            </a:pPr>
            <a:r>
              <a:rPr lang="fi-FI" b="1" dirty="0" smtClean="0"/>
              <a:t>Scale</a:t>
            </a:r>
            <a:r>
              <a:rPr lang="fi-FI" dirty="0" smtClean="0"/>
              <a:t>: daily avg, weekly avg, monthly avg</a:t>
            </a:r>
          </a:p>
          <a:p>
            <a:pPr marL="0" indent="0">
              <a:buNone/>
            </a:pPr>
            <a:r>
              <a:rPr lang="fi-FI" b="1" dirty="0" smtClean="0"/>
              <a:t>Req No.: </a:t>
            </a:r>
            <a:r>
              <a:rPr lang="fi-FI" dirty="0" smtClean="0"/>
              <a:t>4</a:t>
            </a:r>
            <a:endParaRPr lang="en-US" dirty="0"/>
          </a:p>
        </p:txBody>
      </p:sp>
    </p:spTree>
    <p:extLst>
      <p:ext uri="{BB962C8B-B14F-4D97-AF65-F5344CB8AC3E}">
        <p14:creationId xmlns:p14="http://schemas.microsoft.com/office/powerpoint/2010/main" val="2754765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fi-FI" dirty="0" smtClean="0"/>
              <a:t>Test count(Unit Test&amp;RFA)</a:t>
            </a:r>
            <a:br>
              <a:rPr lang="fi-FI" dirty="0" smtClean="0"/>
            </a:br>
            <a:r>
              <a:rPr lang="fi-FI" dirty="0">
                <a:solidFill>
                  <a:srgbClr val="00B050"/>
                </a:solidFill>
              </a:rPr>
              <a:t>STATUS: Done</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fontScale="85000" lnSpcReduction="20000"/>
          </a:bodyPr>
          <a:lstStyle/>
          <a:p>
            <a:pPr lvl="0"/>
            <a:r>
              <a:rPr lang="fi-FI" b="1" dirty="0" smtClean="0"/>
              <a:t>What</a:t>
            </a:r>
            <a:r>
              <a:rPr lang="fi-FI" dirty="0" smtClean="0"/>
              <a:t>: </a:t>
            </a:r>
            <a:r>
              <a:rPr lang="en-US" dirty="0" smtClean="0"/>
              <a:t>Test case count for different components in different kinds of test builds.</a:t>
            </a:r>
            <a:endParaRPr lang="en-US" dirty="0"/>
          </a:p>
          <a:p>
            <a:r>
              <a:rPr lang="fi-FI" b="1" dirty="0" smtClean="0"/>
              <a:t>How:</a:t>
            </a:r>
            <a:r>
              <a:rPr lang="fi-FI" dirty="0" smtClean="0"/>
              <a:t> e.g. a bar chart(y-axis: total amount of executed test cases, x-axis: component </a:t>
            </a:r>
            <a:r>
              <a:rPr lang="fi-FI" dirty="0" smtClean="0">
                <a:solidFill>
                  <a:srgbClr val="FF0000"/>
                </a:solidFill>
              </a:rPr>
              <a:t>or feature</a:t>
            </a:r>
            <a:r>
              <a:rPr lang="fi-FI" dirty="0" smtClean="0"/>
              <a:t>). </a:t>
            </a:r>
            <a:r>
              <a:rPr lang="fi-FI" dirty="0"/>
              <a:t>There should be a selection for verification type like isattcn, cppunit, granite </a:t>
            </a:r>
            <a:r>
              <a:rPr lang="fi-FI" dirty="0" smtClean="0"/>
              <a:t>etc. </a:t>
            </a:r>
            <a:r>
              <a:rPr lang="fi-FI" dirty="0" smtClean="0">
                <a:solidFill>
                  <a:srgbClr val="FF0000"/>
                </a:solidFill>
              </a:rPr>
              <a:t>(or a list of subverifications. No need for this selection when the metrics is subverification based.)</a:t>
            </a:r>
            <a:endParaRPr lang="fi-FI" dirty="0">
              <a:solidFill>
                <a:srgbClr val="FF0000"/>
              </a:solidFill>
            </a:endParaRPr>
          </a:p>
          <a:p>
            <a:pPr marL="0" indent="0">
              <a:buNone/>
            </a:pPr>
            <a:r>
              <a:rPr lang="fi-FI" b="1" dirty="0" smtClean="0"/>
              <a:t>For:</a:t>
            </a:r>
            <a:r>
              <a:rPr lang="fi-FI" dirty="0" smtClean="0"/>
              <a:t> Verification level, all the test related subverifications (isattcn, cppunit, granite etc.).</a:t>
            </a:r>
          </a:p>
          <a:p>
            <a:pPr marL="0" indent="0">
              <a:buNone/>
            </a:pPr>
            <a:r>
              <a:rPr lang="fi-FI" b="1" dirty="0" smtClean="0"/>
              <a:t>Scale</a:t>
            </a:r>
            <a:r>
              <a:rPr lang="fi-FI" dirty="0" smtClean="0"/>
              <a:t>: no scale, the data is from the snapshot of latest build</a:t>
            </a:r>
          </a:p>
          <a:p>
            <a:pPr marL="0" indent="0">
              <a:buNone/>
            </a:pPr>
            <a:r>
              <a:rPr lang="fi-FI" b="1" dirty="0" smtClean="0"/>
              <a:t>Req No.: </a:t>
            </a:r>
            <a:r>
              <a:rPr lang="fi-FI" dirty="0" smtClean="0"/>
              <a:t>3, 6, 8</a:t>
            </a:r>
            <a:endParaRPr lang="en-US" dirty="0"/>
          </a:p>
        </p:txBody>
      </p:sp>
    </p:spTree>
    <p:extLst>
      <p:ext uri="{BB962C8B-B14F-4D97-AF65-F5344CB8AC3E}">
        <p14:creationId xmlns:p14="http://schemas.microsoft.com/office/powerpoint/2010/main" val="4163524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fi-FI" dirty="0" smtClean="0"/>
              <a:t>Test count historical trend(Unit Test&amp;RFA)</a:t>
            </a:r>
            <a:br>
              <a:rPr lang="fi-FI" dirty="0" smtClean="0"/>
            </a:br>
            <a:r>
              <a:rPr lang="fi-FI" dirty="0">
                <a:solidFill>
                  <a:srgbClr val="00B050"/>
                </a:solidFill>
              </a:rPr>
              <a:t>STATUS: Done</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fontScale="77500" lnSpcReduction="20000"/>
          </a:bodyPr>
          <a:lstStyle/>
          <a:p>
            <a:pPr lvl="0"/>
            <a:r>
              <a:rPr lang="fi-FI" b="1" dirty="0" smtClean="0"/>
              <a:t>What</a:t>
            </a:r>
            <a:r>
              <a:rPr lang="fi-FI" dirty="0" smtClean="0"/>
              <a:t>: </a:t>
            </a:r>
            <a:r>
              <a:rPr lang="en-US" dirty="0" smtClean="0"/>
              <a:t>Test case count historical trend for different components in different kinds of test builds. To see the executed case count historical trend for a specific component (or overall).</a:t>
            </a:r>
            <a:endParaRPr lang="en-US" dirty="0"/>
          </a:p>
          <a:p>
            <a:r>
              <a:rPr lang="fi-FI" b="1" dirty="0" smtClean="0"/>
              <a:t>How:</a:t>
            </a:r>
            <a:r>
              <a:rPr lang="fi-FI" dirty="0" smtClean="0"/>
              <a:t> e.g. a bar chart(y-axis: total amount of executed test cases, x-axis: datetime). </a:t>
            </a:r>
            <a:r>
              <a:rPr lang="fi-FI" dirty="0"/>
              <a:t>There should be a selection for verification type like isattcn, cppunit, granite </a:t>
            </a:r>
            <a:r>
              <a:rPr lang="fi-FI" dirty="0" smtClean="0"/>
              <a:t>etc. Also there will be a selection for a specific component or overall.</a:t>
            </a:r>
            <a:endParaRPr lang="fi-FI" dirty="0"/>
          </a:p>
          <a:p>
            <a:pPr marL="0" indent="0">
              <a:buNone/>
            </a:pPr>
            <a:r>
              <a:rPr lang="fi-FI" b="1" dirty="0" smtClean="0"/>
              <a:t>For:</a:t>
            </a:r>
            <a:r>
              <a:rPr lang="fi-FI" dirty="0" smtClean="0"/>
              <a:t> Verification level, all the test related subverifications (isattcn, cppunit, granite etc.).</a:t>
            </a:r>
          </a:p>
          <a:p>
            <a:pPr marL="0" indent="0">
              <a:buNone/>
            </a:pPr>
            <a:r>
              <a:rPr lang="fi-FI" b="1" dirty="0" smtClean="0"/>
              <a:t>Scale</a:t>
            </a:r>
            <a:r>
              <a:rPr lang="fi-FI" dirty="0" smtClean="0"/>
              <a:t>: daily avg, weekly avg, monthly avg</a:t>
            </a:r>
          </a:p>
          <a:p>
            <a:pPr marL="0" indent="0">
              <a:buNone/>
            </a:pPr>
            <a:r>
              <a:rPr lang="fi-FI" b="1" dirty="0" smtClean="0"/>
              <a:t>Req No.: </a:t>
            </a:r>
            <a:r>
              <a:rPr lang="fi-FI" dirty="0" smtClean="0"/>
              <a:t>3, 6</a:t>
            </a:r>
            <a:endParaRPr lang="en-US" dirty="0"/>
          </a:p>
        </p:txBody>
      </p:sp>
    </p:spTree>
    <p:extLst>
      <p:ext uri="{BB962C8B-B14F-4D97-AF65-F5344CB8AC3E}">
        <p14:creationId xmlns:p14="http://schemas.microsoft.com/office/powerpoint/2010/main" val="2442138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fi-FI" dirty="0" smtClean="0"/>
              <a:t>Test coverage(Unit Test)</a:t>
            </a:r>
            <a:br>
              <a:rPr lang="fi-FI" dirty="0" smtClean="0"/>
            </a:br>
            <a:r>
              <a:rPr lang="fi-FI" dirty="0">
                <a:solidFill>
                  <a:srgbClr val="00B050"/>
                </a:solidFill>
              </a:rPr>
              <a:t>STATUS: Done</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fontScale="92500" lnSpcReduction="20000"/>
          </a:bodyPr>
          <a:lstStyle/>
          <a:p>
            <a:pPr lvl="0"/>
            <a:r>
              <a:rPr lang="fi-FI" b="1" dirty="0" smtClean="0"/>
              <a:t>What</a:t>
            </a:r>
            <a:r>
              <a:rPr lang="fi-FI" dirty="0" smtClean="0"/>
              <a:t>: </a:t>
            </a:r>
            <a:r>
              <a:rPr lang="en-US" dirty="0" smtClean="0"/>
              <a:t>Test coverage for each components with respect to different kinds of unit tests.</a:t>
            </a:r>
            <a:endParaRPr lang="en-US" dirty="0"/>
          </a:p>
          <a:p>
            <a:r>
              <a:rPr lang="fi-FI" b="1" dirty="0" smtClean="0"/>
              <a:t>How:</a:t>
            </a:r>
            <a:r>
              <a:rPr lang="fi-FI" dirty="0" smtClean="0"/>
              <a:t> e.g. a bar chart(y-axis: test coverage, x-axis: component). </a:t>
            </a:r>
            <a:r>
              <a:rPr lang="fi-FI" dirty="0"/>
              <a:t>There should be a selection for verification type like isattcn, cppunit, </a:t>
            </a:r>
            <a:r>
              <a:rPr lang="fi-FI" dirty="0" smtClean="0"/>
              <a:t>AllUT etc.</a:t>
            </a:r>
          </a:p>
          <a:p>
            <a:r>
              <a:rPr lang="fi-FI" b="1" dirty="0" smtClean="0"/>
              <a:t>For:</a:t>
            </a:r>
            <a:r>
              <a:rPr lang="fi-FI" dirty="0" smtClean="0"/>
              <a:t> Verification level, all the unit test related subverifications (isattcn, cppunit etc.).</a:t>
            </a:r>
          </a:p>
          <a:p>
            <a:pPr marL="0" indent="0">
              <a:buNone/>
            </a:pPr>
            <a:r>
              <a:rPr lang="fi-FI" b="1" dirty="0" smtClean="0"/>
              <a:t>Scale</a:t>
            </a:r>
            <a:r>
              <a:rPr lang="fi-FI" dirty="0" smtClean="0"/>
              <a:t>: no scale, data is from the snapshot of latest builds.</a:t>
            </a:r>
          </a:p>
          <a:p>
            <a:pPr marL="0" indent="0">
              <a:buNone/>
            </a:pPr>
            <a:r>
              <a:rPr lang="fi-FI" b="1" dirty="0" smtClean="0"/>
              <a:t>Req No.: </a:t>
            </a:r>
            <a:r>
              <a:rPr lang="fi-FI" dirty="0"/>
              <a:t>10</a:t>
            </a:r>
            <a:endParaRPr lang="en-US" dirty="0"/>
          </a:p>
        </p:txBody>
      </p:sp>
    </p:spTree>
    <p:extLst>
      <p:ext uri="{BB962C8B-B14F-4D97-AF65-F5344CB8AC3E}">
        <p14:creationId xmlns:p14="http://schemas.microsoft.com/office/powerpoint/2010/main" val="229717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fi-FI" dirty="0" smtClean="0"/>
              <a:t>It has been decided that:</a:t>
            </a:r>
          </a:p>
          <a:p>
            <a:pPr lvl="1"/>
            <a:r>
              <a:rPr lang="fi-FI" dirty="0"/>
              <a:t>M</a:t>
            </a:r>
            <a:r>
              <a:rPr lang="fi-FI" dirty="0" smtClean="0"/>
              <a:t>etrics will be integrated into backend.</a:t>
            </a:r>
          </a:p>
          <a:p>
            <a:pPr lvl="1"/>
            <a:r>
              <a:rPr lang="fi-FI" dirty="0" smtClean="0"/>
              <a:t>Metrics and BE will share a database and JBOSS AS 7 instance.</a:t>
            </a:r>
          </a:p>
          <a:p>
            <a:pPr lvl="1"/>
            <a:r>
              <a:rPr lang="fi-FI" dirty="0" smtClean="0"/>
              <a:t>SyslogNG will be replaced with custom message logging module.</a:t>
            </a:r>
          </a:p>
          <a:p>
            <a:pPr lvl="1"/>
            <a:r>
              <a:rPr lang="fi-FI" dirty="0" smtClean="0"/>
              <a:t>User interfaces of metrics and BE will be fully integrated</a:t>
            </a:r>
          </a:p>
          <a:p>
            <a:r>
              <a:rPr lang="fi-FI" dirty="0" smtClean="0"/>
              <a:t>Purpose of this slide set is to document:</a:t>
            </a:r>
          </a:p>
          <a:p>
            <a:pPr lvl="1"/>
            <a:r>
              <a:rPr lang="fi-FI" dirty="0" smtClean="0"/>
              <a:t>Plan to proceed</a:t>
            </a:r>
          </a:p>
          <a:p>
            <a:pPr lvl="1"/>
            <a:r>
              <a:rPr lang="fi-FI" dirty="0" smtClean="0"/>
              <a:t>High-level requirements</a:t>
            </a:r>
          </a:p>
          <a:p>
            <a:pPr lvl="1"/>
            <a:r>
              <a:rPr lang="fi-FI" dirty="0" smtClean="0"/>
              <a:t>Required enablers</a:t>
            </a:r>
          </a:p>
          <a:p>
            <a:pPr lvl="1"/>
            <a:r>
              <a:rPr lang="fi-FI" dirty="0" smtClean="0"/>
              <a:t>Milestones and release content</a:t>
            </a:r>
          </a:p>
          <a:p>
            <a:pPr lvl="1"/>
            <a:r>
              <a:rPr lang="fi-FI" dirty="0" smtClean="0"/>
              <a:t>etc?</a:t>
            </a:r>
          </a:p>
        </p:txBody>
      </p:sp>
    </p:spTree>
    <p:extLst>
      <p:ext uri="{BB962C8B-B14F-4D97-AF65-F5344CB8AC3E}">
        <p14:creationId xmlns:p14="http://schemas.microsoft.com/office/powerpoint/2010/main" val="15014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fi-FI" dirty="0" smtClean="0"/>
              <a:t>Test coverage historical trend(Unit Test)</a:t>
            </a:r>
            <a:br>
              <a:rPr lang="fi-FI" dirty="0" smtClean="0"/>
            </a:br>
            <a:r>
              <a:rPr lang="fi-FI" dirty="0">
                <a:solidFill>
                  <a:srgbClr val="00B050"/>
                </a:solidFill>
              </a:rPr>
              <a:t>STATUS: Done</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fontScale="85000" lnSpcReduction="10000"/>
          </a:bodyPr>
          <a:lstStyle/>
          <a:p>
            <a:pPr lvl="0"/>
            <a:r>
              <a:rPr lang="fi-FI" b="1" dirty="0" smtClean="0"/>
              <a:t>What</a:t>
            </a:r>
            <a:r>
              <a:rPr lang="fi-FI" dirty="0" smtClean="0"/>
              <a:t>: </a:t>
            </a:r>
            <a:r>
              <a:rPr lang="en-US" dirty="0" smtClean="0"/>
              <a:t>Test coverage historical trend for a specific component or overall with respect to different unit test types or overall unit test.</a:t>
            </a:r>
            <a:endParaRPr lang="en-US" dirty="0"/>
          </a:p>
          <a:p>
            <a:r>
              <a:rPr lang="fi-FI" b="1" dirty="0" smtClean="0"/>
              <a:t>How:</a:t>
            </a:r>
            <a:r>
              <a:rPr lang="fi-FI" dirty="0" smtClean="0"/>
              <a:t> e.g. a line chart(y-axis: test coverage, x-axis: datetime). </a:t>
            </a:r>
            <a:r>
              <a:rPr lang="fi-FI" dirty="0"/>
              <a:t>There should be a selection for verification type like isattcn, cppunit, </a:t>
            </a:r>
            <a:r>
              <a:rPr lang="fi-FI" dirty="0" smtClean="0"/>
              <a:t>AllUT etc. There should also be a selection for a specific component or overall.</a:t>
            </a:r>
          </a:p>
          <a:p>
            <a:r>
              <a:rPr lang="fi-FI" b="1" dirty="0" smtClean="0"/>
              <a:t>For:</a:t>
            </a:r>
            <a:r>
              <a:rPr lang="fi-FI" dirty="0" smtClean="0"/>
              <a:t> Verification level, all the unit test related subverifications (isattcn, cppunit etc.).</a:t>
            </a:r>
          </a:p>
          <a:p>
            <a:r>
              <a:rPr lang="fi-FI" b="1" dirty="0" smtClean="0"/>
              <a:t>Scale</a:t>
            </a:r>
            <a:r>
              <a:rPr lang="fi-FI" dirty="0" smtClean="0"/>
              <a:t>: </a:t>
            </a:r>
            <a:r>
              <a:rPr lang="fi-FI" dirty="0"/>
              <a:t>daily avg, weekly avg, monthly </a:t>
            </a:r>
            <a:r>
              <a:rPr lang="fi-FI" dirty="0" smtClean="0"/>
              <a:t>avg.</a:t>
            </a:r>
            <a:endParaRPr lang="en-US" dirty="0"/>
          </a:p>
          <a:p>
            <a:r>
              <a:rPr lang="fi-FI" b="1" dirty="0"/>
              <a:t>Req No.: </a:t>
            </a:r>
            <a:r>
              <a:rPr lang="fi-FI" dirty="0"/>
              <a:t>10</a:t>
            </a:r>
            <a:endParaRPr lang="en-US" dirty="0"/>
          </a:p>
          <a:p>
            <a:endParaRPr lang="en-US" dirty="0"/>
          </a:p>
        </p:txBody>
      </p:sp>
    </p:spTree>
    <p:extLst>
      <p:ext uri="{BB962C8B-B14F-4D97-AF65-F5344CB8AC3E}">
        <p14:creationId xmlns:p14="http://schemas.microsoft.com/office/powerpoint/2010/main" val="93451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260648"/>
            <a:ext cx="8229600" cy="1143000"/>
          </a:xfrm>
        </p:spPr>
        <p:txBody>
          <a:bodyPr>
            <a:normAutofit fontScale="90000"/>
          </a:bodyPr>
          <a:lstStyle/>
          <a:p>
            <a:r>
              <a:rPr lang="fi-FI" dirty="0" smtClean="0"/>
              <a:t>Memory consumption historical trend(Target build)</a:t>
            </a:r>
            <a:br>
              <a:rPr lang="fi-FI" dirty="0" smtClean="0"/>
            </a:br>
            <a:r>
              <a:rPr lang="fi-FI" dirty="0" smtClean="0">
                <a:solidFill>
                  <a:srgbClr val="00B050"/>
                </a:solidFill>
              </a:rPr>
              <a:t>STATUS: </a:t>
            </a:r>
            <a:r>
              <a:rPr lang="fi-FI" dirty="0" smtClean="0">
                <a:solidFill>
                  <a:srgbClr val="00B050"/>
                </a:solidFill>
              </a:rPr>
              <a:t>Done</a:t>
            </a:r>
            <a:endParaRPr lang="en-US" dirty="0">
              <a:solidFill>
                <a:srgbClr val="00B050"/>
              </a:solidFill>
            </a:endParaRPr>
          </a:p>
        </p:txBody>
      </p:sp>
      <p:sp>
        <p:nvSpPr>
          <p:cNvPr id="5" name="Content Placeholder 2"/>
          <p:cNvSpPr>
            <a:spLocks noGrp="1"/>
          </p:cNvSpPr>
          <p:nvPr>
            <p:ph idx="1"/>
          </p:nvPr>
        </p:nvSpPr>
        <p:spPr>
          <a:xfrm>
            <a:off x="457200" y="1600200"/>
            <a:ext cx="8229600" cy="4525963"/>
          </a:xfrm>
        </p:spPr>
        <p:txBody>
          <a:bodyPr>
            <a:normAutofit fontScale="92500"/>
          </a:bodyPr>
          <a:lstStyle/>
          <a:p>
            <a:pPr lvl="0"/>
            <a:r>
              <a:rPr lang="fi-FI" b="1" dirty="0" smtClean="0"/>
              <a:t>What</a:t>
            </a:r>
            <a:r>
              <a:rPr lang="fi-FI" dirty="0" smtClean="0"/>
              <a:t>: </a:t>
            </a:r>
            <a:r>
              <a:rPr lang="en-US" dirty="0" smtClean="0"/>
              <a:t>Memory consumption historical trend for a specific component or overall from target build.</a:t>
            </a:r>
            <a:endParaRPr lang="en-US" dirty="0"/>
          </a:p>
          <a:p>
            <a:r>
              <a:rPr lang="fi-FI" b="1" dirty="0" smtClean="0"/>
              <a:t>How:</a:t>
            </a:r>
            <a:r>
              <a:rPr lang="fi-FI" dirty="0" smtClean="0"/>
              <a:t> e.g. a line chart(y-axis: rom and ram memory consumption, x-axis: datetime). </a:t>
            </a:r>
            <a:r>
              <a:rPr lang="fi-FI" dirty="0"/>
              <a:t>There should be a selection for </a:t>
            </a:r>
            <a:r>
              <a:rPr lang="fi-FI" dirty="0" smtClean="0"/>
              <a:t>components and overall.</a:t>
            </a:r>
          </a:p>
          <a:p>
            <a:r>
              <a:rPr lang="fi-FI" b="1" dirty="0" smtClean="0"/>
              <a:t>For:</a:t>
            </a:r>
            <a:r>
              <a:rPr lang="fi-FI" dirty="0" smtClean="0"/>
              <a:t> Verification level</a:t>
            </a:r>
          </a:p>
          <a:p>
            <a:r>
              <a:rPr lang="fi-FI" b="1" dirty="0" smtClean="0"/>
              <a:t>Scale</a:t>
            </a:r>
            <a:r>
              <a:rPr lang="fi-FI" dirty="0" smtClean="0"/>
              <a:t>: no scale</a:t>
            </a:r>
          </a:p>
          <a:p>
            <a:r>
              <a:rPr lang="fi-FI" b="1" dirty="0" smtClean="0"/>
              <a:t>Req No.: </a:t>
            </a:r>
            <a:r>
              <a:rPr lang="fi-FI" dirty="0" smtClean="0"/>
              <a:t>12</a:t>
            </a:r>
            <a:endParaRPr lang="en-US" dirty="0"/>
          </a:p>
        </p:txBody>
      </p:sp>
    </p:spTree>
    <p:extLst>
      <p:ext uri="{BB962C8B-B14F-4D97-AF65-F5344CB8AC3E}">
        <p14:creationId xmlns:p14="http://schemas.microsoft.com/office/powerpoint/2010/main" val="2005484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260648"/>
            <a:ext cx="8229600" cy="1143000"/>
          </a:xfrm>
        </p:spPr>
        <p:txBody>
          <a:bodyPr>
            <a:normAutofit fontScale="90000"/>
          </a:bodyPr>
          <a:lstStyle/>
          <a:p>
            <a:r>
              <a:rPr lang="fi-FI" dirty="0" smtClean="0"/>
              <a:t>Memory consumption status(target build)</a:t>
            </a:r>
            <a:br>
              <a:rPr lang="fi-FI" dirty="0" smtClean="0"/>
            </a:br>
            <a:r>
              <a:rPr lang="fi-FI" dirty="0" smtClean="0">
                <a:solidFill>
                  <a:srgbClr val="00B050"/>
                </a:solidFill>
              </a:rPr>
              <a:t>STATUS: </a:t>
            </a:r>
            <a:r>
              <a:rPr lang="fi-FI" dirty="0" smtClean="0">
                <a:solidFill>
                  <a:srgbClr val="00B050"/>
                </a:solidFill>
              </a:rPr>
              <a:t>Done</a:t>
            </a:r>
            <a:endParaRPr lang="en-US" dirty="0">
              <a:solidFill>
                <a:srgbClr val="00B050"/>
              </a:solidFill>
            </a:endParaRPr>
          </a:p>
        </p:txBody>
      </p:sp>
      <p:sp>
        <p:nvSpPr>
          <p:cNvPr id="5" name="Content Placeholder 2"/>
          <p:cNvSpPr>
            <a:spLocks noGrp="1"/>
          </p:cNvSpPr>
          <p:nvPr>
            <p:ph idx="1"/>
          </p:nvPr>
        </p:nvSpPr>
        <p:spPr>
          <a:xfrm>
            <a:off x="457200" y="1600200"/>
            <a:ext cx="8229600" cy="4525963"/>
          </a:xfrm>
        </p:spPr>
        <p:txBody>
          <a:bodyPr>
            <a:normAutofit/>
          </a:bodyPr>
          <a:lstStyle/>
          <a:p>
            <a:pPr lvl="0"/>
            <a:r>
              <a:rPr lang="fi-FI" b="1" dirty="0" smtClean="0"/>
              <a:t>What</a:t>
            </a:r>
            <a:r>
              <a:rPr lang="fi-FI" dirty="0" smtClean="0"/>
              <a:t>: Latest </a:t>
            </a:r>
            <a:r>
              <a:rPr lang="en-US" dirty="0" smtClean="0"/>
              <a:t>Memory consumption for all components.</a:t>
            </a:r>
            <a:endParaRPr lang="en-US" dirty="0"/>
          </a:p>
          <a:p>
            <a:r>
              <a:rPr lang="fi-FI" b="1" dirty="0" smtClean="0"/>
              <a:t>How:</a:t>
            </a:r>
            <a:r>
              <a:rPr lang="fi-FI" dirty="0" smtClean="0"/>
              <a:t> e.g. a bar chart(y-axis: rom and ram memory consumption, x-axis: component). </a:t>
            </a:r>
          </a:p>
          <a:p>
            <a:r>
              <a:rPr lang="fi-FI" b="1" dirty="0" smtClean="0"/>
              <a:t>For:</a:t>
            </a:r>
            <a:r>
              <a:rPr lang="fi-FI" dirty="0" smtClean="0"/>
              <a:t> Verification level</a:t>
            </a:r>
          </a:p>
          <a:p>
            <a:r>
              <a:rPr lang="fi-FI" b="1" dirty="0" smtClean="0"/>
              <a:t>Scale</a:t>
            </a:r>
            <a:r>
              <a:rPr lang="fi-FI" dirty="0" smtClean="0"/>
              <a:t>: no scale, data is from the snapshot of latest target build.</a:t>
            </a:r>
          </a:p>
          <a:p>
            <a:r>
              <a:rPr lang="fi-FI" b="1" dirty="0"/>
              <a:t>Req No.: </a:t>
            </a:r>
            <a:r>
              <a:rPr lang="fi-FI" dirty="0"/>
              <a:t>12</a:t>
            </a:r>
            <a:endParaRPr lang="en-US" dirty="0"/>
          </a:p>
          <a:p>
            <a:endParaRPr lang="en-US" dirty="0"/>
          </a:p>
        </p:txBody>
      </p:sp>
    </p:spTree>
    <p:extLst>
      <p:ext uri="{BB962C8B-B14F-4D97-AF65-F5344CB8AC3E}">
        <p14:creationId xmlns:p14="http://schemas.microsoft.com/office/powerpoint/2010/main" val="3029359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260648"/>
            <a:ext cx="8229600" cy="1143000"/>
          </a:xfrm>
        </p:spPr>
        <p:txBody>
          <a:bodyPr>
            <a:normAutofit fontScale="90000"/>
          </a:bodyPr>
          <a:lstStyle/>
          <a:p>
            <a:r>
              <a:rPr lang="fi-FI" dirty="0" smtClean="0"/>
              <a:t>Test analysis</a:t>
            </a:r>
            <a:br>
              <a:rPr lang="fi-FI" dirty="0" smtClean="0"/>
            </a:br>
            <a:r>
              <a:rPr lang="fi-FI" dirty="0" smtClean="0">
                <a:solidFill>
                  <a:srgbClr val="FFC000"/>
                </a:solidFill>
              </a:rPr>
              <a:t>STATUS: Req. Review</a:t>
            </a:r>
            <a:endParaRPr lang="en-US" dirty="0">
              <a:solidFill>
                <a:srgbClr val="FFC000"/>
              </a:solidFill>
            </a:endParaRPr>
          </a:p>
        </p:txBody>
      </p:sp>
      <p:sp>
        <p:nvSpPr>
          <p:cNvPr id="5" name="Content Placeholder 2"/>
          <p:cNvSpPr>
            <a:spLocks noGrp="1"/>
          </p:cNvSpPr>
          <p:nvPr>
            <p:ph idx="1"/>
          </p:nvPr>
        </p:nvSpPr>
        <p:spPr>
          <a:xfrm>
            <a:off x="457200" y="1600200"/>
            <a:ext cx="8229600" cy="4525963"/>
          </a:xfrm>
        </p:spPr>
        <p:txBody>
          <a:bodyPr>
            <a:normAutofit fontScale="85000" lnSpcReduction="20000"/>
          </a:bodyPr>
          <a:lstStyle/>
          <a:p>
            <a:pPr lvl="0"/>
            <a:r>
              <a:rPr lang="fi-FI" b="1" dirty="0" smtClean="0"/>
              <a:t>What</a:t>
            </a:r>
            <a:r>
              <a:rPr lang="fi-FI" dirty="0" smtClean="0"/>
              <a:t>: </a:t>
            </a:r>
            <a:r>
              <a:rPr lang="en-US" dirty="0" smtClean="0"/>
              <a:t>Some of test verification failed due to test tool issues, which is not caused by production code, a BE UI needed for user to manually analysis and modify actual test verification result status so that the failure amount will be “real” failures by production code problems.</a:t>
            </a:r>
            <a:endParaRPr lang="en-US" dirty="0"/>
          </a:p>
          <a:p>
            <a:r>
              <a:rPr lang="fi-FI" b="1" dirty="0" smtClean="0"/>
              <a:t>How:</a:t>
            </a:r>
            <a:r>
              <a:rPr lang="fi-FI" dirty="0" smtClean="0"/>
              <a:t> e.g. An editable grid list for test builds with manually selected reasons for each builds.</a:t>
            </a:r>
          </a:p>
          <a:p>
            <a:r>
              <a:rPr lang="fi-FI" b="1" dirty="0" smtClean="0"/>
              <a:t>For:</a:t>
            </a:r>
            <a:r>
              <a:rPr lang="fi-FI" dirty="0" smtClean="0"/>
              <a:t> Verification level</a:t>
            </a:r>
          </a:p>
          <a:p>
            <a:r>
              <a:rPr lang="fi-FI" b="1" dirty="0" smtClean="0"/>
              <a:t>Scale</a:t>
            </a:r>
            <a:r>
              <a:rPr lang="fi-FI" dirty="0" smtClean="0"/>
              <a:t>: no scale</a:t>
            </a:r>
          </a:p>
          <a:p>
            <a:r>
              <a:rPr lang="fi-FI" b="1" dirty="0" smtClean="0"/>
              <a:t>Note: </a:t>
            </a:r>
            <a:r>
              <a:rPr lang="fi-FI" dirty="0" smtClean="0"/>
              <a:t>Other test related metrics need to neglect or seperate the tool-caused failures with the real DA failues.</a:t>
            </a:r>
          </a:p>
          <a:p>
            <a:r>
              <a:rPr lang="fi-FI" b="1" dirty="0" smtClean="0"/>
              <a:t>Req No.: </a:t>
            </a:r>
            <a:r>
              <a:rPr lang="fi-FI" dirty="0" smtClean="0"/>
              <a:t>9</a:t>
            </a:r>
            <a:endParaRPr lang="en-US" dirty="0"/>
          </a:p>
        </p:txBody>
      </p:sp>
    </p:spTree>
    <p:extLst>
      <p:ext uri="{BB962C8B-B14F-4D97-AF65-F5344CB8AC3E}">
        <p14:creationId xmlns:p14="http://schemas.microsoft.com/office/powerpoint/2010/main" val="1366644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sp>
        <p:nvSpPr>
          <p:cNvPr id="3" name="Content Placeholder 2"/>
          <p:cNvSpPr>
            <a:spLocks noGrp="1"/>
          </p:cNvSpPr>
          <p:nvPr>
            <p:ph idx="1"/>
          </p:nvPr>
        </p:nvSpPr>
        <p:spPr>
          <a:xfrm>
            <a:off x="344971" y="1196752"/>
            <a:ext cx="8407400" cy="5093518"/>
          </a:xfrm>
        </p:spPr>
        <p:txBody>
          <a:bodyPr>
            <a:normAutofit fontScale="47500" lnSpcReduction="20000"/>
          </a:bodyPr>
          <a:lstStyle/>
          <a:p>
            <a:r>
              <a:rPr lang="en-US" dirty="0" smtClean="0"/>
              <a:t>1. Component and feature info needed in metrics? If yes, </a:t>
            </a:r>
            <a:r>
              <a:rPr lang="en-US" dirty="0" err="1" smtClean="0"/>
              <a:t>NJUnit</a:t>
            </a:r>
            <a:r>
              <a:rPr lang="en-US" dirty="0" smtClean="0"/>
              <a:t> report: Add component and feature info, add test case success/failure status, nice to have total success and failure count. </a:t>
            </a:r>
            <a:r>
              <a:rPr lang="en-US" dirty="0" err="1"/>
              <a:t>NJUnit</a:t>
            </a:r>
            <a:r>
              <a:rPr lang="en-US" dirty="0"/>
              <a:t> report </a:t>
            </a:r>
            <a:r>
              <a:rPr lang="en-US" dirty="0" smtClean="0"/>
              <a:t>format defined?</a:t>
            </a:r>
          </a:p>
          <a:p>
            <a:pPr marL="514350" indent="-514350">
              <a:buAutoNum type="arabicPeriod"/>
            </a:pPr>
            <a:endParaRPr lang="en-US" dirty="0"/>
          </a:p>
          <a:p>
            <a:r>
              <a:rPr lang="en-US" dirty="0" smtClean="0"/>
              <a:t>2. Should </a:t>
            </a:r>
            <a:r>
              <a:rPr lang="en-US" dirty="0"/>
              <a:t>we need to keep parent-children relationship between components? </a:t>
            </a:r>
            <a:r>
              <a:rPr lang="en-US" dirty="0" smtClean="0"/>
              <a:t>Silja and me vote for flat…</a:t>
            </a:r>
          </a:p>
          <a:p>
            <a:endParaRPr lang="en-US" dirty="0"/>
          </a:p>
          <a:p>
            <a:r>
              <a:rPr lang="en-US" dirty="0" smtClean="0"/>
              <a:t>3. </a:t>
            </a:r>
            <a:r>
              <a:rPr lang="en-US" dirty="0"/>
              <a:t>Should we combine metrics display units when possible (the UI is similar, with just one extra selection)? </a:t>
            </a:r>
          </a:p>
          <a:p>
            <a:r>
              <a:rPr lang="en-US" dirty="0"/>
              <a:t> </a:t>
            </a:r>
          </a:p>
          <a:p>
            <a:r>
              <a:rPr lang="en-US" dirty="0" smtClean="0"/>
              <a:t>4. </a:t>
            </a:r>
            <a:r>
              <a:rPr lang="en-US" dirty="0"/>
              <a:t>About the display for the component without related test cases. These components will not be referred in </a:t>
            </a:r>
            <a:r>
              <a:rPr lang="en-US" dirty="0" err="1"/>
              <a:t>NJUnit</a:t>
            </a:r>
            <a:r>
              <a:rPr lang="en-US" dirty="0"/>
              <a:t> report. Release manager </a:t>
            </a:r>
            <a:r>
              <a:rPr lang="en-US" dirty="0" err="1"/>
              <a:t>RongXi</a:t>
            </a:r>
            <a:r>
              <a:rPr lang="en-US" dirty="0"/>
              <a:t> asked for it, should we show those components</a:t>
            </a:r>
            <a:r>
              <a:rPr lang="en-US" dirty="0" smtClean="0"/>
              <a:t>?</a:t>
            </a:r>
          </a:p>
          <a:p>
            <a:endParaRPr lang="en-US" dirty="0" smtClean="0"/>
          </a:p>
          <a:p>
            <a:r>
              <a:rPr lang="en-US" dirty="0"/>
              <a:t>5</a:t>
            </a:r>
            <a:r>
              <a:rPr lang="en-US" dirty="0" smtClean="0"/>
              <a:t>. </a:t>
            </a:r>
            <a:r>
              <a:rPr lang="en-US" dirty="0"/>
              <a:t>Regarding whether to use a dedicated “component” table, we would like to hear your opinion on it. </a:t>
            </a:r>
            <a:r>
              <a:rPr lang="en-US" dirty="0" err="1"/>
              <a:t>Jarno</a:t>
            </a:r>
            <a:r>
              <a:rPr lang="en-US" dirty="0"/>
              <a:t> might talk with you in details later on.</a:t>
            </a:r>
          </a:p>
          <a:p>
            <a:endParaRPr lang="en-US" dirty="0" smtClean="0"/>
          </a:p>
          <a:p>
            <a:r>
              <a:rPr lang="en-US" dirty="0" smtClean="0"/>
              <a:t>6. Automatically output failure reason from SAIT plugin.</a:t>
            </a:r>
          </a:p>
          <a:p>
            <a:endParaRPr lang="en-US" dirty="0"/>
          </a:p>
          <a:p>
            <a:r>
              <a:rPr lang="en-US" dirty="0"/>
              <a:t>7. How can FFT, RSA, MTBF, RFA categorized in metrics UI? After discussion with Frank, I am thinking making test metrics on </a:t>
            </a:r>
            <a:r>
              <a:rPr lang="en-US" dirty="0" err="1"/>
              <a:t>subverification</a:t>
            </a:r>
            <a:r>
              <a:rPr lang="en-US" dirty="0"/>
              <a:t> level will make a simple design and intuitive user experience… The question here is that we have no </a:t>
            </a:r>
            <a:r>
              <a:rPr lang="en-US" dirty="0" err="1"/>
              <a:t>subverification</a:t>
            </a:r>
            <a:r>
              <a:rPr lang="en-US" dirty="0"/>
              <a:t> list in verification detail page, only build list… </a:t>
            </a:r>
            <a:r>
              <a:rPr lang="en-US" dirty="0">
                <a:solidFill>
                  <a:srgbClr val="FF0000"/>
                </a:solidFill>
              </a:rPr>
              <a:t>So, maybe </a:t>
            </a:r>
            <a:r>
              <a:rPr lang="en-US" dirty="0" smtClean="0">
                <a:solidFill>
                  <a:srgbClr val="FF0000"/>
                </a:solidFill>
              </a:rPr>
              <a:t>the final solution might be:  test metrics is on verification level, with a selection to list all </a:t>
            </a:r>
            <a:r>
              <a:rPr lang="en-US" dirty="0" err="1" smtClean="0">
                <a:solidFill>
                  <a:srgbClr val="FF0000"/>
                </a:solidFill>
              </a:rPr>
              <a:t>subverifications</a:t>
            </a:r>
            <a:r>
              <a:rPr lang="en-US" dirty="0" smtClean="0">
                <a:solidFill>
                  <a:srgbClr val="FF0000"/>
                </a:solidFill>
              </a:rPr>
              <a:t> instead of verification types(</a:t>
            </a:r>
            <a:r>
              <a:rPr lang="en-US" dirty="0" err="1" smtClean="0">
                <a:solidFill>
                  <a:srgbClr val="FF0000"/>
                </a:solidFill>
              </a:rPr>
              <a:t>isattcn</a:t>
            </a:r>
            <a:r>
              <a:rPr lang="en-US" dirty="0" smtClean="0">
                <a:solidFill>
                  <a:srgbClr val="FF0000"/>
                </a:solidFill>
              </a:rPr>
              <a:t>, </a:t>
            </a:r>
            <a:r>
              <a:rPr lang="en-US" dirty="0" err="1" smtClean="0">
                <a:solidFill>
                  <a:srgbClr val="FF0000"/>
                </a:solidFill>
              </a:rPr>
              <a:t>cppunit</a:t>
            </a:r>
            <a:r>
              <a:rPr lang="en-US" dirty="0" smtClean="0">
                <a:solidFill>
                  <a:srgbClr val="FF0000"/>
                </a:solidFill>
              </a:rPr>
              <a:t>, </a:t>
            </a:r>
            <a:r>
              <a:rPr lang="en-US" dirty="0" err="1" smtClean="0">
                <a:solidFill>
                  <a:srgbClr val="FF0000"/>
                </a:solidFill>
              </a:rPr>
              <a:t>tdk</a:t>
            </a:r>
            <a:r>
              <a:rPr lang="en-US" dirty="0" smtClean="0">
                <a:solidFill>
                  <a:srgbClr val="FF0000"/>
                </a:solidFill>
              </a:rPr>
              <a:t>, granite).</a:t>
            </a:r>
            <a:endParaRPr lang="en-US" dirty="0">
              <a:solidFill>
                <a:srgbClr val="FF0000"/>
              </a:solidFill>
            </a:endParaRPr>
          </a:p>
        </p:txBody>
      </p:sp>
    </p:spTree>
    <p:extLst>
      <p:ext uri="{BB962C8B-B14F-4D97-AF65-F5344CB8AC3E}">
        <p14:creationId xmlns:p14="http://schemas.microsoft.com/office/powerpoint/2010/main" val="247546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fi-FI" dirty="0" smtClean="0"/>
              <a:t>JANUARY 2013</a:t>
            </a:r>
            <a:endParaRPr lang="en-US" dirty="0"/>
          </a:p>
        </p:txBody>
      </p:sp>
    </p:spTree>
    <p:extLst>
      <p:ext uri="{BB962C8B-B14F-4D97-AF65-F5344CB8AC3E}">
        <p14:creationId xmlns:p14="http://schemas.microsoft.com/office/powerpoint/2010/main" val="4824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Targets for Jan 2013 release</a:t>
            </a:r>
            <a:endParaRPr lang="en-US" dirty="0"/>
          </a:p>
        </p:txBody>
      </p:sp>
      <p:sp>
        <p:nvSpPr>
          <p:cNvPr id="3" name="Content Placeholder 2"/>
          <p:cNvSpPr>
            <a:spLocks noGrp="1"/>
          </p:cNvSpPr>
          <p:nvPr>
            <p:ph idx="1"/>
          </p:nvPr>
        </p:nvSpPr>
        <p:spPr>
          <a:xfrm>
            <a:off x="457200" y="1600201"/>
            <a:ext cx="8229600" cy="3773016"/>
          </a:xfrm>
        </p:spPr>
        <p:txBody>
          <a:bodyPr>
            <a:normAutofit/>
          </a:bodyPr>
          <a:lstStyle/>
          <a:p>
            <a:r>
              <a:rPr lang="fi-FI" sz="1200" dirty="0" smtClean="0"/>
              <a:t>Implement ”system” metrics views &amp; logic into BE UI. </a:t>
            </a:r>
            <a:r>
              <a:rPr lang="fi-FI" sz="1200" b="1" dirty="0" smtClean="0"/>
              <a:t>Use data that is already available in BE DB.</a:t>
            </a:r>
          </a:p>
          <a:p>
            <a:pPr lvl="1"/>
            <a:r>
              <a:rPr lang="fi-FI" sz="1200" dirty="0" smtClean="0"/>
              <a:t>First implement following features:</a:t>
            </a:r>
          </a:p>
          <a:p>
            <a:pPr lvl="2"/>
            <a:r>
              <a:rPr lang="fi-FI" sz="1200" dirty="0" smtClean="0"/>
              <a:t>Runtime trend of verification set (SCV, DBV, MBV)</a:t>
            </a:r>
          </a:p>
          <a:p>
            <a:pPr lvl="2"/>
            <a:r>
              <a:rPr lang="fi-FI" sz="1200" dirty="0" smtClean="0"/>
              <a:t>Runtime trend of single verification (build, test, etc., i.e. </a:t>
            </a:r>
            <a:r>
              <a:rPr lang="fi-FI" sz="1200" dirty="0"/>
              <a:t>i</a:t>
            </a:r>
            <a:r>
              <a:rPr lang="fi-FI" sz="1200" dirty="0" smtClean="0"/>
              <a:t>ndividual jobs)</a:t>
            </a:r>
          </a:p>
          <a:p>
            <a:pPr lvl="2"/>
            <a:r>
              <a:rPr lang="fi-FI" sz="1200" dirty="0" smtClean="0"/>
              <a:t>Success vs failed trend (=health trend)</a:t>
            </a:r>
          </a:p>
          <a:p>
            <a:pPr lvl="2"/>
            <a:r>
              <a:rPr lang="fi-FI" sz="1200" dirty="0" smtClean="0"/>
              <a:t>Build break time trend</a:t>
            </a:r>
          </a:p>
          <a:p>
            <a:pPr lvl="1"/>
            <a:r>
              <a:rPr lang="fi-FI" sz="1200" dirty="0" smtClean="0"/>
              <a:t>Time scale must be configurable (single or avg for day/week/month)</a:t>
            </a:r>
          </a:p>
          <a:p>
            <a:pPr lvl="1"/>
            <a:r>
              <a:rPr lang="fi-FI" sz="1200" dirty="0" smtClean="0"/>
              <a:t>These metrics will be placed into separate tab to verificationDetails.xhtml and to buildDetails.xhtml. (see buildDetails.xhtml for example about tab)</a:t>
            </a:r>
          </a:p>
          <a:p>
            <a:r>
              <a:rPr lang="fi-FI" sz="1200" dirty="0" smtClean="0"/>
              <a:t>Start to implement new logging module in paraller with other features</a:t>
            </a:r>
          </a:p>
          <a:p>
            <a:r>
              <a:rPr lang="fi-FI" sz="1200" dirty="0" smtClean="0"/>
              <a:t>When logging module is ready, implement ”build phase logging” as first feature that uses it.</a:t>
            </a:r>
          </a:p>
          <a:p>
            <a:pPr lvl="1"/>
            <a:r>
              <a:rPr lang="fi-FI" sz="1200" dirty="0" smtClean="0"/>
              <a:t>”Build phase logging” means logging of events from build (SCM start/stop, test start/stop etc.).</a:t>
            </a:r>
            <a:r>
              <a:rPr lang="fi-FI" sz="1200" dirty="0" smtClean="0">
                <a:solidFill>
                  <a:srgbClr val="FF0000"/>
                </a:solidFill>
              </a:rPr>
              <a:t> </a:t>
            </a:r>
          </a:p>
          <a:p>
            <a:pPr lvl="1"/>
            <a:r>
              <a:rPr lang="fi-FI" sz="1200" dirty="0" smtClean="0"/>
              <a:t>Add also support for UI for displaying this phase data.</a:t>
            </a:r>
          </a:p>
          <a:p>
            <a:r>
              <a:rPr lang="fi-FI" sz="1200" b="1" dirty="0" smtClean="0"/>
              <a:t>First-gen metrics UI &amp; server is still developed to provide required features while new system is being developed</a:t>
            </a:r>
          </a:p>
        </p:txBody>
      </p:sp>
    </p:spTree>
    <p:extLst>
      <p:ext uri="{BB962C8B-B14F-4D97-AF65-F5344CB8AC3E}">
        <p14:creationId xmlns:p14="http://schemas.microsoft.com/office/powerpoint/2010/main" val="39423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1" y="-21232"/>
            <a:ext cx="3301831" cy="1877189"/>
          </a:xfrm>
        </p:spPr>
        <p:txBody>
          <a:bodyPr>
            <a:normAutofit/>
          </a:bodyPr>
          <a:lstStyle/>
          <a:p>
            <a:r>
              <a:rPr lang="fi-FI" sz="2000" b="1" dirty="0" smtClean="0"/>
              <a:t>Roadmap for</a:t>
            </a:r>
            <a:br>
              <a:rPr lang="fi-FI" sz="2000" b="1" dirty="0" smtClean="0"/>
            </a:br>
            <a:r>
              <a:rPr lang="fi-FI" sz="2000" b="1" dirty="0" smtClean="0"/>
              <a:t>Dec 2012 – Jan</a:t>
            </a:r>
            <a:br>
              <a:rPr lang="fi-FI" sz="2000" b="1" dirty="0" smtClean="0"/>
            </a:br>
            <a:r>
              <a:rPr lang="fi-FI" sz="2000" b="1" dirty="0" smtClean="0"/>
              <a:t>(green = done,</a:t>
            </a:r>
            <a:br>
              <a:rPr lang="fi-FI" sz="2000" b="1" dirty="0" smtClean="0"/>
            </a:br>
            <a:r>
              <a:rPr lang="fi-FI" sz="2000" b="1" dirty="0" smtClean="0"/>
              <a:t>gray = in progress</a:t>
            </a:r>
            <a:br>
              <a:rPr lang="fi-FI" sz="2000" b="1" dirty="0" smtClean="0"/>
            </a:br>
            <a:r>
              <a:rPr lang="fi-FI" sz="2000" b="1" dirty="0" smtClean="0"/>
              <a:t>blue = not yet done)</a:t>
            </a:r>
            <a:endParaRPr lang="en-US" sz="2000" b="1" dirty="0"/>
          </a:p>
        </p:txBody>
      </p:sp>
      <p:sp>
        <p:nvSpPr>
          <p:cNvPr id="5" name="Rectangle 4"/>
          <p:cNvSpPr/>
          <p:nvPr/>
        </p:nvSpPr>
        <p:spPr>
          <a:xfrm>
            <a:off x="4090974" y="95211"/>
            <a:ext cx="1008112"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Gather</a:t>
            </a:r>
          </a:p>
          <a:p>
            <a:pPr algn="ctr"/>
            <a:r>
              <a:rPr lang="fi-FI" sz="900" dirty="0" smtClean="0"/>
              <a:t>requirements</a:t>
            </a:r>
            <a:endParaRPr lang="en-US" sz="900" dirty="0"/>
          </a:p>
        </p:txBody>
      </p:sp>
      <p:sp>
        <p:nvSpPr>
          <p:cNvPr id="6" name="Rectangle 5"/>
          <p:cNvSpPr/>
          <p:nvPr/>
        </p:nvSpPr>
        <p:spPr>
          <a:xfrm>
            <a:off x="3497349" y="2510879"/>
            <a:ext cx="1367321" cy="5259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t>Design </a:t>
            </a:r>
            <a:r>
              <a:rPr lang="fi-FI" sz="800" dirty="0"/>
              <a:t>d</a:t>
            </a:r>
            <a:r>
              <a:rPr lang="fi-FI" sz="800" dirty="0" smtClean="0"/>
              <a:t>atabase entities</a:t>
            </a:r>
          </a:p>
          <a:p>
            <a:pPr algn="ctr"/>
            <a:r>
              <a:rPr lang="fi-FI" sz="800" dirty="0"/>
              <a:t>r</a:t>
            </a:r>
            <a:r>
              <a:rPr lang="fi-FI" sz="800" dirty="0" smtClean="0"/>
              <a:t>equired for ”BUILD PHASE” logging functionality</a:t>
            </a:r>
          </a:p>
        </p:txBody>
      </p:sp>
      <p:sp>
        <p:nvSpPr>
          <p:cNvPr id="8" name="Rectangle 7"/>
          <p:cNvSpPr/>
          <p:nvPr/>
        </p:nvSpPr>
        <p:spPr>
          <a:xfrm>
            <a:off x="5316544" y="3392174"/>
            <a:ext cx="1079085" cy="176552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Implement</a:t>
            </a:r>
          </a:p>
          <a:p>
            <a:pPr algn="ctr"/>
            <a:r>
              <a:rPr lang="fi-FI" sz="900" dirty="0" smtClean="0"/>
              <a:t>new logging plugin</a:t>
            </a:r>
            <a:endParaRPr lang="en-US" sz="900" dirty="0"/>
          </a:p>
        </p:txBody>
      </p:sp>
      <p:sp>
        <p:nvSpPr>
          <p:cNvPr id="10" name="Rectangle 9"/>
          <p:cNvSpPr/>
          <p:nvPr/>
        </p:nvSpPr>
        <p:spPr>
          <a:xfrm>
            <a:off x="4806018" y="640763"/>
            <a:ext cx="962052" cy="4261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Design UI with</a:t>
            </a:r>
          </a:p>
          <a:p>
            <a:pPr algn="ctr"/>
            <a:r>
              <a:rPr lang="fi-FI" sz="900" dirty="0" smtClean="0"/>
              <a:t>Metrics data</a:t>
            </a:r>
          </a:p>
          <a:p>
            <a:pPr algn="ctr"/>
            <a:r>
              <a:rPr lang="fi-FI" sz="900" dirty="0" smtClean="0"/>
              <a:t>(raw version)</a:t>
            </a:r>
            <a:endParaRPr lang="en-US" sz="900" dirty="0"/>
          </a:p>
        </p:txBody>
      </p:sp>
      <p:sp>
        <p:nvSpPr>
          <p:cNvPr id="11" name="Rectangle 10"/>
          <p:cNvSpPr/>
          <p:nvPr/>
        </p:nvSpPr>
        <p:spPr>
          <a:xfrm>
            <a:off x="3677466" y="1556792"/>
            <a:ext cx="1749480"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Decide high level milestones &amp; targets</a:t>
            </a:r>
          </a:p>
          <a:p>
            <a:pPr algn="ctr"/>
            <a:r>
              <a:rPr lang="fi-FI" sz="900" dirty="0" smtClean="0"/>
              <a:t>for metrics</a:t>
            </a:r>
            <a:endParaRPr lang="en-US" sz="900" dirty="0"/>
          </a:p>
        </p:txBody>
      </p:sp>
      <p:sp>
        <p:nvSpPr>
          <p:cNvPr id="12" name="Rectangle 11"/>
          <p:cNvSpPr/>
          <p:nvPr/>
        </p:nvSpPr>
        <p:spPr>
          <a:xfrm>
            <a:off x="3292518" y="640763"/>
            <a:ext cx="1053645" cy="3931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Create very high level architectural designs</a:t>
            </a:r>
          </a:p>
        </p:txBody>
      </p:sp>
      <p:cxnSp>
        <p:nvCxnSpPr>
          <p:cNvPr id="15" name="Straight Arrow Connector 14"/>
          <p:cNvCxnSpPr>
            <a:stCxn id="12" idx="2"/>
            <a:endCxn id="26" idx="0"/>
          </p:cNvCxnSpPr>
          <p:nvPr/>
        </p:nvCxnSpPr>
        <p:spPr>
          <a:xfrm>
            <a:off x="3819341" y="1033878"/>
            <a:ext cx="723338" cy="13722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6" idx="2"/>
            <a:endCxn id="11" idx="0"/>
          </p:cNvCxnSpPr>
          <p:nvPr/>
        </p:nvCxnSpPr>
        <p:spPr>
          <a:xfrm>
            <a:off x="4542679" y="1333575"/>
            <a:ext cx="9527" cy="22321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2" idx="0"/>
          </p:cNvCxnSpPr>
          <p:nvPr/>
        </p:nvCxnSpPr>
        <p:spPr>
          <a:xfrm flipH="1">
            <a:off x="3819341" y="455251"/>
            <a:ext cx="775689" cy="18551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94480" y="1171101"/>
            <a:ext cx="1296397" cy="16247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High level estimate</a:t>
            </a:r>
          </a:p>
        </p:txBody>
      </p:sp>
      <p:cxnSp>
        <p:nvCxnSpPr>
          <p:cNvPr id="44" name="Straight Arrow Connector 43"/>
          <p:cNvCxnSpPr>
            <a:stCxn id="10" idx="2"/>
            <a:endCxn id="26" idx="0"/>
          </p:cNvCxnSpPr>
          <p:nvPr/>
        </p:nvCxnSpPr>
        <p:spPr>
          <a:xfrm flipH="1">
            <a:off x="4542679" y="1066952"/>
            <a:ext cx="744365" cy="10414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10" idx="0"/>
          </p:cNvCxnSpPr>
          <p:nvPr/>
        </p:nvCxnSpPr>
        <p:spPr>
          <a:xfrm>
            <a:off x="4595030" y="455251"/>
            <a:ext cx="692014" cy="18551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2"/>
            <a:endCxn id="75" idx="0"/>
          </p:cNvCxnSpPr>
          <p:nvPr/>
        </p:nvCxnSpPr>
        <p:spPr>
          <a:xfrm>
            <a:off x="4552206" y="1988840"/>
            <a:ext cx="1050188" cy="51003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4" idx="2"/>
            <a:endCxn id="149" idx="0"/>
          </p:cNvCxnSpPr>
          <p:nvPr/>
        </p:nvCxnSpPr>
        <p:spPr>
          <a:xfrm flipH="1">
            <a:off x="4183289" y="3614091"/>
            <a:ext cx="6596" cy="25207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2"/>
            <a:endCxn id="74" idx="0"/>
          </p:cNvCxnSpPr>
          <p:nvPr/>
        </p:nvCxnSpPr>
        <p:spPr>
          <a:xfrm>
            <a:off x="4181010" y="3036799"/>
            <a:ext cx="8875" cy="28681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699929" y="3323609"/>
            <a:ext cx="979912" cy="29048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Implement JPA entities</a:t>
            </a:r>
          </a:p>
        </p:txBody>
      </p:sp>
      <p:sp>
        <p:nvSpPr>
          <p:cNvPr id="149" name="Rectangle 148"/>
          <p:cNvSpPr/>
          <p:nvPr/>
        </p:nvSpPr>
        <p:spPr>
          <a:xfrm>
            <a:off x="3353481" y="3866169"/>
            <a:ext cx="1659615" cy="7392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REST points for new logging plugin</a:t>
            </a:r>
          </a:p>
          <a:p>
            <a:pPr algn="ctr"/>
            <a:r>
              <a:rPr lang="fi-FI" sz="900" dirty="0" smtClean="0"/>
              <a:t>”BUILD PHASE” logging functionality</a:t>
            </a:r>
            <a:endParaRPr lang="en-US" sz="900" dirty="0"/>
          </a:p>
        </p:txBody>
      </p:sp>
      <p:cxnSp>
        <p:nvCxnSpPr>
          <p:cNvPr id="159" name="Straight Arrow Connector 158"/>
          <p:cNvCxnSpPr>
            <a:stCxn id="11" idx="2"/>
            <a:endCxn id="167" idx="0"/>
          </p:cNvCxnSpPr>
          <p:nvPr/>
        </p:nvCxnSpPr>
        <p:spPr>
          <a:xfrm flipH="1">
            <a:off x="2233938" y="1988840"/>
            <a:ext cx="2318268" cy="87838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67" idx="2"/>
            <a:endCxn id="175" idx="0"/>
          </p:cNvCxnSpPr>
          <p:nvPr/>
        </p:nvCxnSpPr>
        <p:spPr>
          <a:xfrm>
            <a:off x="2233938" y="5189230"/>
            <a:ext cx="1973247" cy="83368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1631513" y="2867229"/>
            <a:ext cx="1204850" cy="232200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 ”System metrics” </a:t>
            </a:r>
          </a:p>
          <a:p>
            <a:pPr algn="ctr"/>
            <a:endParaRPr lang="fi-FI" sz="900" dirty="0"/>
          </a:p>
          <a:p>
            <a:pPr algn="ctr"/>
            <a:r>
              <a:rPr lang="fi-FI" sz="900" dirty="0" smtClean="0"/>
              <a:t>UI features for verification:</a:t>
            </a:r>
          </a:p>
          <a:p>
            <a:pPr algn="ctr"/>
            <a:r>
              <a:rPr lang="fi-FI" sz="900" dirty="0" smtClean="0"/>
              <a:t>-Duration</a:t>
            </a:r>
          </a:p>
          <a:p>
            <a:pPr algn="ctr"/>
            <a:r>
              <a:rPr lang="fi-FI" sz="900" dirty="0" smtClean="0"/>
              <a:t>-Passrate</a:t>
            </a:r>
          </a:p>
          <a:p>
            <a:pPr algn="ctr"/>
            <a:r>
              <a:rPr lang="fi-FI" sz="900" dirty="0" smtClean="0"/>
              <a:t>-Break time </a:t>
            </a:r>
          </a:p>
          <a:p>
            <a:pPr algn="ctr"/>
            <a:r>
              <a:rPr lang="fi-FI" sz="900" dirty="0" smtClean="0"/>
              <a:t>-Build history</a:t>
            </a:r>
          </a:p>
        </p:txBody>
      </p:sp>
      <p:sp>
        <p:nvSpPr>
          <p:cNvPr id="175" name="Rectangle 174"/>
          <p:cNvSpPr/>
          <p:nvPr/>
        </p:nvSpPr>
        <p:spPr>
          <a:xfrm>
            <a:off x="3606987" y="6022919"/>
            <a:ext cx="1200395" cy="3233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Release with January 2013 BE Release</a:t>
            </a:r>
            <a:endParaRPr lang="en-US" sz="900" dirty="0" smtClean="0"/>
          </a:p>
        </p:txBody>
      </p:sp>
      <p:cxnSp>
        <p:nvCxnSpPr>
          <p:cNvPr id="236" name="Straight Arrow Connector 235"/>
          <p:cNvCxnSpPr>
            <a:stCxn id="11" idx="2"/>
            <a:endCxn id="6" idx="0"/>
          </p:cNvCxnSpPr>
          <p:nvPr/>
        </p:nvCxnSpPr>
        <p:spPr>
          <a:xfrm flipH="1">
            <a:off x="4181010" y="1988840"/>
            <a:ext cx="371196" cy="52203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96" name="TextBox 495"/>
          <p:cNvSpPr txBox="1"/>
          <p:nvPr/>
        </p:nvSpPr>
        <p:spPr>
          <a:xfrm>
            <a:off x="-42438" y="6541497"/>
            <a:ext cx="2878801" cy="369332"/>
          </a:xfrm>
          <a:prstGeom prst="rect">
            <a:avLst/>
          </a:prstGeom>
          <a:noFill/>
        </p:spPr>
        <p:txBody>
          <a:bodyPr wrap="none" rtlCol="0">
            <a:spAutoFit/>
          </a:bodyPr>
          <a:lstStyle/>
          <a:p>
            <a:r>
              <a:rPr lang="fi-FI" i="1" dirty="0" smtClean="0"/>
              <a:t>D&amp;I = Design and implement</a:t>
            </a:r>
            <a:endParaRPr lang="en-US" i="1" dirty="0"/>
          </a:p>
        </p:txBody>
      </p:sp>
      <p:cxnSp>
        <p:nvCxnSpPr>
          <p:cNvPr id="539" name="Straight Arrow Connector 538"/>
          <p:cNvCxnSpPr/>
          <p:nvPr/>
        </p:nvCxnSpPr>
        <p:spPr>
          <a:xfrm>
            <a:off x="7659287" y="0"/>
            <a:ext cx="0" cy="6801029"/>
          </a:xfrm>
          <a:prstGeom prst="straightConnector1">
            <a:avLst/>
          </a:prstGeom>
          <a:ln w="111125">
            <a:solidFill>
              <a:schemeClr val="tx1">
                <a:lumMod val="85000"/>
                <a:lumOff val="15000"/>
                <a:alpha val="47000"/>
              </a:schemeClr>
            </a:solidFill>
            <a:tailEnd type="arrow"/>
          </a:ln>
        </p:spPr>
        <p:style>
          <a:lnRef idx="1">
            <a:schemeClr val="accent1"/>
          </a:lnRef>
          <a:fillRef idx="0">
            <a:schemeClr val="accent1"/>
          </a:fillRef>
          <a:effectRef idx="0">
            <a:schemeClr val="accent1"/>
          </a:effectRef>
          <a:fontRef idx="minor">
            <a:schemeClr val="tx1"/>
          </a:fontRef>
        </p:style>
      </p:cxnSp>
      <p:sp>
        <p:nvSpPr>
          <p:cNvPr id="540" name="TextBox 539"/>
          <p:cNvSpPr txBox="1"/>
          <p:nvPr/>
        </p:nvSpPr>
        <p:spPr>
          <a:xfrm>
            <a:off x="7428455" y="2716841"/>
            <a:ext cx="461665" cy="571631"/>
          </a:xfrm>
          <a:prstGeom prst="rect">
            <a:avLst/>
          </a:prstGeom>
          <a:noFill/>
        </p:spPr>
        <p:txBody>
          <a:bodyPr vert="vert" wrap="none" rtlCol="0">
            <a:spAutoFit/>
          </a:bodyPr>
          <a:lstStyle/>
          <a:p>
            <a:r>
              <a:rPr lang="fi-FI" dirty="0" smtClean="0"/>
              <a:t>TIME</a:t>
            </a:r>
            <a:endParaRPr lang="en-US" dirty="0"/>
          </a:p>
        </p:txBody>
      </p:sp>
      <p:cxnSp>
        <p:nvCxnSpPr>
          <p:cNvPr id="550" name="Straight Connector 549"/>
          <p:cNvCxnSpPr/>
          <p:nvPr/>
        </p:nvCxnSpPr>
        <p:spPr>
          <a:xfrm>
            <a:off x="166538" y="548007"/>
            <a:ext cx="8856984" cy="0"/>
          </a:xfrm>
          <a:prstGeom prst="line">
            <a:avLst/>
          </a:prstGeom>
          <a:ln w="38100">
            <a:solidFill>
              <a:schemeClr val="bg1">
                <a:lumMod val="65000"/>
                <a:alpha val="71000"/>
              </a:schemeClr>
            </a:solidFill>
          </a:ln>
        </p:spPr>
        <p:style>
          <a:lnRef idx="1">
            <a:schemeClr val="accent1"/>
          </a:lnRef>
          <a:fillRef idx="0">
            <a:schemeClr val="accent1"/>
          </a:fillRef>
          <a:effectRef idx="0">
            <a:schemeClr val="accent1"/>
          </a:effectRef>
          <a:fontRef idx="minor">
            <a:schemeClr val="tx1"/>
          </a:fontRef>
        </p:style>
      </p:cxnSp>
      <p:sp>
        <p:nvSpPr>
          <p:cNvPr id="571" name="TextBox 570"/>
          <p:cNvSpPr txBox="1"/>
          <p:nvPr/>
        </p:nvSpPr>
        <p:spPr>
          <a:xfrm>
            <a:off x="8033221" y="95211"/>
            <a:ext cx="623889" cy="369332"/>
          </a:xfrm>
          <a:prstGeom prst="rect">
            <a:avLst/>
          </a:prstGeom>
          <a:noFill/>
        </p:spPr>
        <p:txBody>
          <a:bodyPr wrap="none" rtlCol="0">
            <a:spAutoFit/>
          </a:bodyPr>
          <a:lstStyle/>
          <a:p>
            <a:r>
              <a:rPr lang="fi-FI" dirty="0" smtClean="0"/>
              <a:t>W49</a:t>
            </a:r>
            <a:endParaRPr lang="en-US" dirty="0"/>
          </a:p>
        </p:txBody>
      </p:sp>
      <p:sp>
        <p:nvSpPr>
          <p:cNvPr id="75" name="Rectangle 74"/>
          <p:cNvSpPr/>
          <p:nvPr/>
        </p:nvSpPr>
        <p:spPr>
          <a:xfrm>
            <a:off x="5098338" y="2498879"/>
            <a:ext cx="1008112" cy="42155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Design new logging plugin</a:t>
            </a:r>
            <a:endParaRPr lang="en-US" sz="900" dirty="0"/>
          </a:p>
        </p:txBody>
      </p:sp>
      <p:cxnSp>
        <p:nvCxnSpPr>
          <p:cNvPr id="85" name="Straight Arrow Connector 84"/>
          <p:cNvCxnSpPr>
            <a:stCxn id="75" idx="2"/>
            <a:endCxn id="8" idx="0"/>
          </p:cNvCxnSpPr>
          <p:nvPr/>
        </p:nvCxnSpPr>
        <p:spPr>
          <a:xfrm>
            <a:off x="5602394" y="2920437"/>
            <a:ext cx="253693" cy="47173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3706509" y="4864293"/>
            <a:ext cx="982207" cy="5868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900" dirty="0" smtClean="0"/>
              <a:t>D&amp;I</a:t>
            </a:r>
          </a:p>
          <a:p>
            <a:pPr algn="ctr"/>
            <a:r>
              <a:rPr lang="fi-FI" sz="900" dirty="0" smtClean="0"/>
              <a:t>”BUILD PHASE” related UI</a:t>
            </a:r>
            <a:endParaRPr lang="en-US" sz="900" dirty="0"/>
          </a:p>
        </p:txBody>
      </p:sp>
      <p:cxnSp>
        <p:nvCxnSpPr>
          <p:cNvPr id="163" name="Straight Arrow Connector 162"/>
          <p:cNvCxnSpPr>
            <a:stCxn id="149" idx="2"/>
            <a:endCxn id="161" idx="0"/>
          </p:cNvCxnSpPr>
          <p:nvPr/>
        </p:nvCxnSpPr>
        <p:spPr>
          <a:xfrm>
            <a:off x="4183289" y="4605377"/>
            <a:ext cx="14324" cy="25891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1" idx="2"/>
            <a:endCxn id="175" idx="0"/>
          </p:cNvCxnSpPr>
          <p:nvPr/>
        </p:nvCxnSpPr>
        <p:spPr>
          <a:xfrm>
            <a:off x="4197613" y="5451101"/>
            <a:ext cx="9572" cy="57181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0" y="5708292"/>
            <a:ext cx="8856984" cy="0"/>
          </a:xfrm>
          <a:prstGeom prst="line">
            <a:avLst/>
          </a:prstGeom>
          <a:ln w="38100">
            <a:solidFill>
              <a:schemeClr val="bg1">
                <a:lumMod val="65000"/>
                <a:alpha val="71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2"/>
            <a:endCxn id="175" idx="0"/>
          </p:cNvCxnSpPr>
          <p:nvPr/>
        </p:nvCxnSpPr>
        <p:spPr>
          <a:xfrm flipH="1">
            <a:off x="4207185" y="5157697"/>
            <a:ext cx="1648902" cy="86522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9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Verification Duration</a:t>
            </a:r>
            <a:br>
              <a:rPr lang="fi-FI" dirty="0" smtClean="0"/>
            </a:br>
            <a:r>
              <a:rPr lang="fi-FI" dirty="0">
                <a:solidFill>
                  <a:srgbClr val="FFC000"/>
                </a:solidFill>
              </a:rPr>
              <a:t>STATUS:DONE</a:t>
            </a:r>
            <a:endParaRPr lang="en-US" dirty="0">
              <a:solidFill>
                <a:srgbClr val="FFC000"/>
              </a:solidFill>
            </a:endParaRPr>
          </a:p>
        </p:txBody>
      </p:sp>
      <p:sp>
        <p:nvSpPr>
          <p:cNvPr id="3" name="Content Placeholder 2"/>
          <p:cNvSpPr>
            <a:spLocks noGrp="1"/>
          </p:cNvSpPr>
          <p:nvPr>
            <p:ph idx="1"/>
          </p:nvPr>
        </p:nvSpPr>
        <p:spPr/>
        <p:txBody>
          <a:bodyPr/>
          <a:lstStyle/>
          <a:p>
            <a:pPr marL="0" indent="0">
              <a:buNone/>
            </a:pPr>
            <a:r>
              <a:rPr lang="fi-FI" b="1" dirty="0" smtClean="0"/>
              <a:t>What: </a:t>
            </a:r>
            <a:r>
              <a:rPr lang="fi-FI" dirty="0" smtClean="0"/>
              <a:t>Depicts how long time it took to complete a verification</a:t>
            </a:r>
          </a:p>
          <a:p>
            <a:pPr marL="0" indent="0">
              <a:buNone/>
            </a:pPr>
            <a:r>
              <a:rPr lang="fi-FI" b="1" dirty="0" smtClean="0"/>
              <a:t>How: </a:t>
            </a:r>
            <a:r>
              <a:rPr lang="fi-FI" dirty="0" smtClean="0"/>
              <a:t>Timer starts when verification is triggered by BE. Timer stops when verification result is known by BE.</a:t>
            </a:r>
          </a:p>
          <a:p>
            <a:pPr marL="0" indent="0">
              <a:buNone/>
            </a:pPr>
            <a:r>
              <a:rPr lang="fi-FI" b="1" dirty="0"/>
              <a:t>For:</a:t>
            </a:r>
            <a:r>
              <a:rPr lang="fi-FI" dirty="0"/>
              <a:t> All CI verificatio levels; SCV, DBV, MBV</a:t>
            </a:r>
          </a:p>
          <a:p>
            <a:pPr marL="0" indent="0">
              <a:buNone/>
            </a:pPr>
            <a:r>
              <a:rPr lang="fi-FI" b="1" dirty="0"/>
              <a:t>Scale</a:t>
            </a:r>
            <a:r>
              <a:rPr lang="fi-FI" dirty="0"/>
              <a:t>: </a:t>
            </a:r>
            <a:r>
              <a:rPr lang="fi-FI" dirty="0" smtClean="0"/>
              <a:t>Individual, daily </a:t>
            </a:r>
            <a:r>
              <a:rPr lang="fi-FI" dirty="0"/>
              <a:t>avg, weekly avg, monthly </a:t>
            </a:r>
            <a:r>
              <a:rPr lang="fi-FI" dirty="0" smtClean="0"/>
              <a:t>avg</a:t>
            </a:r>
            <a:endParaRPr lang="en-US" dirty="0"/>
          </a:p>
        </p:txBody>
      </p:sp>
    </p:spTree>
    <p:extLst>
      <p:ext uri="{BB962C8B-B14F-4D97-AF65-F5344CB8AC3E}">
        <p14:creationId xmlns:p14="http://schemas.microsoft.com/office/powerpoint/2010/main" val="323264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Verification pass rate (was: Verification Health Trend)</a:t>
            </a:r>
            <a:br>
              <a:rPr lang="fi-FI" dirty="0" smtClean="0"/>
            </a:br>
            <a:r>
              <a:rPr lang="fi-FI" dirty="0">
                <a:solidFill>
                  <a:srgbClr val="FFC000"/>
                </a:solidFill>
              </a:rPr>
              <a:t>STATUS:DONE</a:t>
            </a:r>
            <a:endParaRPr lang="en-US" dirty="0">
              <a:solidFill>
                <a:srgbClr val="FFC000"/>
              </a:solidFill>
            </a:endParaRPr>
          </a:p>
        </p:txBody>
      </p:sp>
      <p:sp>
        <p:nvSpPr>
          <p:cNvPr id="3" name="Content Placeholder 2"/>
          <p:cNvSpPr>
            <a:spLocks noGrp="1"/>
          </p:cNvSpPr>
          <p:nvPr>
            <p:ph idx="1"/>
          </p:nvPr>
        </p:nvSpPr>
        <p:spPr/>
        <p:txBody>
          <a:bodyPr>
            <a:normAutofit/>
          </a:bodyPr>
          <a:lstStyle/>
          <a:p>
            <a:pPr marL="0" indent="0">
              <a:buNone/>
            </a:pPr>
            <a:r>
              <a:rPr lang="fi-FI" b="1" dirty="0" smtClean="0"/>
              <a:t>What</a:t>
            </a:r>
            <a:r>
              <a:rPr lang="fi-FI" dirty="0" smtClean="0"/>
              <a:t>: Ratio between successful and failed CI verifications. NB: unstable verification is shown as successful.</a:t>
            </a:r>
          </a:p>
          <a:p>
            <a:pPr marL="0" indent="0">
              <a:buNone/>
            </a:pPr>
            <a:r>
              <a:rPr lang="fi-FI" b="1" dirty="0" smtClean="0"/>
              <a:t>How:</a:t>
            </a:r>
            <a:r>
              <a:rPr lang="fi-FI" dirty="0" smtClean="0"/>
              <a:t> e.g. a stacked&amp;filled area chart(y-axis: total amount of verifications, x-axis: time). Also provide pie chart for passed/failed ratio.</a:t>
            </a:r>
          </a:p>
          <a:p>
            <a:pPr marL="0" indent="0">
              <a:buNone/>
            </a:pPr>
            <a:r>
              <a:rPr lang="fi-FI" b="1" dirty="0" smtClean="0"/>
              <a:t>For:</a:t>
            </a:r>
            <a:r>
              <a:rPr lang="fi-FI" dirty="0" smtClean="0"/>
              <a:t> All CI verification levels; SCV, DBV, MBV</a:t>
            </a:r>
          </a:p>
          <a:p>
            <a:pPr marL="0" indent="0">
              <a:buNone/>
            </a:pPr>
            <a:r>
              <a:rPr lang="fi-FI" b="1" dirty="0" smtClean="0"/>
              <a:t>Scale</a:t>
            </a:r>
            <a:r>
              <a:rPr lang="fi-FI" dirty="0" smtClean="0"/>
              <a:t>: daily avg, weekly avg, monthly avg</a:t>
            </a:r>
            <a:endParaRPr lang="en-US" dirty="0"/>
          </a:p>
        </p:txBody>
      </p:sp>
    </p:spTree>
    <p:extLst>
      <p:ext uri="{BB962C8B-B14F-4D97-AF65-F5344CB8AC3E}">
        <p14:creationId xmlns:p14="http://schemas.microsoft.com/office/powerpoint/2010/main" val="183348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t>Branch Break Time</a:t>
            </a:r>
            <a:br>
              <a:rPr lang="fi-FI" dirty="0" smtClean="0"/>
            </a:br>
            <a:r>
              <a:rPr lang="fi-FI" dirty="0">
                <a:solidFill>
                  <a:srgbClr val="FFC000"/>
                </a:solidFill>
              </a:rPr>
              <a:t>STATUS:DONE</a:t>
            </a:r>
            <a:endParaRPr lang="en-US" sz="3600" dirty="0">
              <a:solidFill>
                <a:srgbClr val="FFC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fi-FI" b="1" dirty="0"/>
              <a:t>What</a:t>
            </a:r>
            <a:r>
              <a:rPr lang="fi-FI" dirty="0"/>
              <a:t>: </a:t>
            </a:r>
            <a:r>
              <a:rPr lang="fi-FI" dirty="0" smtClean="0"/>
              <a:t>Shows how long time a branch has been in a broken state</a:t>
            </a:r>
            <a:endParaRPr lang="fi-FI" dirty="0"/>
          </a:p>
          <a:p>
            <a:pPr marL="0" indent="0">
              <a:buNone/>
            </a:pPr>
            <a:r>
              <a:rPr lang="fi-FI" b="1" dirty="0"/>
              <a:t>How:</a:t>
            </a:r>
            <a:r>
              <a:rPr lang="fi-FI" dirty="0"/>
              <a:t> </a:t>
            </a:r>
            <a:r>
              <a:rPr lang="fi-FI" dirty="0" smtClean="0"/>
              <a:t>Counter starts when a DBV fails; counter stops when DBV is either stable or unstable again</a:t>
            </a:r>
          </a:p>
          <a:p>
            <a:pPr marL="0" indent="0">
              <a:buNone/>
            </a:pPr>
            <a:r>
              <a:rPr lang="fi-FI" b="1" dirty="0" smtClean="0"/>
              <a:t>For</a:t>
            </a:r>
            <a:r>
              <a:rPr lang="fi-FI" b="1" dirty="0"/>
              <a:t>:</a:t>
            </a:r>
            <a:r>
              <a:rPr lang="fi-FI" dirty="0"/>
              <a:t> </a:t>
            </a:r>
            <a:r>
              <a:rPr lang="fi-FI" dirty="0" smtClean="0"/>
              <a:t>Develop Branch Verification (DBV); There might be a need for similar MBV metrics as well but at least not at the moment</a:t>
            </a:r>
            <a:endParaRPr lang="fi-FI" dirty="0"/>
          </a:p>
          <a:p>
            <a:pPr marL="0" indent="0">
              <a:buNone/>
            </a:pPr>
            <a:r>
              <a:rPr lang="fi-FI" b="1" dirty="0"/>
              <a:t>Scale</a:t>
            </a:r>
            <a:r>
              <a:rPr lang="fi-FI" dirty="0" smtClean="0"/>
              <a:t>: Individual breaks, no need for avarages. X-axis could tell when breakage started and Y-axis would tell how long it was in a broken state</a:t>
            </a:r>
            <a:endParaRPr lang="en-US" dirty="0"/>
          </a:p>
          <a:p>
            <a:endParaRPr lang="en-US" dirty="0"/>
          </a:p>
        </p:txBody>
      </p:sp>
    </p:spTree>
    <p:extLst>
      <p:ext uri="{BB962C8B-B14F-4D97-AF65-F5344CB8AC3E}">
        <p14:creationId xmlns:p14="http://schemas.microsoft.com/office/powerpoint/2010/main" val="4082973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28599</TotalTime>
  <Words>3214</Words>
  <Application>Microsoft Office PowerPoint</Application>
  <PresentationFormat>On-screen Show (4:3)</PresentationFormat>
  <Paragraphs>375</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Metrics roadmap</vt:lpstr>
      <vt:lpstr>History</vt:lpstr>
      <vt:lpstr>Introduction</vt:lpstr>
      <vt:lpstr>JANUARY 2013</vt:lpstr>
      <vt:lpstr>Targets for Jan 2013 release</vt:lpstr>
      <vt:lpstr>Roadmap for Dec 2012 – Jan (green = done, gray = in progress blue = not yet done)</vt:lpstr>
      <vt:lpstr>Verification Duration STATUS:DONE</vt:lpstr>
      <vt:lpstr>Verification pass rate (was: Verification Health Trend) STATUS:DONE</vt:lpstr>
      <vt:lpstr>Branch Break Time STATUS:DONE</vt:lpstr>
      <vt:lpstr>Branch Break Time illustrated</vt:lpstr>
      <vt:lpstr>Verification History STATUS:DONE</vt:lpstr>
      <vt:lpstr>FEBRUARY 2013</vt:lpstr>
      <vt:lpstr>Targets for Feb 2013 release</vt:lpstr>
      <vt:lpstr>Roadmap for Feb 2013 - (green = done, gray = in progress blue = not yet done)</vt:lpstr>
      <vt:lpstr>SW Develoment Hangtime STATUS: DONE</vt:lpstr>
      <vt:lpstr>SW Integration Hangtime STATUS: DONE</vt:lpstr>
      <vt:lpstr>SW Delivery Chain Hangtime STATUS: DONE</vt:lpstr>
      <vt:lpstr>COMMIT TREND STATUS: DONE</vt:lpstr>
      <vt:lpstr>SUBVERIFICATION TREND STATUS: DONE</vt:lpstr>
      <vt:lpstr>PERMALINKS TO METRICS STATUS: DONE</vt:lpstr>
      <vt:lpstr>Verification Event Metrics STATUS: DONE</vt:lpstr>
      <vt:lpstr>PowerPoint Presentation</vt:lpstr>
      <vt:lpstr>Original user requirements</vt:lpstr>
      <vt:lpstr>Test pass rate (Unit Test&amp;RFA) STATUS: Done</vt:lpstr>
      <vt:lpstr>Test pass rate percentage pie chart (Unit Test&amp;RFA) STATUS: Done</vt:lpstr>
      <vt:lpstr>RFA trigger rate (Unit Test&amp;RFA) STATUS: Done</vt:lpstr>
      <vt:lpstr>Test count(Unit Test&amp;RFA) STATUS: Done</vt:lpstr>
      <vt:lpstr>Test count historical trend(Unit Test&amp;RFA) STATUS: Done</vt:lpstr>
      <vt:lpstr>Test coverage(Unit Test) STATUS: Done</vt:lpstr>
      <vt:lpstr>Test coverage historical trend(Unit Test) STATUS: Done</vt:lpstr>
      <vt:lpstr>Memory consumption historical trend(Target build) STATUS: Done</vt:lpstr>
      <vt:lpstr>Memory consumption status(target build) STATUS: Done</vt:lpstr>
      <vt:lpstr>Test analysis STATUS: Req. Review</vt:lpstr>
      <vt:lpstr>Questions</vt:lpstr>
    </vt:vector>
  </TitlesOfParts>
  <Company>Nokia Oyj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requirements and preliminary design</dc:title>
  <dc:creator>Juutinen Jarno.M (EXT-Ixonos/Oulu);miikka.1.andersson@nokia.com</dc:creator>
  <cp:lastModifiedBy>Yang Larry.1 (Nokia-MP/Beijing)</cp:lastModifiedBy>
  <cp:revision>805</cp:revision>
  <cp:lastPrinted>2012-12-28T13:01:08Z</cp:lastPrinted>
  <dcterms:created xsi:type="dcterms:W3CDTF">2012-12-04T10:38:25Z</dcterms:created>
  <dcterms:modified xsi:type="dcterms:W3CDTF">2013-05-02T08:22:19Z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a0bce07c-6219-4e20-93f4-b6f32a750267</vt:lpwstr>
  </property>
  <property fmtid="{D5CDD505-2E9C-101B-9397-08002B2CF9AE}" pid="3" name="NokiaConfidentiality">
    <vt:lpwstr>Company Confidential</vt:lpwstr>
  </property>
</Properties>
</file>