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0f22b4b0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0f22b4b0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0f22b4b0a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0f22b4b0a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0f22b4b0a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0f22b4b0a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0f22b4b0a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0f22b4b0a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097898acf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097898acf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0f22b4b0a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0f22b4b0a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097898acf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097898acf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97898ac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97898ac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0f22b4b0a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0f22b4b0a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e0f7b58c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e0f7b58c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091671a8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091671a8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0f22b4b0a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0f22b4b0a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0f22b4b0a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0f22b4b0a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0f22b4b0a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0f22b4b0a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bcmail-project-cisc4900.atlassian.net/jira/software/projects/SCRUM/boards/1/timeline?shared=&amp;atlOrigin=eyJpIjoiYjBkOTE5ZGMxODE0NDkzN2E2Y2NlNmZjZGZkNTlmYzQiLCJwIjoiaiJ9" TargetMode="External"/><Relationship Id="rId4" Type="http://schemas.openxmlformats.org/officeDocument/2006/relationships/hyperlink" Target="https://github.com/slin0725/CISC-4900-Projec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mailto:baileyt12@nychhc.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988700"/>
            <a:ext cx="85206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580"/>
              <a:t>CISC 4900 Project</a:t>
            </a:r>
            <a:endParaRPr b="1" sz="3580"/>
          </a:p>
        </p:txBody>
      </p:sp>
      <p:sp>
        <p:nvSpPr>
          <p:cNvPr id="55" name="Google Shape;55;p13"/>
          <p:cNvSpPr txBox="1"/>
          <p:nvPr>
            <p:ph idx="1" type="subTitle"/>
          </p:nvPr>
        </p:nvSpPr>
        <p:spPr>
          <a:xfrm>
            <a:off x="252775" y="2571750"/>
            <a:ext cx="8520600" cy="1430700"/>
          </a:xfrm>
          <a:prstGeom prst="rect">
            <a:avLst/>
          </a:prstGeom>
        </p:spPr>
        <p:txBody>
          <a:bodyPr anchorCtr="0" anchor="t" bIns="91425" lIns="91425" spcFirstLastPara="1" rIns="91425" wrap="square" tIns="91425">
            <a:normAutofit fontScale="70000" lnSpcReduction="10000"/>
          </a:bodyPr>
          <a:lstStyle/>
          <a:p>
            <a:pPr indent="0" lvl="0" marL="0" rtl="0" algn="ctr">
              <a:spcBef>
                <a:spcPts val="0"/>
              </a:spcBef>
              <a:spcAft>
                <a:spcPts val="0"/>
              </a:spcAft>
              <a:buNone/>
            </a:pPr>
            <a:r>
              <a:rPr b="1" lang="en" sz="3527"/>
              <a:t>Title: </a:t>
            </a:r>
            <a:r>
              <a:rPr b="1" lang="en" sz="3477">
                <a:solidFill>
                  <a:schemeClr val="dk1"/>
                </a:solidFill>
                <a:latin typeface="Times New Roman"/>
                <a:ea typeface="Times New Roman"/>
                <a:cs typeface="Times New Roman"/>
                <a:sym typeface="Times New Roman"/>
              </a:rPr>
              <a:t>Analytical Dashboard Report for the Spread of Covid-19</a:t>
            </a:r>
            <a:endParaRPr b="1" sz="3477">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3477">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2750">
                <a:solidFill>
                  <a:schemeClr val="dk1"/>
                </a:solidFill>
                <a:latin typeface="Times New Roman"/>
                <a:ea typeface="Times New Roman"/>
                <a:cs typeface="Times New Roman"/>
                <a:sym typeface="Times New Roman"/>
              </a:rPr>
              <a:t>By Steven Lin</a:t>
            </a:r>
            <a:endParaRPr sz="275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Airport Dashboard Sample</a:t>
            </a:r>
            <a:endParaRPr/>
          </a:p>
        </p:txBody>
      </p:sp>
      <p:sp>
        <p:nvSpPr>
          <p:cNvPr id="142" name="Google Shape;142;p22"/>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is one of my dashboards I’ve created. The design is still in a very simple stage which will eventually be improved upon. This dashboard includes:</a:t>
            </a:r>
            <a:endParaRPr/>
          </a:p>
          <a:p>
            <a:pPr indent="-292100" lvl="0" marL="457200" rtl="0" algn="l">
              <a:spcBef>
                <a:spcPts val="1200"/>
              </a:spcBef>
              <a:spcAft>
                <a:spcPts val="0"/>
              </a:spcAft>
              <a:buSzPts val="1000"/>
              <a:buChar char="-"/>
            </a:pPr>
            <a:r>
              <a:rPr lang="en" sz="1000"/>
              <a:t>Interactive map chart that would filter the scatter plot graph and provide further details for each state.</a:t>
            </a:r>
            <a:endParaRPr sz="1000"/>
          </a:p>
          <a:p>
            <a:pPr indent="-292100" lvl="0" marL="457200" rtl="0" algn="l">
              <a:spcBef>
                <a:spcPts val="0"/>
              </a:spcBef>
              <a:spcAft>
                <a:spcPts val="0"/>
              </a:spcAft>
              <a:buSzPts val="1000"/>
              <a:buChar char="-"/>
            </a:pPr>
            <a:r>
              <a:rPr lang="en" sz="1000"/>
              <a:t>Scatter plot graph representing # of US airports to Maximum Covid Cases per state. </a:t>
            </a:r>
            <a:endParaRPr sz="1000"/>
          </a:p>
          <a:p>
            <a:pPr indent="-292100" lvl="0" marL="457200" rtl="0" algn="l">
              <a:spcBef>
                <a:spcPts val="0"/>
              </a:spcBef>
              <a:spcAft>
                <a:spcPts val="0"/>
              </a:spcAft>
              <a:buSzPts val="1000"/>
              <a:buChar char="-"/>
            </a:pPr>
            <a:r>
              <a:rPr lang="en" sz="1000"/>
              <a:t>A text box to help represent the story.</a:t>
            </a:r>
            <a:endParaRPr sz="1000"/>
          </a:p>
        </p:txBody>
      </p:sp>
      <p:pic>
        <p:nvPicPr>
          <p:cNvPr id="143" name="Google Shape;143;p22"/>
          <p:cNvPicPr preferRelativeResize="0"/>
          <p:nvPr/>
        </p:nvPicPr>
        <p:blipFill>
          <a:blip r:embed="rId3">
            <a:alphaModFix/>
          </a:blip>
          <a:stretch>
            <a:fillRect/>
          </a:stretch>
        </p:blipFill>
        <p:spPr>
          <a:xfrm>
            <a:off x="3499150" y="673650"/>
            <a:ext cx="5518576" cy="3179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2020 Covid Death Report Dashboard Sample</a:t>
            </a:r>
            <a:endParaRPr/>
          </a:p>
        </p:txBody>
      </p:sp>
      <p:sp>
        <p:nvSpPr>
          <p:cNvPr id="149" name="Google Shape;149;p23"/>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sample dashboard showcases the deaths/infected/population metrics and a plot graph of the death count through the months of each state. Looking to improve upon the UI of this dashboard. This dashboard includes:</a:t>
            </a:r>
            <a:endParaRPr/>
          </a:p>
          <a:p>
            <a:pPr indent="-292100" lvl="0" marL="457200" rtl="0" algn="l">
              <a:spcBef>
                <a:spcPts val="1200"/>
              </a:spcBef>
              <a:spcAft>
                <a:spcPts val="0"/>
              </a:spcAft>
              <a:buSzPts val="1000"/>
              <a:buChar char="-"/>
            </a:pPr>
            <a:r>
              <a:rPr lang="en" sz="1000"/>
              <a:t>Interactive map that filters metrics and graph for that specific state. </a:t>
            </a:r>
            <a:endParaRPr sz="1000"/>
          </a:p>
          <a:p>
            <a:pPr indent="-292100" lvl="0" marL="457200" rtl="0" algn="l">
              <a:spcBef>
                <a:spcPts val="0"/>
              </a:spcBef>
              <a:spcAft>
                <a:spcPts val="0"/>
              </a:spcAft>
              <a:buSzPts val="1000"/>
              <a:buChar char="-"/>
            </a:pPr>
            <a:r>
              <a:rPr lang="en" sz="1000"/>
              <a:t>Plot graph that is filterable.</a:t>
            </a:r>
            <a:endParaRPr sz="1000"/>
          </a:p>
          <a:p>
            <a:pPr indent="-292100" lvl="0" marL="457200" rtl="0" algn="l">
              <a:spcBef>
                <a:spcPts val="0"/>
              </a:spcBef>
              <a:spcAft>
                <a:spcPts val="0"/>
              </a:spcAft>
              <a:buSzPts val="1000"/>
              <a:buChar char="-"/>
            </a:pPr>
            <a:r>
              <a:rPr lang="en" sz="1000"/>
              <a:t>Key metrics that is relevant to the dashboard central topic.</a:t>
            </a:r>
            <a:endParaRPr sz="1000"/>
          </a:p>
        </p:txBody>
      </p:sp>
      <p:pic>
        <p:nvPicPr>
          <p:cNvPr id="150" name="Google Shape;150;p23"/>
          <p:cNvPicPr preferRelativeResize="0"/>
          <p:nvPr/>
        </p:nvPicPr>
        <p:blipFill>
          <a:blip r:embed="rId3">
            <a:alphaModFix/>
          </a:blip>
          <a:stretch>
            <a:fillRect/>
          </a:stretch>
        </p:blipFill>
        <p:spPr>
          <a:xfrm>
            <a:off x="3347000" y="876375"/>
            <a:ext cx="5719501" cy="314405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Update on Time Logs</a:t>
            </a:r>
            <a:endParaRPr/>
          </a:p>
          <a:p>
            <a:pPr indent="0" lvl="0" marL="0" rtl="0" algn="l">
              <a:spcBef>
                <a:spcPts val="0"/>
              </a:spcBef>
              <a:spcAft>
                <a:spcPts val="0"/>
              </a:spcAft>
              <a:buNone/>
            </a:pPr>
            <a:r>
              <a:t/>
            </a:r>
            <a:endParaRPr/>
          </a:p>
        </p:txBody>
      </p:sp>
      <p:sp>
        <p:nvSpPr>
          <p:cNvPr id="156" name="Google Shape;15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the most part, I have been averaging 30 hours per 2 weeks with one </a:t>
            </a:r>
            <a:r>
              <a:rPr lang="en"/>
              <a:t>expectation</a:t>
            </a:r>
            <a:r>
              <a:rPr lang="en"/>
              <a:t>.</a:t>
            </a:r>
            <a:endParaRPr/>
          </a:p>
          <a:p>
            <a:pPr indent="-317500" lvl="1" marL="914400" rtl="0" algn="l">
              <a:spcBef>
                <a:spcPts val="0"/>
              </a:spcBef>
              <a:spcAft>
                <a:spcPts val="0"/>
              </a:spcAft>
              <a:buSzPts val="1400"/>
              <a:buChar char="-"/>
            </a:pPr>
            <a:r>
              <a:rPr lang="en"/>
              <a:t>Due to personal circumstances, for the weeks of 10/1-10/14, I could not meet the 30 hour requirement. Other than those two weeks, I have met the requirements. </a:t>
            </a:r>
            <a:endParaRPr/>
          </a:p>
          <a:p>
            <a:pPr indent="-342900" lvl="0" marL="457200" rtl="0" algn="l">
              <a:spcBef>
                <a:spcPts val="0"/>
              </a:spcBef>
              <a:spcAft>
                <a:spcPts val="0"/>
              </a:spcAft>
              <a:buSzPts val="1800"/>
              <a:buChar char="-"/>
            </a:pPr>
            <a:r>
              <a:rPr lang="en"/>
              <a:t>I tend to try to do majority of my project towards the weekend as they tend to be the days where I have the most time. </a:t>
            </a:r>
            <a:endParaRPr/>
          </a:p>
          <a:p>
            <a:pPr indent="-342900" lvl="0" marL="457200" rtl="0" algn="l">
              <a:spcBef>
                <a:spcPts val="0"/>
              </a:spcBef>
              <a:spcAft>
                <a:spcPts val="0"/>
              </a:spcAft>
              <a:buSzPts val="1800"/>
              <a:buChar char="-"/>
            </a:pPr>
            <a:r>
              <a:rPr lang="en"/>
              <a:t>Structurally, my time logs are still Date, Duration, Type, Description, Challenges/Results.</a:t>
            </a:r>
            <a:endParaRPr/>
          </a:p>
          <a:p>
            <a:pPr indent="-342900" lvl="0" marL="457200" rtl="0" algn="l">
              <a:spcBef>
                <a:spcPts val="0"/>
              </a:spcBef>
              <a:spcAft>
                <a:spcPts val="0"/>
              </a:spcAft>
              <a:buSzPts val="1800"/>
              <a:buChar char="-"/>
            </a:pPr>
            <a:r>
              <a:rPr lang="en"/>
              <a:t>I was able to create one workbook to store all my time sheets.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Hurdles/Difficulties</a:t>
            </a:r>
            <a:endParaRPr/>
          </a:p>
        </p:txBody>
      </p:sp>
      <p:sp>
        <p:nvSpPr>
          <p:cNvPr id="162" name="Google Shape;16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7977" lvl="0" marL="457200" rtl="0" algn="l">
              <a:lnSpc>
                <a:spcPct val="105000"/>
              </a:lnSpc>
              <a:spcBef>
                <a:spcPts val="0"/>
              </a:spcBef>
              <a:spcAft>
                <a:spcPts val="0"/>
              </a:spcAft>
              <a:buSzPts val="1565"/>
              <a:buChar char="●"/>
            </a:pPr>
            <a:r>
              <a:rPr lang="en" sz="1565"/>
              <a:t>Learning what Tableau can do</a:t>
            </a:r>
            <a:endParaRPr sz="1565"/>
          </a:p>
          <a:p>
            <a:pPr indent="-304482" lvl="1" marL="914400" rtl="0" algn="l">
              <a:lnSpc>
                <a:spcPct val="105000"/>
              </a:lnSpc>
              <a:spcBef>
                <a:spcPts val="0"/>
              </a:spcBef>
              <a:spcAft>
                <a:spcPts val="0"/>
              </a:spcAft>
              <a:buSzPts val="1195"/>
              <a:buChar char="○"/>
            </a:pPr>
            <a:r>
              <a:rPr lang="en" sz="1195"/>
              <a:t>Tableau offers many tools of data visualization. It took an extensive amount of time figuring out what I needed Tableau to do for me.</a:t>
            </a:r>
            <a:endParaRPr sz="1195"/>
          </a:p>
          <a:p>
            <a:pPr indent="-327977" lvl="0" marL="457200" rtl="0" algn="l">
              <a:lnSpc>
                <a:spcPct val="105000"/>
              </a:lnSpc>
              <a:spcBef>
                <a:spcPts val="0"/>
              </a:spcBef>
              <a:spcAft>
                <a:spcPts val="0"/>
              </a:spcAft>
              <a:buSzPts val="1565"/>
              <a:buChar char="●"/>
            </a:pPr>
            <a:r>
              <a:rPr lang="en" sz="1565"/>
              <a:t>Understanding of Data fields in Data sets</a:t>
            </a:r>
            <a:endParaRPr sz="1565"/>
          </a:p>
          <a:p>
            <a:pPr indent="-304482" lvl="1" marL="914400" rtl="0" algn="l">
              <a:lnSpc>
                <a:spcPct val="105000"/>
              </a:lnSpc>
              <a:spcBef>
                <a:spcPts val="0"/>
              </a:spcBef>
              <a:spcAft>
                <a:spcPts val="0"/>
              </a:spcAft>
              <a:buSzPts val="1195"/>
              <a:buChar char="○"/>
            </a:pPr>
            <a:r>
              <a:rPr lang="en" sz="1195"/>
              <a:t>Realized in multiple different instances that I was using certain data fields improperly. As you can imagine, it was a pain reorganizing when that </a:t>
            </a:r>
            <a:r>
              <a:rPr lang="en" sz="1195"/>
              <a:t>occurred</a:t>
            </a:r>
            <a:r>
              <a:rPr lang="en" sz="1195"/>
              <a:t>. </a:t>
            </a:r>
            <a:endParaRPr sz="1195"/>
          </a:p>
          <a:p>
            <a:pPr indent="-327977" lvl="0" marL="457200" rtl="0" algn="l">
              <a:lnSpc>
                <a:spcPct val="105000"/>
              </a:lnSpc>
              <a:spcBef>
                <a:spcPts val="0"/>
              </a:spcBef>
              <a:spcAft>
                <a:spcPts val="0"/>
              </a:spcAft>
              <a:buSzPts val="1565"/>
              <a:buChar char="●"/>
            </a:pPr>
            <a:r>
              <a:rPr lang="en" sz="1565"/>
              <a:t>Data </a:t>
            </a:r>
            <a:r>
              <a:rPr lang="en" sz="1565"/>
              <a:t>Correlation</a:t>
            </a:r>
            <a:r>
              <a:rPr lang="en" sz="1565"/>
              <a:t> between Data sets</a:t>
            </a:r>
            <a:endParaRPr sz="1565"/>
          </a:p>
          <a:p>
            <a:pPr indent="-304482" lvl="1" marL="914400" rtl="0" algn="l">
              <a:lnSpc>
                <a:spcPct val="105000"/>
              </a:lnSpc>
              <a:spcBef>
                <a:spcPts val="0"/>
              </a:spcBef>
              <a:spcAft>
                <a:spcPts val="0"/>
              </a:spcAft>
              <a:buSzPts val="1195"/>
              <a:buChar char="○"/>
            </a:pPr>
            <a:r>
              <a:rPr lang="en" sz="1195"/>
              <a:t>Had a hard time finding logical efficient methods to determine which factors should be analyze between data sets. Had to result to brute force checking relationships that were not clearly obvious. </a:t>
            </a:r>
            <a:endParaRPr sz="1195"/>
          </a:p>
          <a:p>
            <a:pPr indent="-327977" lvl="0" marL="457200" rtl="0" algn="l">
              <a:lnSpc>
                <a:spcPct val="105000"/>
              </a:lnSpc>
              <a:spcBef>
                <a:spcPts val="0"/>
              </a:spcBef>
              <a:spcAft>
                <a:spcPts val="0"/>
              </a:spcAft>
              <a:buSzPts val="1565"/>
              <a:buChar char="●"/>
            </a:pPr>
            <a:r>
              <a:rPr lang="en" sz="1565"/>
              <a:t>Lack of Expertise</a:t>
            </a:r>
            <a:endParaRPr sz="1565"/>
          </a:p>
          <a:p>
            <a:pPr indent="-304482" lvl="1" marL="914400" rtl="0" algn="l">
              <a:lnSpc>
                <a:spcPct val="105000"/>
              </a:lnSpc>
              <a:spcBef>
                <a:spcPts val="0"/>
              </a:spcBef>
              <a:spcAft>
                <a:spcPts val="0"/>
              </a:spcAft>
              <a:buSzPts val="1195"/>
              <a:buChar char="○"/>
            </a:pPr>
            <a:r>
              <a:rPr lang="en" sz="1195"/>
              <a:t>I lack experience when it comes to data analytics. Outside of one statistic course, I did not have much experience in terms of mathematical data analysis. Had to refer to Google a lot in this portion of my project. </a:t>
            </a:r>
            <a:endParaRPr sz="1195"/>
          </a:p>
          <a:p>
            <a:pPr indent="-327977" lvl="0" marL="457200" rtl="0" algn="l">
              <a:lnSpc>
                <a:spcPct val="105000"/>
              </a:lnSpc>
              <a:spcBef>
                <a:spcPts val="0"/>
              </a:spcBef>
              <a:spcAft>
                <a:spcPts val="0"/>
              </a:spcAft>
              <a:buSzPts val="1565"/>
              <a:buChar char="●"/>
            </a:pPr>
            <a:r>
              <a:rPr lang="en" sz="1565"/>
              <a:t>Finding the right data sets (Everything is on </a:t>
            </a:r>
            <a:r>
              <a:rPr lang="en" sz="1565"/>
              <a:t>the</a:t>
            </a:r>
            <a:r>
              <a:rPr lang="en" sz="1565"/>
              <a:t> internet until you look for it)</a:t>
            </a:r>
            <a:endParaRPr sz="1565"/>
          </a:p>
          <a:p>
            <a:pPr indent="-302577" lvl="1" marL="914400" rtl="0" algn="l">
              <a:lnSpc>
                <a:spcPct val="105000"/>
              </a:lnSpc>
              <a:spcBef>
                <a:spcPts val="0"/>
              </a:spcBef>
              <a:spcAft>
                <a:spcPts val="0"/>
              </a:spcAft>
              <a:buSzPts val="1165"/>
              <a:buChar char="○"/>
            </a:pPr>
            <a:r>
              <a:rPr lang="en" sz="1165"/>
              <a:t>Kaggle is either a hit or miss. Eventually, I found that CDC.gov also had great datasets (Thanks Troy!). </a:t>
            </a:r>
            <a:endParaRPr sz="1165"/>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Implementations</a:t>
            </a:r>
            <a:endParaRPr/>
          </a:p>
        </p:txBody>
      </p:sp>
      <p:sp>
        <p:nvSpPr>
          <p:cNvPr id="168" name="Google Shape;16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Cycle Analysis</a:t>
            </a:r>
            <a:endParaRPr/>
          </a:p>
          <a:p>
            <a:pPr indent="-342900" lvl="0" marL="457200" rtl="0" algn="l">
              <a:spcBef>
                <a:spcPts val="0"/>
              </a:spcBef>
              <a:spcAft>
                <a:spcPts val="0"/>
              </a:spcAft>
              <a:buSzPts val="1800"/>
              <a:buChar char="●"/>
            </a:pPr>
            <a:r>
              <a:rPr lang="en"/>
              <a:t>Cluster Analysis (maybe)</a:t>
            </a:r>
            <a:endParaRPr/>
          </a:p>
          <a:p>
            <a:pPr indent="-342900" lvl="0" marL="457200" rtl="0" algn="l">
              <a:spcBef>
                <a:spcPts val="0"/>
              </a:spcBef>
              <a:spcAft>
                <a:spcPts val="0"/>
              </a:spcAft>
              <a:buSzPts val="1800"/>
              <a:buChar char="●"/>
            </a:pPr>
            <a:r>
              <a:rPr lang="en"/>
              <a:t>More </a:t>
            </a:r>
            <a:r>
              <a:rPr lang="en"/>
              <a:t>dashboards to add unto the Story</a:t>
            </a:r>
            <a:endParaRPr/>
          </a:p>
          <a:p>
            <a:pPr indent="-342900" lvl="0" marL="457200" rtl="0" algn="l">
              <a:spcBef>
                <a:spcPts val="0"/>
              </a:spcBef>
              <a:spcAft>
                <a:spcPts val="0"/>
              </a:spcAft>
              <a:buSzPts val="1800"/>
              <a:buChar char="●"/>
            </a:pPr>
            <a:r>
              <a:rPr lang="en"/>
              <a:t>Further details on dashboards</a:t>
            </a:r>
            <a:endParaRPr/>
          </a:p>
          <a:p>
            <a:pPr indent="-342900" lvl="0" marL="457200" rtl="0" algn="l">
              <a:spcBef>
                <a:spcPts val="0"/>
              </a:spcBef>
              <a:spcAft>
                <a:spcPts val="0"/>
              </a:spcAft>
              <a:buSzPts val="1800"/>
              <a:buChar char="●"/>
            </a:pPr>
            <a:r>
              <a:rPr lang="en"/>
              <a:t>Improve visual structure of dashboards</a:t>
            </a:r>
            <a:endParaRPr/>
          </a:p>
          <a:p>
            <a:pPr indent="-342900" lvl="0" marL="457200" rtl="0" algn="l">
              <a:spcBef>
                <a:spcPts val="0"/>
              </a:spcBef>
              <a:spcAft>
                <a:spcPts val="0"/>
              </a:spcAft>
              <a:buSzPts val="1800"/>
              <a:buChar char="●"/>
            </a:pPr>
            <a:r>
              <a:rPr lang="en"/>
              <a:t>Deployment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Links</a:t>
            </a:r>
            <a:endParaRPr/>
          </a:p>
          <a:p>
            <a:pPr indent="0" lvl="0" marL="0" rtl="0" algn="l">
              <a:spcBef>
                <a:spcPts val="0"/>
              </a:spcBef>
              <a:spcAft>
                <a:spcPts val="0"/>
              </a:spcAft>
              <a:buNone/>
            </a:pPr>
            <a:r>
              <a:t/>
            </a:r>
            <a:endParaRPr/>
          </a:p>
        </p:txBody>
      </p:sp>
      <p:sp>
        <p:nvSpPr>
          <p:cNvPr id="174" name="Google Shape;17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300"/>
              <a:t>Jira Project Board:</a:t>
            </a:r>
            <a:endParaRPr sz="1300"/>
          </a:p>
          <a:p>
            <a:pPr indent="0" lvl="0" marL="0" rtl="0" algn="l">
              <a:spcBef>
                <a:spcPts val="1200"/>
              </a:spcBef>
              <a:spcAft>
                <a:spcPts val="0"/>
              </a:spcAft>
              <a:buClr>
                <a:schemeClr val="dk1"/>
              </a:buClr>
              <a:buSzPts val="1100"/>
              <a:buFont typeface="Arial"/>
              <a:buNone/>
            </a:pPr>
            <a:r>
              <a:rPr lang="en" sz="1100" u="sng">
                <a:solidFill>
                  <a:schemeClr val="accent5"/>
                </a:solidFill>
                <a:hlinkClick r:id="rId3">
                  <a:extLst>
                    <a:ext uri="{A12FA001-AC4F-418D-AE19-62706E023703}">
                      <ahyp:hlinkClr val="tx"/>
                    </a:ext>
                  </a:extLst>
                </a:hlinkClick>
              </a:rPr>
              <a:t>https://bcmail-project-cisc4900.atlassian.net/jira/software/projects/SCRUM/boards/1/timeline?shared=&amp;atlOrigin=eyJpIjoiYjBkOTE5ZGMxODE0NDkzN2E2Y2NlNmZjZGZkNTlmYzQiLCJwIjoiaiJ9</a:t>
            </a:r>
            <a:endParaRPr sz="1100"/>
          </a:p>
          <a:p>
            <a:pPr indent="0" lvl="0" marL="0" rtl="0" algn="l">
              <a:spcBef>
                <a:spcPts val="1200"/>
              </a:spcBef>
              <a:spcAft>
                <a:spcPts val="0"/>
              </a:spcAft>
              <a:buClr>
                <a:schemeClr val="dk1"/>
              </a:buClr>
              <a:buSzPts val="1100"/>
              <a:buFont typeface="Arial"/>
              <a:buNone/>
            </a:pPr>
            <a:r>
              <a:rPr lang="en" sz="1300"/>
              <a:t>Github Repo:</a:t>
            </a:r>
            <a:endParaRPr sz="1300"/>
          </a:p>
          <a:p>
            <a:pPr indent="0" lvl="0" marL="0" rtl="0" algn="l">
              <a:spcBef>
                <a:spcPts val="1200"/>
              </a:spcBef>
              <a:spcAft>
                <a:spcPts val="1200"/>
              </a:spcAft>
              <a:buClr>
                <a:schemeClr val="dk1"/>
              </a:buClr>
              <a:buSzPts val="1100"/>
              <a:buFont typeface="Arial"/>
              <a:buNone/>
            </a:pPr>
            <a:r>
              <a:rPr lang="en" sz="1100" u="sng">
                <a:solidFill>
                  <a:schemeClr val="hlink"/>
                </a:solidFill>
                <a:hlinkClick r:id="rId4"/>
              </a:rPr>
              <a:t>slin0725/CISC-4900-Project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11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133"/>
              <a:t>Project Concept</a:t>
            </a:r>
            <a:endParaRPr sz="3133"/>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a:solidFill>
                  <a:schemeClr val="dk1"/>
                </a:solidFill>
              </a:rPr>
              <a:t>Project Name:</a:t>
            </a:r>
            <a:r>
              <a:rPr lang="en" sz="2200">
                <a:solidFill>
                  <a:schemeClr val="dk1"/>
                </a:solidFill>
              </a:rPr>
              <a:t> </a:t>
            </a:r>
            <a:r>
              <a:rPr b="1" lang="en" sz="2200">
                <a:solidFill>
                  <a:schemeClr val="dk1"/>
                </a:solidFill>
                <a:latin typeface="Times New Roman"/>
                <a:ea typeface="Times New Roman"/>
                <a:cs typeface="Times New Roman"/>
                <a:sym typeface="Times New Roman"/>
              </a:rPr>
              <a:t>Analytical Dashboard Report for the Spread of Covid-19</a:t>
            </a:r>
            <a:endParaRPr sz="2200"/>
          </a:p>
          <a:p>
            <a:pPr indent="0" lvl="0" marL="0" rtl="0" algn="l">
              <a:spcBef>
                <a:spcPts val="1200"/>
              </a:spcBef>
              <a:spcAft>
                <a:spcPts val="0"/>
              </a:spcAft>
              <a:buNone/>
            </a:pPr>
            <a:r>
              <a:rPr b="1" lang="en"/>
              <a:t>Type of Project: </a:t>
            </a:r>
            <a:r>
              <a:rPr lang="en"/>
              <a:t>Data Visualization &amp; Analytics</a:t>
            </a:r>
            <a:endParaRPr/>
          </a:p>
          <a:p>
            <a:pPr indent="0" lvl="0" marL="0" rtl="0" algn="l">
              <a:spcBef>
                <a:spcPts val="1200"/>
              </a:spcBef>
              <a:spcAft>
                <a:spcPts val="0"/>
              </a:spcAft>
              <a:buNone/>
            </a:pPr>
            <a:r>
              <a:rPr b="1" lang="en"/>
              <a:t>Goal: </a:t>
            </a:r>
            <a:r>
              <a:rPr lang="en"/>
              <a:t>Extensive Dashboard that will create a storyline for Covid data and help visualize metrics for better understanding. </a:t>
            </a:r>
            <a:endParaRPr/>
          </a:p>
          <a:p>
            <a:pPr indent="0" lvl="0" marL="0" rtl="0" algn="l">
              <a:spcBef>
                <a:spcPts val="1200"/>
              </a:spcBef>
              <a:spcAft>
                <a:spcPts val="1200"/>
              </a:spcAft>
              <a:buNone/>
            </a:pPr>
            <a:r>
              <a:rPr b="1" lang="en"/>
              <a:t>Tools/Software Needed: </a:t>
            </a:r>
            <a:r>
              <a:rPr lang="en"/>
              <a:t>Excel, Tableau, Git, Github, Jira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Supervisor Information</a:t>
            </a:r>
            <a:endParaRPr/>
          </a:p>
        </p:txBody>
      </p:sp>
      <p:sp>
        <p:nvSpPr>
          <p:cNvPr id="67" name="Google Shape;67;p15"/>
          <p:cNvSpPr txBox="1"/>
          <p:nvPr>
            <p:ph idx="1" type="body"/>
          </p:nvPr>
        </p:nvSpPr>
        <p:spPr>
          <a:xfrm>
            <a:off x="311700" y="1152475"/>
            <a:ext cx="8520600" cy="3900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Supervisor Name: </a:t>
            </a:r>
            <a:r>
              <a:rPr lang="en"/>
              <a:t> Troy Bailey</a:t>
            </a:r>
            <a:endParaRPr/>
          </a:p>
          <a:p>
            <a:pPr indent="0" lvl="0" marL="0" rtl="0" algn="l">
              <a:spcBef>
                <a:spcPts val="1200"/>
              </a:spcBef>
              <a:spcAft>
                <a:spcPts val="0"/>
              </a:spcAft>
              <a:buNone/>
            </a:pPr>
            <a:r>
              <a:rPr lang="en"/>
              <a:t>	</a:t>
            </a:r>
            <a:r>
              <a:rPr lang="en" u="sng"/>
              <a:t>Title:</a:t>
            </a:r>
            <a:r>
              <a:rPr lang="en"/>
              <a:t> Assistant Coordinating Manager </a:t>
            </a:r>
            <a:endParaRPr/>
          </a:p>
          <a:p>
            <a:pPr indent="457200" lvl="0" marL="0" rtl="0" algn="l">
              <a:spcBef>
                <a:spcPts val="1200"/>
              </a:spcBef>
              <a:spcAft>
                <a:spcPts val="0"/>
              </a:spcAft>
              <a:buNone/>
            </a:pPr>
            <a:r>
              <a:rPr lang="en" u="sng"/>
              <a:t>Location:</a:t>
            </a:r>
            <a:r>
              <a:rPr lang="en"/>
              <a:t> NYC Health + Hospitals/Woodhull @ Admitting Department</a:t>
            </a:r>
            <a:endParaRPr/>
          </a:p>
          <a:p>
            <a:pPr indent="457200" lvl="0" marL="0" rtl="0" algn="l">
              <a:spcBef>
                <a:spcPts val="1200"/>
              </a:spcBef>
              <a:spcAft>
                <a:spcPts val="0"/>
              </a:spcAft>
              <a:buNone/>
            </a:pPr>
            <a:r>
              <a:rPr b="1" lang="en" u="sng"/>
              <a:t>Contact Information</a:t>
            </a:r>
            <a:endParaRPr b="1" u="sng"/>
          </a:p>
          <a:p>
            <a:pPr indent="-325755" lvl="0" marL="457200" rtl="0" algn="l">
              <a:spcBef>
                <a:spcPts val="1200"/>
              </a:spcBef>
              <a:spcAft>
                <a:spcPts val="0"/>
              </a:spcAft>
              <a:buSzPct val="100000"/>
              <a:buChar char="●"/>
            </a:pPr>
            <a:r>
              <a:rPr lang="en"/>
              <a:t>Phone: (718)-964-7491</a:t>
            </a:r>
            <a:endParaRPr/>
          </a:p>
          <a:p>
            <a:pPr indent="-325755" lvl="0" marL="457200" rtl="0" algn="l">
              <a:spcBef>
                <a:spcPts val="0"/>
              </a:spcBef>
              <a:spcAft>
                <a:spcPts val="0"/>
              </a:spcAft>
              <a:buSzPct val="100000"/>
              <a:buChar char="●"/>
            </a:pPr>
            <a:r>
              <a:rPr lang="en"/>
              <a:t>Email: </a:t>
            </a:r>
            <a:r>
              <a:rPr lang="en" u="sng">
                <a:solidFill>
                  <a:schemeClr val="hlink"/>
                </a:solidFill>
                <a:hlinkClick r:id="rId3"/>
              </a:rPr>
              <a:t>baileyt12@nychhc.org</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Mr. Bailey guides me with invaluable knowledge in the healthcare industry. His advice provides me an inside understanding of how the healthcare field works and techniques that are commonly used in this field to help my project stand out.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p:nvPr/>
        </p:nvSpPr>
        <p:spPr>
          <a:xfrm>
            <a:off x="246275" y="1795200"/>
            <a:ext cx="1044000" cy="7221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Times New Roman"/>
                <a:ea typeface="Times New Roman"/>
                <a:cs typeface="Times New Roman"/>
                <a:sym typeface="Times New Roman"/>
              </a:rPr>
              <a:t>Data set is processed</a:t>
            </a:r>
            <a:endParaRPr sz="1000">
              <a:solidFill>
                <a:schemeClr val="dk1"/>
              </a:solidFill>
              <a:latin typeface="Times New Roman"/>
              <a:ea typeface="Times New Roman"/>
              <a:cs typeface="Times New Roman"/>
              <a:sym typeface="Times New Roman"/>
            </a:endParaRPr>
          </a:p>
        </p:txBody>
      </p:sp>
      <p:sp>
        <p:nvSpPr>
          <p:cNvPr id="73" name="Google Shape;73;p16"/>
          <p:cNvSpPr/>
          <p:nvPr/>
        </p:nvSpPr>
        <p:spPr>
          <a:xfrm>
            <a:off x="1824400" y="1795200"/>
            <a:ext cx="1044000" cy="7221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dk1"/>
                </a:solidFill>
                <a:latin typeface="Times New Roman"/>
                <a:ea typeface="Times New Roman"/>
                <a:cs typeface="Times New Roman"/>
                <a:sym typeface="Times New Roman"/>
              </a:rPr>
              <a:t>Correlational Analysis testing on factors presented in datasets</a:t>
            </a:r>
            <a:endParaRPr sz="1000">
              <a:solidFill>
                <a:schemeClr val="dk1"/>
              </a:solidFill>
              <a:latin typeface="Times New Roman"/>
              <a:ea typeface="Times New Roman"/>
              <a:cs typeface="Times New Roman"/>
              <a:sym typeface="Times New Roman"/>
            </a:endParaRPr>
          </a:p>
        </p:txBody>
      </p:sp>
      <p:sp>
        <p:nvSpPr>
          <p:cNvPr id="74" name="Google Shape;74;p16"/>
          <p:cNvSpPr/>
          <p:nvPr/>
        </p:nvSpPr>
        <p:spPr>
          <a:xfrm>
            <a:off x="1824400" y="3091650"/>
            <a:ext cx="1044000" cy="7221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Discard if relationship is not found</a:t>
            </a:r>
            <a:endParaRPr sz="1000">
              <a:latin typeface="Times New Roman"/>
              <a:ea typeface="Times New Roman"/>
              <a:cs typeface="Times New Roman"/>
              <a:sym typeface="Times New Roman"/>
            </a:endParaRPr>
          </a:p>
        </p:txBody>
      </p:sp>
      <p:sp>
        <p:nvSpPr>
          <p:cNvPr id="75" name="Google Shape;75;p16"/>
          <p:cNvSpPr/>
          <p:nvPr/>
        </p:nvSpPr>
        <p:spPr>
          <a:xfrm>
            <a:off x="4802125" y="2031850"/>
            <a:ext cx="1044000" cy="7221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Cohort analysis</a:t>
            </a:r>
            <a:endParaRPr sz="1000">
              <a:latin typeface="Times New Roman"/>
              <a:ea typeface="Times New Roman"/>
              <a:cs typeface="Times New Roman"/>
              <a:sym typeface="Times New Roman"/>
            </a:endParaRPr>
          </a:p>
        </p:txBody>
      </p:sp>
      <p:sp>
        <p:nvSpPr>
          <p:cNvPr id="76" name="Google Shape;76;p16"/>
          <p:cNvSpPr/>
          <p:nvPr/>
        </p:nvSpPr>
        <p:spPr>
          <a:xfrm>
            <a:off x="6129400" y="2031850"/>
            <a:ext cx="1044000" cy="7221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Cluster analysis</a:t>
            </a:r>
            <a:endParaRPr sz="1000">
              <a:latin typeface="Times New Roman"/>
              <a:ea typeface="Times New Roman"/>
              <a:cs typeface="Times New Roman"/>
              <a:sym typeface="Times New Roman"/>
            </a:endParaRPr>
          </a:p>
        </p:txBody>
      </p:sp>
      <p:sp>
        <p:nvSpPr>
          <p:cNvPr id="77" name="Google Shape;77;p16"/>
          <p:cNvSpPr/>
          <p:nvPr/>
        </p:nvSpPr>
        <p:spPr>
          <a:xfrm>
            <a:off x="7490375" y="2031825"/>
            <a:ext cx="1044000" cy="7221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Cycle analysis</a:t>
            </a:r>
            <a:endParaRPr sz="1000">
              <a:latin typeface="Times New Roman"/>
              <a:ea typeface="Times New Roman"/>
              <a:cs typeface="Times New Roman"/>
              <a:sym typeface="Times New Roman"/>
            </a:endParaRPr>
          </a:p>
        </p:txBody>
      </p:sp>
      <p:sp>
        <p:nvSpPr>
          <p:cNvPr id="78" name="Google Shape;78;p16"/>
          <p:cNvSpPr/>
          <p:nvPr/>
        </p:nvSpPr>
        <p:spPr>
          <a:xfrm>
            <a:off x="7490375" y="3335800"/>
            <a:ext cx="1044000" cy="722100"/>
          </a:xfrm>
          <a:prstGeom prst="roundRect">
            <a:avLst>
              <a:gd fmla="val 16667" name="adj"/>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Report</a:t>
            </a:r>
            <a:endParaRPr sz="1000">
              <a:latin typeface="Times New Roman"/>
              <a:ea typeface="Times New Roman"/>
              <a:cs typeface="Times New Roman"/>
              <a:sym typeface="Times New Roman"/>
            </a:endParaRPr>
          </a:p>
        </p:txBody>
      </p:sp>
      <p:cxnSp>
        <p:nvCxnSpPr>
          <p:cNvPr id="79" name="Google Shape;79;p16"/>
          <p:cNvCxnSpPr>
            <a:stCxn id="72" idx="3"/>
            <a:endCxn id="73" idx="1"/>
          </p:cNvCxnSpPr>
          <p:nvPr/>
        </p:nvCxnSpPr>
        <p:spPr>
          <a:xfrm>
            <a:off x="1290275" y="2156250"/>
            <a:ext cx="534000" cy="0"/>
          </a:xfrm>
          <a:prstGeom prst="straightConnector1">
            <a:avLst/>
          </a:prstGeom>
          <a:noFill/>
          <a:ln cap="flat" cmpd="sng" w="9525">
            <a:solidFill>
              <a:schemeClr val="dk2"/>
            </a:solidFill>
            <a:prstDash val="solid"/>
            <a:round/>
            <a:headEnd len="med" w="med" type="none"/>
            <a:tailEnd len="med" w="med" type="triangle"/>
          </a:ln>
        </p:spPr>
      </p:cxnSp>
      <p:cxnSp>
        <p:nvCxnSpPr>
          <p:cNvPr id="80" name="Google Shape;80;p16"/>
          <p:cNvCxnSpPr>
            <a:stCxn id="73" idx="2"/>
            <a:endCxn id="74" idx="0"/>
          </p:cNvCxnSpPr>
          <p:nvPr/>
        </p:nvCxnSpPr>
        <p:spPr>
          <a:xfrm>
            <a:off x="2346400" y="2517300"/>
            <a:ext cx="0" cy="574500"/>
          </a:xfrm>
          <a:prstGeom prst="straightConnector1">
            <a:avLst/>
          </a:prstGeom>
          <a:noFill/>
          <a:ln cap="flat" cmpd="sng" w="9525">
            <a:solidFill>
              <a:schemeClr val="dk2"/>
            </a:solidFill>
            <a:prstDash val="solid"/>
            <a:round/>
            <a:headEnd len="med" w="med" type="none"/>
            <a:tailEnd len="med" w="med" type="triangle"/>
          </a:ln>
        </p:spPr>
      </p:cxnSp>
      <p:sp>
        <p:nvSpPr>
          <p:cNvPr id="81" name="Google Shape;81;p16"/>
          <p:cNvSpPr/>
          <p:nvPr/>
        </p:nvSpPr>
        <p:spPr>
          <a:xfrm rot="5400000">
            <a:off x="1976075" y="-388125"/>
            <a:ext cx="520200" cy="3021900"/>
          </a:xfrm>
          <a:prstGeom prst="curvedRightArrow">
            <a:avLst>
              <a:gd fmla="val 25000" name="adj1"/>
              <a:gd fmla="val 50000" name="adj2"/>
              <a:gd fmla="val 36278"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2" name="Google Shape;82;p16"/>
          <p:cNvSpPr/>
          <p:nvPr/>
        </p:nvSpPr>
        <p:spPr>
          <a:xfrm>
            <a:off x="3313250" y="1484763"/>
            <a:ext cx="1044000" cy="7221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Times New Roman"/>
                <a:ea typeface="Times New Roman"/>
                <a:cs typeface="Times New Roman"/>
                <a:sym typeface="Times New Roman"/>
              </a:rPr>
              <a:t>There is more factors that need to be tested for correlational analysis</a:t>
            </a:r>
            <a:endParaRPr sz="900">
              <a:solidFill>
                <a:schemeClr val="dk1"/>
              </a:solidFill>
              <a:latin typeface="Times New Roman"/>
              <a:ea typeface="Times New Roman"/>
              <a:cs typeface="Times New Roman"/>
              <a:sym typeface="Times New Roman"/>
            </a:endParaRPr>
          </a:p>
        </p:txBody>
      </p:sp>
      <p:sp>
        <p:nvSpPr>
          <p:cNvPr id="83" name="Google Shape;83;p16"/>
          <p:cNvSpPr/>
          <p:nvPr/>
        </p:nvSpPr>
        <p:spPr>
          <a:xfrm>
            <a:off x="3351138" y="2308725"/>
            <a:ext cx="1044000" cy="7221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All datasets have been processed and correlated</a:t>
            </a:r>
            <a:endParaRPr sz="1000">
              <a:latin typeface="Times New Roman"/>
              <a:ea typeface="Times New Roman"/>
              <a:cs typeface="Times New Roman"/>
              <a:sym typeface="Times New Roman"/>
            </a:endParaRPr>
          </a:p>
        </p:txBody>
      </p:sp>
      <p:cxnSp>
        <p:nvCxnSpPr>
          <p:cNvPr id="84" name="Google Shape;84;p16"/>
          <p:cNvCxnSpPr>
            <a:stCxn id="73" idx="3"/>
            <a:endCxn id="82" idx="1"/>
          </p:cNvCxnSpPr>
          <p:nvPr/>
        </p:nvCxnSpPr>
        <p:spPr>
          <a:xfrm flipH="1" rot="10800000">
            <a:off x="2868400" y="1845750"/>
            <a:ext cx="444900" cy="310500"/>
          </a:xfrm>
          <a:prstGeom prst="straightConnector1">
            <a:avLst/>
          </a:prstGeom>
          <a:noFill/>
          <a:ln cap="flat" cmpd="sng" w="9525">
            <a:solidFill>
              <a:schemeClr val="dk2"/>
            </a:solidFill>
            <a:prstDash val="solid"/>
            <a:round/>
            <a:headEnd len="med" w="med" type="none"/>
            <a:tailEnd len="med" w="med" type="triangle"/>
          </a:ln>
        </p:spPr>
      </p:cxnSp>
      <p:cxnSp>
        <p:nvCxnSpPr>
          <p:cNvPr id="85" name="Google Shape;85;p16"/>
          <p:cNvCxnSpPr>
            <a:stCxn id="73" idx="3"/>
            <a:endCxn id="83" idx="1"/>
          </p:cNvCxnSpPr>
          <p:nvPr/>
        </p:nvCxnSpPr>
        <p:spPr>
          <a:xfrm>
            <a:off x="2868400" y="2156250"/>
            <a:ext cx="482700" cy="513600"/>
          </a:xfrm>
          <a:prstGeom prst="straightConnector1">
            <a:avLst/>
          </a:prstGeom>
          <a:noFill/>
          <a:ln cap="flat" cmpd="sng" w="9525">
            <a:solidFill>
              <a:schemeClr val="dk2"/>
            </a:solidFill>
            <a:prstDash val="solid"/>
            <a:round/>
            <a:headEnd len="med" w="med" type="none"/>
            <a:tailEnd len="med" w="med" type="triangle"/>
          </a:ln>
        </p:spPr>
      </p:cxnSp>
      <p:cxnSp>
        <p:nvCxnSpPr>
          <p:cNvPr id="86" name="Google Shape;86;p16"/>
          <p:cNvCxnSpPr>
            <a:stCxn id="83" idx="3"/>
            <a:endCxn id="75" idx="1"/>
          </p:cNvCxnSpPr>
          <p:nvPr/>
        </p:nvCxnSpPr>
        <p:spPr>
          <a:xfrm flipH="1" rot="10800000">
            <a:off x="4395138" y="2392875"/>
            <a:ext cx="407100" cy="276900"/>
          </a:xfrm>
          <a:prstGeom prst="straightConnector1">
            <a:avLst/>
          </a:prstGeom>
          <a:noFill/>
          <a:ln cap="flat" cmpd="sng" w="9525">
            <a:solidFill>
              <a:schemeClr val="dk2"/>
            </a:solidFill>
            <a:prstDash val="solid"/>
            <a:round/>
            <a:headEnd len="med" w="med" type="none"/>
            <a:tailEnd len="med" w="med" type="triangle"/>
          </a:ln>
        </p:spPr>
      </p:cxnSp>
      <p:cxnSp>
        <p:nvCxnSpPr>
          <p:cNvPr id="87" name="Google Shape;87;p16"/>
          <p:cNvCxnSpPr>
            <a:stCxn id="75" idx="3"/>
            <a:endCxn id="76" idx="1"/>
          </p:cNvCxnSpPr>
          <p:nvPr/>
        </p:nvCxnSpPr>
        <p:spPr>
          <a:xfrm>
            <a:off x="5846125" y="2392900"/>
            <a:ext cx="283200" cy="0"/>
          </a:xfrm>
          <a:prstGeom prst="straightConnector1">
            <a:avLst/>
          </a:prstGeom>
          <a:noFill/>
          <a:ln cap="flat" cmpd="sng" w="9525">
            <a:solidFill>
              <a:schemeClr val="dk2"/>
            </a:solidFill>
            <a:prstDash val="solid"/>
            <a:round/>
            <a:headEnd len="med" w="med" type="none"/>
            <a:tailEnd len="med" w="med" type="triangle"/>
          </a:ln>
        </p:spPr>
      </p:cxnSp>
      <p:cxnSp>
        <p:nvCxnSpPr>
          <p:cNvPr id="88" name="Google Shape;88;p16"/>
          <p:cNvCxnSpPr>
            <a:stCxn id="76" idx="3"/>
            <a:endCxn id="77" idx="1"/>
          </p:cNvCxnSpPr>
          <p:nvPr/>
        </p:nvCxnSpPr>
        <p:spPr>
          <a:xfrm>
            <a:off x="7173400" y="2392900"/>
            <a:ext cx="317100" cy="0"/>
          </a:xfrm>
          <a:prstGeom prst="straightConnector1">
            <a:avLst/>
          </a:prstGeom>
          <a:noFill/>
          <a:ln cap="flat" cmpd="sng" w="9525">
            <a:solidFill>
              <a:schemeClr val="dk2"/>
            </a:solidFill>
            <a:prstDash val="solid"/>
            <a:round/>
            <a:headEnd len="med" w="med" type="none"/>
            <a:tailEnd len="med" w="med" type="triangle"/>
          </a:ln>
        </p:spPr>
      </p:cxnSp>
      <p:cxnSp>
        <p:nvCxnSpPr>
          <p:cNvPr id="89" name="Google Shape;89;p16"/>
          <p:cNvCxnSpPr>
            <a:stCxn id="77" idx="2"/>
            <a:endCxn id="78" idx="0"/>
          </p:cNvCxnSpPr>
          <p:nvPr/>
        </p:nvCxnSpPr>
        <p:spPr>
          <a:xfrm>
            <a:off x="8012375" y="2753925"/>
            <a:ext cx="0" cy="582000"/>
          </a:xfrm>
          <a:prstGeom prst="straightConnector1">
            <a:avLst/>
          </a:prstGeom>
          <a:noFill/>
          <a:ln cap="flat" cmpd="sng" w="9525">
            <a:solidFill>
              <a:schemeClr val="dk2"/>
            </a:solidFill>
            <a:prstDash val="solid"/>
            <a:round/>
            <a:headEnd len="med" w="med" type="none"/>
            <a:tailEnd len="med" w="med" type="triangle"/>
          </a:ln>
        </p:spPr>
      </p:cxnSp>
      <p:sp>
        <p:nvSpPr>
          <p:cNvPr id="90" name="Google Shape;90;p16"/>
          <p:cNvSpPr txBox="1"/>
          <p:nvPr/>
        </p:nvSpPr>
        <p:spPr>
          <a:xfrm>
            <a:off x="4294475" y="313900"/>
            <a:ext cx="4099800" cy="8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General Analysis Diagram</a:t>
            </a:r>
            <a:endParaRPr sz="1800">
              <a:solidFill>
                <a:schemeClr val="dk2"/>
              </a:solidFill>
            </a:endParaRPr>
          </a:p>
        </p:txBody>
      </p:sp>
      <p:sp>
        <p:nvSpPr>
          <p:cNvPr id="91" name="Google Shape;91;p16"/>
          <p:cNvSpPr txBox="1"/>
          <p:nvPr/>
        </p:nvSpPr>
        <p:spPr>
          <a:xfrm>
            <a:off x="3016000" y="3215900"/>
            <a:ext cx="4157400" cy="173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This diagram displays the general methodology behind the whole data analysis part of my project.</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Two main portions:</a:t>
            </a:r>
            <a:endParaRPr sz="1200">
              <a:solidFill>
                <a:schemeClr val="dk2"/>
              </a:solidFill>
            </a:endParaRPr>
          </a:p>
          <a:p>
            <a:pPr indent="-304800" lvl="1" marL="914400" rtl="0" algn="l">
              <a:spcBef>
                <a:spcPts val="0"/>
              </a:spcBef>
              <a:spcAft>
                <a:spcPts val="0"/>
              </a:spcAft>
              <a:buClr>
                <a:schemeClr val="dk2"/>
              </a:buClr>
              <a:buSzPts val="1200"/>
              <a:buChar char="○"/>
            </a:pPr>
            <a:r>
              <a:rPr lang="en" sz="1200">
                <a:solidFill>
                  <a:schemeClr val="dk2"/>
                </a:solidFill>
              </a:rPr>
              <a:t>The blue part represents the data processing and correlational analysis.</a:t>
            </a:r>
            <a:endParaRPr sz="1200">
              <a:solidFill>
                <a:schemeClr val="dk2"/>
              </a:solidFill>
            </a:endParaRPr>
          </a:p>
          <a:p>
            <a:pPr indent="-304800" lvl="1" marL="914400" rtl="0" algn="l">
              <a:spcBef>
                <a:spcPts val="0"/>
              </a:spcBef>
              <a:spcAft>
                <a:spcPts val="0"/>
              </a:spcAft>
              <a:buClr>
                <a:schemeClr val="dk2"/>
              </a:buClr>
              <a:buSzPts val="1200"/>
              <a:buChar char="○"/>
            </a:pPr>
            <a:r>
              <a:rPr lang="en" sz="1200">
                <a:solidFill>
                  <a:schemeClr val="dk2"/>
                </a:solidFill>
              </a:rPr>
              <a:t>The green part represents the type of </a:t>
            </a:r>
            <a:r>
              <a:rPr lang="en" sz="1200">
                <a:solidFill>
                  <a:schemeClr val="dk2"/>
                </a:solidFill>
              </a:rPr>
              <a:t>analyzations</a:t>
            </a:r>
            <a:r>
              <a:rPr lang="en" sz="1200">
                <a:solidFill>
                  <a:schemeClr val="dk2"/>
                </a:solidFill>
              </a:rPr>
              <a:t> I could run after I have correlated and processed the data. </a:t>
            </a:r>
            <a:endParaRPr sz="12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p:nvPr/>
        </p:nvSpPr>
        <p:spPr>
          <a:xfrm>
            <a:off x="5995125" y="627400"/>
            <a:ext cx="1229100" cy="892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Analyze set of data by itself</a:t>
            </a:r>
            <a:endParaRPr sz="1000">
              <a:latin typeface="Times New Roman"/>
              <a:ea typeface="Times New Roman"/>
              <a:cs typeface="Times New Roman"/>
              <a:sym typeface="Times New Roman"/>
            </a:endParaRPr>
          </a:p>
        </p:txBody>
      </p:sp>
      <p:sp>
        <p:nvSpPr>
          <p:cNvPr id="97" name="Google Shape;97;p17"/>
          <p:cNvSpPr/>
          <p:nvPr/>
        </p:nvSpPr>
        <p:spPr>
          <a:xfrm>
            <a:off x="343050" y="1645875"/>
            <a:ext cx="1229100" cy="892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Cohort Analysis</a:t>
            </a:r>
            <a:endParaRPr sz="1000">
              <a:latin typeface="Times New Roman"/>
              <a:ea typeface="Times New Roman"/>
              <a:cs typeface="Times New Roman"/>
              <a:sym typeface="Times New Roman"/>
            </a:endParaRPr>
          </a:p>
        </p:txBody>
      </p:sp>
      <p:sp>
        <p:nvSpPr>
          <p:cNvPr id="98" name="Google Shape;98;p17"/>
          <p:cNvSpPr/>
          <p:nvPr/>
        </p:nvSpPr>
        <p:spPr>
          <a:xfrm>
            <a:off x="7657075" y="3835200"/>
            <a:ext cx="1229100" cy="892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Analyze set of data next to other sets of similar data</a:t>
            </a:r>
            <a:endParaRPr sz="1000">
              <a:latin typeface="Times New Roman"/>
              <a:ea typeface="Times New Roman"/>
              <a:cs typeface="Times New Roman"/>
              <a:sym typeface="Times New Roman"/>
            </a:endParaRPr>
          </a:p>
        </p:txBody>
      </p:sp>
      <p:sp>
        <p:nvSpPr>
          <p:cNvPr id="99" name="Google Shape;99;p17"/>
          <p:cNvSpPr/>
          <p:nvPr/>
        </p:nvSpPr>
        <p:spPr>
          <a:xfrm>
            <a:off x="2074513" y="1645875"/>
            <a:ext cx="1229100" cy="892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What is the nature of this analysis?</a:t>
            </a:r>
            <a:endParaRPr sz="1000">
              <a:latin typeface="Times New Roman"/>
              <a:ea typeface="Times New Roman"/>
              <a:cs typeface="Times New Roman"/>
              <a:sym typeface="Times New Roman"/>
            </a:endParaRPr>
          </a:p>
        </p:txBody>
      </p:sp>
      <p:sp>
        <p:nvSpPr>
          <p:cNvPr id="100" name="Google Shape;100;p17"/>
          <p:cNvSpPr/>
          <p:nvPr/>
        </p:nvSpPr>
        <p:spPr>
          <a:xfrm>
            <a:off x="3750588" y="1645875"/>
            <a:ext cx="1229100" cy="892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Is this analysis relational?</a:t>
            </a:r>
            <a:endParaRPr sz="1000">
              <a:latin typeface="Times New Roman"/>
              <a:ea typeface="Times New Roman"/>
              <a:cs typeface="Times New Roman"/>
              <a:sym typeface="Times New Roman"/>
            </a:endParaRPr>
          </a:p>
        </p:txBody>
      </p:sp>
      <p:sp>
        <p:nvSpPr>
          <p:cNvPr id="101" name="Google Shape;101;p17"/>
          <p:cNvSpPr/>
          <p:nvPr/>
        </p:nvSpPr>
        <p:spPr>
          <a:xfrm>
            <a:off x="5607825" y="3130325"/>
            <a:ext cx="1229100" cy="892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Should it be analyzed with other data points that share similar traits?</a:t>
            </a:r>
            <a:endParaRPr sz="1000">
              <a:latin typeface="Times New Roman"/>
              <a:ea typeface="Times New Roman"/>
              <a:cs typeface="Times New Roman"/>
              <a:sym typeface="Times New Roman"/>
            </a:endParaRPr>
          </a:p>
        </p:txBody>
      </p:sp>
      <p:sp>
        <p:nvSpPr>
          <p:cNvPr id="102" name="Google Shape;102;p17"/>
          <p:cNvSpPr/>
          <p:nvPr/>
        </p:nvSpPr>
        <p:spPr>
          <a:xfrm>
            <a:off x="7642725" y="2359625"/>
            <a:ext cx="1229100" cy="892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Group similar data points together to be analyzed</a:t>
            </a:r>
            <a:endParaRPr sz="1000">
              <a:latin typeface="Times New Roman"/>
              <a:ea typeface="Times New Roman"/>
              <a:cs typeface="Times New Roman"/>
              <a:sym typeface="Times New Roman"/>
            </a:endParaRPr>
          </a:p>
        </p:txBody>
      </p:sp>
      <p:cxnSp>
        <p:nvCxnSpPr>
          <p:cNvPr id="103" name="Google Shape;103;p17"/>
          <p:cNvCxnSpPr>
            <a:stCxn id="97" idx="3"/>
            <a:endCxn id="99" idx="1"/>
          </p:cNvCxnSpPr>
          <p:nvPr/>
        </p:nvCxnSpPr>
        <p:spPr>
          <a:xfrm>
            <a:off x="1572150" y="2091975"/>
            <a:ext cx="502500" cy="0"/>
          </a:xfrm>
          <a:prstGeom prst="straightConnector1">
            <a:avLst/>
          </a:prstGeom>
          <a:noFill/>
          <a:ln cap="flat" cmpd="sng" w="9525">
            <a:solidFill>
              <a:schemeClr val="dk2"/>
            </a:solidFill>
            <a:prstDash val="solid"/>
            <a:round/>
            <a:headEnd len="med" w="med" type="none"/>
            <a:tailEnd len="med" w="med" type="triangle"/>
          </a:ln>
        </p:spPr>
      </p:cxnSp>
      <p:cxnSp>
        <p:nvCxnSpPr>
          <p:cNvPr id="104" name="Google Shape;104;p17"/>
          <p:cNvCxnSpPr>
            <a:stCxn id="99" idx="3"/>
            <a:endCxn id="100" idx="1"/>
          </p:cNvCxnSpPr>
          <p:nvPr/>
        </p:nvCxnSpPr>
        <p:spPr>
          <a:xfrm>
            <a:off x="3303613" y="2091975"/>
            <a:ext cx="447000" cy="0"/>
          </a:xfrm>
          <a:prstGeom prst="straightConnector1">
            <a:avLst/>
          </a:prstGeom>
          <a:noFill/>
          <a:ln cap="flat" cmpd="sng" w="9525">
            <a:solidFill>
              <a:schemeClr val="dk2"/>
            </a:solidFill>
            <a:prstDash val="solid"/>
            <a:round/>
            <a:headEnd len="med" w="med" type="none"/>
            <a:tailEnd len="med" w="med" type="triangle"/>
          </a:ln>
        </p:spPr>
      </p:cxnSp>
      <p:sp>
        <p:nvSpPr>
          <p:cNvPr id="105" name="Google Shape;105;p17"/>
          <p:cNvSpPr/>
          <p:nvPr/>
        </p:nvSpPr>
        <p:spPr>
          <a:xfrm rot="-1396456">
            <a:off x="5114625" y="1337474"/>
            <a:ext cx="745572" cy="387302"/>
          </a:xfrm>
          <a:prstGeom prst="rightArrow">
            <a:avLst>
              <a:gd fmla="val 50000" name="adj1"/>
              <a:gd fmla="val 50000" name="adj2"/>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No</a:t>
            </a:r>
            <a:endParaRPr sz="1000">
              <a:latin typeface="Times New Roman"/>
              <a:ea typeface="Times New Roman"/>
              <a:cs typeface="Times New Roman"/>
              <a:sym typeface="Times New Roman"/>
            </a:endParaRPr>
          </a:p>
        </p:txBody>
      </p:sp>
      <p:sp>
        <p:nvSpPr>
          <p:cNvPr id="106" name="Google Shape;106;p17"/>
          <p:cNvSpPr/>
          <p:nvPr/>
        </p:nvSpPr>
        <p:spPr>
          <a:xfrm rot="2151926">
            <a:off x="5090170" y="2551418"/>
            <a:ext cx="780360" cy="387113"/>
          </a:xfrm>
          <a:prstGeom prst="rightArrow">
            <a:avLst>
              <a:gd fmla="val 50000" name="adj1"/>
              <a:gd fmla="val 50000" name="adj2"/>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Yes</a:t>
            </a:r>
            <a:endParaRPr sz="1000">
              <a:latin typeface="Times New Roman"/>
              <a:ea typeface="Times New Roman"/>
              <a:cs typeface="Times New Roman"/>
              <a:sym typeface="Times New Roman"/>
            </a:endParaRPr>
          </a:p>
        </p:txBody>
      </p:sp>
      <p:sp>
        <p:nvSpPr>
          <p:cNvPr id="107" name="Google Shape;107;p17"/>
          <p:cNvSpPr/>
          <p:nvPr/>
        </p:nvSpPr>
        <p:spPr>
          <a:xfrm rot="659609">
            <a:off x="6866994" y="3826966"/>
            <a:ext cx="745684" cy="387198"/>
          </a:xfrm>
          <a:prstGeom prst="rightArrow">
            <a:avLst>
              <a:gd fmla="val 50000" name="adj1"/>
              <a:gd fmla="val 50000" name="adj2"/>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No</a:t>
            </a:r>
            <a:endParaRPr sz="1000">
              <a:latin typeface="Times New Roman"/>
              <a:ea typeface="Times New Roman"/>
              <a:cs typeface="Times New Roman"/>
              <a:sym typeface="Times New Roman"/>
            </a:endParaRPr>
          </a:p>
        </p:txBody>
      </p:sp>
      <p:sp>
        <p:nvSpPr>
          <p:cNvPr id="108" name="Google Shape;108;p17"/>
          <p:cNvSpPr/>
          <p:nvPr/>
        </p:nvSpPr>
        <p:spPr>
          <a:xfrm rot="-990110">
            <a:off x="6877041" y="2835640"/>
            <a:ext cx="725586" cy="387003"/>
          </a:xfrm>
          <a:prstGeom prst="rightArrow">
            <a:avLst>
              <a:gd fmla="val 50000" name="adj1"/>
              <a:gd fmla="val 50000" name="adj2"/>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Yes</a:t>
            </a:r>
            <a:endParaRPr sz="1000">
              <a:latin typeface="Times New Roman"/>
              <a:ea typeface="Times New Roman"/>
              <a:cs typeface="Times New Roman"/>
              <a:sym typeface="Times New Roman"/>
            </a:endParaRPr>
          </a:p>
        </p:txBody>
      </p:sp>
      <p:sp>
        <p:nvSpPr>
          <p:cNvPr id="109" name="Google Shape;109;p17"/>
          <p:cNvSpPr txBox="1"/>
          <p:nvPr/>
        </p:nvSpPr>
        <p:spPr>
          <a:xfrm>
            <a:off x="489475" y="179200"/>
            <a:ext cx="3754500" cy="89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Cohort Analysis Diagram</a:t>
            </a:r>
            <a:endParaRPr sz="1800">
              <a:solidFill>
                <a:schemeClr val="dk2"/>
              </a:solidFill>
            </a:endParaRPr>
          </a:p>
        </p:txBody>
      </p:sp>
      <p:sp>
        <p:nvSpPr>
          <p:cNvPr id="110" name="Google Shape;110;p17"/>
          <p:cNvSpPr txBox="1"/>
          <p:nvPr/>
        </p:nvSpPr>
        <p:spPr>
          <a:xfrm>
            <a:off x="531550" y="2780425"/>
            <a:ext cx="4217400" cy="18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This diagram displays the methodology behind my </a:t>
            </a:r>
            <a:r>
              <a:rPr lang="en">
                <a:solidFill>
                  <a:schemeClr val="dk2"/>
                </a:solidFill>
              </a:rPr>
              <a:t>cohort</a:t>
            </a:r>
            <a:r>
              <a:rPr lang="en">
                <a:solidFill>
                  <a:schemeClr val="dk2"/>
                </a:solidFill>
              </a:rPr>
              <a:t> </a:t>
            </a:r>
            <a:r>
              <a:rPr lang="en">
                <a:solidFill>
                  <a:schemeClr val="dk2"/>
                </a:solidFill>
              </a:rPr>
              <a:t>analysis</a:t>
            </a:r>
            <a:r>
              <a:rPr lang="en">
                <a:solidFill>
                  <a:schemeClr val="dk2"/>
                </a:solidFill>
              </a:rPr>
              <a:t>. </a:t>
            </a:r>
            <a:r>
              <a:rPr lang="en" sz="700">
                <a:solidFill>
                  <a:schemeClr val="dk2"/>
                </a:solidFill>
              </a:rPr>
              <a:t>(This use to be my cluster analysis diagram. I </a:t>
            </a:r>
            <a:r>
              <a:rPr lang="en" sz="700">
                <a:solidFill>
                  <a:schemeClr val="dk2"/>
                </a:solidFill>
              </a:rPr>
              <a:t>originally</a:t>
            </a:r>
            <a:r>
              <a:rPr lang="en" sz="700">
                <a:solidFill>
                  <a:schemeClr val="dk2"/>
                </a:solidFill>
              </a:rPr>
              <a:t> mistaken cluster analysis for cohort analysis, vice versa.)</a:t>
            </a:r>
            <a:endParaRPr sz="700">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Types of cohorts used in my project so far:</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Political Party</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Month</a:t>
            </a:r>
            <a:endParaRPr>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Map Chart</a:t>
            </a:r>
            <a:endParaRPr/>
          </a:p>
        </p:txBody>
      </p:sp>
      <p:sp>
        <p:nvSpPr>
          <p:cNvPr id="116" name="Google Shape;11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chemeClr val="dk1"/>
                </a:solidFill>
              </a:rPr>
              <a:t>I wanted Map Charts to be a fundamental part of this projects. Map charts will be a key method in visualizing the datastory I want to </a:t>
            </a:r>
            <a:r>
              <a:rPr lang="en">
                <a:solidFill>
                  <a:schemeClr val="dk1"/>
                </a:solidFill>
              </a:rPr>
              <a:t>portray.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Features/Chart(s) to Implement</a:t>
            </a:r>
            <a:endParaRPr sz="1600"/>
          </a:p>
          <a:p>
            <a:pPr indent="-330200" lvl="1" marL="914400" rtl="0" algn="l">
              <a:spcBef>
                <a:spcPts val="0"/>
              </a:spcBef>
              <a:spcAft>
                <a:spcPts val="0"/>
              </a:spcAft>
              <a:buSzPts val="1600"/>
              <a:buChar char="○"/>
            </a:pPr>
            <a:r>
              <a:rPr lang="en" sz="1600"/>
              <a:t>Timeline Slider (Done)</a:t>
            </a:r>
            <a:endParaRPr sz="1600"/>
          </a:p>
          <a:p>
            <a:pPr indent="-330200" lvl="2" marL="1371600" rtl="0" algn="l">
              <a:spcBef>
                <a:spcPts val="0"/>
              </a:spcBef>
              <a:spcAft>
                <a:spcPts val="0"/>
              </a:spcAft>
              <a:buSzPts val="1600"/>
              <a:buChar char="■"/>
            </a:pPr>
            <a:r>
              <a:rPr lang="en" sz="1600"/>
              <a:t>From Jan 2020 to Dec 2020</a:t>
            </a:r>
            <a:endParaRPr sz="1600"/>
          </a:p>
          <a:p>
            <a:pPr indent="-330200" lvl="1" marL="914400" rtl="0" algn="l">
              <a:spcBef>
                <a:spcPts val="0"/>
              </a:spcBef>
              <a:spcAft>
                <a:spcPts val="0"/>
              </a:spcAft>
              <a:buSzPts val="1600"/>
              <a:buChar char="○"/>
            </a:pPr>
            <a:r>
              <a:rPr lang="en" sz="1600"/>
              <a:t>Filterability with data (WIP)</a:t>
            </a:r>
            <a:endParaRPr sz="1600"/>
          </a:p>
          <a:p>
            <a:pPr indent="-330200" lvl="1" marL="914400" rtl="0" algn="l">
              <a:spcBef>
                <a:spcPts val="0"/>
              </a:spcBef>
              <a:spcAft>
                <a:spcPts val="0"/>
              </a:spcAft>
              <a:buSzPts val="1600"/>
              <a:buChar char="○"/>
            </a:pPr>
            <a:r>
              <a:rPr lang="en" sz="1600"/>
              <a:t>State Details (WIP)</a:t>
            </a:r>
            <a:endParaRPr sz="1600"/>
          </a:p>
          <a:p>
            <a:pPr indent="-330200" lvl="1" marL="914400" rtl="0" algn="l">
              <a:spcBef>
                <a:spcPts val="0"/>
              </a:spcBef>
              <a:spcAft>
                <a:spcPts val="0"/>
              </a:spcAft>
              <a:buSzPts val="1600"/>
              <a:buChar char="○"/>
            </a:pPr>
            <a:r>
              <a:rPr lang="en" sz="1600"/>
              <a:t>Alaska and Hawaii (WIP)</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Alaska and Hawaii Map Chart Obstacle (WIP)</a:t>
            </a:r>
            <a:endParaRPr/>
          </a:p>
        </p:txBody>
      </p:sp>
      <p:sp>
        <p:nvSpPr>
          <p:cNvPr id="122" name="Google Shape;122;p19"/>
          <p:cNvSpPr txBox="1"/>
          <p:nvPr>
            <p:ph idx="1" type="body"/>
          </p:nvPr>
        </p:nvSpPr>
        <p:spPr>
          <a:xfrm>
            <a:off x="311700" y="1354638"/>
            <a:ext cx="49365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I am currently having difficulty scaling Alaska and Hawaii to proper sizes.</a:t>
            </a:r>
            <a:endParaRPr sz="1400"/>
          </a:p>
          <a:p>
            <a:pPr indent="-317500" lvl="1" marL="914400" rtl="0" algn="l">
              <a:spcBef>
                <a:spcPts val="0"/>
              </a:spcBef>
              <a:spcAft>
                <a:spcPts val="0"/>
              </a:spcAft>
              <a:buSzPts val="1400"/>
              <a:buChar char="○"/>
            </a:pPr>
            <a:r>
              <a:rPr lang="en"/>
              <a:t>As you can see, Alaska is too big and Hawaii is too tiny. Looking to scale down Alaska while scaling up Hawaii a little bit. </a:t>
            </a:r>
            <a:endParaRPr/>
          </a:p>
          <a:p>
            <a:pPr indent="-317500" lvl="0" marL="457200" rtl="0" algn="l">
              <a:spcBef>
                <a:spcPts val="0"/>
              </a:spcBef>
              <a:spcAft>
                <a:spcPts val="0"/>
              </a:spcAft>
              <a:buSzPts val="1400"/>
              <a:buChar char="●"/>
            </a:pPr>
            <a:r>
              <a:rPr lang="en" sz="1400"/>
              <a:t>One solution is that I may have to create different charts for Hawaii and Alaska but that creates conflicts when I design my dashboards.</a:t>
            </a:r>
            <a:endParaRPr sz="1400"/>
          </a:p>
          <a:p>
            <a:pPr indent="0" lvl="0" marL="457200" rtl="0" algn="l">
              <a:spcBef>
                <a:spcPts val="1200"/>
              </a:spcBef>
              <a:spcAft>
                <a:spcPts val="1200"/>
              </a:spcAft>
              <a:buNone/>
            </a:pPr>
            <a:r>
              <a:t/>
            </a:r>
            <a:endParaRPr sz="1400"/>
          </a:p>
        </p:txBody>
      </p:sp>
      <p:pic>
        <p:nvPicPr>
          <p:cNvPr id="123" name="Google Shape;123;p19"/>
          <p:cNvPicPr preferRelativeResize="0"/>
          <p:nvPr/>
        </p:nvPicPr>
        <p:blipFill>
          <a:blip r:embed="rId3">
            <a:alphaModFix/>
          </a:blip>
          <a:stretch>
            <a:fillRect/>
          </a:stretch>
        </p:blipFill>
        <p:spPr>
          <a:xfrm>
            <a:off x="5409000" y="1529263"/>
            <a:ext cx="3591000" cy="208498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 Journey</a:t>
            </a:r>
            <a:endParaRPr/>
          </a:p>
        </p:txBody>
      </p:sp>
      <p:sp>
        <p:nvSpPr>
          <p:cNvPr id="129" name="Google Shape;129;p20"/>
          <p:cNvSpPr txBox="1"/>
          <p:nvPr>
            <p:ph idx="1" type="body"/>
          </p:nvPr>
        </p:nvSpPr>
        <p:spPr>
          <a:xfrm>
            <a:off x="311700" y="1152475"/>
            <a:ext cx="65757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At the start of this project, I </a:t>
            </a:r>
            <a:r>
              <a:rPr lang="en" sz="1500"/>
              <a:t>analyzed the data between fields by running them through Tableau Analytics functions somewhat randomly.</a:t>
            </a:r>
            <a:endParaRPr sz="1500"/>
          </a:p>
          <a:p>
            <a:pPr indent="-323850" lvl="0" marL="457200" rtl="0" algn="l">
              <a:spcBef>
                <a:spcPts val="0"/>
              </a:spcBef>
              <a:spcAft>
                <a:spcPts val="0"/>
              </a:spcAft>
              <a:buSzPts val="1500"/>
              <a:buChar char="●"/>
            </a:pPr>
            <a:r>
              <a:rPr lang="en" sz="1500"/>
              <a:t>Realized it was not too efficient, so I started researching factors and methods that contribute to disease spread.</a:t>
            </a:r>
            <a:endParaRPr sz="1500"/>
          </a:p>
          <a:p>
            <a:pPr indent="-323850" lvl="0" marL="457200" rtl="0" algn="l">
              <a:spcBef>
                <a:spcPts val="0"/>
              </a:spcBef>
              <a:spcAft>
                <a:spcPts val="0"/>
              </a:spcAft>
              <a:buSzPts val="1500"/>
              <a:buChar char="●"/>
            </a:pPr>
            <a:r>
              <a:rPr lang="en" sz="1500"/>
              <a:t>From there, I was able to infer which correlations were possible and ran Analytics on those perceived factors. This method was more efficient than the previous but can be still considered very brute forcey. </a:t>
            </a:r>
            <a:endParaRPr sz="1500"/>
          </a:p>
          <a:p>
            <a:pPr indent="-323850" lvl="0" marL="457200" rtl="0" algn="l">
              <a:spcBef>
                <a:spcPts val="0"/>
              </a:spcBef>
              <a:spcAft>
                <a:spcPts val="0"/>
              </a:spcAft>
              <a:buSzPts val="1500"/>
              <a:buChar char="●"/>
            </a:pPr>
            <a:r>
              <a:rPr lang="en" sz="1500"/>
              <a:t>Still looking for other methods to make my correlational analysis more efficient. I lack proper expertise and knowledge in mathematical data analysis.</a:t>
            </a:r>
            <a:endParaRPr sz="1500"/>
          </a:p>
        </p:txBody>
      </p:sp>
      <p:pic>
        <p:nvPicPr>
          <p:cNvPr id="130" name="Google Shape;130;p20"/>
          <p:cNvPicPr preferRelativeResize="0"/>
          <p:nvPr/>
        </p:nvPicPr>
        <p:blipFill>
          <a:blip r:embed="rId3">
            <a:alphaModFix/>
          </a:blip>
          <a:stretch>
            <a:fillRect/>
          </a:stretch>
        </p:blipFill>
        <p:spPr>
          <a:xfrm>
            <a:off x="7441221" y="1177750"/>
            <a:ext cx="1290075" cy="278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 Design Journey</a:t>
            </a:r>
            <a:endParaRPr/>
          </a:p>
        </p:txBody>
      </p:sp>
      <p:sp>
        <p:nvSpPr>
          <p:cNvPr id="136" name="Google Shape;13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Initially, my prototype design for my dashboard was congested and full of information that it was hard to pinpoint a central topic. </a:t>
            </a:r>
            <a:r>
              <a:rPr lang="en" sz="1300"/>
              <a:t>(deleted the prototype before I started using Git, can be found in my demo recording)</a:t>
            </a:r>
            <a:endParaRPr sz="1300"/>
          </a:p>
          <a:p>
            <a:pPr indent="-342900" lvl="0" marL="457200" rtl="0" algn="l">
              <a:spcBef>
                <a:spcPts val="0"/>
              </a:spcBef>
              <a:spcAft>
                <a:spcPts val="0"/>
              </a:spcAft>
              <a:buSzPts val="1800"/>
              <a:buChar char="●"/>
            </a:pPr>
            <a:r>
              <a:rPr lang="en"/>
              <a:t>To solve this problem, I discovered the Story function in Tableau. </a:t>
            </a:r>
            <a:endParaRPr/>
          </a:p>
          <a:p>
            <a:pPr indent="-317500" lvl="1" marL="914400" rtl="0" algn="l">
              <a:spcBef>
                <a:spcPts val="0"/>
              </a:spcBef>
              <a:spcAft>
                <a:spcPts val="0"/>
              </a:spcAft>
              <a:buSzPts val="1400"/>
              <a:buChar char="○"/>
            </a:pPr>
            <a:r>
              <a:rPr lang="en"/>
              <a:t>This function allows me to group multiple dashboards together to create a “story”.</a:t>
            </a:r>
            <a:endParaRPr/>
          </a:p>
          <a:p>
            <a:pPr indent="-317500" lvl="1" marL="914400" rtl="0" algn="l">
              <a:spcBef>
                <a:spcPts val="0"/>
              </a:spcBef>
              <a:spcAft>
                <a:spcPts val="0"/>
              </a:spcAft>
              <a:buSzPts val="1400"/>
              <a:buChar char="○"/>
            </a:pPr>
            <a:r>
              <a:rPr lang="en"/>
              <a:t>I was able to break down my prototype dashboard and can create a dashboard regarding a central topic which made data storytelling easier. </a:t>
            </a:r>
            <a:endParaRPr/>
          </a:p>
          <a:p>
            <a:pPr indent="-342900" lvl="0" marL="457200" rtl="0" algn="l">
              <a:spcBef>
                <a:spcPts val="0"/>
              </a:spcBef>
              <a:spcAft>
                <a:spcPts val="0"/>
              </a:spcAft>
              <a:buSzPts val="1800"/>
              <a:buChar char="●"/>
            </a:pPr>
            <a:r>
              <a:rPr lang="en"/>
              <a:t>Currently, I have 4 dashboards that are WIP. </a:t>
            </a:r>
            <a:r>
              <a:rPr lang="en" sz="1400"/>
              <a:t>(Airport to Infection, Total Monthly Death Toll, Economic Factors, Death Rates and Population Density by State)</a:t>
            </a:r>
            <a:endParaRPr sz="1400"/>
          </a:p>
          <a:p>
            <a:pPr indent="0" lvl="0" marL="0" rtl="0" algn="l">
              <a:spcBef>
                <a:spcPts val="1200"/>
              </a:spcBef>
              <a:spcAft>
                <a:spcPts val="0"/>
              </a:spcAft>
              <a:buNone/>
            </a:pPr>
            <a:r>
              <a:rPr lang="en"/>
              <a:t>The following 2 slides are samples of my improved upon versions of my </a:t>
            </a:r>
            <a:r>
              <a:rPr lang="en"/>
              <a:t>prototype</a:t>
            </a:r>
            <a:r>
              <a:rPr lang="en"/>
              <a:t> dashboards.</a:t>
            </a:r>
            <a:endParaRPr/>
          </a:p>
          <a:p>
            <a:pPr indent="0" lvl="0" marL="4572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